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4"/>
  </p:sldMasterIdLst>
  <p:notesMasterIdLst>
    <p:notesMasterId r:id="rId27"/>
  </p:notesMasterIdLst>
  <p:handoutMasterIdLst>
    <p:handoutMasterId r:id="rId28"/>
  </p:handoutMasterIdLst>
  <p:sldIdLst>
    <p:sldId id="256" r:id="rId5"/>
    <p:sldId id="429" r:id="rId6"/>
    <p:sldId id="460" r:id="rId7"/>
    <p:sldId id="459" r:id="rId8"/>
    <p:sldId id="461" r:id="rId9"/>
    <p:sldId id="462" r:id="rId10"/>
    <p:sldId id="463" r:id="rId11"/>
    <p:sldId id="397" r:id="rId12"/>
    <p:sldId id="464" r:id="rId13"/>
    <p:sldId id="465" r:id="rId14"/>
    <p:sldId id="471" r:id="rId15"/>
    <p:sldId id="466" r:id="rId16"/>
    <p:sldId id="467" r:id="rId17"/>
    <p:sldId id="468" r:id="rId18"/>
    <p:sldId id="469" r:id="rId19"/>
    <p:sldId id="470" r:id="rId20"/>
    <p:sldId id="474" r:id="rId21"/>
    <p:sldId id="473" r:id="rId22"/>
    <p:sldId id="475" r:id="rId23"/>
    <p:sldId id="477" r:id="rId24"/>
    <p:sldId id="476" r:id="rId25"/>
    <p:sldId id="478" r:id="rId26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4" autoAdjust="0"/>
    <p:restoredTop sz="77920" autoAdjust="0"/>
  </p:normalViewPr>
  <p:slideViewPr>
    <p:cSldViewPr snapToGrid="0">
      <p:cViewPr>
        <p:scale>
          <a:sx n="91" d="100"/>
          <a:sy n="91" d="100"/>
        </p:scale>
        <p:origin x="-21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67729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76800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4391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056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881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026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93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119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646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 smtClean="0"/>
              <a:pPr>
                <a:defRPr/>
              </a:pPr>
              <a:t>21.11.2019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uk-UA" smtClean="0"/>
              <a:t>‹#›</a:t>
            </a:r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327074" y="3331900"/>
            <a:ext cx="9601200" cy="1098550"/>
          </a:xfrm>
        </p:spPr>
        <p:txBody>
          <a:bodyPr/>
          <a:lstStyle/>
          <a:p>
            <a:pPr algn="ctr"/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Лекція 18. </a:t>
            </a:r>
            <a:b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Покажчики у мові </a:t>
            </a:r>
            <a:r>
              <a:rPr lang="uk-UA" alt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uk-UA" alt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91" y="467515"/>
            <a:ext cx="6172200" cy="174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681298" y="513053"/>
            <a:ext cx="83164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Для визначення адреси змінної у 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застосовується операція «взяття адреси» </a:t>
            </a:r>
            <a:r>
              <a:rPr lang="en-US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&amp;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</a:p>
          <a:p>
            <a:endParaRPr lang="uk-UA" altLang="ru-RU" sz="32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2681288" y="2348936"/>
            <a:ext cx="2957512" cy="6463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я змінної</a:t>
            </a:r>
            <a:endParaRPr lang="ru-RU" alt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078673" y="2287817"/>
            <a:ext cx="3476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ru-RU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38468" y="3335892"/>
            <a:ext cx="362807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r>
              <a:rPr lang="en-US" sz="3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3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US" sz="3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&amp;x;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38469" y="4769135"/>
            <a:ext cx="475837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4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10;</a:t>
            </a:r>
          </a:p>
          <a:p>
            <a:r>
              <a:rPr lang="en-US" sz="4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4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</a:t>
            </a:r>
            <a:r>
              <a:rPr lang="en-US" sz="4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&amp;x;</a:t>
            </a:r>
            <a:endParaRPr lang="ru-RU" sz="40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54340" y="3153088"/>
            <a:ext cx="35434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3200" b="1" i="1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Помилка</a:t>
            </a:r>
            <a:r>
              <a:rPr lang="ru-RU" altLang="ru-RU" sz="32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невідповідності</a:t>
            </a:r>
            <a:r>
              <a:rPr lang="ru-RU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типів</a:t>
            </a:r>
            <a:r>
              <a:rPr lang="ru-RU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ru-RU" altLang="ru-RU" sz="32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Неможливо</a:t>
            </a:r>
            <a:r>
              <a:rPr lang="ru-RU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записати</a:t>
            </a:r>
            <a:r>
              <a:rPr lang="ru-RU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у </a:t>
            </a:r>
            <a:r>
              <a:rPr lang="en-US" altLang="ru-RU" sz="3200" b="1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py</a:t>
            </a:r>
            <a:r>
              <a:rPr lang="en-US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адресу </a:t>
            </a:r>
            <a:r>
              <a:rPr lang="uk-UA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змінної типу </a:t>
            </a:r>
            <a:r>
              <a:rPr lang="en-US" altLang="ru-RU" sz="3200" b="1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</a:t>
            </a:r>
            <a:endParaRPr lang="ru-RU" altLang="ru-RU" sz="3200" b="1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4431376" y="4404360"/>
            <a:ext cx="1097065" cy="1186896"/>
          </a:xfrm>
          <a:prstGeom prst="straightConnector1">
            <a:avLst/>
          </a:prstGeom>
          <a:ln w="95250"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93938" y="433572"/>
            <a:ext cx="89341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54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Особливості функції </a:t>
            </a:r>
            <a:r>
              <a:rPr lang="en-US" altLang="ru-RU" sz="5400" b="1" i="1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scanf</a:t>
            </a:r>
            <a:endParaRPr lang="uk-UA" altLang="ru-RU" sz="54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609600" y="1820036"/>
            <a:ext cx="8534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uk-UA" alt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після рядку формату вказуються адреси змінних, в які записуються прочитані з клавіатури значення: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699586"/>
            <a:ext cx="91440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%d %lf %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ld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&amp;a, &amp;b, &amp;c, &amp;d);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44291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669885" y="502831"/>
            <a:ext cx="77278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alt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читання</a:t>
            </a:r>
            <a:r>
              <a:rPr lang="ru-RU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кількох значень: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8120" y="1451603"/>
            <a:ext cx="8999620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b;</a:t>
            </a: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%d %lf %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ld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&amp;a, &amp;b, &amp;c, &amp;d);</a:t>
            </a:r>
            <a:endParaRPr lang="ru-RU" sz="32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397" t="32109" r="55385" b="28226"/>
          <a:stretch/>
        </p:blipFill>
        <p:spPr>
          <a:xfrm>
            <a:off x="2846175" y="4624669"/>
            <a:ext cx="1731755" cy="7669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20054" b="23856"/>
          <a:stretch/>
        </p:blipFill>
        <p:spPr>
          <a:xfrm>
            <a:off x="5608802" y="4097496"/>
            <a:ext cx="927718" cy="18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75000" y="509987"/>
            <a:ext cx="772786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у рядку формату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між специфікаторами ф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орматування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можна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вказувати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роз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дільники: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39060" r="11895" b="12115"/>
          <a:stretch/>
        </p:blipFill>
        <p:spPr>
          <a:xfrm>
            <a:off x="6222123" y="5140631"/>
            <a:ext cx="2280745" cy="82984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61186" y="2423923"/>
            <a:ext cx="8355496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b;</a:t>
            </a: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d;</a:t>
            </a:r>
          </a:p>
          <a:p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d, %d, %lf, %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ld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uk-UA" sz="32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uk-UA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 &amp;b, &amp;c, &amp;d);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5987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32960" y="449991"/>
            <a:ext cx="762276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4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якщо значення, що вводилося не відповідало формату, то у змінну нічого не записується: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165"/>
          <a:stretch/>
        </p:blipFill>
        <p:spPr>
          <a:xfrm>
            <a:off x="3075278" y="4505722"/>
            <a:ext cx="2491547" cy="14039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64869" y="2703265"/>
            <a:ext cx="4512366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10;</a:t>
            </a:r>
          </a:p>
          <a:p>
            <a:r>
              <a:rPr lang="en-US" sz="2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&amp;x);</a:t>
            </a:r>
          </a:p>
          <a:p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%d\n"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x);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429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760375" y="419020"/>
            <a:ext cx="761637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Якщо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значення змінної некоректно введене, то усі інші змінні прочитані не будуть: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6900" y="2201141"/>
            <a:ext cx="87478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c, d;</a:t>
            </a:r>
          </a:p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%d %d %d"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&amp;a,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&amp;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b, &amp;c, &amp;d);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Coorect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values: %d\n"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count);</a:t>
            </a:r>
            <a:endParaRPr lang="ru-RU" sz="32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8087"/>
          <a:stretch/>
        </p:blipFill>
        <p:spPr>
          <a:xfrm>
            <a:off x="2291255" y="4707925"/>
            <a:ext cx="4512908" cy="12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781396" y="424148"/>
            <a:ext cx="75848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функція </a:t>
            </a:r>
            <a:r>
              <a:rPr lang="en-US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scanf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повертає кількість 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коректно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прочитаних змінних: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486" t="8430"/>
          <a:stretch/>
        </p:blipFill>
        <p:spPr>
          <a:xfrm>
            <a:off x="2045403" y="4533615"/>
            <a:ext cx="4876319" cy="133846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6900" y="2160209"/>
            <a:ext cx="87478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c, d;</a:t>
            </a:r>
          </a:p>
          <a:p>
            <a:r>
              <a:rPr lang="en-US" sz="3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 %d %d %d"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&amp;a, </a:t>
            </a: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&amp;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b, &amp;c, &amp;d);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Coorect</a:t>
            </a:r>
            <a:r>
              <a:rPr lang="en-US" sz="32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values: %d\n"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count);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29992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3884" y="486721"/>
            <a:ext cx="56282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 = 100;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*p;      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p = &amp;A;      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"%p\n"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p);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p);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(p));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*p);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*p = 200;     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A);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*p);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994" y="3626068"/>
            <a:ext cx="3408605" cy="2185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86207" y="49874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№1</a:t>
            </a:r>
            <a:endParaRPr lang="ru-R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5572" y="566567"/>
            <a:ext cx="33685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 {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q;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*p;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100;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p = &amp;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q = *p;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q);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t="11859"/>
          <a:stretch/>
        </p:blipFill>
        <p:spPr bwMode="auto">
          <a:xfrm>
            <a:off x="914399" y="4761186"/>
            <a:ext cx="2068845" cy="546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86207" y="49874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solidFill>
                  <a:srgbClr val="7030A0"/>
                </a:solidFill>
              </a:rPr>
              <a:t>ПРИКЛАД №</a:t>
            </a:r>
            <a:r>
              <a:rPr lang="en-US" b="1" dirty="0" smtClean="0">
                <a:solidFill>
                  <a:srgbClr val="7030A0"/>
                </a:solidFill>
              </a:rPr>
              <a:t>2</a:t>
            </a:r>
            <a:endParaRPr lang="ru-RU" b="1" dirty="0">
              <a:solidFill>
                <a:srgbClr val="7030A0"/>
              </a:solidFill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4403834" y="1692166"/>
            <a:ext cx="2995449" cy="2827282"/>
            <a:chOff x="4403834" y="1692166"/>
            <a:chExt cx="2995449" cy="2827282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465379" y="2711668"/>
              <a:ext cx="1608082" cy="5465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</a:t>
              </a:r>
              <a:endParaRPr lang="ru-RU" dirty="0"/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4403834" y="1692166"/>
              <a:ext cx="2995449" cy="2827282"/>
              <a:chOff x="4403834" y="1692166"/>
              <a:chExt cx="2995449" cy="2827282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5465379" y="1692166"/>
                <a:ext cx="1608082" cy="5465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100</a:t>
                </a:r>
                <a:endParaRPr lang="ru-RU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65379" y="3705888"/>
                <a:ext cx="1608082" cy="5465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4403834" y="1692166"/>
                <a:ext cx="945930" cy="546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num</a:t>
                </a:r>
                <a:endParaRPr lang="ru-RU" dirty="0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403834" y="2711668"/>
                <a:ext cx="945930" cy="546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</a:t>
                </a:r>
                <a:endParaRPr lang="ru-RU" dirty="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403834" y="3695377"/>
                <a:ext cx="945930" cy="546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</a:t>
                </a:r>
                <a:endParaRPr lang="ru-RU" dirty="0"/>
              </a:p>
            </p:txBody>
          </p:sp>
          <p:cxnSp>
            <p:nvCxnSpPr>
              <p:cNvPr id="23" name="Соединительная линия уступом 22"/>
              <p:cNvCxnSpPr>
                <a:stCxn id="8" idx="3"/>
                <a:endCxn id="4" idx="3"/>
              </p:cNvCxnSpPr>
              <p:nvPr/>
            </p:nvCxnSpPr>
            <p:spPr>
              <a:xfrm flipV="1">
                <a:off x="7073461" y="1965435"/>
                <a:ext cx="12700" cy="2013722"/>
              </a:xfrm>
              <a:prstGeom prst="bentConnector3">
                <a:avLst>
                  <a:gd name="adj1" fmla="val 999310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Овал 32"/>
              <p:cNvSpPr/>
              <p:nvPr/>
            </p:nvSpPr>
            <p:spPr>
              <a:xfrm>
                <a:off x="5244662" y="3415862"/>
                <a:ext cx="2154621" cy="1103586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5" name="Соединительная линия уступом 34"/>
              <p:cNvCxnSpPr>
                <a:stCxn id="33" idx="2"/>
                <a:endCxn id="7" idx="1"/>
              </p:cNvCxnSpPr>
              <p:nvPr/>
            </p:nvCxnSpPr>
            <p:spPr>
              <a:xfrm rot="10800000" flipH="1">
                <a:off x="5244661" y="2984937"/>
                <a:ext cx="220717" cy="982718"/>
              </a:xfrm>
              <a:prstGeom prst="bentConnector3">
                <a:avLst>
                  <a:gd name="adj1" fmla="val -10357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88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020155"/>
              </p:ext>
            </p:extLst>
          </p:nvPr>
        </p:nvGraphicFramePr>
        <p:xfrm>
          <a:off x="767254" y="703318"/>
          <a:ext cx="7588470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2995"/>
                <a:gridCol w="31654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A = 100;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*a = &amp;A;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B = 2.3;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*b = &amp;B;</a:t>
                      </a:r>
                    </a:p>
                    <a:p>
                      <a:endParaRPr lang="ru-RU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 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sizeof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(A));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 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sizeof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(a));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 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sizeof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(B));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 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sizeof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(b));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a, *b;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a = 134;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b = &amp;a;</a:t>
                      </a:r>
                    </a:p>
                    <a:p>
                      <a:endParaRPr lang="ru-RU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printf(</a:t>
                      </a:r>
                      <a:r>
                        <a:rPr lang="pt-BR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 a = %d  a=%x "</a:t>
                      </a: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a, a);</a:t>
                      </a:r>
                    </a:p>
                    <a:p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printf(</a:t>
                      </a:r>
                      <a:r>
                        <a:rPr lang="pt-BR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 a   %x "</a:t>
                      </a: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&amp;a);</a:t>
                      </a:r>
                    </a:p>
                    <a:p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printf(</a:t>
                      </a:r>
                      <a:r>
                        <a:rPr lang="pt-BR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 b = %d  b= %x "</a:t>
                      </a: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*b, *b);</a:t>
                      </a:r>
                    </a:p>
                    <a:p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printf(</a:t>
                      </a:r>
                      <a:r>
                        <a:rPr lang="pt-BR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 b = %x"</a:t>
                      </a: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b);</a:t>
                      </a:r>
                    </a:p>
                    <a:p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printf(</a:t>
                      </a:r>
                      <a:r>
                        <a:rPr lang="pt-BR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 b   %x \n"</a:t>
                      </a:r>
                      <a:r>
                        <a:rPr lang="pt-BR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&amp;b);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59" y="1088513"/>
            <a:ext cx="1839309" cy="193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91" y="3643641"/>
            <a:ext cx="2893756" cy="171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52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1"/>
          <p:cNvSpPr>
            <a:spLocks noChangeArrowheads="1"/>
          </p:cNvSpPr>
          <p:nvPr/>
        </p:nvSpPr>
        <p:spPr bwMode="auto">
          <a:xfrm>
            <a:off x="93939" y="402030"/>
            <a:ext cx="89341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4000" b="1" i="1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Згадаємо теорію…</a:t>
            </a:r>
            <a:endParaRPr lang="uk-UA" altLang="ru-RU" sz="4000" b="1" dirty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593359" y="2557442"/>
            <a:ext cx="793531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Будь-яке значення змінної зберігається у </a:t>
            </a:r>
            <a:r>
              <a:rPr lang="uk-UA" altLang="ru-RU" sz="3200" b="1" dirty="0" err="1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200" b="1" dirty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b="1" dirty="0" err="1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altLang="ru-RU" sz="3200" b="1" dirty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http://beginpc.ru/images/hardware/planka_pamyati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2" b="9898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7046">
            <a:off x="2212880" y="2591855"/>
            <a:ext cx="5247600" cy="32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1"/>
          <p:cNvSpPr txBox="1">
            <a:spLocks/>
          </p:cNvSpPr>
          <p:nvPr/>
        </p:nvSpPr>
        <p:spPr>
          <a:xfrm>
            <a:off x="593359" y="1286518"/>
            <a:ext cx="7935310" cy="1246475"/>
          </a:xfrm>
          <a:prstGeom prst="rect">
            <a:avLst/>
          </a:prstGeom>
        </p:spPr>
        <p:txBody>
          <a:bodyPr anchor="b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dirty="0" smtClean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Змінна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  <a:cs typeface="Arial" panose="020B0604020202020204" pitchFamily="34" charset="0"/>
              </a:rPr>
              <a:t>– це 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область </a:t>
            </a:r>
            <a:r>
              <a:rPr lang="uk-UA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sz="3200" dirty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sz="3200" dirty="0">
                <a:latin typeface="Arial Narrow" panose="020B0606020202030204" pitchFamily="34" charset="0"/>
                <a:cs typeface="Arial" panose="020B0604020202020204" pitchFamily="34" charset="0"/>
              </a:rPr>
              <a:t>і, 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яка має </a:t>
            </a:r>
            <a:r>
              <a:rPr lang="uk-UA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ім</a:t>
            </a:r>
            <a:r>
              <a:rPr lang="en-US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 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</a:t>
            </a:r>
            <a:b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 </a:t>
            </a:r>
            <a:r>
              <a:rPr lang="uk-UA" sz="3200" dirty="0">
                <a:latin typeface="Arial Narrow" panose="020B0606020202030204" pitchFamily="34" charset="0"/>
                <a:cs typeface="Arial" panose="020B0604020202020204" pitchFamily="34" charset="0"/>
              </a:rPr>
              <a:t>якій зберігається значення певного типу 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даних</a:t>
            </a:r>
            <a:endParaRPr lang="uk-UA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Basic ribbon of memor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8" r="5559"/>
          <a:stretch/>
        </p:blipFill>
        <p:spPr bwMode="auto">
          <a:xfrm>
            <a:off x="106680" y="5151120"/>
            <a:ext cx="8921410" cy="161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2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1466"/>
              </p:ext>
            </p:extLst>
          </p:nvPr>
        </p:nvGraphicFramePr>
        <p:xfrm>
          <a:off x="767254" y="703318"/>
          <a:ext cx="758847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2925"/>
                <a:gridCol w="25855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A[10] = {1,2,3,4,5,6,7,8,9,10};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*a, *b;</a:t>
                      </a:r>
                    </a:p>
                    <a:p>
                      <a:endParaRPr lang="ru-RU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a = &amp;A[0];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b = &amp;A[9];</a:t>
                      </a:r>
                    </a:p>
                    <a:p>
                      <a:endParaRPr lang="ru-RU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"&amp;A[0] == %p\n"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a);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"&amp;A[9] == %p\n"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b);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*p;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[8] = {5,7,-3,0,15,21,4,2};</a:t>
                      </a:r>
                    </a:p>
                    <a:p>
                      <a:endParaRPr lang="ru-RU" sz="18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p = &amp;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arr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[0];  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 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*p);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p++;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 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*p);   </a:t>
                      </a: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p = p + 3;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printf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800" dirty="0" smtClean="0">
                          <a:solidFill>
                            <a:srgbClr val="A31515"/>
                          </a:solidFill>
                          <a:latin typeface="Consolas"/>
                        </a:rPr>
                        <a:t>" %d\n"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*p);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78" y="3722551"/>
            <a:ext cx="890752" cy="120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565" y="1434635"/>
            <a:ext cx="2213957" cy="53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43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41461" y="598586"/>
            <a:ext cx="8550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</a:rPr>
              <a:t>?</a:t>
            </a:r>
            <a:endParaRPr lang="ru-RU" sz="115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192" y="998482"/>
            <a:ext cx="6306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Arial Narrow" panose="020B0606020202030204" pitchFamily="34" charset="0"/>
              </a:rPr>
              <a:t>Описати процедуру ShiftLeft3 (A, B, C), що виконує лівий циклічний зсув: значення A переходить в C, значення C - в B, значення B - в A (A, B, C </a:t>
            </a:r>
            <a:r>
              <a:rPr lang="uk-UA" sz="2400" dirty="0" smtClean="0">
                <a:latin typeface="Arial Narrow" panose="020B0606020202030204" pitchFamily="34" charset="0"/>
              </a:rPr>
              <a:t>– дійсного типу і є </a:t>
            </a:r>
            <a:r>
              <a:rPr lang="uk-UA" sz="2400" dirty="0">
                <a:latin typeface="Arial Narrow" panose="020B0606020202030204" pitchFamily="34" charset="0"/>
              </a:rPr>
              <a:t>одночасно </a:t>
            </a:r>
            <a:r>
              <a:rPr lang="uk-UA" sz="2400" dirty="0" smtClean="0">
                <a:latin typeface="Arial Narrow" panose="020B0606020202030204" pitchFamily="34" charset="0"/>
              </a:rPr>
              <a:t>вхідними </a:t>
            </a:r>
            <a:r>
              <a:rPr lang="uk-UA" sz="2400" dirty="0">
                <a:latin typeface="Arial Narrow" panose="020B0606020202030204" pitchFamily="34" charset="0"/>
              </a:rPr>
              <a:t>та вихідними). </a:t>
            </a:r>
            <a:endParaRPr lang="uk-UA" sz="2400" dirty="0" smtClean="0">
              <a:latin typeface="Arial Narrow" panose="020B0606020202030204" pitchFamily="34" charset="0"/>
            </a:endParaRPr>
          </a:p>
          <a:p>
            <a:endParaRPr lang="uk-UA" sz="2400" dirty="0">
              <a:latin typeface="Arial Narrow" panose="020B0606020202030204" pitchFamily="34" charset="0"/>
            </a:endParaRPr>
          </a:p>
          <a:p>
            <a:r>
              <a:rPr lang="uk-UA" sz="2400" dirty="0" smtClean="0">
                <a:latin typeface="Arial Narrow" panose="020B0606020202030204" pitchFamily="34" charset="0"/>
              </a:rPr>
              <a:t>За </a:t>
            </a:r>
            <a:r>
              <a:rPr lang="uk-UA" sz="2400" dirty="0">
                <a:latin typeface="Arial Narrow" panose="020B0606020202030204" pitchFamily="34" charset="0"/>
              </a:rPr>
              <a:t>допомогою цієї процедури виконати лівий циклічний зсув для двох даних наборів з трьох чисел: (A1, B1, C1) і (A2, B2, C2).</a:t>
            </a:r>
            <a:endParaRPr lang="ru-RU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9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77766" y="422979"/>
            <a:ext cx="69263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shiftleft3(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z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a, b, c;</a:t>
            </a:r>
          </a:p>
          <a:p>
            <a:pPr lvl="1"/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1; i &lt;= 2; ++i)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:"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&amp;a);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:"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&amp;b);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:"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"%f"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&amp;c);</a:t>
            </a:r>
          </a:p>
          <a:p>
            <a:pPr lvl="1"/>
            <a:endParaRPr lang="ru-RU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shiftleft3(&amp;a, &amp;b, &amp;c);</a:t>
            </a:r>
          </a:p>
          <a:p>
            <a:pPr lvl="1"/>
            <a:r>
              <a:rPr lang="pt-BR" dirty="0" smtClean="0">
                <a:solidFill>
                  <a:srgbClr val="000000"/>
                </a:solidFill>
                <a:latin typeface="Consolas"/>
              </a:rPr>
              <a:t>printf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/>
              </a:rPr>
              <a:t>"A:%f; B:%f; C:%f\n"</a:t>
            </a:r>
            <a:r>
              <a:rPr lang="pt-BR" dirty="0">
                <a:solidFill>
                  <a:srgbClr val="000000"/>
                </a:solidFill>
                <a:latin typeface="Consolas"/>
              </a:rPr>
              <a:t>, a, b, c);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187" y="1084513"/>
            <a:ext cx="2669561" cy="215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1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 txBox="1">
            <a:spLocks/>
          </p:cNvSpPr>
          <p:nvPr/>
        </p:nvSpPr>
        <p:spPr>
          <a:xfrm>
            <a:off x="700416" y="2333738"/>
            <a:ext cx="8429297" cy="1652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sz="3200" dirty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ять </a:t>
            </a:r>
            <a:r>
              <a:rPr lang="uk-UA" sz="3200" dirty="0">
                <a:latin typeface="Arial Narrow" panose="020B0606020202030204" pitchFamily="34" charset="0"/>
                <a:cs typeface="Arial" panose="020B0604020202020204" pitchFamily="34" charset="0"/>
              </a:rPr>
              <a:t>під </a:t>
            </a:r>
            <a:r>
              <a:rPr lang="uk-UA" sz="32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глобальні</a:t>
            </a:r>
            <a:r>
              <a:rPr lang="uk-UA" sz="3200" dirty="0">
                <a:latin typeface="Arial Narrow" panose="020B0606020202030204" pitchFamily="34" charset="0"/>
                <a:cs typeface="Arial" panose="020B0604020202020204" pitchFamily="34" charset="0"/>
              </a:rPr>
              <a:t> змінні виділяється при запуску функції 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</a:t>
            </a:r>
            <a:r>
              <a:rPr lang="en-US" sz="3200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  <a:cs typeface="Arial" panose="020B0604020202020204" pitchFamily="34" charset="0"/>
              </a:rPr>
              <a:t>і звільняється при завершенні функції </a:t>
            </a:r>
            <a:r>
              <a:rPr lang="en-US" sz="3200" dirty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</a:t>
            </a:r>
            <a:r>
              <a:rPr lang="en-US" sz="3200" dirty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714703" y="325810"/>
            <a:ext cx="8429297" cy="1652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dirty="0" err="1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sz="3200" dirty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sz="3200" dirty="0">
                <a:latin typeface="Arial Narrow" panose="020B0606020202030204" pitchFamily="34" charset="0"/>
                <a:cs typeface="Arial" panose="020B0604020202020204" pitchFamily="34" charset="0"/>
              </a:rPr>
              <a:t>ять </a:t>
            </a:r>
            <a:r>
              <a:rPr lang="uk-UA" sz="3200" dirty="0">
                <a:latin typeface="Arial Narrow" panose="020B0606020202030204" pitchFamily="34" charset="0"/>
                <a:cs typeface="Arial" panose="020B0604020202020204" pitchFamily="34" charset="0"/>
              </a:rPr>
              <a:t>під </a:t>
            </a:r>
            <a:r>
              <a:rPr lang="uk-UA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локальні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sz="3200" dirty="0">
                <a:latin typeface="Arial Narrow" panose="020B0606020202030204" pitchFamily="34" charset="0"/>
                <a:cs typeface="Arial" panose="020B0604020202020204" pitchFamily="34" charset="0"/>
              </a:rPr>
              <a:t>змінні виділяється при запуску функції 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</a:t>
            </a:r>
            <a:r>
              <a:rPr lang="uk-UA" sz="3200" dirty="0">
                <a:latin typeface="Arial Narrow" panose="020B0606020202030204" pitchFamily="34" charset="0"/>
                <a:cs typeface="Arial" panose="020B0604020202020204" pitchFamily="34" charset="0"/>
              </a:rPr>
              <a:t>звільняється при завершенні 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функції</a:t>
            </a:r>
            <a:r>
              <a:rPr lang="en-US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668883" y="4550979"/>
            <a:ext cx="8429297" cy="12195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Виділення </a:t>
            </a:r>
            <a:r>
              <a:rPr lang="uk-UA" sz="3200" dirty="0" err="1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sz="32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sz="3200" dirty="0" err="1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sz="32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і 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під змінну – це закріплення за змінною конкретних комірок </a:t>
            </a:r>
            <a:r>
              <a:rPr lang="uk-UA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і.</a:t>
            </a:r>
            <a:endParaRPr lang="uk-UA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4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4"/>
          <p:cNvSpPr>
            <a:spLocks noChangeArrowheads="1"/>
          </p:cNvSpPr>
          <p:nvPr/>
        </p:nvSpPr>
        <p:spPr bwMode="auto">
          <a:xfrm>
            <a:off x="683172" y="250825"/>
            <a:ext cx="856242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b="1" dirty="0">
                <a:latin typeface="Arial Narrow" panose="020B0606020202030204" pitchFamily="34" charset="0"/>
                <a:cs typeface="Arial" panose="020B0604020202020204" pitchFamily="34" charset="0"/>
              </a:rPr>
              <a:t>Для того, щоб створити змінну, її потрібно </a:t>
            </a:r>
            <a:r>
              <a:rPr lang="uk-UA" altLang="ru-RU" sz="3200" b="1" dirty="0">
                <a:solidFill>
                  <a:srgbClr val="0070C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оголосити</a:t>
            </a:r>
            <a:r>
              <a:rPr lang="uk-UA" altLang="ru-RU" sz="3200" b="1" dirty="0">
                <a:latin typeface="Arial Narrow" panose="020B0606020202030204" pitchFamily="34" charset="0"/>
                <a:cs typeface="Arial" panose="020B0604020202020204" pitchFamily="34" charset="0"/>
              </a:rPr>
              <a:t>, вказавши тип даних:</a:t>
            </a: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879628" y="1597025"/>
            <a:ext cx="1814512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тип даних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TextBox 11"/>
          <p:cNvSpPr txBox="1">
            <a:spLocks noChangeArrowheads="1"/>
          </p:cNvSpPr>
          <p:nvPr/>
        </p:nvSpPr>
        <p:spPr bwMode="auto">
          <a:xfrm>
            <a:off x="3114828" y="1597025"/>
            <a:ext cx="2119312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24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я змінної</a:t>
            </a: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5307165" y="1495425"/>
            <a:ext cx="2119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15088" y="1249918"/>
            <a:ext cx="270033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32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</a:p>
          <a:p>
            <a:pPr eaLnBrk="1" hangingPunct="1"/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short x;</a:t>
            </a:r>
          </a:p>
          <a:p>
            <a:pPr eaLnBrk="1" hangingPunct="1"/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double y;</a:t>
            </a:r>
          </a:p>
          <a:p>
            <a:pPr eaLnBrk="1" hangingPunct="1"/>
            <a:r>
              <a:rPr lang="en-US" alt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z;</a:t>
            </a:r>
            <a:endParaRPr lang="ru-RU" alt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08548"/>
              </p:ext>
            </p:extLst>
          </p:nvPr>
        </p:nvGraphicFramePr>
        <p:xfrm>
          <a:off x="304801" y="3490157"/>
          <a:ext cx="8737608" cy="428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64">
                  <a:extLst>
                    <a:ext uri="{9D8B030D-6E8A-4147-A177-3AD203B41FA5}">
                      <a16:colId xmlns:a16="http://schemas.microsoft.com/office/drawing/2014/main" xmlns="" val="395556959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3981074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5538699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817747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3316548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1747813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41231179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19063045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3796073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5217706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5815778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1520544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0924201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5026655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367473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156638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7916011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80435370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015126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434069949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8218162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08622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2052935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273175" y="442837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282950" y="4428370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684839" y="4461707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 rot="16200000">
            <a:off x="1194595" y="3922751"/>
            <a:ext cx="555625" cy="712787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Левая фигурная скобка 24"/>
          <p:cNvSpPr/>
          <p:nvPr/>
        </p:nvSpPr>
        <p:spPr>
          <a:xfrm rot="16200000">
            <a:off x="3220245" y="2711488"/>
            <a:ext cx="555625" cy="3135313"/>
          </a:xfrm>
          <a:prstGeom prst="leftBrace">
            <a:avLst/>
          </a:prstGeom>
          <a:ln w="47625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Левая фигурная скобка 25"/>
          <p:cNvSpPr/>
          <p:nvPr/>
        </p:nvSpPr>
        <p:spPr>
          <a:xfrm rot="16200000">
            <a:off x="5591176" y="3501270"/>
            <a:ext cx="555625" cy="1555750"/>
          </a:xfrm>
          <a:prstGeom prst="leftBrace">
            <a:avLst/>
          </a:prstGeom>
          <a:ln w="476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84084" y="5081452"/>
            <a:ext cx="90313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Тип даних визначає скільки байтів </a:t>
            </a:r>
            <a:r>
              <a:rPr lang="uk-UA" altLang="ru-RU" sz="32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b="1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altLang="ru-RU" sz="3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буде виділено під змінну.</a:t>
            </a:r>
            <a:endParaRPr lang="uk-UA" altLang="ru-RU" sz="32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5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4" grpId="0"/>
      <p:bldP spid="8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65002"/>
              </p:ext>
            </p:extLst>
          </p:nvPr>
        </p:nvGraphicFramePr>
        <p:xfrm>
          <a:off x="220579" y="946483"/>
          <a:ext cx="8737608" cy="428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64">
                  <a:extLst>
                    <a:ext uri="{9D8B030D-6E8A-4147-A177-3AD203B41FA5}">
                      <a16:colId xmlns:a16="http://schemas.microsoft.com/office/drawing/2014/main" xmlns="" val="395556959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3981074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5538699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817747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3316548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1747813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41231179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19063045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3796073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5217706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5815778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1520544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0924201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5026655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367473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156638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7916011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80435370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015126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434069949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8218162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08622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2052935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188954" y="1983874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198729" y="1983874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600617" y="1990224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ru-RU" altLang="ru-RU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 rot="16200000">
            <a:off x="1110373" y="1379077"/>
            <a:ext cx="555625" cy="712787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Левая фигурная скобка 24"/>
          <p:cNvSpPr/>
          <p:nvPr/>
        </p:nvSpPr>
        <p:spPr>
          <a:xfrm rot="16200000">
            <a:off x="3136023" y="167814"/>
            <a:ext cx="555625" cy="3135313"/>
          </a:xfrm>
          <a:prstGeom prst="leftBrace">
            <a:avLst/>
          </a:prstGeom>
          <a:ln w="47625">
            <a:solidFill>
              <a:schemeClr val="accent4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Левая фигурная скобка 25"/>
          <p:cNvSpPr/>
          <p:nvPr/>
        </p:nvSpPr>
        <p:spPr>
          <a:xfrm rot="16200000">
            <a:off x="5506954" y="957596"/>
            <a:ext cx="555625" cy="1555750"/>
          </a:xfrm>
          <a:prstGeom prst="leftBrace">
            <a:avLst/>
          </a:prstGeom>
          <a:ln w="476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17383" y="295616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Кожна комірка у 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має унікальний номер.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584"/>
              </p:ext>
            </p:extLst>
          </p:nvPr>
        </p:nvGraphicFramePr>
        <p:xfrm>
          <a:off x="220579" y="575091"/>
          <a:ext cx="8737608" cy="428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64">
                  <a:extLst>
                    <a:ext uri="{9D8B030D-6E8A-4147-A177-3AD203B41FA5}">
                      <a16:colId xmlns:a16="http://schemas.microsoft.com/office/drawing/2014/main" xmlns="" val="395556959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3981074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5538699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817747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3316548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1747813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41231179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19063045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3796073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5217706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5815778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1520544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0924201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5026655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367473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156638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7916011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80435370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015126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434069949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8218162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08622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0529356"/>
                  </a:ext>
                </a:extLst>
              </a:tr>
            </a:tbl>
          </a:graphicData>
        </a:graphic>
      </p:graphicFrame>
      <p:sp>
        <p:nvSpPr>
          <p:cNvPr id="17" name="Прямоугольник 4"/>
          <p:cNvSpPr>
            <a:spLocks noChangeArrowheads="1"/>
          </p:cNvSpPr>
          <p:nvPr/>
        </p:nvSpPr>
        <p:spPr bwMode="auto">
          <a:xfrm>
            <a:off x="17383" y="3858828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Номер ко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мірки 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і, де зберігається значення змінної називають </a:t>
            </a:r>
            <a:r>
              <a:rPr lang="uk-UA" altLang="ru-RU" sz="32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адресою</a:t>
            </a:r>
            <a:r>
              <a:rPr lang="uk-UA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змінної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 4"/>
          <p:cNvSpPr>
            <a:spLocks noChangeArrowheads="1"/>
          </p:cNvSpPr>
          <p:nvPr/>
        </p:nvSpPr>
        <p:spPr bwMode="auto">
          <a:xfrm>
            <a:off x="-24064" y="5094082"/>
            <a:ext cx="92643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Якщо змінна займає кілька байтів, то адреса вказує на першу (початкову) комірку.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1203741" y="78492"/>
            <a:ext cx="0" cy="472535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997825" y="102556"/>
            <a:ext cx="0" cy="472535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198226" y="90524"/>
            <a:ext cx="0" cy="472535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95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8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1"/>
          <p:cNvSpPr txBox="1">
            <a:spLocks/>
          </p:cNvSpPr>
          <p:nvPr/>
        </p:nvSpPr>
        <p:spPr>
          <a:xfrm>
            <a:off x="14287" y="1923425"/>
            <a:ext cx="9129713" cy="6045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b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Така змінна називається </a:t>
            </a: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покажчиком</a:t>
            </a:r>
            <a:r>
              <a:rPr lang="uk-UA" sz="3200" b="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sz="3200" b="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14287" y="189180"/>
            <a:ext cx="9129713" cy="1652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b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У мові С</a:t>
            </a:r>
            <a:r>
              <a:rPr lang="uk-UA" sz="3200" b="0" dirty="0">
                <a:latin typeface="Arial Narrow" panose="020B0606020202030204" pitchFamily="34" charset="0"/>
                <a:cs typeface="Arial" panose="020B0604020202020204" pitchFamily="34" charset="0"/>
              </a:rPr>
              <a:t>і</a:t>
            </a:r>
            <a:r>
              <a:rPr lang="uk-UA" sz="3200" b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є можливість оголосити змінну, яка міститиме номер комірки </a:t>
            </a:r>
            <a:r>
              <a:rPr lang="uk-UA" sz="3200" b="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sz="3200" b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sz="3200" b="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sz="3200" b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і, де зберігатиметься значення певного типу</a:t>
            </a:r>
            <a:r>
              <a:rPr lang="en-US" sz="3200" b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sz="3200" b="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1"/>
          <p:cNvSpPr txBox="1">
            <a:spLocks/>
          </p:cNvSpPr>
          <p:nvPr/>
        </p:nvSpPr>
        <p:spPr>
          <a:xfrm>
            <a:off x="0" y="2528012"/>
            <a:ext cx="9129713" cy="1216935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000" b="1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200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Покажчик</a:t>
            </a:r>
            <a:r>
              <a:rPr lang="uk-UA" sz="3200" b="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sz="3200" b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– це змінна, значенням якої є адреса </a:t>
            </a:r>
            <a:r>
              <a:rPr lang="uk-UA" sz="3200" b="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sz="3200" b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sz="3200" b="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sz="3200" b="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і, де зберігається значення певного типу.</a:t>
            </a:r>
            <a:endParaRPr lang="uk-UA" sz="3200" b="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26554"/>
              </p:ext>
            </p:extLst>
          </p:nvPr>
        </p:nvGraphicFramePr>
        <p:xfrm>
          <a:off x="244642" y="4700336"/>
          <a:ext cx="8737608" cy="428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64">
                  <a:extLst>
                    <a:ext uri="{9D8B030D-6E8A-4147-A177-3AD203B41FA5}">
                      <a16:colId xmlns:a16="http://schemas.microsoft.com/office/drawing/2014/main" xmlns="" val="395556959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3981074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5538699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817747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3316548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1747813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41231179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19063045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3796073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5217706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5815778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1520544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0924201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5026655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367473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156638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7916011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80435370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015126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434069949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8218162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08622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20529356"/>
                  </a:ext>
                </a:extLst>
              </a:tr>
            </a:tbl>
          </a:graphicData>
        </a:graphic>
      </p:graphicFrame>
      <p:sp>
        <p:nvSpPr>
          <p:cNvPr id="12" name="Левая фигурная скобка 11"/>
          <p:cNvSpPr/>
          <p:nvPr/>
        </p:nvSpPr>
        <p:spPr>
          <a:xfrm rot="16200000">
            <a:off x="1134436" y="5132930"/>
            <a:ext cx="555625" cy="712787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24049"/>
              </p:ext>
            </p:extLst>
          </p:nvPr>
        </p:nvGraphicFramePr>
        <p:xfrm>
          <a:off x="244642" y="4328944"/>
          <a:ext cx="8737608" cy="428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64">
                  <a:extLst>
                    <a:ext uri="{9D8B030D-6E8A-4147-A177-3AD203B41FA5}">
                      <a16:colId xmlns:a16="http://schemas.microsoft.com/office/drawing/2014/main" xmlns="" val="395556959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3981074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5538699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817747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3316548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1747813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41231179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19063045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3796073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5217706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5815778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1520544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0924201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5026655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367473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156638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7916011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80435370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015126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434069949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8218162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08622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05293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05602" y="5767136"/>
            <a:ext cx="1896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  x;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Левая фигурная скобка 16"/>
          <p:cNvSpPr/>
          <p:nvPr/>
        </p:nvSpPr>
        <p:spPr>
          <a:xfrm rot="16200000">
            <a:off x="7114131" y="4750842"/>
            <a:ext cx="555625" cy="1554997"/>
          </a:xfrm>
          <a:prstGeom prst="leftBrace">
            <a:avLst/>
          </a:prstGeom>
          <a:ln w="47625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54824" y="5767135"/>
            <a:ext cx="1942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 *y;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72973" y="4610811"/>
            <a:ext cx="527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1219200" y="5044440"/>
            <a:ext cx="6096000" cy="1082650"/>
          </a:xfrm>
          <a:custGeom>
            <a:avLst/>
            <a:gdLst>
              <a:gd name="connsiteX0" fmla="*/ 6096000 w 6096000"/>
              <a:gd name="connsiteY0" fmla="*/ 121920 h 1082650"/>
              <a:gd name="connsiteX1" fmla="*/ 2788920 w 6096000"/>
              <a:gd name="connsiteY1" fmla="*/ 1082040 h 1082650"/>
              <a:gd name="connsiteX2" fmla="*/ 0 w 6096000"/>
              <a:gd name="connsiteY2" fmla="*/ 0 h 1082650"/>
              <a:gd name="connsiteX3" fmla="*/ 0 w 6096000"/>
              <a:gd name="connsiteY3" fmla="*/ 0 h 10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082650">
                <a:moveTo>
                  <a:pt x="6096000" y="121920"/>
                </a:moveTo>
                <a:cubicBezTo>
                  <a:pt x="4950460" y="612140"/>
                  <a:pt x="3804920" y="1102360"/>
                  <a:pt x="2788920" y="1082040"/>
                </a:cubicBezTo>
                <a:cubicBezTo>
                  <a:pt x="1772920" y="106172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41275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4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6" grpId="0"/>
      <p:bldP spid="17" grpId="0" animBg="1"/>
      <p:bldP spid="18" grpId="0"/>
      <p:bldP spid="19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4"/>
          <p:cNvSpPr>
            <a:spLocks noChangeArrowheads="1"/>
          </p:cNvSpPr>
          <p:nvPr/>
        </p:nvSpPr>
        <p:spPr bwMode="auto">
          <a:xfrm>
            <a:off x="0" y="386936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Щоб оголосити змінну типу покажчика на деякий тип даних, потрібно перед іменем змінної поставити зірочку: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522288" y="1978025"/>
            <a:ext cx="1814512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>
                <a:latin typeface="Arial" panose="020B0604020202020204" pitchFamily="34" charset="0"/>
                <a:cs typeface="Arial" panose="020B0604020202020204" pitchFamily="34" charset="0"/>
              </a:rPr>
              <a:t>тип даних</a:t>
            </a: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TextBox 11"/>
          <p:cNvSpPr txBox="1">
            <a:spLocks noChangeArrowheads="1"/>
          </p:cNvSpPr>
          <p:nvPr/>
        </p:nvSpPr>
        <p:spPr bwMode="auto">
          <a:xfrm>
            <a:off x="3184208" y="1978025"/>
            <a:ext cx="2119312" cy="461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/>
            <a:r>
              <a:rPr lang="uk-UA" alt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ім</a:t>
            </a:r>
            <a:r>
              <a:rPr lang="en-US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 змінної</a:t>
            </a: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5376545" y="1861185"/>
            <a:ext cx="347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10900" y="1347965"/>
            <a:ext cx="27003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ru-RU" altLang="ru-RU" sz="28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</a:p>
          <a:p>
            <a:pPr eaLnBrk="1" hangingPunct="1"/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uk-UA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uk-UA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r>
              <a:rPr lang="en-US" alt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alt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4"/>
          <p:cNvSpPr>
            <a:spLocks noChangeArrowheads="1"/>
          </p:cNvSpPr>
          <p:nvPr/>
        </p:nvSpPr>
        <p:spPr bwMode="auto">
          <a:xfrm>
            <a:off x="68104" y="3211351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Змінна-покажчик у </a:t>
            </a:r>
            <a:r>
              <a:rPr lang="uk-UA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яті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займає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 </a:t>
            </a:r>
            <a:r>
              <a:rPr lang="ru-RU" altLang="ru-RU" sz="3200" dirty="0" err="1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байти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незалежно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від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того, на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значення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якого</a:t>
            </a:r>
            <a:r>
              <a:rPr lang="ru-RU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типу вона </a:t>
            </a:r>
            <a:r>
              <a:rPr lang="ru-RU" altLang="ru-RU" sz="32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вказує</a:t>
            </a:r>
            <a:r>
              <a:rPr lang="uk-UA" altLang="ru-RU" sz="3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3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764473" y="1871186"/>
            <a:ext cx="3476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uk-UA" alt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ru-RU" alt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26458"/>
              </p:ext>
            </p:extLst>
          </p:nvPr>
        </p:nvGraphicFramePr>
        <p:xfrm>
          <a:off x="159544" y="5189400"/>
          <a:ext cx="8737608" cy="428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64">
                  <a:extLst>
                    <a:ext uri="{9D8B030D-6E8A-4147-A177-3AD203B41FA5}">
                      <a16:colId xmlns:a16="http://schemas.microsoft.com/office/drawing/2014/main" xmlns="" val="395556959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3981074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5538699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817747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3316548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1747813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41231179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19063045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3796073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5217706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5815778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1520544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0924201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5026655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367473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156638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7916011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80435370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015126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434069949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8218162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08622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T="45822" marB="458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20529356"/>
                  </a:ext>
                </a:extLst>
              </a:tr>
            </a:tbl>
          </a:graphicData>
        </a:graphic>
      </p:graphicFrame>
      <p:sp>
        <p:nvSpPr>
          <p:cNvPr id="18" name="Левая фигурная скобка 17"/>
          <p:cNvSpPr/>
          <p:nvPr/>
        </p:nvSpPr>
        <p:spPr>
          <a:xfrm rot="16200000">
            <a:off x="1049338" y="5621994"/>
            <a:ext cx="555625" cy="712787"/>
          </a:xfrm>
          <a:prstGeom prst="leftBrace">
            <a:avLst/>
          </a:prstGeom>
          <a:ln w="47625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54265"/>
              </p:ext>
            </p:extLst>
          </p:nvPr>
        </p:nvGraphicFramePr>
        <p:xfrm>
          <a:off x="159544" y="4818008"/>
          <a:ext cx="8737608" cy="4286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164">
                  <a:extLst>
                    <a:ext uri="{9D8B030D-6E8A-4147-A177-3AD203B41FA5}">
                      <a16:colId xmlns:a16="http://schemas.microsoft.com/office/drawing/2014/main" xmlns="" val="395556959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3981074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5538699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8177473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3316548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1747813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41231179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19063045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3796073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5217706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58157787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51520544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092420105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050266554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367473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1566382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97916011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804353708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580151261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3434069949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2482181626"/>
                    </a:ext>
                  </a:extLst>
                </a:gridCol>
                <a:gridCol w="397164">
                  <a:extLst>
                    <a:ext uri="{9D8B030D-6E8A-4147-A177-3AD203B41FA5}">
                      <a16:colId xmlns:a16="http://schemas.microsoft.com/office/drawing/2014/main" xmlns="" val="16086225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822" marB="4582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052935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4707" y="6256200"/>
            <a:ext cx="1730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 x;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Левая фигурная скобка 22"/>
          <p:cNvSpPr/>
          <p:nvPr/>
        </p:nvSpPr>
        <p:spPr>
          <a:xfrm rot="16200000">
            <a:off x="7029033" y="5239906"/>
            <a:ext cx="555625" cy="1554997"/>
          </a:xfrm>
          <a:prstGeom prst="leftBrace">
            <a:avLst/>
          </a:prstGeom>
          <a:ln w="47625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49048" y="6256199"/>
            <a:ext cx="19481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 *y;</a:t>
            </a:r>
            <a:endParaRPr lang="ru-RU" alt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087875" y="5099875"/>
            <a:ext cx="527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/>
            <a:r>
              <a:rPr lang="en-US" alt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олилиния 28"/>
          <p:cNvSpPr/>
          <p:nvPr/>
        </p:nvSpPr>
        <p:spPr>
          <a:xfrm>
            <a:off x="1134102" y="5533504"/>
            <a:ext cx="6096000" cy="1082650"/>
          </a:xfrm>
          <a:custGeom>
            <a:avLst/>
            <a:gdLst>
              <a:gd name="connsiteX0" fmla="*/ 6096000 w 6096000"/>
              <a:gd name="connsiteY0" fmla="*/ 121920 h 1082650"/>
              <a:gd name="connsiteX1" fmla="*/ 2788920 w 6096000"/>
              <a:gd name="connsiteY1" fmla="*/ 1082040 h 1082650"/>
              <a:gd name="connsiteX2" fmla="*/ 0 w 6096000"/>
              <a:gd name="connsiteY2" fmla="*/ 0 h 1082650"/>
              <a:gd name="connsiteX3" fmla="*/ 0 w 6096000"/>
              <a:gd name="connsiteY3" fmla="*/ 0 h 10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082650">
                <a:moveTo>
                  <a:pt x="6096000" y="121920"/>
                </a:moveTo>
                <a:cubicBezTo>
                  <a:pt x="4950460" y="612140"/>
                  <a:pt x="3804920" y="1102360"/>
                  <a:pt x="2788920" y="1082040"/>
                </a:cubicBezTo>
                <a:cubicBezTo>
                  <a:pt x="1772920" y="106172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41275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3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2" grpId="0"/>
      <p:bldP spid="23" grpId="0" animBg="1"/>
      <p:bldP spid="27" grpId="0"/>
      <p:bldP spid="28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1"/>
          <p:cNvSpPr>
            <a:spLocks noChangeArrowheads="1"/>
          </p:cNvSpPr>
          <p:nvPr/>
        </p:nvSpPr>
        <p:spPr bwMode="auto">
          <a:xfrm>
            <a:off x="79410" y="586621"/>
            <a:ext cx="89996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 одному оголошенні можна вказувати звичайні змінні та змінні-покажчики: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9349" y="2269165"/>
            <a:ext cx="8650871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x,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px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y, 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py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d, a, b = 0, 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3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bp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0" y="3830117"/>
            <a:ext cx="9144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 запуску 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функції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операційна система визначає вільні ділянки 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 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розміщує в них оголошені у функції змінні.</a:t>
            </a:r>
          </a:p>
        </p:txBody>
      </p:sp>
    </p:spTree>
    <p:extLst>
      <p:ext uri="{BB962C8B-B14F-4D97-AF65-F5344CB8AC3E}">
        <p14:creationId xmlns:p14="http://schemas.microsoft.com/office/powerpoint/2010/main" val="15485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"/>
          <p:cNvSpPr>
            <a:spLocks noChangeArrowheads="1"/>
          </p:cNvSpPr>
          <p:nvPr/>
        </p:nvSpPr>
        <p:spPr bwMode="auto">
          <a:xfrm>
            <a:off x="430924" y="756893"/>
            <a:ext cx="832419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Тому при кожному виклику функції одна й та сама змінна може розміщуватися у різних комірках 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ят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і.</a:t>
            </a:r>
          </a:p>
          <a:p>
            <a:endParaRPr lang="uk-UA" altLang="ru-RU" sz="36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uk-UA" altLang="ru-RU" sz="3600" b="1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Причина:</a:t>
            </a:r>
            <a:r>
              <a:rPr lang="uk-UA" altLang="ru-RU" sz="36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 виході з функції усі локальні змінні видаляються, 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ять </a:t>
            </a:r>
            <a:r>
              <a:rPr lang="uk-UA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очищується. При наступному виклику функції під локальні змінні знову виділяється </a:t>
            </a:r>
            <a:r>
              <a:rPr lang="uk-UA" altLang="ru-RU" sz="360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пам</a:t>
            </a:r>
            <a:r>
              <a:rPr lang="en-US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’</a:t>
            </a:r>
            <a:r>
              <a:rPr lang="ru-RU" altLang="ru-RU" sz="36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ять</a:t>
            </a:r>
            <a:r>
              <a:rPr lang="en-US" altLang="ru-RU" sz="3600" dirty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uk-UA" altLang="ru-RU" sz="3600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0C23E2-BFD5-4729-9358-5172987B1BA6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1381</Words>
  <Application>Microsoft Office PowerPoint</Application>
  <PresentationFormat>Экран (4:3)</PresentationFormat>
  <Paragraphs>257</Paragraphs>
  <Slides>22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NewsPrint</vt:lpstr>
      <vt:lpstr>Лекція 18.  Покажчики у мові Сі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2013-07-31T01:42:42Z</dcterms:created>
  <dcterms:modified xsi:type="dcterms:W3CDTF">2019-11-21T18:10:52Z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