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1"/>
  </p:notesMasterIdLst>
  <p:handoutMasterIdLst>
    <p:handoutMasterId r:id="rId22"/>
  </p:handoutMasterIdLst>
  <p:sldIdLst>
    <p:sldId id="256" r:id="rId5"/>
    <p:sldId id="472" r:id="rId6"/>
    <p:sldId id="473" r:id="rId7"/>
    <p:sldId id="483" r:id="rId8"/>
    <p:sldId id="481" r:id="rId9"/>
    <p:sldId id="487" r:id="rId10"/>
    <p:sldId id="486" r:id="rId11"/>
    <p:sldId id="485" r:id="rId12"/>
    <p:sldId id="488" r:id="rId13"/>
    <p:sldId id="484" r:id="rId14"/>
    <p:sldId id="476" r:id="rId15"/>
    <p:sldId id="489" r:id="rId16"/>
    <p:sldId id="479" r:id="rId17"/>
    <p:sldId id="474" r:id="rId18"/>
    <p:sldId id="490" r:id="rId19"/>
    <p:sldId id="477" r:id="rId2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88902" autoAdjust="0"/>
  </p:normalViewPr>
  <p:slideViewPr>
    <p:cSldViewPr snapToGrid="0">
      <p:cViewPr>
        <p:scale>
          <a:sx n="91" d="100"/>
          <a:sy n="91" d="100"/>
        </p:scale>
        <p:origin x="-213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26.11.2019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331900"/>
            <a:ext cx="9144000" cy="1098550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Покажчики </a:t>
            </a:r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ru-RU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масиви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14897" y="23296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uk-UA" sz="1200" b="1" kern="1200" dirty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ПРИКЛАД </a:t>
            </a:r>
            <a:r>
              <a:rPr lang="uk-UA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№</a:t>
            </a:r>
            <a:r>
              <a:rPr lang="en-US" sz="1200" b="1" dirty="0">
                <a:solidFill>
                  <a:srgbClr val="7030A0"/>
                </a:solidFill>
                <a:latin typeface="Book Antiqua"/>
                <a:ea typeface="Times New Roman"/>
                <a:cs typeface="Times New Roman"/>
              </a:rPr>
              <a:t>3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6636" y="131615"/>
            <a:ext cx="77986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10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v-S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sdvig(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pt-BR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arr[</a:t>
            </a:r>
            <a:r>
              <a:rPr lang="pt-BR" dirty="0">
                <a:solidFill>
                  <a:srgbClr val="6F008A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] = { 7, 7, -8, 14, 8, 5, 3, 45, 77, 21 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lvl="1"/>
            <a:r>
              <a:rPr lang="sv-SE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*p = &amp;arr[0], k = 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print(p, k);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- k; i++)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(*(p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% 7 == 0) {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++;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sdvig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"\nk= %d 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k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);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print(p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sdvig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j &lt;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l-PL" dirty="0" smtClean="0">
                <a:solidFill>
                  <a:srgbClr val="000000"/>
                </a:solidFill>
                <a:latin typeface="Consolas"/>
              </a:rPr>
              <a:t>*(</a:t>
            </a:r>
            <a:r>
              <a:rPr lang="pl-PL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+ j) = *(</a:t>
            </a:r>
            <a:r>
              <a:rPr lang="pl-PL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+ j + 1);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sv-S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print(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k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k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++)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81405" y="536028"/>
            <a:ext cx="291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Видалити із масиву елементи, які кратні  7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05" y="5024767"/>
            <a:ext cx="307657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8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9170" y="1317399"/>
            <a:ext cx="4540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Нехай дано двовимірний масив M цілих чисел і покажчик p. Реалізувати доступ до елементів масиву M через покажчик.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6" y="4063790"/>
            <a:ext cx="7624388" cy="279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20868" y="919518"/>
            <a:ext cx="61146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M[6][9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];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*p1, *p2, *p3;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p1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*)M;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p2 =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*)M[2];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p3 =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*)&amp;M[5]; </a:t>
            </a:r>
          </a:p>
          <a:p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*p1 = 39;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*p2 = 88;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*p3 = 100; </a:t>
            </a:r>
          </a:p>
          <a:p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*(p1 + 3) = 27;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*(p2 + 5) = -13;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*(p3 + 8) = 19;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833" y="396298"/>
            <a:ext cx="897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Покажчики</a:t>
            </a:r>
            <a:r>
              <a:rPr lang="ru-RU" sz="2800" b="1" dirty="0">
                <a:solidFill>
                  <a:srgbClr val="7030A0"/>
                </a:solidFill>
                <a:latin typeface="Arial Narrow" panose="020B0606020202030204" pitchFamily="34" charset="0"/>
              </a:rPr>
              <a:t> та </a:t>
            </a:r>
            <a:r>
              <a:rPr lang="ru-RU" sz="2800" b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двовимірні</a:t>
            </a:r>
            <a:r>
              <a:rPr lang="ru-RU" sz="2800" b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масиви</a:t>
            </a:r>
            <a:r>
              <a:rPr lang="ru-RU" sz="28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61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2152" y="949537"/>
            <a:ext cx="7914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Задано матриця а. Вивести на екран елементи головної діагоналі, першого рядка і значень перших елементів кожного рядка матриці, застосувавши для цього покажчики.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073463" y="67253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uk-UA" sz="1200" b="1" kern="1200" dirty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ПРИКЛАД </a:t>
            </a:r>
            <a:r>
              <a:rPr lang="uk-UA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№</a:t>
            </a:r>
            <a:r>
              <a:rPr lang="en-US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5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495" y="2183791"/>
            <a:ext cx="77145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a[3][3]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={{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10,20,30},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40,50,60},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70,80,90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}};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*pa[3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] = { a[0], a[1], a[2] 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};  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dirty="0" smtClean="0">
                <a:solidFill>
                  <a:srgbClr val="008000"/>
                </a:solidFill>
                <a:latin typeface="Consolas"/>
              </a:rPr>
              <a:t>//pa[0]=a[0</a:t>
            </a:r>
            <a:r>
              <a:rPr lang="pt-BR" dirty="0">
                <a:solidFill>
                  <a:srgbClr val="008000"/>
                </a:solidFill>
                <a:latin typeface="Consolas"/>
              </a:rPr>
              <a:t>]; pa[1</a:t>
            </a:r>
            <a:r>
              <a:rPr lang="pt-BR" dirty="0" smtClean="0">
                <a:solidFill>
                  <a:srgbClr val="008000"/>
                </a:solidFill>
                <a:latin typeface="Consolas"/>
              </a:rPr>
              <a:t>]=a[1</a:t>
            </a:r>
            <a:r>
              <a:rPr lang="pt-BR" dirty="0">
                <a:solidFill>
                  <a:srgbClr val="008000"/>
                </a:solidFill>
                <a:latin typeface="Consolas"/>
              </a:rPr>
              <a:t>]; pa[2</a:t>
            </a:r>
            <a:r>
              <a:rPr lang="pt-BR" dirty="0" smtClean="0">
                <a:solidFill>
                  <a:srgbClr val="008000"/>
                </a:solidFill>
                <a:latin typeface="Consolas"/>
              </a:rPr>
              <a:t>]=a[2</a:t>
            </a:r>
            <a:r>
              <a:rPr lang="pt-BR" dirty="0">
                <a:solidFill>
                  <a:srgbClr val="008000"/>
                </a:solidFill>
                <a:latin typeface="Consolas"/>
              </a:rPr>
              <a:t>]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*p = a[0];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9; i+= 4)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*(p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3;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p[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3;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*pa[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14" y="4803228"/>
            <a:ext cx="1753899" cy="99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57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71" y="462455"/>
            <a:ext cx="876562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>
                <a:latin typeface="Arial Narrow" panose="020B0606020202030204" pitchFamily="34" charset="0"/>
              </a:rPr>
              <a:t>Зробимо</a:t>
            </a:r>
            <a:r>
              <a:rPr lang="ru-RU" sz="2800" dirty="0" smtClean="0">
                <a:latin typeface="Arial Narrow" panose="020B0606020202030204" pitchFamily="34" charset="0"/>
              </a:rPr>
              <a:t> </a:t>
            </a:r>
            <a:r>
              <a:rPr lang="uk-UA" sz="2800" dirty="0" smtClean="0">
                <a:latin typeface="Arial Narrow" panose="020B0606020202030204" pitchFamily="34" charset="0"/>
              </a:rPr>
              <a:t>деякі пояснення для першого оператора циклу. Уявімо матрицю у вигляді одновимірного масиву, записаного по рядках: </a:t>
            </a:r>
          </a:p>
          <a:p>
            <a:endParaRPr lang="uk-UA" sz="2800" dirty="0" smtClean="0">
              <a:latin typeface="Arial Narrow" panose="020B0606020202030204" pitchFamily="34" charset="0"/>
            </a:endParaRPr>
          </a:p>
          <a:p>
            <a:r>
              <a:rPr lang="uk-UA" sz="2400" b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a[0][0], a[0][1], a[0][2], a[1][0], a[1][1], a[1][2], a[ 2][0], a[2] [1], a [2] [2] </a:t>
            </a:r>
          </a:p>
          <a:p>
            <a:endParaRPr lang="uk-UA" sz="2800" dirty="0" smtClean="0">
              <a:solidFill>
                <a:srgbClr val="7030A0"/>
              </a:solidFill>
              <a:latin typeface="Arial Narrow" panose="020B0606020202030204" pitchFamily="34" charset="0"/>
            </a:endParaRPr>
          </a:p>
          <a:p>
            <a:r>
              <a:rPr lang="uk-UA" sz="2800" dirty="0" smtClean="0">
                <a:latin typeface="Arial Narrow" panose="020B0606020202030204" pitchFamily="34" charset="0"/>
              </a:rPr>
              <a:t>Тоді елементи, що стоять на головній діагоналі, займають нульове, четверте і восьме місця, тобто інтервал між важливими нас елементами дорівнює чотирьом, тому i змінюється з кроком 4. Відповідно з таким же кроком змінюються адреси комірок, вміст яких виводиться на екран. </a:t>
            </a:r>
          </a:p>
          <a:p>
            <a:endParaRPr lang="ru-RU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3463" y="67253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uk-UA" sz="1200" b="1" kern="1200" dirty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ПРИКЛАД </a:t>
            </a:r>
            <a:r>
              <a:rPr lang="uk-UA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№</a:t>
            </a:r>
            <a:r>
              <a:rPr lang="en-US" sz="1200" b="1" dirty="0">
                <a:solidFill>
                  <a:srgbClr val="7030A0"/>
                </a:solidFill>
                <a:latin typeface="Book Antiqua"/>
                <a:ea typeface="Times New Roman"/>
                <a:cs typeface="Times New Roman"/>
              </a:rPr>
              <a:t>6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35724" y="462206"/>
            <a:ext cx="75148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m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pt-BR" dirty="0" smtClean="0">
                <a:solidFill>
                  <a:srgbClr val="000000"/>
                </a:solidFill>
                <a:latin typeface="Consolas"/>
              </a:rPr>
              <a:t>	printf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*(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arr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+ i *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+ j));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a[3][3] = { {10,20,30},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40,50,60},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70,80,90}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(&amp;a[0][0], 3, 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[3][6] 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3,7,8,0,1,4},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2,9,1,4,7,6},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5,2,7,6,1,9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}};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[0][0], 3, 6);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67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93227" y="528762"/>
            <a:ext cx="72258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2</a:t>
            </a: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3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{ {11,22,33},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44,55,66}};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one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two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*(*(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+ j));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+ j));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3463" y="67253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uk-UA" sz="1200" b="1" kern="1200" dirty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ПРИКЛАД </a:t>
            </a:r>
            <a:r>
              <a:rPr lang="uk-UA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№</a:t>
            </a:r>
            <a:r>
              <a:rPr lang="en-US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7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633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1461" y="598586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26" y="451945"/>
            <a:ext cx="873409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int</a:t>
            </a:r>
            <a:r>
              <a:rPr lang="en-US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 a [10]; </a:t>
            </a:r>
            <a:r>
              <a:rPr lang="en-US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-</a:t>
            </a:r>
            <a:r>
              <a:rPr lang="en-US" sz="3200" b="1" dirty="0" smtClean="0">
                <a:latin typeface="Arial Narrow" panose="020B0606020202030204" pitchFamily="34" charset="0"/>
              </a:rPr>
              <a:t> </a:t>
            </a:r>
            <a:r>
              <a:rPr lang="ru-RU" sz="3200" dirty="0" err="1" smtClean="0">
                <a:latin typeface="Arial Narrow" panose="020B0606020202030204" pitchFamily="34" charset="0"/>
              </a:rPr>
              <a:t>визначає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масив</a:t>
            </a:r>
            <a:r>
              <a:rPr lang="ru-RU" sz="3200" dirty="0">
                <a:latin typeface="Arial Narrow" panose="020B0606020202030204" pitchFamily="34" charset="0"/>
              </a:rPr>
              <a:t> а </a:t>
            </a:r>
            <a:r>
              <a:rPr lang="ru-RU" sz="3200" dirty="0" err="1">
                <a:latin typeface="Arial Narrow" panose="020B0606020202030204" pitchFamily="34" charset="0"/>
              </a:rPr>
              <a:t>розміру</a:t>
            </a:r>
            <a:r>
              <a:rPr lang="ru-RU" sz="3200" dirty="0">
                <a:latin typeface="Arial Narrow" panose="020B0606020202030204" pitchFamily="34" charset="0"/>
              </a:rPr>
              <a:t> 10, </a:t>
            </a:r>
            <a:r>
              <a:rPr lang="ru-RU" sz="3200" dirty="0" err="1">
                <a:latin typeface="Arial Narrow" panose="020B0606020202030204" pitchFamily="34" charset="0"/>
              </a:rPr>
              <a:t>тобто</a:t>
            </a:r>
            <a:r>
              <a:rPr lang="ru-RU" sz="3200" dirty="0">
                <a:latin typeface="Arial Narrow" panose="020B0606020202030204" pitchFamily="34" charset="0"/>
              </a:rPr>
              <a:t> блок з десяти </a:t>
            </a:r>
            <a:r>
              <a:rPr lang="ru-RU" sz="3200" dirty="0" err="1">
                <a:latin typeface="Arial Narrow" panose="020B0606020202030204" pitchFamily="34" charset="0"/>
              </a:rPr>
              <a:t>послідовних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об'єктів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представлених</a:t>
            </a:r>
            <a:r>
              <a:rPr lang="ru-RU" sz="3200" dirty="0">
                <a:latin typeface="Arial Narrow" panose="020B0606020202030204" pitchFamily="34" charset="0"/>
              </a:rPr>
              <a:t> на </a:t>
            </a:r>
            <a:r>
              <a:rPr lang="ru-RU" sz="3200" dirty="0" err="1" smtClean="0">
                <a:latin typeface="Arial Narrow" panose="020B0606020202030204" pitchFamily="34" charset="0"/>
              </a:rPr>
              <a:t>малюнку</a:t>
            </a:r>
            <a:r>
              <a:rPr lang="en-US" sz="3200" dirty="0" smtClean="0">
                <a:latin typeface="Arial Narrow" panose="020B0606020202030204" pitchFamily="34" charset="0"/>
              </a:rPr>
              <a:t>. </a:t>
            </a:r>
            <a:endParaRPr lang="uk-UA" sz="3200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ru-RU" sz="3200" dirty="0" err="1">
                <a:latin typeface="Arial Narrow" panose="020B0606020202030204" pitchFamily="34" charset="0"/>
              </a:rPr>
              <a:t>Запис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a[</a:t>
            </a:r>
            <a:r>
              <a:rPr lang="en-US" sz="32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]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відсилає</a:t>
            </a:r>
            <a:r>
              <a:rPr lang="ru-RU" sz="3200" dirty="0">
                <a:latin typeface="Arial Narrow" panose="020B0606020202030204" pitchFamily="34" charset="0"/>
              </a:rPr>
              <a:t> нас до </a:t>
            </a:r>
            <a:r>
              <a:rPr lang="en-US" sz="3200" dirty="0" err="1" smtClean="0">
                <a:latin typeface="Arial Narrow" panose="020B0606020202030204" pitchFamily="34" charset="0"/>
              </a:rPr>
              <a:t>i</a:t>
            </a:r>
            <a:r>
              <a:rPr lang="en-US" sz="3200" dirty="0" smtClean="0">
                <a:latin typeface="Arial Narrow" panose="020B0606020202030204" pitchFamily="34" charset="0"/>
              </a:rPr>
              <a:t>-</a:t>
            </a:r>
            <a:r>
              <a:rPr lang="uk-UA" sz="3200" dirty="0" smtClean="0">
                <a:latin typeface="Arial Narrow" panose="020B0606020202030204" pitchFamily="34" charset="0"/>
              </a:rPr>
              <a:t>ого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елементу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масиву</a:t>
            </a:r>
            <a:r>
              <a:rPr lang="ru-RU" sz="3200" dirty="0">
                <a:latin typeface="Arial Narrow" panose="020B0606020202030204" pitchFamily="34" charset="0"/>
              </a:rPr>
              <a:t>. </a:t>
            </a:r>
            <a:r>
              <a:rPr lang="ru-RU" sz="3200" dirty="0" err="1">
                <a:latin typeface="Arial Narrow" panose="020B0606020202030204" pitchFamily="34" charset="0"/>
              </a:rPr>
              <a:t>Якщо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р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a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smtClean="0">
                <a:latin typeface="Arial Narrow" panose="020B0606020202030204" pitchFamily="34" charset="0"/>
              </a:rPr>
              <a:t> показ</a:t>
            </a:r>
            <a:r>
              <a:rPr lang="uk-UA" sz="3200" dirty="0" err="1" smtClean="0">
                <a:latin typeface="Arial Narrow" panose="020B0606020202030204" pitchFamily="34" charset="0"/>
              </a:rPr>
              <a:t>чик</a:t>
            </a:r>
            <a:r>
              <a:rPr lang="ru-RU" sz="3200" dirty="0" smtClean="0">
                <a:latin typeface="Arial Narrow" panose="020B0606020202030204" pitchFamily="34" charset="0"/>
              </a:rPr>
              <a:t>, </a:t>
            </a:r>
            <a:r>
              <a:rPr lang="ru-RU" sz="3200" dirty="0" err="1" smtClean="0">
                <a:latin typeface="Arial Narrow" panose="020B0606020202030204" pitchFamily="34" charset="0"/>
              </a:rPr>
              <a:t>визначений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>
                <a:latin typeface="Arial Narrow" panose="020B0606020202030204" pitchFamily="34" charset="0"/>
              </a:rPr>
              <a:t>як </a:t>
            </a:r>
            <a:r>
              <a:rPr lang="en-US" sz="32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int</a:t>
            </a:r>
            <a:r>
              <a:rPr lang="en-US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 * pa;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r>
              <a:rPr lang="ru-RU" sz="3200" dirty="0">
                <a:latin typeface="Arial Narrow" panose="020B0606020202030204" pitchFamily="34" charset="0"/>
              </a:rPr>
              <a:t>то в </a:t>
            </a:r>
            <a:r>
              <a:rPr lang="ru-RU" sz="3200" dirty="0" err="1">
                <a:latin typeface="Arial Narrow" panose="020B0606020202030204" pitchFamily="34" charset="0"/>
              </a:rPr>
              <a:t>результаті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присвоювання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pa </a:t>
            </a:r>
            <a:r>
              <a:rPr lang="en-US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= </a:t>
            </a:r>
            <a:r>
              <a:rPr lang="en-US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&amp;a[0</a:t>
            </a:r>
            <a:r>
              <a:rPr lang="en-US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];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uk-UA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pa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>
                <a:latin typeface="Arial Narrow" panose="020B0606020202030204" pitchFamily="34" charset="0"/>
              </a:rPr>
              <a:t>буде </a:t>
            </a:r>
            <a:r>
              <a:rPr lang="ru-RU" sz="3200" dirty="0" err="1">
                <a:latin typeface="Arial Narrow" panose="020B0606020202030204" pitchFamily="34" charset="0"/>
              </a:rPr>
              <a:t>вказувати</a:t>
            </a:r>
            <a:r>
              <a:rPr lang="ru-RU" sz="3200" dirty="0">
                <a:latin typeface="Arial Narrow" panose="020B0606020202030204" pitchFamily="34" charset="0"/>
              </a:rPr>
              <a:t> на </a:t>
            </a:r>
            <a:r>
              <a:rPr lang="ru-RU" sz="3200" dirty="0" err="1">
                <a:latin typeface="Arial Narrow" panose="020B0606020202030204" pitchFamily="34" charset="0"/>
              </a:rPr>
              <a:t>нульовий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елемент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масиву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а</a:t>
            </a:r>
            <a:r>
              <a:rPr lang="ru-RU" sz="3200" dirty="0">
                <a:latin typeface="Arial Narrow" panose="020B0606020202030204" pitchFamily="34" charset="0"/>
              </a:rPr>
              <a:t>; </a:t>
            </a:r>
            <a:r>
              <a:rPr lang="ru-RU" sz="3200" dirty="0" err="1">
                <a:latin typeface="Arial Narrow" panose="020B0606020202030204" pitchFamily="34" charset="0"/>
              </a:rPr>
              <a:t>інакше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кажучи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ра</a:t>
            </a:r>
            <a:r>
              <a:rPr lang="ru-RU" sz="3200" dirty="0">
                <a:latin typeface="Arial Narrow" panose="020B0606020202030204" pitchFamily="34" charset="0"/>
              </a:rPr>
              <a:t> буде </a:t>
            </a:r>
            <a:r>
              <a:rPr lang="ru-RU" sz="3200" dirty="0" err="1">
                <a:latin typeface="Arial Narrow" panose="020B0606020202030204" pitchFamily="34" charset="0"/>
              </a:rPr>
              <a:t>містити</a:t>
            </a:r>
            <a:r>
              <a:rPr lang="ru-RU" sz="3200" dirty="0">
                <a:latin typeface="Arial Narrow" panose="020B0606020202030204" pitchFamily="34" charset="0"/>
              </a:rPr>
              <a:t> адресу </a:t>
            </a:r>
            <a:r>
              <a:rPr lang="ru-RU" sz="3200" dirty="0" err="1">
                <a:latin typeface="Arial Narrow" panose="020B0606020202030204" pitchFamily="34" charset="0"/>
              </a:rPr>
              <a:t>елемента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a[0]</a:t>
            </a:r>
            <a:r>
              <a:rPr lang="ru-RU" sz="3200" dirty="0" smtClean="0">
                <a:latin typeface="Arial Narrow" panose="020B0606020202030204" pitchFamily="34" charset="0"/>
              </a:rPr>
              <a:t>.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" y="4752975"/>
            <a:ext cx="90963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4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703" y="536028"/>
            <a:ext cx="84292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latin typeface="Arial Narrow" panose="020B0606020202030204" pitchFamily="34" charset="0"/>
              </a:rPr>
              <a:t>Якщо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ра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вказує</a:t>
            </a:r>
            <a:r>
              <a:rPr lang="ru-RU" sz="3200" dirty="0">
                <a:latin typeface="Arial Narrow" panose="020B0606020202030204" pitchFamily="34" charset="0"/>
              </a:rPr>
              <a:t> на </a:t>
            </a:r>
            <a:r>
              <a:rPr lang="ru-RU" sz="3200" dirty="0" err="1">
                <a:latin typeface="Arial Narrow" panose="020B0606020202030204" pitchFamily="34" charset="0"/>
              </a:rPr>
              <a:t>деякий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елемент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масиву</a:t>
            </a:r>
            <a:r>
              <a:rPr lang="ru-RU" sz="3200" dirty="0">
                <a:latin typeface="Arial Narrow" panose="020B0606020202030204" pitchFamily="34" charset="0"/>
              </a:rPr>
              <a:t>, то </a:t>
            </a:r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ра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+1</a:t>
            </a:r>
            <a:r>
              <a:rPr lang="ru-RU" sz="3200" dirty="0">
                <a:latin typeface="Arial Narrow" panose="020B0606020202030204" pitchFamily="34" charset="0"/>
              </a:rPr>
              <a:t> за </a:t>
            </a:r>
            <a:r>
              <a:rPr lang="ru-RU" sz="3200" dirty="0" err="1">
                <a:latin typeface="Arial Narrow" panose="020B0606020202030204" pitchFamily="34" charset="0"/>
              </a:rPr>
              <a:t>визначенням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вказує</a:t>
            </a:r>
            <a:r>
              <a:rPr lang="ru-RU" sz="3200" dirty="0">
                <a:latin typeface="Arial Narrow" panose="020B0606020202030204" pitchFamily="34" charset="0"/>
              </a:rPr>
              <a:t> на </a:t>
            </a:r>
            <a:r>
              <a:rPr lang="ru-RU" sz="3200" dirty="0" err="1">
                <a:latin typeface="Arial Narrow" panose="020B0606020202030204" pitchFamily="34" charset="0"/>
              </a:rPr>
              <a:t>наступний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елемент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smtClean="0">
                <a:latin typeface="Arial Narrow" panose="020B0606020202030204" pitchFamily="34" charset="0"/>
              </a:rPr>
              <a:t>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ru-RU" sz="3200" dirty="0" smtClean="0">
                <a:latin typeface="Arial Narrow" panose="020B0606020202030204" pitchFamily="34" charset="0"/>
              </a:rPr>
              <a:t>Таким </a:t>
            </a:r>
            <a:r>
              <a:rPr lang="ru-RU" sz="3200" dirty="0">
                <a:latin typeface="Arial Narrow" panose="020B0606020202030204" pitchFamily="34" charset="0"/>
              </a:rPr>
              <a:t>чином</a:t>
            </a:r>
            <a:r>
              <a:rPr lang="ru-RU" sz="3200" dirty="0" smtClean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якщо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endParaRPr lang="ru-RU" sz="3200" dirty="0" smtClean="0">
              <a:latin typeface="Arial Narrow" panose="020B0606020202030204" pitchFamily="34" charset="0"/>
            </a:endParaRPr>
          </a:p>
          <a:p>
            <a:r>
              <a:rPr lang="ru-RU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ра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вказує</a:t>
            </a:r>
            <a:r>
              <a:rPr lang="ru-RU" sz="3200" dirty="0">
                <a:latin typeface="Arial Narrow" panose="020B0606020202030204" pitchFamily="34" charset="0"/>
              </a:rPr>
              <a:t> на 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a[0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]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r>
              <a:rPr lang="ru-RU" sz="3200" dirty="0" smtClean="0">
                <a:latin typeface="Arial Narrow" panose="020B0606020202030204" pitchFamily="34" charset="0"/>
              </a:rPr>
              <a:t>то</a:t>
            </a:r>
          </a:p>
          <a:p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*(</a:t>
            </a:r>
            <a:r>
              <a:rPr lang="ru-RU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ра</a:t>
            </a:r>
            <a:r>
              <a:rPr lang="ru-R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+1) 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 smtClean="0">
                <a:latin typeface="Arial Narrow" panose="020B0606020202030204" pitchFamily="34" charset="0"/>
              </a:rPr>
              <a:t>вміст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a[1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] 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endParaRPr lang="uk-UA" sz="3200" dirty="0" smtClean="0">
              <a:latin typeface="Arial Narrow" panose="020B0606020202030204" pitchFamily="34" charset="0"/>
            </a:endParaRPr>
          </a:p>
          <a:p>
            <a:r>
              <a:rPr lang="ru-RU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ра</a:t>
            </a:r>
            <a:r>
              <a:rPr lang="ru-RU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+1</a:t>
            </a:r>
            <a:r>
              <a:rPr lang="ru-RU" sz="3200" dirty="0">
                <a:latin typeface="Arial Narrow" panose="020B0606020202030204" pitchFamily="34" charset="0"/>
              </a:rPr>
              <a:t> - </a:t>
            </a:r>
            <a:r>
              <a:rPr lang="ru-RU" sz="3200" dirty="0" smtClean="0">
                <a:latin typeface="Arial Narrow" panose="020B0606020202030204" pitchFamily="34" charset="0"/>
              </a:rPr>
              <a:t>адреса 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a[1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]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endParaRPr lang="uk-UA" sz="3200" dirty="0" smtClean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*(</a:t>
            </a:r>
            <a:r>
              <a:rPr lang="ru-RU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ра</a:t>
            </a:r>
            <a:r>
              <a:rPr lang="ru-R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+ </a:t>
            </a:r>
            <a:r>
              <a:rPr lang="en-US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) </a:t>
            </a:r>
            <a:r>
              <a:rPr lang="en-US" sz="3200" dirty="0">
                <a:latin typeface="Arial Narrow" panose="020B0606020202030204" pitchFamily="34" charset="0"/>
              </a:rPr>
              <a:t>- </a:t>
            </a:r>
            <a:r>
              <a:rPr lang="ru-RU" sz="3200" dirty="0" err="1" smtClean="0">
                <a:latin typeface="Arial Narrow" panose="020B0606020202030204" pitchFamily="34" charset="0"/>
              </a:rPr>
              <a:t>вміст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a[</a:t>
            </a:r>
            <a:r>
              <a:rPr lang="en-US" sz="32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]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</a:p>
          <a:p>
            <a:r>
              <a:rPr lang="ru-RU" sz="3200" dirty="0" err="1">
                <a:latin typeface="Arial Narrow" panose="020B0606020202030204" pitchFamily="34" charset="0"/>
              </a:rPr>
              <a:t>Оскільки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ім'я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масиву</a:t>
            </a:r>
            <a:r>
              <a:rPr lang="ru-RU" sz="3200" dirty="0">
                <a:latin typeface="Arial Narrow" panose="020B0606020202030204" pitchFamily="34" charset="0"/>
              </a:rPr>
              <a:t> є </a:t>
            </a:r>
            <a:r>
              <a:rPr lang="ru-RU" sz="3200" dirty="0" err="1" smtClean="0">
                <a:latin typeface="Arial Narrow" panose="020B0606020202030204" pitchFamily="34" charset="0"/>
              </a:rPr>
              <a:t>адресою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>
                <a:latin typeface="Arial Narrow" panose="020B0606020202030204" pitchFamily="34" charset="0"/>
              </a:rPr>
              <a:t>початкового </a:t>
            </a:r>
            <a:r>
              <a:rPr lang="ru-RU" sz="3200" dirty="0" err="1" smtClean="0">
                <a:latin typeface="Arial Narrow" panose="020B0606020202030204" pitchFamily="34" charset="0"/>
              </a:rPr>
              <a:t>елемента</a:t>
            </a:r>
            <a:r>
              <a:rPr lang="ru-RU" sz="3200" dirty="0" smtClean="0">
                <a:latin typeface="Arial Narrow" panose="020B0606020202030204" pitchFamily="34" charset="0"/>
              </a:rPr>
              <a:t>, то 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pa 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= 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&amp;a[0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]; </a:t>
            </a:r>
          </a:p>
          <a:p>
            <a:r>
              <a:rPr lang="ru-RU" sz="3200" dirty="0" err="1">
                <a:latin typeface="Arial Narrow" panose="020B0606020202030204" pitchFamily="34" charset="0"/>
              </a:rPr>
              <a:t>можна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також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 smtClean="0">
                <a:latin typeface="Arial Narrow" panose="020B0606020202030204" pitchFamily="34" charset="0"/>
              </a:rPr>
              <a:t>записати</a:t>
            </a:r>
            <a:r>
              <a:rPr lang="ru-RU" sz="3200" dirty="0" smtClean="0">
                <a:latin typeface="Arial Narrow" panose="020B0606020202030204" pitchFamily="34" charset="0"/>
              </a:rPr>
              <a:t>: 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pa 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= a; </a:t>
            </a:r>
          </a:p>
        </p:txBody>
      </p:sp>
    </p:spTree>
    <p:extLst>
      <p:ext uri="{BB962C8B-B14F-4D97-AF65-F5344CB8AC3E}">
        <p14:creationId xmlns:p14="http://schemas.microsoft.com/office/powerpoint/2010/main" val="284611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228" y="420415"/>
            <a:ext cx="8839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Narrow" panose="020B0606020202030204" pitchFamily="34" charset="0"/>
              </a:rPr>
              <a:t>Так </a:t>
            </a:r>
            <a:r>
              <a:rPr lang="uk-UA" sz="3200" dirty="0" smtClean="0">
                <a:latin typeface="Arial Narrow" panose="020B0606020202030204" pitchFamily="34" charset="0"/>
              </a:rPr>
              <a:t>як </a:t>
            </a:r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ра</a:t>
            </a:r>
            <a:r>
              <a:rPr lang="uk-UA" sz="3200" dirty="0" smtClean="0">
                <a:latin typeface="Arial Narrow" panose="020B0606020202030204" pitchFamily="34" charset="0"/>
              </a:rPr>
              <a:t> - покажчик, то у виразах його можна використовувати з </a:t>
            </a:r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індексом</a:t>
            </a:r>
            <a:r>
              <a:rPr lang="uk-UA" sz="3200" dirty="0" smtClean="0">
                <a:latin typeface="Arial Narrow" panose="020B0606020202030204" pitchFamily="34" charset="0"/>
              </a:rPr>
              <a:t>, тобто запис </a:t>
            </a:r>
            <a:r>
              <a:rPr lang="uk-UA" sz="32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pa</a:t>
            </a:r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[i] </a:t>
            </a:r>
            <a:r>
              <a:rPr lang="uk-UA" sz="3200" dirty="0" smtClean="0">
                <a:latin typeface="Arial Narrow" panose="020B0606020202030204" pitchFamily="34" charset="0"/>
              </a:rPr>
              <a:t>еквівалентна запису </a:t>
            </a:r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*(</a:t>
            </a:r>
            <a:r>
              <a:rPr lang="uk-UA" sz="32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pa</a:t>
            </a:r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+ i)</a:t>
            </a:r>
            <a:r>
              <a:rPr lang="uk-UA" sz="3200" dirty="0" smtClean="0">
                <a:latin typeface="Arial Narrow" panose="020B0606020202030204" pitchFamily="34" charset="0"/>
              </a:rPr>
              <a:t>. </a:t>
            </a:r>
          </a:p>
          <a:p>
            <a:endParaRPr lang="uk-UA" sz="2000" dirty="0" smtClean="0">
              <a:latin typeface="Arial Narrow" panose="020B0606020202030204" pitchFamily="34" charset="0"/>
            </a:endParaRPr>
          </a:p>
          <a:p>
            <a:r>
              <a:rPr lang="uk-UA" sz="3200" dirty="0" smtClean="0">
                <a:latin typeface="Arial Narrow" panose="020B0606020202030204" pitchFamily="34" charset="0"/>
              </a:rPr>
              <a:t>Між ім'ям масиву і покажчиком існує одна відмінність. </a:t>
            </a:r>
          </a:p>
          <a:p>
            <a:r>
              <a:rPr lang="uk-UA" sz="3200" dirty="0" smtClean="0">
                <a:latin typeface="Arial Narrow" panose="020B0606020202030204" pitchFamily="34" charset="0"/>
              </a:rPr>
              <a:t>Покажчик - це змінна, тому можна написати </a:t>
            </a:r>
          </a:p>
          <a:p>
            <a:r>
              <a:rPr lang="uk-UA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pa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= a </a:t>
            </a:r>
            <a:r>
              <a:rPr lang="uk-UA" sz="3200" dirty="0" smtClean="0">
                <a:latin typeface="Arial Narrow" panose="020B0606020202030204" pitchFamily="34" charset="0"/>
              </a:rPr>
              <a:t>або </a:t>
            </a:r>
            <a:r>
              <a:rPr lang="uk-UA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pa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+ +</a:t>
            </a:r>
            <a:r>
              <a:rPr lang="uk-UA" sz="3200" dirty="0" smtClean="0">
                <a:latin typeface="Arial Narrow" panose="020B0606020202030204" pitchFamily="34" charset="0"/>
              </a:rPr>
              <a:t>. Запис типу a = </a:t>
            </a:r>
            <a:r>
              <a:rPr lang="uk-UA" sz="3200" dirty="0" err="1" smtClean="0">
                <a:latin typeface="Arial Narrow" panose="020B0606020202030204" pitchFamily="34" charset="0"/>
              </a:rPr>
              <a:t>pa</a:t>
            </a:r>
            <a:r>
              <a:rPr lang="uk-UA" sz="3200" dirty="0" smtClean="0">
                <a:latin typeface="Arial Narrow" panose="020B0606020202030204" pitchFamily="34" charset="0"/>
              </a:rPr>
              <a:t> не допускається. </a:t>
            </a:r>
          </a:p>
          <a:p>
            <a:endParaRPr lang="uk-UA" sz="2400" dirty="0">
              <a:latin typeface="Arial Narrow" panose="020B0606020202030204" pitchFamily="34" charset="0"/>
            </a:endParaRPr>
          </a:p>
          <a:p>
            <a:r>
              <a:rPr lang="uk-UA" sz="3200" dirty="0" smtClean="0">
                <a:latin typeface="Arial Narrow" panose="020B0606020202030204" pitchFamily="34" charset="0"/>
              </a:rPr>
              <a:t>Слід також розрізняти вираження </a:t>
            </a:r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*(a +2)</a:t>
            </a:r>
            <a:r>
              <a:rPr lang="uk-UA" sz="3200" dirty="0" smtClean="0">
                <a:latin typeface="Arial Narrow" panose="020B0606020202030204" pitchFamily="34" charset="0"/>
              </a:rPr>
              <a:t> і 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*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a+2</a:t>
            </a:r>
            <a:r>
              <a:rPr lang="uk-UA" sz="3200" dirty="0" smtClean="0">
                <a:latin typeface="Arial Narrow" panose="020B0606020202030204" pitchFamily="34" charset="0"/>
              </a:rPr>
              <a:t>:</a:t>
            </a:r>
          </a:p>
          <a:p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*(</a:t>
            </a:r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а +2) </a:t>
            </a:r>
            <a:r>
              <a:rPr lang="uk-UA" sz="3200" dirty="0" smtClean="0">
                <a:latin typeface="Arial Narrow" panose="020B0606020202030204" pitchFamily="34" charset="0"/>
              </a:rPr>
              <a:t>- значення третього елемента масиву а; </a:t>
            </a:r>
            <a:endParaRPr lang="uk-UA" sz="3200" dirty="0" smtClean="0">
              <a:latin typeface="Arial Narrow" panose="020B0606020202030204" pitchFamily="34" charset="0"/>
            </a:endParaRPr>
          </a:p>
          <a:p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*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а +2</a:t>
            </a:r>
            <a:r>
              <a:rPr lang="uk-UA" sz="3200" dirty="0" smtClean="0">
                <a:latin typeface="Arial Narrow" panose="020B0606020202030204" pitchFamily="34" charset="0"/>
              </a:rPr>
              <a:t> - додавання числа 2 до значення </a:t>
            </a:r>
            <a:r>
              <a:rPr lang="uk-UA" sz="3200" dirty="0" smtClean="0">
                <a:latin typeface="Arial Narrow" panose="020B0606020202030204" pitchFamily="34" charset="0"/>
              </a:rPr>
              <a:t>першого елемента </a:t>
            </a:r>
            <a:r>
              <a:rPr lang="uk-UA" sz="3200" dirty="0" smtClean="0">
                <a:latin typeface="Arial Narrow" panose="020B0606020202030204" pitchFamily="34" charset="0"/>
              </a:rPr>
              <a:t>масиву. </a:t>
            </a:r>
          </a:p>
        </p:txBody>
      </p:sp>
    </p:spTree>
    <p:extLst>
      <p:ext uri="{BB962C8B-B14F-4D97-AF65-F5344CB8AC3E}">
        <p14:creationId xmlns:p14="http://schemas.microsoft.com/office/powerpoint/2010/main" val="77348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172" y="409274"/>
            <a:ext cx="7876373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r>
              <a:rPr lang="ru-RU" sz="2400" b="1" i="1" dirty="0" err="1"/>
              <a:t>Вкажіть</a:t>
            </a:r>
            <a:r>
              <a:rPr lang="ru-RU" sz="2400" b="1" i="1" dirty="0"/>
              <a:t> рядок, </a:t>
            </a:r>
            <a:r>
              <a:rPr lang="ru-RU" sz="2400" b="1" i="1" dirty="0" err="1"/>
              <a:t>який</a:t>
            </a:r>
            <a:r>
              <a:rPr lang="ru-RU" sz="2400" b="1" i="1" dirty="0"/>
              <a:t> </a:t>
            </a:r>
            <a:r>
              <a:rPr lang="ru-RU" sz="2400" b="1" i="1" dirty="0" err="1"/>
              <a:t>повертає</a:t>
            </a:r>
            <a:r>
              <a:rPr lang="ru-RU" sz="2400" b="1" i="1" dirty="0"/>
              <a:t> адресу </a:t>
            </a:r>
            <a:r>
              <a:rPr lang="ru-RU" sz="2400" b="1" i="1" dirty="0" err="1"/>
              <a:t>першого</a:t>
            </a:r>
            <a:r>
              <a:rPr lang="ru-RU" sz="2400" b="1" i="1" dirty="0"/>
              <a:t> </a:t>
            </a:r>
            <a:r>
              <a:rPr lang="ru-RU" sz="2400" b="1" i="1" dirty="0" err="1"/>
              <a:t>елемента</a:t>
            </a:r>
            <a:r>
              <a:rPr lang="ru-RU" sz="2400" b="1" i="1" dirty="0"/>
              <a:t> в </a:t>
            </a:r>
            <a:r>
              <a:rPr lang="ru-RU" sz="2400" b="1" i="1" dirty="0" err="1"/>
              <a:t>масиві</a:t>
            </a:r>
            <a:r>
              <a:rPr lang="ru-RU" sz="2400" b="1" i="1" dirty="0"/>
              <a:t> </a:t>
            </a:r>
            <a:r>
              <a:rPr lang="ru-RU" sz="2400" b="1" i="1" dirty="0" err="1"/>
              <a:t>arr</a:t>
            </a:r>
            <a:r>
              <a:rPr lang="ru-RU" sz="2400" b="1" i="1" dirty="0" smtClean="0"/>
              <a:t>:</a:t>
            </a:r>
            <a:endParaRPr lang="en-US" sz="2400" b="1" i="1" dirty="0" smtClean="0"/>
          </a:p>
          <a:p>
            <a:pPr marL="1343025" indent="-342900">
              <a:buFont typeface="+mj-lt"/>
              <a:buAutoNum type="arabicPeriod"/>
            </a:pPr>
            <a:r>
              <a:rPr lang="en-US" sz="2400" dirty="0" err="1"/>
              <a:t>arr</a:t>
            </a:r>
            <a:r>
              <a:rPr lang="en-US" sz="2400" dirty="0"/>
              <a:t> [0</a:t>
            </a:r>
            <a:r>
              <a:rPr lang="en-US" sz="2400" dirty="0" smtClean="0"/>
              <a:t>]</a:t>
            </a:r>
          </a:p>
          <a:p>
            <a:pPr marL="1343025" indent="-342900">
              <a:buFont typeface="+mj-lt"/>
              <a:buAutoNum type="arabicPeriod"/>
            </a:pPr>
            <a:r>
              <a:rPr lang="en-US" sz="2400" dirty="0" err="1"/>
              <a:t>arr</a:t>
            </a:r>
            <a:r>
              <a:rPr lang="en-US" sz="2400" dirty="0"/>
              <a:t> [1</a:t>
            </a:r>
            <a:r>
              <a:rPr lang="en-US" sz="2400" dirty="0" smtClean="0"/>
              <a:t>]</a:t>
            </a:r>
          </a:p>
          <a:p>
            <a:pPr marL="1343025" indent="-342900">
              <a:buFont typeface="+mj-lt"/>
              <a:buAutoNum type="arabicPeriod"/>
            </a:pPr>
            <a:r>
              <a:rPr lang="en-US" sz="2400" dirty="0" err="1"/>
              <a:t>arr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6003" y="2348266"/>
            <a:ext cx="6074234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main()</a:t>
            </a:r>
            <a:r>
              <a:rPr lang="ru-RU" sz="20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[5] = { 1, 2, 3, 4, 5 };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*p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[3]);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*(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+ 3));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3[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*(p + 3));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"%p\n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"%p\n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53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88415" y="27675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uk-UA" sz="1200" b="1" kern="1200" dirty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ПРИКЛАД </a:t>
            </a:r>
            <a:r>
              <a:rPr lang="uk-UA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№</a:t>
            </a:r>
            <a:r>
              <a:rPr lang="en-US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1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0510" y="1735948"/>
            <a:ext cx="2582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Вивести значення одновимірного масиву звичайним способом і з використанням покажчиків 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9181" y="117693"/>
            <a:ext cx="74803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10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print1(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print2(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print3(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print4(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r>
              <a:rPr lang="pt-B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a[</a:t>
            </a:r>
            <a:r>
              <a:rPr lang="pt-BR" dirty="0">
                <a:solidFill>
                  <a:srgbClr val="6F008A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] = { 10, 22, 86, 30, 40, 55, 67, 45, 12, 34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print1(a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print2(a); print3(a); print4(a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++) 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print2(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*p = &amp;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[0]; p &lt;= &amp;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-1]; 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*p);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print3(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*p = &amp;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a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[0],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p[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print4(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*p = &amp;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a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[0],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*(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p+i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08" y="5185542"/>
            <a:ext cx="2733675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80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88415" y="27675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uk-UA" sz="1200" b="1" kern="1200" dirty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ПРИКЛАД </a:t>
            </a:r>
            <a:r>
              <a:rPr lang="uk-UA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№2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7821" y="653382"/>
            <a:ext cx="402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Задано одновимірний масив , що складається з десяти елементів дійсного типу. Вивести на екран дисплея значення елементів цього масиву у зворотному порядку.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6330" y="947672"/>
            <a:ext cx="85825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10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arr[</a:t>
            </a:r>
            <a:r>
              <a:rPr lang="fr-FR" dirty="0">
                <a:solidFill>
                  <a:srgbClr val="6F008A"/>
                </a:solidFill>
                <a:latin typeface="Consolas"/>
              </a:rPr>
              <a:t>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{7.5,7.7,-8.5,14.0,8.9,5.1,3.01,45.5,77.44,21.13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*p =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print(p);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n-1; i &gt;=0 ; i--)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"%6.2f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71" y="5920773"/>
            <a:ext cx="636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22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5724" y="1733894"/>
            <a:ext cx="7619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latin typeface="Arial Narrow" panose="020B0606020202030204" pitchFamily="34" charset="0"/>
              </a:rPr>
              <a:t>Операція р++ збільшує значення покажчика на одиницю. </a:t>
            </a:r>
          </a:p>
          <a:p>
            <a:endParaRPr lang="uk-UA" sz="3200" dirty="0" smtClean="0">
              <a:latin typeface="Arial Narrow" panose="020B0606020202030204" pitchFamily="34" charset="0"/>
            </a:endParaRPr>
          </a:p>
          <a:p>
            <a:r>
              <a:rPr lang="uk-UA" sz="3200" dirty="0" smtClean="0">
                <a:latin typeface="Arial Narrow" panose="020B0606020202030204" pitchFamily="34" charset="0"/>
              </a:rPr>
              <a:t>Якщо 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p = &amp;a[i], </a:t>
            </a:r>
            <a:r>
              <a:rPr lang="uk-UA" sz="3200" dirty="0" smtClean="0">
                <a:latin typeface="Arial Narrow" panose="020B0606020202030204" pitchFamily="34" charset="0"/>
              </a:rPr>
              <a:t>то після операції р++ в р міститься адресу елемента 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a[i +1]</a:t>
            </a:r>
            <a:r>
              <a:rPr lang="uk-UA" sz="3200" dirty="0" smtClean="0">
                <a:latin typeface="Arial Narrow" panose="020B0606020202030204" pitchFamily="34" charset="0"/>
              </a:rPr>
              <a:t>. </a:t>
            </a:r>
          </a:p>
          <a:p>
            <a:endParaRPr lang="ru-RU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14897" y="23296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uk-UA" sz="1200" b="1" kern="1200" dirty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ПРИКЛАД </a:t>
            </a:r>
            <a:r>
              <a:rPr lang="uk-UA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№</a:t>
            </a:r>
            <a:r>
              <a:rPr lang="en-US" sz="1200" b="1" kern="1200" dirty="0" smtClean="0">
                <a:solidFill>
                  <a:srgbClr val="7030A0"/>
                </a:solidFill>
                <a:effectLst/>
                <a:latin typeface="Book Antiqua"/>
                <a:ea typeface="Times New Roman"/>
                <a:cs typeface="Times New Roman"/>
              </a:rPr>
              <a:t>4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4662" y="536028"/>
            <a:ext cx="354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Знайти середнє арифметичне масиву, що складається з шести елементів, з використанням покажчика.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2095" y="1413191"/>
            <a:ext cx="75727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10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a[</a:t>
            </a:r>
            <a:r>
              <a:rPr lang="pt-BR" dirty="0">
                <a:solidFill>
                  <a:srgbClr val="6F008A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] = { 10, 22, 86, 30, 40, 55, 67, 45, 12, 34 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*p = a, sum=0;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+=*(p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)sum /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 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86" y="4830160"/>
            <a:ext cx="1900002" cy="488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95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1249</Words>
  <Application>Microsoft Office PowerPoint</Application>
  <PresentationFormat>Экран (4:3)</PresentationFormat>
  <Paragraphs>208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NewsPrint</vt:lpstr>
      <vt:lpstr>Лекція 19.  Покажчики та масиви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2019-11-26T05:58:24Z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