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88" r:id="rId4"/>
  </p:sldMasterIdLst>
  <p:notesMasterIdLst>
    <p:notesMasterId r:id="rId39"/>
  </p:notesMasterIdLst>
  <p:handoutMasterIdLst>
    <p:handoutMasterId r:id="rId40"/>
  </p:handoutMasterIdLst>
  <p:sldIdLst>
    <p:sldId id="256" r:id="rId5"/>
    <p:sldId id="363" r:id="rId6"/>
    <p:sldId id="362" r:id="rId7"/>
    <p:sldId id="337" r:id="rId8"/>
    <p:sldId id="296" r:id="rId9"/>
    <p:sldId id="297" r:id="rId10"/>
    <p:sldId id="365" r:id="rId11"/>
    <p:sldId id="364" r:id="rId12"/>
    <p:sldId id="338" r:id="rId13"/>
    <p:sldId id="340" r:id="rId14"/>
    <p:sldId id="341" r:id="rId15"/>
    <p:sldId id="342" r:id="rId16"/>
    <p:sldId id="343" r:id="rId17"/>
    <p:sldId id="344" r:id="rId18"/>
    <p:sldId id="360" r:id="rId19"/>
    <p:sldId id="347" r:id="rId20"/>
    <p:sldId id="339" r:id="rId21"/>
    <p:sldId id="366" r:id="rId22"/>
    <p:sldId id="346" r:id="rId23"/>
    <p:sldId id="348" r:id="rId24"/>
    <p:sldId id="349" r:id="rId25"/>
    <p:sldId id="350" r:id="rId26"/>
    <p:sldId id="351" r:id="rId27"/>
    <p:sldId id="352" r:id="rId28"/>
    <p:sldId id="353" r:id="rId29"/>
    <p:sldId id="355" r:id="rId30"/>
    <p:sldId id="356" r:id="rId31"/>
    <p:sldId id="357" r:id="rId32"/>
    <p:sldId id="358" r:id="rId33"/>
    <p:sldId id="361" r:id="rId34"/>
    <p:sldId id="367" r:id="rId35"/>
    <p:sldId id="370" r:id="rId36"/>
    <p:sldId id="368" r:id="rId37"/>
    <p:sldId id="369" r:id="rId38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90427" autoAdjust="0"/>
  </p:normalViewPr>
  <p:slideViewPr>
    <p:cSldViewPr snapToGrid="0">
      <p:cViewPr varScale="1">
        <p:scale>
          <a:sx n="100" d="100"/>
          <a:sy n="100" d="100"/>
        </p:scale>
        <p:origin x="-18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4B4AB8-4E09-40D7-95AE-929FA6FFFA65}" type="datetime1">
              <a:rPr lang="uk-UA"/>
              <a:pPr>
                <a:defRPr/>
              </a:pPr>
              <a:t>12.09.2019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90807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0312009-A942-4C6B-A097-46E9D395542B}" type="datetime1">
              <a:rPr lang="uk-UA"/>
              <a:pPr>
                <a:defRPr/>
              </a:pPr>
              <a:t>12.09.2019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83544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21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101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Операції виконуються зліва на право відповідно пріоритету операцій.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795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(операнди зводяться до типу того </a:t>
            </a:r>
            <a:r>
              <a:rPr lang="uk-UA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операнда</a:t>
            </a:r>
            <a:r>
              <a:rPr lang="uk-U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котрий має більший розмір)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926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8625CC-255E-4E9D-8781-F9113D449076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7AE8D-4DAA-4C2A-BBCA-21EEE498BB30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D133D-749C-4DA4-AC54-248EB8BFE851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BC330-9C1B-45EF-8571-03FAC258F845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4697B4-7E56-498B-BEA5-C807561B9FB3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B8F5A4-2614-4D80-A804-34C813AE80D9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F9A9E-9BDA-4994-8983-06650C655AC5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88471A-F4B9-46F4-B129-9D67917F29C7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1DF92-BB25-420C-96AE-705B66F6B2BC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0C5EAB-7E3C-4A31-948D-372DAE9F55A4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8BF57-E575-4C39-9832-CBE51E0F1DBC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B8042A2-748D-4C56-A880-2DCE9AC6948C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2863850"/>
            <a:ext cx="9601200" cy="1724025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2.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Арифметичні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785412" y="2625450"/>
            <a:ext cx="7613871" cy="34163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1.0 / 5,</a:t>
            </a:r>
          </a:p>
          <a:p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y = 10 / 3.0,</a:t>
            </a:r>
          </a:p>
          <a:p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uk-UA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z = 5.0 / 4.0;</a:t>
            </a:r>
          </a:p>
          <a:p>
            <a:r>
              <a:rPr lang="uk-UA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%f\</a:t>
            </a:r>
            <a:r>
              <a:rPr lang="en-US" alt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ny</a:t>
            </a:r>
            <a:r>
              <a:rPr lang="en-US" alt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</a:t>
            </a:r>
            <a:r>
              <a:rPr lang="en-US" alt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nz</a:t>
            </a:r>
            <a:r>
              <a:rPr lang="en-US" alt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%f\n"</a:t>
            </a: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x, y, z);</a:t>
            </a:r>
          </a:p>
          <a:p>
            <a:r>
              <a:rPr lang="uk-UA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75985" y="361950"/>
            <a:ext cx="7613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eaLnBrk="1" hangingPunct="1">
              <a:defRPr/>
            </a:pP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для отримання дробового результату потрібно, щоб один з операндів був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дробовим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числом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09" y="5269867"/>
            <a:ext cx="2556125" cy="133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1"/>
          <p:cNvSpPr>
            <a:spLocks noChangeArrowheads="1"/>
          </p:cNvSpPr>
          <p:nvPr/>
        </p:nvSpPr>
        <p:spPr bwMode="auto">
          <a:xfrm>
            <a:off x="754144" y="361950"/>
            <a:ext cx="75602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Визначте, які значення </a:t>
            </a:r>
            <a:b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матимуть змінні </a:t>
            </a:r>
            <a:r>
              <a:rPr lang="en-US" alt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</a:t>
            </a:r>
            <a:r>
              <a:rPr lang="en-US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uk-UA" alt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282804" y="1668544"/>
            <a:ext cx="8606672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float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/ 5 * 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1.5 + </a:t>
            </a:r>
            <a:r>
              <a:rPr lang="en-US" alt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 / 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2.0 * 4 / </a:t>
            </a:r>
            <a:r>
              <a:rPr lang="uk-UA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y = 105 / 2 / 5 / 3,</a:t>
            </a: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pl-PL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z = 105 / 2 / 5 / 3.0</a:t>
            </a:r>
            <a:r>
              <a:rPr lang="pl-PL" alt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ru-RU" sz="2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alt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</a:t>
            </a:r>
            <a:r>
              <a:rPr lang="en-US" alt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f\</a:t>
            </a:r>
            <a:r>
              <a:rPr lang="en-US" alt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ny</a:t>
            </a:r>
            <a:r>
              <a:rPr lang="en-US" alt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 </a:t>
            </a:r>
            <a:r>
              <a:rPr lang="en-US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alt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f\</a:t>
            </a:r>
            <a:r>
              <a:rPr lang="en-US" alt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nz</a:t>
            </a:r>
            <a:r>
              <a:rPr lang="en-US" alt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 </a:t>
            </a:r>
            <a:r>
              <a:rPr lang="en-US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%f\n"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x,y,z</a:t>
            </a:r>
            <a:r>
              <a:rPr lang="en-US" alt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282804" y="115729"/>
            <a:ext cx="11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1137" y="504031"/>
            <a:ext cx="8796337" cy="4989513"/>
            <a:chOff x="211137" y="504031"/>
            <a:chExt cx="8796337" cy="4989513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11137" y="504031"/>
              <a:ext cx="8796337" cy="4405313"/>
              <a:chOff x="211138" y="180975"/>
              <a:chExt cx="8796337" cy="4405313"/>
            </a:xfrm>
          </p:grpSpPr>
          <p:sp>
            <p:nvSpPr>
              <p:cNvPr id="18434" name="Прямоугольник 2"/>
              <p:cNvSpPr>
                <a:spLocks noChangeArrowheads="1"/>
              </p:cNvSpPr>
              <p:nvPr/>
            </p:nvSpPr>
            <p:spPr bwMode="auto">
              <a:xfrm>
                <a:off x="211138" y="180975"/>
                <a:ext cx="8796337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x = 1 / 5 * 1.5 + 3 / 2.0 * 4 / </a:t>
                </a:r>
                <a:r>
                  <a:rPr lang="uk-UA" altLang="ru-RU" sz="3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ru-RU" sz="3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ru-RU" altLang="ru-RU" sz="3600" dirty="0"/>
              </a:p>
            </p:txBody>
          </p:sp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>
                <a:off x="1743075" y="1206500"/>
                <a:ext cx="631825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/>
                <a:r>
                  <a:rPr lang="uk-UA" altLang="ru-R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ru-RU" altLang="ru-RU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Левая фигурная скобка 8"/>
              <p:cNvSpPr/>
              <p:nvPr/>
            </p:nvSpPr>
            <p:spPr>
              <a:xfrm rot="16200000">
                <a:off x="1652588" y="327025"/>
                <a:ext cx="555625" cy="1304925"/>
              </a:xfrm>
              <a:prstGeom prst="leftBrace">
                <a:avLst/>
              </a:prstGeom>
              <a:ln w="47625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3" name="Прямоугольник 12"/>
              <p:cNvSpPr>
                <a:spLocks noChangeArrowheads="1"/>
              </p:cNvSpPr>
              <p:nvPr/>
            </p:nvSpPr>
            <p:spPr bwMode="auto">
              <a:xfrm>
                <a:off x="2690813" y="1193800"/>
                <a:ext cx="1452562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1.5</a:t>
                </a:r>
                <a:endParaRPr lang="ru-RU" altLang="ru-RU" sz="3600"/>
              </a:p>
            </p:txBody>
          </p:sp>
          <p:sp>
            <p:nvSpPr>
              <p:cNvPr id="11" name="Левая фигурная скобка 10"/>
              <p:cNvSpPr/>
              <p:nvPr/>
            </p:nvSpPr>
            <p:spPr>
              <a:xfrm rot="16200000">
                <a:off x="2516981" y="662782"/>
                <a:ext cx="706437" cy="2546350"/>
              </a:xfrm>
              <a:prstGeom prst="leftBrace">
                <a:avLst/>
              </a:prstGeom>
              <a:ln w="47625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2690813" y="2320925"/>
                <a:ext cx="631825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/>
                <a:r>
                  <a:rPr lang="uk-UA" altLang="ru-R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ru-RU" altLang="ru-RU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Левая фигурная скобка 14"/>
              <p:cNvSpPr/>
              <p:nvPr/>
            </p:nvSpPr>
            <p:spPr>
              <a:xfrm rot="16200000">
                <a:off x="5398294" y="30956"/>
                <a:ext cx="555625" cy="1897063"/>
              </a:xfrm>
              <a:prstGeom prst="leftBrace">
                <a:avLst/>
              </a:prstGeom>
              <a:ln w="47625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5303838" y="1223963"/>
                <a:ext cx="79057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/>
                <a:r>
                  <a:rPr lang="uk-UA" altLang="ru-R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1.5</a:t>
                </a:r>
                <a:endParaRPr lang="ru-RU" altLang="ru-RU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угольник 16"/>
              <p:cNvSpPr>
                <a:spLocks noChangeArrowheads="1"/>
              </p:cNvSpPr>
              <p:nvPr/>
            </p:nvSpPr>
            <p:spPr bwMode="auto">
              <a:xfrm>
                <a:off x="6477000" y="1193800"/>
                <a:ext cx="944563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uk-UA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4</a:t>
                </a:r>
                <a:endParaRPr lang="ru-RU" altLang="ru-RU" sz="3600"/>
              </a:p>
            </p:txBody>
          </p:sp>
          <p:sp>
            <p:nvSpPr>
              <p:cNvPr id="18" name="Левая фигурная скобка 17"/>
              <p:cNvSpPr/>
              <p:nvPr/>
            </p:nvSpPr>
            <p:spPr>
              <a:xfrm rot="16200000">
                <a:off x="6009482" y="948531"/>
                <a:ext cx="706438" cy="2117725"/>
              </a:xfrm>
              <a:prstGeom prst="leftBrace">
                <a:avLst/>
              </a:prstGeom>
              <a:ln w="47625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6000750" y="2306638"/>
                <a:ext cx="896938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/>
                <a:r>
                  <a:rPr lang="uk-UA" altLang="ru-R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6.0</a:t>
                </a:r>
                <a:endParaRPr lang="ru-RU" altLang="ru-RU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Прямоугольник 19"/>
              <p:cNvSpPr>
                <a:spLocks noChangeArrowheads="1"/>
              </p:cNvSpPr>
              <p:nvPr/>
            </p:nvSpPr>
            <p:spPr bwMode="auto">
              <a:xfrm>
                <a:off x="7123113" y="2241550"/>
                <a:ext cx="944562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uk-UA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en-US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uk-UA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5</a:t>
                </a:r>
                <a:endParaRPr lang="ru-RU" altLang="ru-RU" sz="3600"/>
              </a:p>
            </p:txBody>
          </p:sp>
          <p:sp>
            <p:nvSpPr>
              <p:cNvPr id="21" name="Левая фигурная скобка 20"/>
              <p:cNvSpPr/>
              <p:nvPr/>
            </p:nvSpPr>
            <p:spPr>
              <a:xfrm rot="16200000">
                <a:off x="6681788" y="2098675"/>
                <a:ext cx="704850" cy="2066925"/>
              </a:xfrm>
              <a:prstGeom prst="leftBrace">
                <a:avLst/>
              </a:prstGeom>
              <a:ln w="47625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6657975" y="3522663"/>
                <a:ext cx="895350" cy="585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/>
                <a:r>
                  <a:rPr lang="uk-UA" altLang="ru-R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1.2</a:t>
                </a:r>
                <a:endParaRPr lang="ru-RU" altLang="ru-RU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Левая фигурная скобка 22"/>
              <p:cNvSpPr/>
              <p:nvPr/>
            </p:nvSpPr>
            <p:spPr>
              <a:xfrm rot="16200000">
                <a:off x="4694238" y="1858963"/>
                <a:ext cx="704850" cy="4749800"/>
              </a:xfrm>
              <a:prstGeom prst="leftBrace">
                <a:avLst/>
              </a:prstGeom>
              <a:ln w="47625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4870450" y="3522663"/>
                <a:ext cx="631825" cy="585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/>
                <a:r>
                  <a:rPr lang="uk-UA" altLang="ru-R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ru-RU" altLang="ru-RU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2690813" y="3484563"/>
                <a:ext cx="6318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/>
                <a:r>
                  <a:rPr lang="uk-UA" altLang="ru-R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ru-RU" altLang="ru-RU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4727574" y="4909344"/>
              <a:ext cx="8953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uk-UA" altLang="ru-RU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360324" y="5455223"/>
            <a:ext cx="6516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дробове число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ru-RU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037097" y="821601"/>
            <a:ext cx="4995862" cy="4178129"/>
            <a:chOff x="1115219" y="534177"/>
            <a:chExt cx="4995862" cy="4178129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560012" y="4128106"/>
              <a:ext cx="6318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uk-UA" altLang="ru-RU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1115219" y="534177"/>
              <a:ext cx="4995862" cy="3617913"/>
              <a:chOff x="211138" y="180975"/>
              <a:chExt cx="4995862" cy="3617913"/>
            </a:xfrm>
          </p:grpSpPr>
          <p:sp>
            <p:nvSpPr>
              <p:cNvPr id="19458" name="Прямоугольник 2"/>
              <p:cNvSpPr>
                <a:spLocks noChangeArrowheads="1"/>
              </p:cNvSpPr>
              <p:nvPr/>
            </p:nvSpPr>
            <p:spPr bwMode="auto">
              <a:xfrm>
                <a:off x="211138" y="180975"/>
                <a:ext cx="4995862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s-ES" altLang="ru-RU" sz="3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y = 105 / 2 / 5 / 3</a:t>
                </a:r>
                <a:endParaRPr lang="ru-RU" altLang="ru-RU" sz="3600" dirty="0"/>
              </a:p>
            </p:txBody>
          </p:sp>
          <p:sp>
            <p:nvSpPr>
              <p:cNvPr id="9" name="Левая фигурная скобка 8"/>
              <p:cNvSpPr/>
              <p:nvPr/>
            </p:nvSpPr>
            <p:spPr>
              <a:xfrm rot="16200000">
                <a:off x="1949450" y="30163"/>
                <a:ext cx="555625" cy="1898650"/>
              </a:xfrm>
              <a:prstGeom prst="leftBrace">
                <a:avLst/>
              </a:prstGeom>
              <a:ln w="47625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3" name="Прямоугольник 12"/>
              <p:cNvSpPr>
                <a:spLocks noChangeArrowheads="1"/>
              </p:cNvSpPr>
              <p:nvPr/>
            </p:nvSpPr>
            <p:spPr bwMode="auto">
              <a:xfrm>
                <a:off x="1836738" y="1338263"/>
                <a:ext cx="690562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uk-UA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52</a:t>
                </a:r>
                <a:endParaRPr lang="ru-RU" altLang="ru-RU" sz="3600"/>
              </a:p>
            </p:txBody>
          </p:sp>
          <p:sp>
            <p:nvSpPr>
              <p:cNvPr id="11" name="Левая фигурная скобка 10"/>
              <p:cNvSpPr/>
              <p:nvPr/>
            </p:nvSpPr>
            <p:spPr>
              <a:xfrm rot="16200000">
                <a:off x="2626519" y="1129507"/>
                <a:ext cx="704850" cy="2151062"/>
              </a:xfrm>
              <a:prstGeom prst="leftBrace">
                <a:avLst/>
              </a:prstGeom>
              <a:ln w="47625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3" name="Левая фигурная скобка 22"/>
              <p:cNvSpPr/>
              <p:nvPr/>
            </p:nvSpPr>
            <p:spPr>
              <a:xfrm rot="16200000">
                <a:off x="3459163" y="2259013"/>
                <a:ext cx="704850" cy="2374900"/>
              </a:xfrm>
              <a:prstGeom prst="leftBrace">
                <a:avLst/>
              </a:prstGeom>
              <a:ln w="47625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7" name="Прямоугольник 26"/>
              <p:cNvSpPr>
                <a:spLocks noChangeArrowheads="1"/>
              </p:cNvSpPr>
              <p:nvPr/>
            </p:nvSpPr>
            <p:spPr bwMode="auto">
              <a:xfrm>
                <a:off x="3109913" y="1365250"/>
                <a:ext cx="944562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uk-UA" altLang="ru-RU" sz="3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/ 5</a:t>
                </a:r>
                <a:endParaRPr lang="ru-RU" altLang="ru-RU" sz="3600" dirty="0"/>
              </a:p>
            </p:txBody>
          </p:sp>
          <p:sp>
            <p:nvSpPr>
              <p:cNvPr id="28" name="Прямоугольник 27"/>
              <p:cNvSpPr>
                <a:spLocks noChangeArrowheads="1"/>
              </p:cNvSpPr>
              <p:nvPr/>
            </p:nvSpPr>
            <p:spPr bwMode="auto">
              <a:xfrm>
                <a:off x="2633663" y="2506663"/>
                <a:ext cx="690562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uk-UA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10</a:t>
                </a:r>
                <a:endParaRPr lang="ru-RU" altLang="ru-RU" sz="3600"/>
              </a:p>
            </p:txBody>
          </p:sp>
          <p:sp>
            <p:nvSpPr>
              <p:cNvPr id="29" name="Прямоугольник 28"/>
              <p:cNvSpPr>
                <a:spLocks noChangeArrowheads="1"/>
              </p:cNvSpPr>
              <p:nvPr/>
            </p:nvSpPr>
            <p:spPr bwMode="auto">
              <a:xfrm>
                <a:off x="4054475" y="2498725"/>
                <a:ext cx="944563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uk-UA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/ 3</a:t>
                </a:r>
                <a:endParaRPr lang="ru-RU" altLang="ru-RU" sz="3600"/>
              </a:p>
            </p:txBody>
          </p: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062080" y="5382083"/>
            <a:ext cx="4995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ціле число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269738" y="620712"/>
            <a:ext cx="6799262" cy="4195763"/>
            <a:chOff x="211138" y="180975"/>
            <a:chExt cx="6799262" cy="4195763"/>
          </a:xfrm>
        </p:grpSpPr>
        <p:sp>
          <p:nvSpPr>
            <p:cNvPr id="20482" name="Прямоугольник 2"/>
            <p:cNvSpPr>
              <a:spLocks noChangeArrowheads="1"/>
            </p:cNvSpPr>
            <p:nvPr/>
          </p:nvSpPr>
          <p:spPr bwMode="auto">
            <a:xfrm>
              <a:off x="211138" y="180975"/>
              <a:ext cx="5503862" cy="646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s-ES" altLang="ru-RU" sz="36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z </a:t>
              </a:r>
              <a:r>
                <a:rPr lang="es-ES" altLang="ru-RU" sz="3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105 / 2 / 5 / 3</a:t>
              </a:r>
              <a:r>
                <a:rPr lang="uk-UA" altLang="ru-RU" sz="3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.0</a:t>
              </a:r>
              <a:endParaRPr lang="ru-RU" altLang="ru-RU" sz="3600" dirty="0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3613150" y="3792538"/>
              <a:ext cx="3397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uk-UA" altLang="ru-RU" sz="3200" b="1">
                  <a:latin typeface="Arial" panose="020B0604020202020204" pitchFamily="34" charset="0"/>
                  <a:cs typeface="Arial" panose="020B0604020202020204" pitchFamily="34" charset="0"/>
                </a:rPr>
                <a:t>3.333333</a:t>
              </a:r>
              <a:endParaRPr lang="ru-RU" altLang="ru-RU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Левая фигурная скобка 8"/>
            <p:cNvSpPr/>
            <p:nvPr/>
          </p:nvSpPr>
          <p:spPr>
            <a:xfrm rot="16200000">
              <a:off x="1949450" y="30163"/>
              <a:ext cx="555625" cy="1898650"/>
            </a:xfrm>
            <a:prstGeom prst="leftBrace">
              <a:avLst/>
            </a:prstGeom>
            <a:ln w="47625">
              <a:solidFill>
                <a:schemeClr val="accent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>
              <a:spLocks noChangeArrowheads="1"/>
            </p:cNvSpPr>
            <p:nvPr/>
          </p:nvSpPr>
          <p:spPr bwMode="auto">
            <a:xfrm>
              <a:off x="1836738" y="1338263"/>
              <a:ext cx="69056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uk-UA" altLang="ru-RU" sz="3600" b="1">
                  <a:solidFill>
                    <a:srgbClr val="000000"/>
                  </a:solidFill>
                  <a:latin typeface="Consolas" panose="020B0609020204030204" pitchFamily="49" charset="0"/>
                </a:rPr>
                <a:t>52</a:t>
              </a:r>
              <a:endParaRPr lang="ru-RU" altLang="ru-RU" sz="3600"/>
            </a:p>
          </p:txBody>
        </p:sp>
        <p:sp>
          <p:nvSpPr>
            <p:cNvPr id="11" name="Левая фигурная скобка 10"/>
            <p:cNvSpPr/>
            <p:nvPr/>
          </p:nvSpPr>
          <p:spPr>
            <a:xfrm rot="16200000">
              <a:off x="2626519" y="1129507"/>
              <a:ext cx="704850" cy="2151062"/>
            </a:xfrm>
            <a:prstGeom prst="leftBrace">
              <a:avLst/>
            </a:prstGeom>
            <a:ln w="47625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Левая фигурная скобка 22"/>
            <p:cNvSpPr/>
            <p:nvPr/>
          </p:nvSpPr>
          <p:spPr>
            <a:xfrm rot="16200000">
              <a:off x="3712369" y="2005807"/>
              <a:ext cx="704850" cy="2881312"/>
            </a:xfrm>
            <a:prstGeom prst="leftBrace">
              <a:avLst/>
            </a:prstGeom>
            <a:ln w="47625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Прямоугольник 26"/>
            <p:cNvSpPr>
              <a:spLocks noChangeArrowheads="1"/>
            </p:cNvSpPr>
            <p:nvPr/>
          </p:nvSpPr>
          <p:spPr bwMode="auto">
            <a:xfrm>
              <a:off x="3109913" y="1365250"/>
              <a:ext cx="944562" cy="646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uk-UA" altLang="ru-RU" sz="3600" b="1">
                  <a:solidFill>
                    <a:srgbClr val="000000"/>
                  </a:solidFill>
                  <a:latin typeface="Consolas" panose="020B0609020204030204" pitchFamily="49" charset="0"/>
                </a:rPr>
                <a:t>/ 5</a:t>
              </a:r>
              <a:endParaRPr lang="ru-RU" altLang="ru-RU" sz="3600"/>
            </a:p>
          </p:txBody>
        </p:sp>
        <p:sp>
          <p:nvSpPr>
            <p:cNvPr id="28" name="Прямоугольник 27"/>
            <p:cNvSpPr>
              <a:spLocks noChangeArrowheads="1"/>
            </p:cNvSpPr>
            <p:nvPr/>
          </p:nvSpPr>
          <p:spPr bwMode="auto">
            <a:xfrm>
              <a:off x="2633663" y="2506663"/>
              <a:ext cx="69056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uk-UA" altLang="ru-RU" sz="3600" b="1">
                  <a:solidFill>
                    <a:srgbClr val="000000"/>
                  </a:solidFill>
                  <a:latin typeface="Consolas" panose="020B0609020204030204" pitchFamily="49" charset="0"/>
                </a:rPr>
                <a:t>10</a:t>
              </a:r>
              <a:endParaRPr lang="ru-RU" altLang="ru-RU" sz="3600"/>
            </a:p>
          </p:txBody>
        </p:sp>
        <p:sp>
          <p:nvSpPr>
            <p:cNvPr id="29" name="Прямоугольник 28"/>
            <p:cNvSpPr>
              <a:spLocks noChangeArrowheads="1"/>
            </p:cNvSpPr>
            <p:nvPr/>
          </p:nvSpPr>
          <p:spPr bwMode="auto">
            <a:xfrm>
              <a:off x="4054475" y="2498725"/>
              <a:ext cx="1450975" cy="646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uk-UA" altLang="ru-RU" sz="3600" b="1">
                  <a:solidFill>
                    <a:srgbClr val="000000"/>
                  </a:solidFill>
                  <a:latin typeface="Consolas" panose="020B0609020204030204" pitchFamily="49" charset="0"/>
                </a:rPr>
                <a:t>/ 3.0</a:t>
              </a:r>
              <a:endParaRPr lang="ru-RU" altLang="ru-RU" sz="36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78406" y="5400675"/>
            <a:ext cx="7786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дробове число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3.333333</a:t>
            </a:r>
            <a:endParaRPr lang="ru-RU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40" y="2275136"/>
            <a:ext cx="2838989" cy="13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35291" y="361950"/>
            <a:ext cx="7560297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для зміни порядку виконання операцій використовують круглі дужки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4557068" y="2036671"/>
            <a:ext cx="3964912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s-E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float x, a;</a:t>
            </a:r>
          </a:p>
          <a:p>
            <a:r>
              <a:rPr lang="es-E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E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y = (x+5)/(a–3);</a:t>
            </a:r>
            <a:endParaRPr lang="ru-RU" altLang="ru-RU" sz="3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5291" y="3889539"/>
            <a:ext cx="77866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Без круглих дужок вираз виглядав би:</a:t>
            </a:r>
          </a:p>
          <a:p>
            <a:pPr eaLnBrk="1" hangingPunct="1"/>
            <a:r>
              <a:rPr lang="es-E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y = x+5/a–3;</a:t>
            </a:r>
            <a:endParaRPr lang="uk-UA" alt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6915" y="4768231"/>
            <a:ext cx="77240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Тоді операції виконувались би в такому порядку: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uk-UA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ілення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 2) додавання; 3) віднімання</a:t>
            </a:r>
            <a:endParaRPr lang="uk-UA" alt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0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ъект 1"/>
          <p:cNvSpPr txBox="1">
            <a:spLocks/>
          </p:cNvSpPr>
          <p:nvPr/>
        </p:nvSpPr>
        <p:spPr bwMode="auto">
          <a:xfrm>
            <a:off x="797088" y="570267"/>
            <a:ext cx="7480137" cy="71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uk-UA" alt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клад</a:t>
            </a: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005111" y="1301094"/>
            <a:ext cx="5546725" cy="4302125"/>
            <a:chOff x="560763" y="895350"/>
            <a:chExt cx="5546725" cy="4302125"/>
          </a:xfrm>
        </p:grpSpPr>
        <p:sp>
          <p:nvSpPr>
            <p:cNvPr id="24579" name="Прямоугольник 1"/>
            <p:cNvSpPr>
              <a:spLocks noChangeArrowheads="1"/>
            </p:cNvSpPr>
            <p:nvPr/>
          </p:nvSpPr>
          <p:spPr bwMode="auto">
            <a:xfrm>
              <a:off x="560763" y="895350"/>
              <a:ext cx="5546725" cy="1077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32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-15.5;</a:t>
              </a:r>
            </a:p>
            <a:p>
              <a:r>
                <a:rPr lang="en-US" altLang="ru-RU" sz="32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-(x + 15);</a:t>
              </a:r>
              <a:endParaRPr lang="ru-RU" altLang="ru-RU" sz="3200" b="1" dirty="0"/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2971800" y="1998663"/>
              <a:ext cx="2644775" cy="3198812"/>
              <a:chOff x="2971800" y="1998663"/>
              <a:chExt cx="2644775" cy="3198812"/>
            </a:xfrm>
          </p:grpSpPr>
          <p:sp>
            <p:nvSpPr>
              <p:cNvPr id="5" name="Левая фигурная скобка 4"/>
              <p:cNvSpPr/>
              <p:nvPr/>
            </p:nvSpPr>
            <p:spPr>
              <a:xfrm rot="16200000">
                <a:off x="3693319" y="1473994"/>
                <a:ext cx="704850" cy="1754188"/>
              </a:xfrm>
              <a:prstGeom prst="leftBrace">
                <a:avLst/>
              </a:prstGeom>
              <a:ln w="47625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>
                <a:spLocks noChangeArrowheads="1"/>
              </p:cNvSpPr>
              <p:nvPr/>
            </p:nvSpPr>
            <p:spPr bwMode="auto">
              <a:xfrm>
                <a:off x="3448050" y="2652713"/>
                <a:ext cx="21685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-0.5</a:t>
                </a:r>
                <a:endParaRPr lang="ru-RU" altLang="ru-RU" sz="3600"/>
              </a:p>
            </p:txBody>
          </p:sp>
          <p:sp>
            <p:nvSpPr>
              <p:cNvPr id="7" name="Левая фигурная скобка 6"/>
              <p:cNvSpPr/>
              <p:nvPr/>
            </p:nvSpPr>
            <p:spPr>
              <a:xfrm rot="16200000">
                <a:off x="3594100" y="3327400"/>
                <a:ext cx="706438" cy="1951038"/>
              </a:xfrm>
              <a:prstGeom prst="leftBrace">
                <a:avLst/>
              </a:prstGeom>
              <a:ln w="47625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>
                <a:spLocks noChangeArrowheads="1"/>
              </p:cNvSpPr>
              <p:nvPr/>
            </p:nvSpPr>
            <p:spPr bwMode="auto">
              <a:xfrm>
                <a:off x="2971800" y="3476625"/>
                <a:ext cx="2168525" cy="64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-(-0.5)</a:t>
                </a:r>
                <a:endParaRPr lang="ru-RU" altLang="ru-RU" sz="3600"/>
              </a:p>
            </p:txBody>
          </p:sp>
          <p:sp>
            <p:nvSpPr>
              <p:cNvPr id="9" name="Прямоугольник 8"/>
              <p:cNvSpPr>
                <a:spLocks noChangeArrowheads="1"/>
              </p:cNvSpPr>
              <p:nvPr/>
            </p:nvSpPr>
            <p:spPr bwMode="auto">
              <a:xfrm>
                <a:off x="3522663" y="4551363"/>
                <a:ext cx="985837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0.5</a:t>
                </a:r>
                <a:endParaRPr lang="ru-RU" altLang="ru-RU" sz="3600"/>
              </a:p>
            </p:txBody>
          </p:sp>
        </p:grp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0643" y="5553075"/>
            <a:ext cx="7136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дробове додатне число 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583" y="475071"/>
            <a:ext cx="76922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eaLnBrk="1" hangingPunct="1">
              <a:defRPr/>
            </a:pP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операція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працює лише для цілих типів даних: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76676"/>
              </p:ext>
            </p:extLst>
          </p:nvPr>
        </p:nvGraphicFramePr>
        <p:xfrm>
          <a:off x="787137" y="2174941"/>
          <a:ext cx="7513163" cy="37798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6730">
                  <a:extLst>
                    <a:ext uri="{9D8B030D-6E8A-4147-A177-3AD203B41FA5}">
                      <a16:colId xmlns:a16="http://schemas.microsoft.com/office/drawing/2014/main" xmlns="" val="3090104091"/>
                    </a:ext>
                  </a:extLst>
                </a:gridCol>
                <a:gridCol w="3208105">
                  <a:extLst>
                    <a:ext uri="{9D8B030D-6E8A-4147-A177-3AD203B41FA5}">
                      <a16:colId xmlns:a16="http://schemas.microsoft.com/office/drawing/2014/main" xmlns="" val="2418213892"/>
                    </a:ext>
                  </a:extLst>
                </a:gridCol>
                <a:gridCol w="2268328">
                  <a:extLst>
                    <a:ext uri="{9D8B030D-6E8A-4147-A177-3AD203B41FA5}">
                      <a16:colId xmlns:a16="http://schemas.microsoft.com/office/drawing/2014/main" xmlns="" val="3461390920"/>
                    </a:ext>
                  </a:extLst>
                </a:gridCol>
              </a:tblGrid>
              <a:tr h="57916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 smtClean="0"/>
                        <a:t>Пояснення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extLst>
                  <a:ext uri="{0D108BD9-81ED-4DB2-BD59-A6C34878D82A}">
                    <a16:rowId xmlns:a16="http://schemas.microsoft.com/office/drawing/2014/main" xmlns="" val="1758058796"/>
                  </a:ext>
                </a:extLst>
              </a:tr>
              <a:tr h="10668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5 % 3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 / 3 == 1</a:t>
                      </a:r>
                    </a:p>
                    <a:p>
                      <a:r>
                        <a:rPr lang="en-US" sz="2800" dirty="0" smtClean="0"/>
                        <a:t>5 – 1*3 == 2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extLst>
                  <a:ext uri="{0D108BD9-81ED-4DB2-BD59-A6C34878D82A}">
                    <a16:rowId xmlns:a16="http://schemas.microsoft.com/office/drawing/2014/main" xmlns="" val="1411579417"/>
                  </a:ext>
                </a:extLst>
              </a:tr>
              <a:tr h="10668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</a:t>
                      </a:r>
                      <a:r>
                        <a:rPr lang="en-US" sz="2800" baseline="0" dirty="0" smtClean="0"/>
                        <a:t> % 4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</a:t>
                      </a:r>
                      <a:r>
                        <a:rPr lang="en-US" sz="2800" baseline="0" dirty="0" smtClean="0"/>
                        <a:t> / 4 == 3</a:t>
                      </a:r>
                    </a:p>
                    <a:p>
                      <a:r>
                        <a:rPr lang="en-US" sz="2800" baseline="0" dirty="0" smtClean="0"/>
                        <a:t>13 – 3*4 == 1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extLst>
                  <a:ext uri="{0D108BD9-81ED-4DB2-BD59-A6C34878D82A}">
                    <a16:rowId xmlns:a16="http://schemas.microsoft.com/office/drawing/2014/main" xmlns="" val="3709492003"/>
                  </a:ext>
                </a:extLst>
              </a:tr>
              <a:tr h="10668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r>
                        <a:rPr lang="en-US" sz="2800" baseline="0" dirty="0" smtClean="0"/>
                        <a:t> % 5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 / 5 == 0</a:t>
                      </a:r>
                    </a:p>
                    <a:p>
                      <a:r>
                        <a:rPr lang="en-US" sz="2800" dirty="0" smtClean="0"/>
                        <a:t>2 – 0*5 == 2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extLst>
                  <a:ext uri="{0D108BD9-81ED-4DB2-BD59-A6C34878D82A}">
                    <a16:rowId xmlns:a16="http://schemas.microsoft.com/office/drawing/2014/main" xmlns="" val="1121340764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Заголовок 12"/>
          <p:cNvSpPr txBox="1">
            <a:spLocks/>
          </p:cNvSpPr>
          <p:nvPr/>
        </p:nvSpPr>
        <p:spPr>
          <a:xfrm>
            <a:off x="755504" y="-1701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altLang="ru-RU" sz="2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Унарні</a:t>
            </a:r>
            <a:r>
              <a:rPr lang="uk-UA" alt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арифметичні операції</a:t>
            </a:r>
          </a:p>
          <a:p>
            <a:pPr algn="ctr" fontAlgn="auto">
              <a:spcAft>
                <a:spcPts val="0"/>
              </a:spcAft>
              <a:defRPr/>
            </a:pPr>
            <a:endParaRPr lang="uk-UA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04" y="1751278"/>
            <a:ext cx="76249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/>
              <a:t>Операції</a:t>
            </a:r>
          </a:p>
          <a:p>
            <a:r>
              <a:rPr lang="uk-UA" sz="3200" b="1" dirty="0" smtClean="0">
                <a:solidFill>
                  <a:srgbClr val="0070C0"/>
                </a:solidFill>
              </a:rPr>
              <a:t>++</a:t>
            </a:r>
            <a:r>
              <a:rPr lang="uk-UA" sz="3200" dirty="0" smtClean="0"/>
              <a:t> </a:t>
            </a:r>
            <a:r>
              <a:rPr lang="uk-UA" sz="3200" dirty="0"/>
              <a:t>(</a:t>
            </a:r>
            <a:r>
              <a:rPr lang="uk-UA" sz="3200" dirty="0" err="1">
                <a:solidFill>
                  <a:srgbClr val="0070C0"/>
                </a:solidFill>
              </a:rPr>
              <a:t>інкремент</a:t>
            </a:r>
            <a:r>
              <a:rPr lang="uk-UA" sz="3200" dirty="0"/>
              <a:t>) є </a:t>
            </a:r>
            <a:r>
              <a:rPr lang="uk-UA" sz="3200" dirty="0" err="1"/>
              <a:t>унарною</a:t>
            </a:r>
            <a:r>
              <a:rPr lang="uk-UA" sz="3200" dirty="0"/>
              <a:t> і додає одиницю до </a:t>
            </a:r>
            <a:r>
              <a:rPr lang="uk-UA" sz="3200" dirty="0" err="1"/>
              <a:t>операнда</a:t>
            </a:r>
            <a:r>
              <a:rPr lang="uk-UA" sz="3200" dirty="0" smtClean="0"/>
              <a:t>,</a:t>
            </a:r>
          </a:p>
          <a:p>
            <a:endParaRPr lang="uk-UA" sz="3200" dirty="0" smtClean="0"/>
          </a:p>
          <a:p>
            <a:r>
              <a:rPr lang="uk-UA" sz="3200" b="1" dirty="0" smtClean="0">
                <a:solidFill>
                  <a:srgbClr val="0070C0"/>
                </a:solidFill>
              </a:rPr>
              <a:t>--</a:t>
            </a:r>
            <a:r>
              <a:rPr lang="uk-UA" sz="3200" dirty="0" smtClean="0"/>
              <a:t> </a:t>
            </a:r>
            <a:r>
              <a:rPr lang="uk-UA" sz="3200" dirty="0"/>
              <a:t>(</a:t>
            </a:r>
            <a:r>
              <a:rPr lang="uk-UA" sz="3200" dirty="0" err="1">
                <a:solidFill>
                  <a:srgbClr val="0070C0"/>
                </a:solidFill>
              </a:rPr>
              <a:t>декремент</a:t>
            </a:r>
            <a:r>
              <a:rPr lang="uk-UA" sz="3200" dirty="0"/>
              <a:t>) віднімає одиницю від </a:t>
            </a:r>
            <a:r>
              <a:rPr lang="uk-UA" sz="3200" dirty="0" err="1"/>
              <a:t>операнда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433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1"/>
          <p:cNvSpPr txBox="1">
            <a:spLocks/>
          </p:cNvSpPr>
          <p:nvPr/>
        </p:nvSpPr>
        <p:spPr bwMode="auto">
          <a:xfrm>
            <a:off x="632072" y="602809"/>
            <a:ext cx="7606956" cy="95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Розглянемо </a:t>
            </a:r>
            <a:r>
              <a:rPr lang="uk-UA" altLang="ru-RU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унарні</a:t>
            </a:r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арифметичні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065"/>
              </p:ext>
            </p:extLst>
          </p:nvPr>
        </p:nvGraphicFramePr>
        <p:xfrm>
          <a:off x="782424" y="1825953"/>
          <a:ext cx="7579151" cy="39322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7742">
                  <a:extLst>
                    <a:ext uri="{9D8B030D-6E8A-4147-A177-3AD203B41FA5}">
                      <a16:colId xmlns:a16="http://schemas.microsoft.com/office/drawing/2014/main" xmlns="" val="2656599915"/>
                    </a:ext>
                  </a:extLst>
                </a:gridCol>
                <a:gridCol w="2911569">
                  <a:extLst>
                    <a:ext uri="{9D8B030D-6E8A-4147-A177-3AD203B41FA5}">
                      <a16:colId xmlns:a16="http://schemas.microsoft.com/office/drawing/2014/main" xmlns="" val="2284528007"/>
                    </a:ext>
                  </a:extLst>
                </a:gridCol>
                <a:gridCol w="2049840">
                  <a:extLst>
                    <a:ext uri="{9D8B030D-6E8A-4147-A177-3AD203B41FA5}">
                      <a16:colId xmlns:a16="http://schemas.microsoft.com/office/drawing/2014/main" xmlns="" val="3326060429"/>
                    </a:ext>
                  </a:extLst>
                </a:gridCol>
              </a:tblGrid>
              <a:tr h="640132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 smtClean="0"/>
                        <a:t>Позначення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ru-RU" sz="2800" dirty="0" err="1" smtClean="0"/>
                        <a:t>Призначення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Приклад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xmlns="" val="2324931119"/>
                  </a:ext>
                </a:extLst>
              </a:tr>
              <a:tr h="7010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зміна знаку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-a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xmlns="" val="1066032749"/>
                  </a:ext>
                </a:extLst>
              </a:tr>
              <a:tr h="94495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++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 smtClean="0"/>
                        <a:t>інкремент</a:t>
                      </a:r>
                      <a:r>
                        <a:rPr lang="ru-RU" sz="2800" dirty="0" smtClean="0"/>
                        <a:t> (</a:t>
                      </a:r>
                      <a:r>
                        <a:rPr lang="ru-RU" sz="2800" dirty="0" err="1" smtClean="0"/>
                        <a:t>збільшення</a:t>
                      </a:r>
                      <a:r>
                        <a:rPr lang="ru-RU" sz="2800" dirty="0" smtClean="0"/>
                        <a:t> на 1)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r>
                        <a:rPr lang="uk-UA" sz="2800" dirty="0" smtClean="0"/>
                        <a:t>++</a:t>
                      </a:r>
                      <a:r>
                        <a:rPr lang="en-US" sz="2800" dirty="0" smtClean="0"/>
                        <a:t>;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xmlns="" val="1046497993"/>
                  </a:ext>
                </a:extLst>
              </a:tr>
              <a:tr h="94495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--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err="1" smtClean="0"/>
                        <a:t>декремент</a:t>
                      </a:r>
                      <a:r>
                        <a:rPr lang="uk-UA" sz="2800" dirty="0" smtClean="0"/>
                        <a:t> (зменшення на 1)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a--;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xmlns="" val="2301972734"/>
                  </a:ext>
                </a:extLst>
              </a:tr>
              <a:tr h="70109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+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uk-UA" sz="2800" dirty="0" smtClean="0"/>
                        <a:t>нічого не змінює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+</a:t>
                      </a:r>
                      <a:r>
                        <a:rPr lang="en-US" sz="2800" dirty="0" smtClean="0"/>
                        <a:t>a</a:t>
                      </a:r>
                      <a:endParaRPr lang="ru-R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xmlns="" val="4061972862"/>
                  </a:ext>
                </a:extLst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695" y="1128860"/>
            <a:ext cx="7543800" cy="3886200"/>
          </a:xfrm>
        </p:spPr>
        <p:txBody>
          <a:bodyPr>
            <a:normAutofit/>
          </a:bodyPr>
          <a:lstStyle/>
          <a:p>
            <a:pPr marL="536575" indent="-536575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Операнди, операції, вирази</a:t>
            </a:r>
            <a:endParaRPr lang="uk-UA" sz="2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 арифметичних операцій </a:t>
            </a:r>
          </a:p>
          <a:p>
            <a:pPr marL="536575" indent="-536575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Унарні</a:t>
            </a:r>
            <a:r>
              <a:rPr lang="uk-UA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арифметичні операції</a:t>
            </a:r>
          </a:p>
          <a:p>
            <a:pPr marL="536575" indent="-536575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uk-UA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Зведення типів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Заголовок 12"/>
          <p:cNvSpPr>
            <a:spLocks noGrp="1"/>
          </p:cNvSpPr>
          <p:nvPr>
            <p:ph type="title"/>
          </p:nvPr>
        </p:nvSpPr>
        <p:spPr>
          <a:xfrm>
            <a:off x="650450" y="0"/>
            <a:ext cx="8009974" cy="670728"/>
          </a:xfr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  <a:endParaRPr lang="uk-UA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ъект 1"/>
          <p:cNvSpPr txBox="1">
            <a:spLocks/>
          </p:cNvSpPr>
          <p:nvPr/>
        </p:nvSpPr>
        <p:spPr bwMode="auto">
          <a:xfrm>
            <a:off x="763571" y="451472"/>
            <a:ext cx="7532017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 є присвоювання, спочатку  завжди прораховується права частина від </a:t>
            </a:r>
            <a:r>
              <a:rPr lang="uk-UA" altLang="ru-RU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знака</a:t>
            </a:r>
            <a:r>
              <a:rPr lang="uk-UA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alt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61391" y="2084830"/>
            <a:ext cx="3293893" cy="3266190"/>
            <a:chOff x="361950" y="1778000"/>
            <a:chExt cx="3293893" cy="3266190"/>
          </a:xfrm>
        </p:grpSpPr>
        <p:sp>
          <p:nvSpPr>
            <p:cNvPr id="22" name="Прямоугольник 21"/>
            <p:cNvSpPr>
              <a:spLocks noChangeArrowheads="1"/>
            </p:cNvSpPr>
            <p:nvPr/>
          </p:nvSpPr>
          <p:spPr bwMode="auto">
            <a:xfrm>
              <a:off x="361950" y="1778000"/>
              <a:ext cx="2241550" cy="76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= </a:t>
              </a:r>
              <a:r>
                <a:rPr lang="uk-UA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23" name="Прямоугольник 22"/>
            <p:cNvSpPr>
              <a:spLocks noChangeArrowheads="1"/>
            </p:cNvSpPr>
            <p:nvPr/>
          </p:nvSpPr>
          <p:spPr bwMode="auto">
            <a:xfrm>
              <a:off x="361950" y="2695575"/>
              <a:ext cx="3292475" cy="769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4400">
                  <a:solidFill>
                    <a:srgbClr val="000000"/>
                  </a:solidFill>
                  <a:latin typeface="Consolas" panose="020B0609020204030204" pitchFamily="49" charset="0"/>
                </a:rPr>
                <a:t>x = x + 1;</a:t>
              </a:r>
            </a:p>
          </p:txBody>
        </p:sp>
        <p:sp>
          <p:nvSpPr>
            <p:cNvPr id="14339" name="Прямоугольник 14338"/>
            <p:cNvSpPr/>
            <p:nvPr/>
          </p:nvSpPr>
          <p:spPr>
            <a:xfrm>
              <a:off x="1620838" y="2695575"/>
              <a:ext cx="1609725" cy="769938"/>
            </a:xfrm>
            <a:prstGeom prst="rect">
              <a:avLst/>
            </a:prstGeom>
            <a:noFill/>
            <a:ln w="539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611356" y="4262438"/>
              <a:ext cx="3044487" cy="78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28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підставляється </a:t>
              </a:r>
              <a:br>
                <a:rPr lang="uk-UA" altLang="ru-RU" sz="28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28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значення 5</a:t>
              </a:r>
              <a:endParaRPr lang="ru-RU" altLang="ru-RU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Прямая со стрелкой 36"/>
            <p:cNvCxnSpPr/>
            <p:nvPr/>
          </p:nvCxnSpPr>
          <p:spPr>
            <a:xfrm flipH="1" flipV="1">
              <a:off x="1928813" y="3321050"/>
              <a:ext cx="79375" cy="793750"/>
            </a:xfrm>
            <a:prstGeom prst="straightConnector1">
              <a:avLst/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" name="Группа 3"/>
          <p:cNvGrpSpPr/>
          <p:nvPr/>
        </p:nvGrpSpPr>
        <p:grpSpPr>
          <a:xfrm>
            <a:off x="4159376" y="1892300"/>
            <a:ext cx="4668586" cy="3827463"/>
            <a:chOff x="4159376" y="2209800"/>
            <a:chExt cx="4668586" cy="3827463"/>
          </a:xfrm>
        </p:grpSpPr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4721225" y="2759075"/>
              <a:ext cx="3294063" cy="6334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ru-RU" sz="4400">
                  <a:solidFill>
                    <a:srgbClr val="000000"/>
                  </a:solidFill>
                  <a:latin typeface="Consolas" panose="020B0609020204030204" pitchFamily="49" charset="0"/>
                </a:rPr>
                <a:t>x = </a:t>
              </a:r>
              <a:r>
                <a:rPr lang="uk-UA" altLang="ru-RU" sz="4400">
                  <a:solidFill>
                    <a:srgbClr val="000000"/>
                  </a:solidFill>
                  <a:latin typeface="Consolas" panose="020B0609020204030204" pitchFamily="49" charset="0"/>
                </a:rPr>
                <a:t>5 + 1</a:t>
              </a:r>
              <a:r>
                <a:rPr lang="en-US" altLang="ru-RU" sz="44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ru-RU" altLang="ru-RU" sz="440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485090" y="2209800"/>
              <a:ext cx="3967945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 sz="2800" i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Тепер</a:t>
              </a:r>
              <a:r>
                <a:rPr lang="ru-RU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altLang="ru-RU" sz="2800" i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вираз</a:t>
              </a:r>
              <a:r>
                <a:rPr lang="ru-RU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altLang="ru-RU" sz="2800" i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вигляда</a:t>
              </a:r>
              <a: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є:</a:t>
              </a:r>
              <a:endParaRPr lang="ru-RU" altLang="ru-RU"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4159376" y="3533775"/>
              <a:ext cx="466858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Коли права частина </a:t>
              </a:r>
              <a:b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прорахована, значення</a:t>
              </a:r>
              <a:b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записується у змінну, </a:t>
              </a:r>
              <a:b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яка розташована зліва від</a:t>
              </a:r>
              <a:b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2800" i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знака</a:t>
              </a:r>
              <a:r>
                <a:rPr lang="uk-UA" altLang="ru-RU" sz="28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uk-UA" altLang="ru-RU" sz="2800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ru-RU" altLang="ru-RU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587116" y="5402263"/>
              <a:ext cx="2051050" cy="63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= </a:t>
              </a:r>
              <a:r>
                <a:rPr lang="uk-UA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ru-RU" altLang="ru-RU" sz="4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ъект 1"/>
          <p:cNvSpPr txBox="1">
            <a:spLocks/>
          </p:cNvSpPr>
          <p:nvPr/>
        </p:nvSpPr>
        <p:spPr bwMode="auto">
          <a:xfrm>
            <a:off x="754145" y="479752"/>
            <a:ext cx="7591344" cy="147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Операція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інкременту 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декременту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може бути записана різними способами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54145" y="2159000"/>
            <a:ext cx="7685449" cy="3140075"/>
            <a:chOff x="660039" y="2057400"/>
            <a:chExt cx="7685449" cy="3140075"/>
          </a:xfrm>
        </p:grpSpPr>
        <p:sp>
          <p:nvSpPr>
            <p:cNvPr id="26627" name="Прямоугольник 2"/>
            <p:cNvSpPr>
              <a:spLocks noChangeArrowheads="1"/>
            </p:cNvSpPr>
            <p:nvPr/>
          </p:nvSpPr>
          <p:spPr bwMode="auto">
            <a:xfrm>
              <a:off x="660039" y="2057400"/>
              <a:ext cx="2667000" cy="3140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x++;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++x;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ru-RU" sz="4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+= 1;</a:t>
              </a:r>
              <a:endParaRPr lang="ru-RU" altLang="ru-RU" sz="4400" dirty="0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051425" y="3406775"/>
              <a:ext cx="3294063" cy="644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ru-RU" sz="4400">
                  <a:solidFill>
                    <a:srgbClr val="000000"/>
                  </a:solidFill>
                  <a:latin typeface="Consolas" panose="020B0609020204030204" pitchFamily="49" charset="0"/>
                </a:rPr>
                <a:t>x = x + 1;</a:t>
              </a:r>
              <a:endParaRPr lang="ru-RU" altLang="ru-RU" sz="440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686050" y="2774950"/>
              <a:ext cx="2201863" cy="706438"/>
            </a:xfrm>
            <a:prstGeom prst="straightConnector1">
              <a:avLst/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2724150" y="3729038"/>
              <a:ext cx="2163763" cy="0"/>
            </a:xfrm>
            <a:prstGeom prst="straightConnector1">
              <a:avLst/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3073138" y="3976688"/>
              <a:ext cx="1814775" cy="661300"/>
            </a:xfrm>
            <a:prstGeom prst="straightConnector1">
              <a:avLst/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Объект 1"/>
          <p:cNvSpPr txBox="1">
            <a:spLocks/>
          </p:cNvSpPr>
          <p:nvPr/>
        </p:nvSpPr>
        <p:spPr bwMode="auto">
          <a:xfrm>
            <a:off x="773474" y="454025"/>
            <a:ext cx="7559822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Інкремент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декремент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буває</a:t>
            </a:r>
            <a:b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префіксним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постфіксним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7508875" y="3775075"/>
            <a:ext cx="0" cy="673100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863291" y="1619250"/>
            <a:ext cx="8008675" cy="4501837"/>
            <a:chOff x="863291" y="1619250"/>
            <a:chExt cx="8008675" cy="4501837"/>
          </a:xfrm>
        </p:grpSpPr>
        <p:sp>
          <p:nvSpPr>
            <p:cNvPr id="8" name="Прямоугольник 7"/>
            <p:cNvSpPr>
              <a:spLocks noChangeArrowheads="1"/>
            </p:cNvSpPr>
            <p:nvPr/>
          </p:nvSpPr>
          <p:spPr bwMode="auto">
            <a:xfrm>
              <a:off x="3192463" y="1619250"/>
              <a:ext cx="2073275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spcBef>
                  <a:spcPts val="1800"/>
                </a:spcBef>
                <a:spcAft>
                  <a:spcPts val="1800"/>
                </a:spcAft>
              </a:pPr>
              <a:r>
                <a:rPr lang="en-US" altLang="ru-RU" sz="3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++x</a:t>
              </a:r>
            </a:p>
          </p:txBody>
        </p:sp>
        <p:sp>
          <p:nvSpPr>
            <p:cNvPr id="17" name="Прямоугольник 16"/>
            <p:cNvSpPr>
              <a:spLocks noChangeArrowheads="1"/>
            </p:cNvSpPr>
            <p:nvPr/>
          </p:nvSpPr>
          <p:spPr bwMode="auto">
            <a:xfrm>
              <a:off x="3192463" y="2781300"/>
              <a:ext cx="2073275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spcBef>
                  <a:spcPts val="1800"/>
                </a:spcBef>
                <a:spcAft>
                  <a:spcPts val="1800"/>
                </a:spcAft>
              </a:pPr>
              <a:r>
                <a:rPr lang="ru-RU" altLang="ru-RU" sz="3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--</a:t>
              </a:r>
              <a:r>
                <a:rPr lang="en-US" altLang="ru-RU" sz="3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 flipV="1">
              <a:off x="4187825" y="3775075"/>
              <a:ext cx="0" cy="673100"/>
            </a:xfrm>
            <a:prstGeom prst="straightConnector1">
              <a:avLst/>
            </a:prstGeom>
            <a:ln w="95250">
              <a:solidFill>
                <a:srgbClr val="7030A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2890477" y="4452938"/>
              <a:ext cx="2562946" cy="166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3200" b="1" dirty="0" err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префіксний</a:t>
              </a:r>
              <a:r>
                <a:rPr lang="uk-UA" altLang="ru-RU" sz="3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uk-UA" altLang="ru-RU" sz="3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  <a:t>(операція </a:t>
              </a:r>
              <a:b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  <a:t>зліва від </a:t>
              </a:r>
              <a:b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операнда</a:t>
              </a:r>
              <a: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ru-RU" altLang="ru-RU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Прямоугольник 14"/>
            <p:cNvSpPr>
              <a:spLocks noChangeArrowheads="1"/>
            </p:cNvSpPr>
            <p:nvPr/>
          </p:nvSpPr>
          <p:spPr bwMode="auto">
            <a:xfrm>
              <a:off x="6486525" y="1619250"/>
              <a:ext cx="2071688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spcBef>
                  <a:spcPts val="1800"/>
                </a:spcBef>
                <a:spcAft>
                  <a:spcPts val="1800"/>
                </a:spcAft>
              </a:pPr>
              <a:r>
                <a:rPr lang="en-US" altLang="ru-RU" sz="3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</a:t>
              </a:r>
              <a:r>
                <a:rPr lang="ru-RU" altLang="ru-RU" sz="3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</a:t>
              </a:r>
              <a:endParaRPr lang="en-US" altLang="ru-RU" sz="3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Прямоугольник 17"/>
            <p:cNvSpPr>
              <a:spLocks noChangeArrowheads="1"/>
            </p:cNvSpPr>
            <p:nvPr/>
          </p:nvSpPr>
          <p:spPr bwMode="auto">
            <a:xfrm>
              <a:off x="6486525" y="2781300"/>
              <a:ext cx="2071688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spcBef>
                  <a:spcPts val="1800"/>
                </a:spcBef>
                <a:spcAft>
                  <a:spcPts val="1800"/>
                </a:spcAft>
              </a:pPr>
              <a:r>
                <a:rPr lang="en-US" altLang="ru-RU" sz="3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y--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6114032" y="4452938"/>
              <a:ext cx="2757934" cy="166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3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постфіксний</a:t>
              </a:r>
              <a:r>
                <a:rPr lang="uk-UA" altLang="ru-RU" sz="3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uk-UA" altLang="ru-RU" sz="3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  <a:t>(операція </a:t>
              </a:r>
              <a:b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  <a:t>справа від </a:t>
              </a:r>
              <a:b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операнда</a:t>
              </a:r>
              <a:r>
                <a:rPr lang="uk-UA" altLang="ru-RU" sz="3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ru-RU" altLang="ru-RU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24206" y="1743075"/>
              <a:ext cx="197278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інкремент</a:t>
              </a:r>
              <a:endParaRPr lang="ru-RU" altLang="ru-RU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863291" y="2871787"/>
              <a:ext cx="2094612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декремент</a:t>
              </a:r>
              <a:endParaRPr lang="ru-RU" altLang="ru-RU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 txBox="1">
            <a:spLocks/>
          </p:cNvSpPr>
          <p:nvPr/>
        </p:nvSpPr>
        <p:spPr bwMode="auto">
          <a:xfrm>
            <a:off x="791852" y="536313"/>
            <a:ext cx="7475455" cy="549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uk-UA" altLang="ru-RU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uk-UA" altLang="ru-RU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altLang="ru-RU" sz="3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інкремент</a:t>
            </a:r>
            <a:r>
              <a:rPr lang="uk-UA" altLang="ru-RU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чи </a:t>
            </a:r>
            <a:r>
              <a:rPr lang="uk-UA" altLang="ru-RU" sz="3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декремент</a:t>
            </a:r>
            <a:r>
              <a:rPr lang="uk-UA" altLang="ru-RU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використовується в середині виразу, то: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uk-UA" altLang="ru-RU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5225" lvl="1" indent="-571500" eaLnBrk="1" hangingPunct="1">
              <a:spcBef>
                <a:spcPct val="0"/>
              </a:spcBef>
              <a:defRPr/>
            </a:pPr>
            <a:r>
              <a:rPr lang="uk-UA" altLang="ru-RU" sz="28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префіксні</a:t>
            </a:r>
            <a:r>
              <a:rPr lang="uk-UA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виконуються у </a:t>
            </a:r>
            <a:r>
              <a:rPr lang="uk-UA" altLang="ru-RU" sz="2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першу чергу</a:t>
            </a:r>
            <a:r>
              <a:rPr lang="uk-UA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потім значення змінних підставляються у вираз;</a:t>
            </a:r>
          </a:p>
          <a:p>
            <a:pPr lvl="1" indent="0" eaLnBrk="1" hangingPunct="1">
              <a:spcBef>
                <a:spcPct val="0"/>
              </a:spcBef>
              <a:buNone/>
              <a:defRPr/>
            </a:pPr>
            <a:endParaRPr lang="uk-UA" altLang="ru-RU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5225" lvl="1" indent="-571500" eaLnBrk="1" hangingPunct="1">
              <a:spcBef>
                <a:spcPct val="0"/>
              </a:spcBef>
              <a:defRPr/>
            </a:pPr>
            <a:r>
              <a:rPr lang="uk-UA" altLang="ru-RU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постфіксні</a:t>
            </a:r>
            <a:r>
              <a:rPr lang="uk-UA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виконуються </a:t>
            </a:r>
            <a:r>
              <a:rPr lang="uk-UA" altLang="ru-RU" sz="2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uk-UA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підстановки значень змінних у вираз;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uk-UA" altLang="ru-RU" sz="3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0525" y="2931029"/>
            <a:ext cx="77866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виразу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  1 + 1 == </a:t>
            </a:r>
            <a:r>
              <a:rPr lang="ru-RU" alt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записується значення </a:t>
            </a:r>
            <a:r>
              <a:rPr lang="uk-UA" alt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eaLnBrk="1" hangingPunct="1"/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Двічі виконується збільшення </a:t>
            </a:r>
            <a:r>
              <a:rPr lang="en-US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altLang="ru-RU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708746" y="4409846"/>
            <a:ext cx="4064884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y = x + x;</a:t>
            </a:r>
            <a:endParaRPr lang="ru-RU" altLang="ru-RU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x++; x++;</a:t>
            </a:r>
            <a:endParaRPr lang="ru-RU" altLang="ru-RU" sz="3200" b="1" dirty="0"/>
          </a:p>
        </p:txBody>
      </p:sp>
      <p:sp>
        <p:nvSpPr>
          <p:cNvPr id="17" name="Дуга 16"/>
          <p:cNvSpPr/>
          <p:nvPr/>
        </p:nvSpPr>
        <p:spPr>
          <a:xfrm>
            <a:off x="2887664" y="857840"/>
            <a:ext cx="5756716" cy="4666268"/>
          </a:xfrm>
          <a:prstGeom prst="arc">
            <a:avLst>
              <a:gd name="adj1" fmla="val 16242282"/>
              <a:gd name="adj2" fmla="val 5243814"/>
            </a:avLst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911577" y="606425"/>
            <a:ext cx="4367638" cy="2340479"/>
            <a:chOff x="581436" y="336558"/>
            <a:chExt cx="4367638" cy="2340479"/>
          </a:xfrm>
        </p:grpSpPr>
        <p:sp>
          <p:nvSpPr>
            <p:cNvPr id="29698" name="Прямоугольник 1"/>
            <p:cNvSpPr>
              <a:spLocks noChangeArrowheads="1"/>
            </p:cNvSpPr>
            <p:nvPr/>
          </p:nvSpPr>
          <p:spPr bwMode="auto">
            <a:xfrm>
              <a:off x="581436" y="336558"/>
              <a:ext cx="4367638" cy="1077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1;</a:t>
              </a:r>
            </a:p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x++ + x++;</a:t>
              </a:r>
              <a:endParaRPr lang="ru-RU" altLang="ru-RU" sz="3200" b="1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83104" y="2174875"/>
              <a:ext cx="412292" cy="486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3200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altLang="ru-RU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V="1">
              <a:off x="4492625" y="1331913"/>
              <a:ext cx="0" cy="674687"/>
            </a:xfrm>
            <a:prstGeom prst="straightConnector1">
              <a:avLst/>
            </a:prstGeom>
            <a:ln w="95250">
              <a:solidFill>
                <a:srgbClr val="7030A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86478" y="2190750"/>
              <a:ext cx="412293" cy="486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altLang="ru-RU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 flipV="1">
              <a:off x="2873375" y="1347788"/>
              <a:ext cx="0" cy="674687"/>
            </a:xfrm>
            <a:prstGeom prst="straightConnector1">
              <a:avLst/>
            </a:prstGeom>
            <a:ln w="95250">
              <a:solidFill>
                <a:srgbClr val="7030A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930062" y="1019076"/>
            <a:ext cx="7136026" cy="4186055"/>
            <a:chOff x="311149" y="1020663"/>
            <a:chExt cx="7136026" cy="4186055"/>
          </a:xfrm>
        </p:grpSpPr>
        <p:sp>
          <p:nvSpPr>
            <p:cNvPr id="30722" name="Прямоугольник 1"/>
            <p:cNvSpPr>
              <a:spLocks noChangeArrowheads="1"/>
            </p:cNvSpPr>
            <p:nvPr/>
          </p:nvSpPr>
          <p:spPr bwMode="auto">
            <a:xfrm>
              <a:off x="311150" y="1020663"/>
              <a:ext cx="5608637" cy="1077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1;</a:t>
              </a:r>
            </a:p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++x + ++x;</a:t>
              </a:r>
              <a:endParaRPr lang="ru-RU" altLang="ru-RU" sz="3200" b="1" dirty="0"/>
            </a:p>
          </p:txBody>
        </p:sp>
        <p:sp>
          <p:nvSpPr>
            <p:cNvPr id="14" name="Прямоугольник 13"/>
            <p:cNvSpPr>
              <a:spLocks noChangeArrowheads="1"/>
            </p:cNvSpPr>
            <p:nvPr/>
          </p:nvSpPr>
          <p:spPr bwMode="auto">
            <a:xfrm>
              <a:off x="311149" y="2243089"/>
              <a:ext cx="5608638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1;</a:t>
              </a:r>
            </a:p>
            <a:p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x++; x++;</a:t>
              </a:r>
              <a:endParaRPr lang="ru-RU" altLang="ru-RU" sz="3200" b="1" dirty="0"/>
            </a:p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x + x;</a:t>
              </a:r>
              <a:endParaRPr lang="ru-RU" altLang="ru-RU" sz="32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Дуга 16"/>
            <p:cNvSpPr/>
            <p:nvPr/>
          </p:nvSpPr>
          <p:spPr>
            <a:xfrm>
              <a:off x="4364038" y="1310326"/>
              <a:ext cx="3083137" cy="2118674"/>
            </a:xfrm>
            <a:prstGeom prst="arc">
              <a:avLst>
                <a:gd name="adj1" fmla="val 16242282"/>
                <a:gd name="adj2" fmla="val 5439208"/>
              </a:avLst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122275" y="4720431"/>
              <a:ext cx="412292" cy="486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ru-RU" sz="3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ru-RU" altLang="ru-RU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V="1">
              <a:off x="3223639" y="3817938"/>
              <a:ext cx="0" cy="673100"/>
            </a:xfrm>
            <a:prstGeom prst="straightConnector1">
              <a:avLst/>
            </a:prstGeom>
            <a:ln w="95250">
              <a:solidFill>
                <a:srgbClr val="7030A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017493" y="4718844"/>
              <a:ext cx="412292" cy="486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ru-RU" sz="3200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ru-RU" altLang="ru-RU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 flipV="1">
              <a:off x="2328421" y="3870734"/>
              <a:ext cx="0" cy="673100"/>
            </a:xfrm>
            <a:prstGeom prst="straightConnector1">
              <a:avLst/>
            </a:prstGeom>
            <a:ln w="95250">
              <a:solidFill>
                <a:srgbClr val="7030A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3778548" y="2784775"/>
              <a:ext cx="1585690" cy="486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ru-RU" sz="32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// x = 3;</a:t>
              </a:r>
              <a:endParaRPr lang="ru-RU" altLang="ru-RU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30063" y="5558116"/>
            <a:ext cx="56086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ru-RU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x =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13975" y="5468913"/>
            <a:ext cx="689142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ru-RU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262120" y="1059533"/>
            <a:ext cx="6203836" cy="3735853"/>
            <a:chOff x="1319327" y="625900"/>
            <a:chExt cx="6203836" cy="3735853"/>
          </a:xfrm>
        </p:grpSpPr>
        <p:sp>
          <p:nvSpPr>
            <p:cNvPr id="31747" name="Прямоугольник 2"/>
            <p:cNvSpPr>
              <a:spLocks noChangeArrowheads="1"/>
            </p:cNvSpPr>
            <p:nvPr/>
          </p:nvSpPr>
          <p:spPr bwMode="auto">
            <a:xfrm>
              <a:off x="1319327" y="625900"/>
              <a:ext cx="4624273" cy="1077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1;</a:t>
              </a:r>
            </a:p>
            <a:p>
              <a:r>
                <a:rPr lang="en-US" altLang="ru-RU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x++ + ++x;</a:t>
              </a:r>
              <a:endParaRPr lang="ru-RU" altLang="ru-RU" sz="3200" b="1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1319327" y="2299650"/>
              <a:ext cx="4624273" cy="20621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1;</a:t>
              </a:r>
            </a:p>
            <a:p>
              <a:pPr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x++;  </a:t>
              </a:r>
              <a:r>
                <a:rPr lang="en-US" sz="32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 x = 2</a:t>
              </a:r>
              <a:endParaRPr lang="ru-RU" sz="3200" b="1" dirty="0">
                <a:solidFill>
                  <a:srgbClr val="00B050"/>
                </a:solidFill>
              </a:endParaRPr>
            </a:p>
            <a:p>
              <a:pPr>
                <a:defRPr/>
              </a:pPr>
              <a:r>
                <a:rPr lang="en-US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x + x;</a:t>
              </a:r>
            </a:p>
            <a:p>
              <a:pPr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x++;</a:t>
              </a:r>
              <a:endParaRPr lang="ru-RU" sz="32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Дуга 23"/>
            <p:cNvSpPr/>
            <p:nvPr/>
          </p:nvSpPr>
          <p:spPr>
            <a:xfrm>
              <a:off x="4364038" y="983584"/>
              <a:ext cx="3159125" cy="2662237"/>
            </a:xfrm>
            <a:prstGeom prst="arc">
              <a:avLst>
                <a:gd name="adj1" fmla="val 16410251"/>
                <a:gd name="adj2" fmla="val 5439208"/>
              </a:avLst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80808" y="544826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x =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alt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262602" y="720169"/>
            <a:ext cx="7136517" cy="4279988"/>
            <a:chOff x="819706" y="559913"/>
            <a:chExt cx="7136517" cy="4279988"/>
          </a:xfrm>
        </p:grpSpPr>
        <p:sp>
          <p:nvSpPr>
            <p:cNvPr id="32771" name="Прямоугольник 2"/>
            <p:cNvSpPr>
              <a:spLocks noChangeArrowheads="1"/>
            </p:cNvSpPr>
            <p:nvPr/>
          </p:nvSpPr>
          <p:spPr bwMode="auto">
            <a:xfrm>
              <a:off x="819706" y="559913"/>
              <a:ext cx="7136517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36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1;</a:t>
              </a:r>
            </a:p>
            <a:p>
              <a:r>
                <a:rPr lang="en-US" altLang="ru-RU" sz="36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ru-RU" sz="3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x++ + x++ + ++x;</a:t>
              </a:r>
              <a:endParaRPr lang="ru-RU" altLang="ru-RU" sz="3600" b="1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1332650" y="2777798"/>
              <a:ext cx="5591175" cy="206210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1;</a:t>
              </a:r>
            </a:p>
            <a:p>
              <a:pPr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x++;  </a:t>
              </a:r>
              <a:r>
                <a:rPr lang="en-US" sz="32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 x = 2</a:t>
              </a:r>
              <a:endParaRPr lang="ru-RU" sz="3200" b="1" dirty="0">
                <a:solidFill>
                  <a:srgbClr val="00B050"/>
                </a:solidFill>
              </a:endParaRPr>
            </a:p>
            <a:p>
              <a:pPr>
                <a:defRPr/>
              </a:pPr>
              <a:r>
                <a:rPr lang="en-US" sz="3200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x + x + x;</a:t>
              </a:r>
            </a:p>
            <a:p>
              <a:pPr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x++; x++;</a:t>
              </a:r>
              <a:endParaRPr lang="ru-RU" sz="32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4128237" y="1913641"/>
              <a:ext cx="1" cy="760675"/>
            </a:xfrm>
            <a:prstGeom prst="straightConnector1">
              <a:avLst/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Державний університет "Житомирська політехніка"</a:t>
            </a:r>
            <a:endParaRPr lang="uk-U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05652" y="5444331"/>
            <a:ext cx="51165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x =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Прямоугольник 2"/>
          <p:cNvSpPr>
            <a:spLocks noChangeArrowheads="1"/>
          </p:cNvSpPr>
          <p:nvPr/>
        </p:nvSpPr>
        <p:spPr bwMode="auto">
          <a:xfrm>
            <a:off x="1576109" y="554217"/>
            <a:ext cx="5335571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y = x + x + ++x;</a:t>
            </a:r>
            <a:endParaRPr lang="ru-RU" altLang="ru-RU" sz="32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888552" y="2900346"/>
            <a:ext cx="471068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pPr>
              <a:defRPr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x++;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x = 2</a:t>
            </a:r>
            <a:endParaRPr lang="ru-RU" sz="32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y = x + x + x;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014436" y="1770635"/>
            <a:ext cx="8731" cy="941388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2150771" y="1039192"/>
            <a:ext cx="56230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Визначте значення кожної змінної після операції, якщо на початку операції всі змінні мають значення рівне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sz="2800" dirty="0"/>
          </a:p>
          <a:p>
            <a:pPr lvl="0"/>
            <a:r>
              <a:rPr lang="en-US" sz="2800" dirty="0" smtClean="0"/>
              <a:t>a </a:t>
            </a:r>
            <a:r>
              <a:rPr lang="uk-UA" sz="2800" dirty="0" smtClean="0"/>
              <a:t>*</a:t>
            </a:r>
            <a:r>
              <a:rPr lang="en-US" sz="2800" dirty="0" smtClean="0"/>
              <a:t> </a:t>
            </a:r>
            <a:r>
              <a:rPr lang="uk-UA" sz="2800" dirty="0" smtClean="0"/>
              <a:t>=</a:t>
            </a:r>
            <a:r>
              <a:rPr lang="en-US" sz="2800" dirty="0" smtClean="0"/>
              <a:t> </a:t>
            </a:r>
            <a:r>
              <a:rPr lang="uk-UA" sz="2800" dirty="0" smtClean="0"/>
              <a:t>x</a:t>
            </a:r>
            <a:r>
              <a:rPr lang="uk-UA" sz="2800" dirty="0"/>
              <a:t>++</a:t>
            </a:r>
            <a:endParaRPr lang="ru-RU" sz="2800" dirty="0"/>
          </a:p>
          <a:p>
            <a:pPr lvl="0"/>
            <a:r>
              <a:rPr lang="en-US" sz="2800" dirty="0" smtClean="0"/>
              <a:t>b </a:t>
            </a:r>
            <a:r>
              <a:rPr lang="uk-UA" sz="2800" dirty="0" smtClean="0"/>
              <a:t>/=</a:t>
            </a:r>
            <a:r>
              <a:rPr lang="en-US" sz="2800" dirty="0" smtClean="0"/>
              <a:t> </a:t>
            </a:r>
            <a:r>
              <a:rPr lang="uk-UA" sz="2800" dirty="0" smtClean="0"/>
              <a:t>++</a:t>
            </a:r>
            <a:r>
              <a:rPr lang="uk-UA" sz="2800" dirty="0"/>
              <a:t>x</a:t>
            </a:r>
            <a:endParaRPr lang="ru-RU" sz="2800" dirty="0"/>
          </a:p>
          <a:p>
            <a:pPr lvl="0"/>
            <a:r>
              <a:rPr lang="en-US" sz="2800" dirty="0" smtClean="0"/>
              <a:t>c </a:t>
            </a:r>
            <a:r>
              <a:rPr lang="uk-UA" sz="2800" dirty="0" smtClean="0"/>
              <a:t>=</a:t>
            </a:r>
            <a:r>
              <a:rPr lang="en-US" sz="2800" dirty="0" smtClean="0"/>
              <a:t> </a:t>
            </a:r>
            <a:r>
              <a:rPr lang="uk-UA" sz="2800" dirty="0" smtClean="0"/>
              <a:t>--x</a:t>
            </a:r>
            <a:r>
              <a:rPr lang="en-US" sz="2800" dirty="0" smtClean="0"/>
              <a:t> </a:t>
            </a:r>
            <a:r>
              <a:rPr lang="uk-UA" sz="2800" dirty="0" smtClean="0"/>
              <a:t>+</a:t>
            </a:r>
            <a:r>
              <a:rPr lang="en-US" sz="2800" dirty="0" smtClean="0"/>
              <a:t> c</a:t>
            </a:r>
            <a:r>
              <a:rPr lang="uk-UA" sz="2800" dirty="0" smtClean="0"/>
              <a:t>--</a:t>
            </a:r>
            <a:endParaRPr lang="ru-RU" sz="2800" dirty="0"/>
          </a:p>
          <a:p>
            <a:pPr lvl="0"/>
            <a:r>
              <a:rPr lang="en-US" sz="2800" dirty="0" smtClean="0"/>
              <a:t>d </a:t>
            </a:r>
            <a:r>
              <a:rPr lang="uk-UA" sz="2800" dirty="0" smtClean="0"/>
              <a:t>+</a:t>
            </a:r>
            <a:r>
              <a:rPr lang="en-US" sz="2800" dirty="0" smtClean="0"/>
              <a:t> </a:t>
            </a:r>
            <a:r>
              <a:rPr lang="uk-UA" sz="2800" dirty="0" smtClean="0"/>
              <a:t>=((--</a:t>
            </a:r>
            <a:r>
              <a:rPr lang="uk-UA" sz="2800" dirty="0"/>
              <a:t>x)--)+10? 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30309" y="1256008"/>
            <a:ext cx="11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742361" y="1266425"/>
            <a:ext cx="76097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Операнд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англ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оperand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- це константа, літерал, ідентифікатор, виклик функції, вираз вибору елемента чи більш складний вираз</a:t>
            </a:r>
          </a:p>
          <a:p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alt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Операція</a:t>
            </a:r>
            <a:r>
              <a:rPr lang="uk-UA" alt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alt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англ</a:t>
            </a:r>
            <a:r>
              <a:rPr lang="uk-UA" alt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uk-UA" alt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спеціальний символ</a:t>
            </a:r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Комбінація знаків операцій та операндів , результатом якої є конкретне значення, називається </a:t>
            </a:r>
            <a:r>
              <a:rPr lang="uk-UA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виразом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Вирази можуть бути: 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арифметичними, символьними та логічними.</a:t>
            </a:r>
          </a:p>
          <a:p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Арифметичний вираз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складається із операндів, арифметичних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операцій (+, -, *, /,  %), круглих дужок і оператора присвоювання (=). </a:t>
            </a:r>
          </a:p>
        </p:txBody>
      </p:sp>
      <p:sp>
        <p:nvSpPr>
          <p:cNvPr id="12" name="Заголовок 12"/>
          <p:cNvSpPr txBox="1">
            <a:spLocks/>
          </p:cNvSpPr>
          <p:nvPr/>
        </p:nvSpPr>
        <p:spPr>
          <a:xfrm>
            <a:off x="755504" y="-1701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Операнди, операції, вирази</a:t>
            </a:r>
            <a:endParaRPr lang="uk-U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95992"/>
              </p:ext>
            </p:extLst>
          </p:nvPr>
        </p:nvGraphicFramePr>
        <p:xfrm>
          <a:off x="3286760" y="10518559"/>
          <a:ext cx="4942840" cy="548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96587"/>
                <a:gridCol w="2446253"/>
              </a:tblGrid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0309" y="1256008"/>
            <a:ext cx="11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6195" y="2411381"/>
            <a:ext cx="4572000" cy="23314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720"/>
              </a:spcAft>
              <a:buSzPts val="1200"/>
              <a:buFont typeface="Times New Roman"/>
              <a:buAutoNum type="arabicParenR"/>
            </a:pPr>
            <a:r>
              <a:rPr lang="pt-BR" sz="3200" dirty="0"/>
              <a:t>m++ &lt; n --</a:t>
            </a:r>
          </a:p>
          <a:p>
            <a:pPr marL="342900" lvl="0" indent="-342900" algn="just">
              <a:spcAft>
                <a:spcPts val="720"/>
              </a:spcAft>
              <a:buSzPts val="1200"/>
              <a:buFont typeface="Times New Roman"/>
              <a:buAutoNum type="arabicParenR"/>
            </a:pPr>
            <a:r>
              <a:rPr lang="pt-BR" sz="3200" dirty="0"/>
              <a:t>n-- &gt; </a:t>
            </a:r>
            <a:r>
              <a:rPr lang="pt-BR" sz="3200" dirty="0" smtClean="0"/>
              <a:t>++m</a:t>
            </a:r>
            <a:endParaRPr lang="pt-BR" sz="3200" dirty="0"/>
          </a:p>
          <a:p>
            <a:pPr marL="342900" lvl="0" indent="-342900" algn="just">
              <a:spcAft>
                <a:spcPts val="720"/>
              </a:spcAft>
              <a:buSzPts val="1200"/>
              <a:buFont typeface="Times New Roman"/>
              <a:buAutoNum type="arabicParenR"/>
            </a:pPr>
            <a:r>
              <a:rPr lang="pt-BR" sz="3200" dirty="0"/>
              <a:t>n ++ &lt; ++ m</a:t>
            </a:r>
          </a:p>
          <a:p>
            <a:pPr marL="342900" lvl="0" indent="-342900" algn="just">
              <a:spcAft>
                <a:spcPts val="720"/>
              </a:spcAft>
              <a:buSzPts val="1200"/>
              <a:buFont typeface="Times New Roman"/>
              <a:buAutoNum type="arabicParenR"/>
            </a:pPr>
            <a:r>
              <a:rPr lang="pt-BR" sz="3200" dirty="0"/>
              <a:t>m-- &gt; ++m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6195" y="1538499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m=4, n=2;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510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566667" y="1385989"/>
            <a:ext cx="8087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Перетворення (узгодження)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типів виконуються, якщо 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операнди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які входять до виразу, мають різні типи. </a:t>
            </a:r>
            <a:r>
              <a:rPr lang="uk-U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Зведення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(узгодження)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типів здійснюється автоматично за правилом: менш точний тип зводиться до більш 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точного. Воно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буває двох 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типів: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Неявне</a:t>
            </a:r>
            <a:r>
              <a:rPr lang="ru-RU" sz="2800" dirty="0"/>
              <a:t> </a:t>
            </a:r>
            <a:r>
              <a:rPr lang="ru-RU" sz="28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Явне </a:t>
            </a:r>
            <a:r>
              <a:rPr lang="uk-UA" sz="2800" dirty="0" smtClean="0"/>
              <a:t>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3200" dirty="0"/>
          </a:p>
        </p:txBody>
      </p:sp>
      <p:sp>
        <p:nvSpPr>
          <p:cNvPr id="6" name="Заголовок 12"/>
          <p:cNvSpPr txBox="1">
            <a:spLocks/>
          </p:cNvSpPr>
          <p:nvPr/>
        </p:nvSpPr>
        <p:spPr>
          <a:xfrm>
            <a:off x="755504" y="-1701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Зведення типів</a:t>
            </a:r>
            <a:endParaRPr lang="uk-UA" alt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lang="uk-UA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49856"/>
              </p:ext>
            </p:extLst>
          </p:nvPr>
        </p:nvGraphicFramePr>
        <p:xfrm>
          <a:off x="648877" y="1921890"/>
          <a:ext cx="754380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71900"/>
                <a:gridCol w="3771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 smtClean="0"/>
                        <a:t>типи операндів</a:t>
                      </a:r>
                      <a:endParaRPr lang="uk-UA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 smtClean="0"/>
                        <a:t>тип результату</a:t>
                      </a:r>
                      <a:endParaRPr lang="uk-UA" b="1" noProof="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float / 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float / 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 / 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/ 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1" y="485663"/>
            <a:ext cx="7543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Неявне </a:t>
            </a:r>
            <a:r>
              <a:rPr lang="uk-UA" altLang="ru-RU" sz="2800" b="1" dirty="0" smtClean="0">
                <a:latin typeface="Arial" charset="0"/>
                <a:cs typeface="Arial" charset="0"/>
              </a:rPr>
              <a:t>перетворення типу</a:t>
            </a:r>
            <a:r>
              <a:rPr kumimoji="0" lang="uk-UA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при арифметичних операціях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19112" y="4144091"/>
            <a:ext cx="74801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Зауважимо, що в останньому випадку (і тільки в ньому) </a:t>
            </a:r>
            <a:r>
              <a:rPr lang="uk-U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здійснюється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цілочисельне</a:t>
            </a:r>
            <a:r>
              <a:rPr lang="uk-U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ділення з відкиданням залишку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95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513267" y="649137"/>
            <a:ext cx="663906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a=2;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float b=3.6;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Неявне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зведення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c=a*b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	//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3.8*2=7.6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		//c=7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Явне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зведення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c=(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b*a 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//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3*2=6 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 c=(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(b*a)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3.8*2=7.6=7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631299" y="760322"/>
            <a:ext cx="631708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Якого значення набуде змінна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після виконання наступних дій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z;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x=5;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z=x/2;    //   z-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4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x = 12;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int y = 7;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double z = x/y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int x = 12;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int y = 7;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 = (double)x/y;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838" y="944898"/>
            <a:ext cx="11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80507" y="363245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z = (double)( (</a:t>
            </a:r>
            <a:r>
              <a:rPr lang="en-US" b="1" dirty="0" err="1"/>
              <a:t>int</a:t>
            </a:r>
            <a:r>
              <a:rPr lang="en-US" b="1" dirty="0"/>
              <a:t>)x / (</a:t>
            </a:r>
            <a:r>
              <a:rPr lang="en-US" b="1" dirty="0" err="1"/>
              <a:t>int</a:t>
            </a:r>
            <a:r>
              <a:rPr lang="en-US" b="1" dirty="0"/>
              <a:t>)y </a:t>
            </a:r>
            <a:r>
              <a:rPr lang="en-US" b="1" dirty="0" smtClean="0"/>
              <a:t>)</a:t>
            </a:r>
            <a:r>
              <a:rPr lang="uk-UA" b="1" dirty="0" smtClean="0"/>
              <a:t>=1.0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59172" y="5726122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z = (double)x / (</a:t>
            </a:r>
            <a:r>
              <a:rPr lang="en-US" b="1" dirty="0" err="1" smtClean="0"/>
              <a:t>int</a:t>
            </a:r>
            <a:r>
              <a:rPr lang="en-US" b="1" dirty="0" smtClean="0"/>
              <a:t>)y</a:t>
            </a:r>
            <a:r>
              <a:rPr lang="uk-UA" b="1" dirty="0" smtClean="0"/>
              <a:t>=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1.714285714285714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72358" y="2643817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z = </a:t>
            </a:r>
            <a:r>
              <a:rPr lang="en-US" b="1" dirty="0" smtClean="0"/>
              <a:t>(float)(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)x </a:t>
            </a:r>
            <a:r>
              <a:rPr lang="en-US" b="1" dirty="0" smtClean="0"/>
              <a:t>/2</a:t>
            </a:r>
            <a:r>
              <a:rPr lang="uk-UA" b="1" dirty="0" smtClean="0"/>
              <a:t>=</a:t>
            </a:r>
            <a:r>
              <a:rPr lang="en-US" b="1" dirty="0" smtClean="0"/>
              <a:t>2</a:t>
            </a:r>
            <a:r>
              <a:rPr lang="uk-UA" b="1" dirty="0" smtClean="0"/>
              <a:t>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0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1483382" y="1536828"/>
            <a:ext cx="382989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x, y;</a:t>
            </a:r>
          </a:p>
          <a:p>
            <a:r>
              <a:rPr lang="en-US" alt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("%d", &amp;x);</a:t>
            </a:r>
          </a:p>
          <a:p>
            <a:r>
              <a:rPr lang="en-US" alt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("%d", &amp;y);</a:t>
            </a:r>
          </a:p>
          <a:p>
            <a:endParaRPr lang="en-US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z = </a:t>
            </a:r>
            <a:r>
              <a:rPr lang="en-US" alt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y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499413" y="2658893"/>
            <a:ext cx="5110955" cy="1237078"/>
            <a:chOff x="3499413" y="2777809"/>
            <a:chExt cx="5110955" cy="1237078"/>
          </a:xfrm>
        </p:grpSpPr>
        <p:cxnSp>
          <p:nvCxnSpPr>
            <p:cNvPr id="9" name="Прямая со стрелкой 8"/>
            <p:cNvCxnSpPr/>
            <p:nvPr/>
          </p:nvCxnSpPr>
          <p:spPr>
            <a:xfrm rot="10800000" flipV="1">
              <a:off x="3499413" y="3267174"/>
              <a:ext cx="2940050" cy="747713"/>
            </a:xfrm>
            <a:prstGeom prst="curvedConnector3">
              <a:avLst>
                <a:gd name="adj1" fmla="val 99360"/>
              </a:avLst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6301724" y="2777809"/>
              <a:ext cx="2308644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 sz="3600" i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Операц</a:t>
              </a:r>
              <a:r>
                <a:rPr lang="uk-UA" altLang="ru-RU" sz="3600" i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ія</a:t>
              </a:r>
              <a:r>
                <a:rPr lang="uk-UA" altLang="ru-RU" sz="3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uk-UA" altLang="ru-RU" sz="3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«плюс»</a:t>
              </a:r>
              <a:endParaRPr lang="ru-RU" altLang="ru-RU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332830" y="4506094"/>
            <a:ext cx="2459037" cy="1581756"/>
            <a:chOff x="2332830" y="4506094"/>
            <a:chExt cx="2459037" cy="1581756"/>
          </a:xfrm>
        </p:grpSpPr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2332830" y="5502063"/>
              <a:ext cx="2459037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uk-UA" altLang="ru-RU" sz="40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операнди</a:t>
              </a:r>
              <a:endParaRPr lang="ru-RU" altLang="ru-RU" sz="4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3197511" y="4506094"/>
              <a:ext cx="729456" cy="858838"/>
              <a:chOff x="3199606" y="4732338"/>
              <a:chExt cx="729456" cy="858838"/>
            </a:xfrm>
          </p:grpSpPr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3759200" y="4732338"/>
                <a:ext cx="169862" cy="858838"/>
              </a:xfrm>
              <a:prstGeom prst="straightConnector1">
                <a:avLst/>
              </a:prstGeom>
              <a:ln w="9525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199606" y="4732338"/>
                <a:ext cx="200820" cy="855662"/>
              </a:xfrm>
              <a:prstGeom prst="straightConnector1">
                <a:avLst/>
              </a:prstGeom>
              <a:ln w="9525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12" name="Объект 1"/>
          <p:cNvSpPr txBox="1">
            <a:spLocks/>
          </p:cNvSpPr>
          <p:nvPr/>
        </p:nvSpPr>
        <p:spPr bwMode="auto">
          <a:xfrm>
            <a:off x="825729" y="532560"/>
            <a:ext cx="3252247" cy="71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altLang="ru-RU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uk-UA" altLang="ru-RU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клад</a:t>
            </a:r>
            <a:r>
              <a:rPr lang="uk-UA" altLang="ru-RU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alt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"/>
          <p:cNvSpPr txBox="1">
            <a:spLocks noChangeArrowheads="1"/>
          </p:cNvSpPr>
          <p:nvPr/>
        </p:nvSpPr>
        <p:spPr bwMode="auto">
          <a:xfrm>
            <a:off x="863076" y="417742"/>
            <a:ext cx="695773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залежності від кількості операндів, </a:t>
            </a:r>
          </a:p>
          <a:p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операції поділяються на:</a:t>
            </a:r>
          </a:p>
          <a:p>
            <a:endParaRPr lang="ru-RU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36065"/>
              </p:ext>
            </p:extLst>
          </p:nvPr>
        </p:nvGraphicFramePr>
        <p:xfrm>
          <a:off x="754144" y="1790830"/>
          <a:ext cx="7663992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0525">
                  <a:extLst>
                    <a:ext uri="{9D8B030D-6E8A-4147-A177-3AD203B41FA5}">
                      <a16:colId xmlns:a16="http://schemas.microsoft.com/office/drawing/2014/main" xmlns="" val="1895514816"/>
                    </a:ext>
                  </a:extLst>
                </a:gridCol>
                <a:gridCol w="2900747">
                  <a:extLst>
                    <a:ext uri="{9D8B030D-6E8A-4147-A177-3AD203B41FA5}">
                      <a16:colId xmlns:a16="http://schemas.microsoft.com/office/drawing/2014/main" xmlns="" val="69112229"/>
                    </a:ext>
                  </a:extLst>
                </a:gridCol>
                <a:gridCol w="2732720">
                  <a:extLst>
                    <a:ext uri="{9D8B030D-6E8A-4147-A177-3AD203B41FA5}">
                      <a16:colId xmlns:a16="http://schemas.microsoft.com/office/drawing/2014/main" xmlns="" val="176121972"/>
                    </a:ext>
                  </a:extLst>
                </a:gridCol>
              </a:tblGrid>
              <a:tr h="531586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Тип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baseline="0" dirty="0" err="1" smtClean="0"/>
                        <a:t>операц</a:t>
                      </a:r>
                      <a:r>
                        <a:rPr lang="uk-UA" sz="2800" baseline="0" dirty="0" err="1" smtClean="0"/>
                        <a:t>ії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Особливість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Приклади операцій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xmlns="" val="199660075"/>
                  </a:ext>
                </a:extLst>
              </a:tr>
              <a:tr h="5315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err="1" smtClean="0"/>
                        <a:t>унарні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один операнд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= - y;</a:t>
                      </a:r>
                    </a:p>
                    <a:p>
                      <a:r>
                        <a:rPr lang="en-US" sz="2800" baseline="0" dirty="0" smtClean="0"/>
                        <a:t>x++;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xmlns="" val="2268200864"/>
                  </a:ext>
                </a:extLst>
              </a:tr>
              <a:tr h="5315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бінарні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два</a:t>
                      </a:r>
                      <a:r>
                        <a:rPr lang="uk-UA" sz="2800" dirty="0" smtClean="0"/>
                        <a:t> операнди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 = x + y;</a:t>
                      </a:r>
                    </a:p>
                    <a:p>
                      <a:r>
                        <a:rPr lang="en-US" sz="2800" dirty="0" smtClean="0"/>
                        <a:t>r = a * b;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xmlns="" val="2001187051"/>
                  </a:ext>
                </a:extLst>
              </a:tr>
              <a:tr h="5315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err="1" smtClean="0"/>
                        <a:t>тернарна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три</a:t>
                      </a:r>
                      <a:r>
                        <a:rPr lang="uk-UA" sz="2800" dirty="0" smtClean="0"/>
                        <a:t> операнди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буде </a:t>
                      </a:r>
                      <a:r>
                        <a:rPr lang="ru-RU" sz="2800" dirty="0" err="1" smtClean="0"/>
                        <a:t>розглянуто</a:t>
                      </a:r>
                      <a:r>
                        <a:rPr lang="ru-RU" sz="2800" dirty="0" smtClean="0"/>
                        <a:t> </a:t>
                      </a:r>
                      <a:r>
                        <a:rPr lang="uk-UA" sz="2800" dirty="0" smtClean="0"/>
                        <a:t>пізніше</a:t>
                      </a:r>
                      <a:endParaRPr lang="ru-RU" sz="28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xmlns="" val="1350134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 txBox="1">
            <a:spLocks/>
          </p:cNvSpPr>
          <p:nvPr/>
        </p:nvSpPr>
        <p:spPr bwMode="auto">
          <a:xfrm>
            <a:off x="678730" y="489180"/>
            <a:ext cx="7880808" cy="93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Розглянемо </a:t>
            </a:r>
            <a:r>
              <a:rPr lang="uk-UA" altLang="ru-RU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бінарні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арифметичні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операції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62976"/>
              </p:ext>
            </p:extLst>
          </p:nvPr>
        </p:nvGraphicFramePr>
        <p:xfrm>
          <a:off x="782425" y="1423448"/>
          <a:ext cx="7522590" cy="4633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7624">
                  <a:extLst>
                    <a:ext uri="{9D8B030D-6E8A-4147-A177-3AD203B41FA5}">
                      <a16:colId xmlns:a16="http://schemas.microsoft.com/office/drawing/2014/main" xmlns="" val="2656599915"/>
                    </a:ext>
                  </a:extLst>
                </a:gridCol>
                <a:gridCol w="2763211">
                  <a:extLst>
                    <a:ext uri="{9D8B030D-6E8A-4147-A177-3AD203B41FA5}">
                      <a16:colId xmlns:a16="http://schemas.microsoft.com/office/drawing/2014/main" xmlns="" val="2284528007"/>
                    </a:ext>
                  </a:extLst>
                </a:gridCol>
                <a:gridCol w="2171755">
                  <a:extLst>
                    <a:ext uri="{9D8B030D-6E8A-4147-A177-3AD203B41FA5}">
                      <a16:colId xmlns:a16="http://schemas.microsoft.com/office/drawing/2014/main" xmlns="" val="3326060429"/>
                    </a:ext>
                  </a:extLst>
                </a:gridCol>
              </a:tblGrid>
              <a:tr h="640212"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Позначення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uk-UA" sz="2800" noProof="0" dirty="0" smtClean="0"/>
                        <a:t>Назва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Приклад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xmlns="" val="2324931119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+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uk-UA" sz="2800" noProof="0" dirty="0" smtClean="0"/>
                        <a:t>додавання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+ b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xmlns="" val="2039967075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-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віднімання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- b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xmlns="" val="1066032749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*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множення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* b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xmlns="" val="1046497993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/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ділення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/ b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xmlns="" val="2301972734"/>
                  </a:ext>
                </a:extLst>
              </a:tr>
              <a:tr h="1188964"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%</a:t>
                      </a:r>
                      <a:endParaRPr lang="uk-UA" sz="2800" b="1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залишок від ділення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%   b</a:t>
                      </a:r>
                      <a:endParaRPr lang="uk-UA" sz="2800" b="1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xmlns="" val="4038437697"/>
                  </a:ext>
                </a:extLst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832346" y="1312569"/>
            <a:ext cx="126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0" dirty="0" smtClean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?</a:t>
            </a:r>
            <a:endParaRPr lang="ru-RU" sz="1400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608" y="4964551"/>
            <a:ext cx="8231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(a-b)/(2*c</a:t>
            </a:r>
            <a:r>
              <a:rPr lang="pt-BR" sz="4800" dirty="0" smtClean="0">
                <a:solidFill>
                  <a:srgbClr val="C00000"/>
                </a:solidFill>
              </a:rPr>
              <a:t>+(a/(</a:t>
            </a:r>
            <a:r>
              <a:rPr lang="pt-BR" sz="4800" dirty="0">
                <a:solidFill>
                  <a:srgbClr val="C00000"/>
                </a:solidFill>
              </a:rPr>
              <a:t>c+(b-5)/(c-b)))</a:t>
            </a:r>
            <a:endParaRPr lang="ru-RU" sz="4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1840" y="1178350"/>
                <a:ext cx="5058140" cy="328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600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uk-UA" sz="6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sz="6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6000" b="0" i="1" smtClean="0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60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6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6000" b="0" i="1" smtClean="0">
                                      <a:latin typeface="Cambria Math"/>
                                    </a:rPr>
                                    <m:t>−5</m:t>
                                  </m:r>
                                </m:num>
                                <m:den>
                                  <m:r>
                                    <a:rPr lang="en-US" sz="6000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sz="6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6000" b="0" i="1" smtClean="0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40" y="1178350"/>
                <a:ext cx="5058140" cy="32863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4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Заголовок 12"/>
          <p:cNvSpPr txBox="1">
            <a:spLocks/>
          </p:cNvSpPr>
          <p:nvPr/>
        </p:nvSpPr>
        <p:spPr>
          <a:xfrm>
            <a:off x="755504" y="-1701"/>
            <a:ext cx="7624925" cy="987250"/>
          </a:xfrm>
          <a:prstGeom prst="rect">
            <a:avLst/>
          </a:prstGeom>
          <a:solidFill>
            <a:schemeClr val="accent1"/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uk-UA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 </a:t>
            </a:r>
            <a:r>
              <a:rPr lang="uk-U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арифметичних операцій</a:t>
            </a:r>
          </a:p>
        </p:txBody>
      </p:sp>
    </p:spTree>
    <p:extLst>
      <p:ext uri="{BB962C8B-B14F-4D97-AF65-F5344CB8AC3E}">
        <p14:creationId xmlns:p14="http://schemas.microsoft.com/office/powerpoint/2010/main" val="32480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4143" y="361950"/>
            <a:ext cx="755087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uk-UA" altLang="ru-RU" sz="3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</a:t>
            </a:r>
            <a:r>
              <a:rPr lang="uk-UA" alt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defRPr/>
            </a:pP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операція ділення для двох цілих чисел завжди дає </a:t>
            </a:r>
            <a:r>
              <a:rPr lang="uk-UA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цілочислельний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результат</a:t>
            </a:r>
          </a:p>
          <a:p>
            <a:pPr eaLnBrk="1" hangingPunct="1">
              <a:defRPr/>
            </a:pPr>
            <a:endParaRPr lang="uk-UA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754143" y="2451496"/>
            <a:ext cx="7550872" cy="36933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ru-RU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  float</a:t>
            </a:r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 / 5,</a:t>
            </a:r>
          </a:p>
          <a:p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y = 10 / 3,</a:t>
            </a:r>
          </a:p>
          <a:p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z = 5 / 4;</a:t>
            </a:r>
          </a:p>
          <a:p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%f\</a:t>
            </a:r>
            <a:r>
              <a:rPr lang="en-US" altLang="ru-RU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ny</a:t>
            </a:r>
            <a:r>
              <a:rPr lang="en-US" altLang="ru-RU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</a:t>
            </a:r>
            <a:r>
              <a:rPr lang="en-US" altLang="ru-RU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nz</a:t>
            </a:r>
            <a:r>
              <a:rPr lang="en-US" altLang="ru-RU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%f\n"</a:t>
            </a:r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x, y, z);</a:t>
            </a:r>
          </a:p>
          <a:p>
            <a:r>
              <a:rPr lang="en-US" altLang="ru-RU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alt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9"/>
          <a:stretch>
            <a:fillRect/>
          </a:stretch>
        </p:blipFill>
        <p:spPr bwMode="auto">
          <a:xfrm>
            <a:off x="6106774" y="4933545"/>
            <a:ext cx="2665998" cy="121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085F61-52F4-4D2D-9440-C21AB889255B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1513</Words>
  <Application>Microsoft Office PowerPoint</Application>
  <PresentationFormat>Экран (4:3)</PresentationFormat>
  <Paragraphs>333</Paragraphs>
  <Slides>34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NewsPrint</vt:lpstr>
      <vt:lpstr>Лекція 2.  Арифметичні операції</vt:lpstr>
      <vt:lpstr>План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2019-09-12T19:15:03Z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