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4" r:id="rId4"/>
  </p:sldMasterIdLst>
  <p:notesMasterIdLst>
    <p:notesMasterId r:id="rId21"/>
  </p:notesMasterIdLst>
  <p:handoutMasterIdLst>
    <p:handoutMasterId r:id="rId22"/>
  </p:handoutMasterIdLst>
  <p:sldIdLst>
    <p:sldId id="256" r:id="rId5"/>
    <p:sldId id="474" r:id="rId6"/>
    <p:sldId id="477" r:id="rId7"/>
    <p:sldId id="476" r:id="rId8"/>
    <p:sldId id="473" r:id="rId9"/>
    <p:sldId id="475" r:id="rId10"/>
    <p:sldId id="483" r:id="rId11"/>
    <p:sldId id="482" r:id="rId12"/>
    <p:sldId id="478" r:id="rId13"/>
    <p:sldId id="479" r:id="rId14"/>
    <p:sldId id="485" r:id="rId15"/>
    <p:sldId id="486" r:id="rId16"/>
    <p:sldId id="481" r:id="rId17"/>
    <p:sldId id="484" r:id="rId18"/>
    <p:sldId id="472" r:id="rId19"/>
    <p:sldId id="480" r:id="rId20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4" autoAdjust="0"/>
    <p:restoredTop sz="86270" autoAdjust="0"/>
  </p:normalViewPr>
  <p:slideViewPr>
    <p:cSldViewPr snapToGrid="0">
      <p:cViewPr>
        <p:scale>
          <a:sx n="91" d="100"/>
          <a:sy n="91" d="100"/>
        </p:scale>
        <p:origin x="-2130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F223EA-B03E-4244-83B7-F8EDFD62811A}" type="datetime1">
              <a:rPr lang="uk-UA"/>
              <a:pPr>
                <a:defRPr/>
              </a:pPr>
              <a:t>01.12.2019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67729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27E500-CDC4-47CA-88A4-67DD75AE4736}" type="datetime1">
              <a:rPr lang="uk-UA"/>
              <a:pPr>
                <a:defRPr/>
              </a:pPr>
              <a:t>01.12.2019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 smtClean="0"/>
              <a:t>Зразок тексту</a:t>
            </a:r>
          </a:p>
          <a:p>
            <a:pPr lvl="1"/>
            <a:r>
              <a:rPr lang="uk-UA" noProof="0" dirty="0" smtClean="0"/>
              <a:t>Другий рівень</a:t>
            </a:r>
          </a:p>
          <a:p>
            <a:pPr lvl="2"/>
            <a:r>
              <a:rPr lang="uk-UA" noProof="0" dirty="0" smtClean="0"/>
              <a:t>Третій рівень</a:t>
            </a:r>
          </a:p>
          <a:p>
            <a:pPr lvl="3"/>
            <a:r>
              <a:rPr lang="uk-UA" noProof="0" dirty="0" smtClean="0"/>
              <a:t>Четвертий рівень</a:t>
            </a:r>
          </a:p>
          <a:p>
            <a:pPr lvl="4"/>
            <a:r>
              <a:rPr lang="uk-UA" noProof="0" dirty="0" smtClean="0"/>
              <a:t>П’ятий рівень</a:t>
            </a:r>
            <a:endParaRPr lang="uk-UA" noProof="0" dirty="0"/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76800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4391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102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01.12.2019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01.12.2019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01.12.2019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01.12.2019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01.12.2019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01.12.2019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01.12.2019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01.12.2019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01.12.2019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01.12.2019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01.12.2019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01.12.2019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0" y="3468530"/>
            <a:ext cx="9144000" cy="1098550"/>
          </a:xfrm>
        </p:spPr>
        <p:txBody>
          <a:bodyPr/>
          <a:lstStyle/>
          <a:p>
            <a:pPr algn="ctr"/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Лекція </a:t>
            </a: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20. </a:t>
            </a: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Динамічне </a:t>
            </a:r>
            <a:r>
              <a:rPr lang="uk-UA" sz="3600" b="1" dirty="0">
                <a:latin typeface="Arial" panose="020B0604020202020204" pitchFamily="34" charset="0"/>
                <a:cs typeface="Arial" panose="020B0604020202020204" pitchFamily="34" charset="0"/>
              </a:rPr>
              <a:t>виділення пам'яті</a:t>
            </a:r>
            <a:endParaRPr lang="uk-UA" alt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91" y="467515"/>
            <a:ext cx="6172200" cy="174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7655" y="26081"/>
            <a:ext cx="848184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chcp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1251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system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cls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srand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(time(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*a, n, m;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Введиіть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кількість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рядків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: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&amp;n);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Введиіть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кількість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стовпців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: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&amp;m);</a:t>
            </a:r>
          </a:p>
          <a:p>
            <a:pPr lvl="1"/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a =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(n*m *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n; i++){     </a:t>
            </a:r>
            <a:r>
              <a:rPr lang="nn-NO" dirty="0">
                <a:solidFill>
                  <a:srgbClr val="008000"/>
                </a:solidFill>
                <a:latin typeface="Consolas"/>
              </a:rPr>
              <a:t>// цикл по рядкам</a:t>
            </a:r>
            <a:endParaRPr lang="nn-NO" dirty="0">
              <a:solidFill>
                <a:srgbClr val="000000"/>
              </a:solidFill>
              <a:latin typeface="Consolas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j = 0; j &lt; m;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++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  	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цикл по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стовпцям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	*(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a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 m + j) = rand() % 11;</a:t>
            </a:r>
          </a:p>
          <a:p>
            <a:pPr lvl="1"/>
            <a:r>
              <a:rPr lang="ru-RU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endParaRPr lang="nn-NO" dirty="0" smtClean="0">
              <a:solidFill>
                <a:srgbClr val="0000FF"/>
              </a:solidFill>
              <a:latin typeface="Consolas"/>
            </a:endParaRPr>
          </a:p>
          <a:p>
            <a:pPr lvl="1"/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n; i++){  </a:t>
            </a:r>
            <a:r>
              <a:rPr lang="nn-NO" dirty="0">
                <a:solidFill>
                  <a:srgbClr val="008000"/>
                </a:solidFill>
                <a:latin typeface="Consolas"/>
              </a:rPr>
              <a:t>// цикл по рядкам</a:t>
            </a:r>
            <a:endParaRPr lang="nn-NO" dirty="0">
              <a:solidFill>
                <a:srgbClr val="000000"/>
              </a:solidFill>
              <a:latin typeface="Consolas"/>
            </a:endParaRPr>
          </a:p>
          <a:p>
            <a:pPr lvl="2"/>
            <a:r>
              <a:rPr lang="ru-RU" dirty="0" err="1">
                <a:solidFill>
                  <a:srgbClr val="0000FF"/>
                </a:solidFill>
                <a:latin typeface="Consolas"/>
              </a:rPr>
              <a:t>for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ru-RU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j = 0; j &lt; m; j++) 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цикл по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стовпцям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"%5d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*(a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 m + j)); 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free(a);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786111" y="216198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7030A0"/>
                </a:solidFill>
              </a:rPr>
              <a:t>ПРИКЛАД №</a:t>
            </a:r>
            <a:r>
              <a:rPr lang="en-US" b="1" dirty="0" smtClean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353" y="5121987"/>
            <a:ext cx="2724150" cy="1133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57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295" y="3615740"/>
            <a:ext cx="5227374" cy="2454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26124" y="529441"/>
            <a:ext cx="860797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>
                <a:latin typeface="Arial Narrow" panose="020B0606020202030204" pitchFamily="34" charset="0"/>
              </a:rPr>
              <a:t>Можливий також інший спосіб динамічного виділення пам'яті під двовимірний масив - </a:t>
            </a:r>
            <a:r>
              <a:rPr lang="uk-UA" sz="2800" dirty="0">
                <a:solidFill>
                  <a:srgbClr val="7030A0"/>
                </a:solidFill>
                <a:latin typeface="Arial Narrow" panose="020B0606020202030204" pitchFamily="34" charset="0"/>
              </a:rPr>
              <a:t>з використанням масиву покажчиків</a:t>
            </a:r>
            <a:r>
              <a:rPr lang="uk-UA" sz="2800" dirty="0">
                <a:latin typeface="Arial Narrow" panose="020B0606020202030204" pitchFamily="34" charset="0"/>
              </a:rPr>
              <a:t>. Для цього необхідно</a:t>
            </a:r>
            <a:r>
              <a:rPr lang="uk-UA" sz="2800" dirty="0" smtClean="0">
                <a:latin typeface="Arial Narrow" panose="020B0606020202030204" pitchFamily="34" charset="0"/>
              </a:rPr>
              <a:t>:</a:t>
            </a:r>
            <a:endParaRPr lang="en-US" sz="2800" dirty="0" smtClean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 smtClean="0">
                <a:latin typeface="Arial Narrow" panose="020B0606020202030204" pitchFamily="34" charset="0"/>
              </a:rPr>
              <a:t>виділити </a:t>
            </a:r>
            <a:r>
              <a:rPr lang="uk-UA" sz="2800" dirty="0">
                <a:latin typeface="Arial Narrow" panose="020B0606020202030204" pitchFamily="34" charset="0"/>
              </a:rPr>
              <a:t>блок оперативної пам'яті під масив покажчиків</a:t>
            </a:r>
            <a:r>
              <a:rPr lang="uk-UA" sz="2800" dirty="0" smtClean="0">
                <a:latin typeface="Arial Narrow" panose="020B0606020202030204" pitchFamily="34" charset="0"/>
              </a:rPr>
              <a:t>;</a:t>
            </a:r>
            <a:endParaRPr lang="en-US" sz="2800" dirty="0" smtClean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 smtClean="0">
                <a:latin typeface="Arial Narrow" panose="020B0606020202030204" pitchFamily="34" charset="0"/>
              </a:rPr>
              <a:t>виділити </a:t>
            </a:r>
            <a:r>
              <a:rPr lang="uk-UA" sz="2800" dirty="0">
                <a:latin typeface="Arial Narrow" panose="020B0606020202030204" pitchFamily="34" charset="0"/>
              </a:rPr>
              <a:t>блоки оперативної пам'яті під одномірні масиви, що представляють собою рядки </a:t>
            </a:r>
            <a:r>
              <a:rPr lang="uk-UA" sz="2800" dirty="0" smtClean="0">
                <a:latin typeface="Arial Narrow" panose="020B0606020202030204" pitchFamily="34" charset="0"/>
              </a:rPr>
              <a:t>матриці;</a:t>
            </a:r>
            <a:endParaRPr lang="en-US" sz="2800" dirty="0" smtClean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 smtClean="0">
                <a:latin typeface="Arial Narrow" panose="020B0606020202030204" pitchFamily="34" charset="0"/>
              </a:rPr>
              <a:t>записати </a:t>
            </a:r>
            <a:r>
              <a:rPr lang="uk-UA" sz="2800" dirty="0">
                <a:latin typeface="Arial Narrow" panose="020B0606020202030204" pitchFamily="34" charset="0"/>
              </a:rPr>
              <a:t>адреси рядків в масив покажчиків.</a:t>
            </a:r>
            <a:endParaRPr lang="ru-RU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922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8676" y="71245"/>
            <a:ext cx="888124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chcp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1251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system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cls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srand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(time(</a:t>
            </a:r>
            <a:r>
              <a:rPr lang="en-US" dirty="0" smtClean="0">
                <a:solidFill>
                  <a:srgbClr val="6F008A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**a, n, m;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Введиіть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кількість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рядків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: </a:t>
            </a:r>
            <a:r>
              <a:rPr lang="ru-RU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&amp;n);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Введиіть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кількість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стовпців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: </a:t>
            </a:r>
            <a:r>
              <a:rPr lang="ru-RU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&amp;m);</a:t>
            </a:r>
          </a:p>
          <a:p>
            <a:pPr lvl="1"/>
            <a:r>
              <a:rPr lang="ru-RU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Виділення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пам'яті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під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покажчики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на рядки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a =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**)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(n *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*));</a:t>
            </a:r>
          </a:p>
          <a:p>
            <a:pPr lvl="1"/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n; i++) {     </a:t>
            </a:r>
            <a:r>
              <a:rPr lang="nn-NO" dirty="0">
                <a:solidFill>
                  <a:srgbClr val="008000"/>
                </a:solidFill>
                <a:latin typeface="Consolas"/>
              </a:rPr>
              <a:t>// цикл по рядкам</a:t>
            </a:r>
            <a:endParaRPr lang="nn-NO" dirty="0">
              <a:solidFill>
                <a:srgbClr val="000000"/>
              </a:solidFill>
              <a:latin typeface="Consolas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a[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=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(m *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Виделення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пам’яті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під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зберігання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рядків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j = 0; j &lt; m;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цикл по столбцам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	a[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 = rand() % 10;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n; i++){  </a:t>
            </a:r>
            <a:r>
              <a:rPr lang="nn-NO" dirty="0">
                <a:solidFill>
                  <a:srgbClr val="008000"/>
                </a:solidFill>
                <a:latin typeface="Consolas"/>
              </a:rPr>
              <a:t>// цикл по рядкам</a:t>
            </a:r>
            <a:endParaRPr lang="nn-NO" dirty="0">
              <a:solidFill>
                <a:srgbClr val="000000"/>
              </a:solidFill>
              <a:latin typeface="Consolas"/>
            </a:endParaRPr>
          </a:p>
          <a:p>
            <a:pPr lvl="2"/>
            <a:r>
              <a:rPr lang="ru-RU" dirty="0" err="1">
                <a:solidFill>
                  <a:srgbClr val="0000FF"/>
                </a:solidFill>
                <a:latin typeface="Consolas"/>
              </a:rPr>
              <a:t>for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ru-RU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j = 0; j &lt; m; j++) 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цикл по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стовпцям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"%5d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a[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][j]); 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free(a);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691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6744" y="599090"/>
            <a:ext cx="76305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>
                <a:solidFill>
                  <a:srgbClr val="00B050"/>
                </a:solidFill>
                <a:latin typeface="Arial Narrow" panose="020B0606020202030204" pitchFamily="34" charset="0"/>
              </a:rPr>
              <a:t>realloc</a:t>
            </a:r>
            <a:endParaRPr lang="ru-RU" sz="3200" b="1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r>
              <a:rPr lang="uk-UA" sz="3200" dirty="0">
                <a:latin typeface="Arial Narrow" panose="020B0606020202030204" pitchFamily="34" charset="0"/>
              </a:rPr>
              <a:t>Ф</a:t>
            </a:r>
            <a:r>
              <a:rPr lang="ru-RU" sz="3200" dirty="0" err="1" smtClean="0">
                <a:latin typeface="Arial Narrow" panose="020B0606020202030204" pitchFamily="34" charset="0"/>
              </a:rPr>
              <a:t>ункция</a:t>
            </a:r>
            <a:r>
              <a:rPr lang="ru-RU" sz="3200" dirty="0" smtClean="0">
                <a:latin typeface="Arial Narrow" panose="020B0606020202030204" pitchFamily="34" charset="0"/>
              </a:rPr>
              <a:t> </a:t>
            </a:r>
            <a:r>
              <a:rPr lang="ru-RU" sz="3200" dirty="0">
                <a:latin typeface="Arial Narrow" panose="020B0606020202030204" pitchFamily="34" charset="0"/>
              </a:rPr>
              <a:t>– </a:t>
            </a:r>
            <a:r>
              <a:rPr lang="ru-RU" sz="3200" dirty="0" err="1">
                <a:latin typeface="Arial Narrow" panose="020B0606020202030204" pitchFamily="34" charset="0"/>
              </a:rPr>
              <a:t>realloc</a:t>
            </a:r>
            <a:r>
              <a:rPr lang="ru-RU" sz="3200" dirty="0">
                <a:latin typeface="Arial Narrow" panose="020B0606020202030204" pitchFamily="34" charset="0"/>
              </a:rPr>
              <a:t> (</a:t>
            </a:r>
            <a:r>
              <a:rPr lang="ru-RU" sz="3200" dirty="0" err="1">
                <a:latin typeface="Arial Narrow" panose="020B0606020202030204" pitchFamily="34" charset="0"/>
              </a:rPr>
              <a:t>re-allocation</a:t>
            </a:r>
            <a:r>
              <a:rPr lang="ru-RU" sz="3200" dirty="0">
                <a:latin typeface="Arial Narrow" panose="020B0606020202030204" pitchFamily="34" charset="0"/>
              </a:rPr>
              <a:t>) </a:t>
            </a:r>
            <a:r>
              <a:rPr lang="ru-RU" sz="3200" dirty="0" err="1">
                <a:latin typeface="Arial Narrow" panose="020B0606020202030204" pitchFamily="34" charset="0"/>
              </a:rPr>
              <a:t>дозволяє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змінити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розмір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раніше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виділеної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пам'яті</a:t>
            </a:r>
            <a:r>
              <a:rPr lang="ru-RU" sz="3200" dirty="0">
                <a:latin typeface="Arial Narrow" panose="020B0606020202030204" pitchFamily="34" charset="0"/>
              </a:rPr>
              <a:t> і </a:t>
            </a:r>
            <a:r>
              <a:rPr lang="ru-RU" sz="3200" dirty="0" err="1" smtClean="0">
                <a:latin typeface="Arial Narrow" panose="020B0606020202030204" pitchFamily="34" charset="0"/>
              </a:rPr>
              <a:t>отримати</a:t>
            </a:r>
            <a:r>
              <a:rPr lang="ru-RU" sz="3200" dirty="0" smtClean="0">
                <a:latin typeface="Arial Narrow" panose="020B0606020202030204" pitchFamily="34" charset="0"/>
              </a:rPr>
              <a:t> в </a:t>
            </a:r>
            <a:r>
              <a:rPr lang="ru-RU" sz="3200" dirty="0" err="1">
                <a:latin typeface="Arial Narrow" panose="020B0606020202030204" pitchFamily="34" charset="0"/>
              </a:rPr>
              <a:t>якості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аргументів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старий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покажчик</a:t>
            </a:r>
            <a:r>
              <a:rPr lang="ru-RU" sz="3200" dirty="0">
                <a:latin typeface="Arial Narrow" panose="020B0606020202030204" pitchFamily="34" charset="0"/>
              </a:rPr>
              <a:t> і </a:t>
            </a:r>
            <a:r>
              <a:rPr lang="ru-RU" sz="3200" dirty="0" err="1">
                <a:latin typeface="Arial Narrow" panose="020B0606020202030204" pitchFamily="34" charset="0"/>
              </a:rPr>
              <a:t>новий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розмір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пам'яті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2636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35723" y="970149"/>
            <a:ext cx="777765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system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chcp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1251"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cls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realloc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20 *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Це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перша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частина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,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*)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realloc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100 *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strcat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це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друга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частина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"%s\n"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realloc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0);</a:t>
            </a:r>
          </a:p>
          <a:p>
            <a:pPr lvl="1"/>
            <a:r>
              <a:rPr lang="ru-RU" dirty="0">
                <a:solidFill>
                  <a:srgbClr val="008000"/>
                </a:solidFill>
                <a:latin typeface="Consolas"/>
              </a:rPr>
              <a:t>//--------------------------------------------------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*)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(20 *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Це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треття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частина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,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realloc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100 *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strcat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це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четверта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частина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"%s\n"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realloc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0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6111" y="71018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7030A0"/>
                </a:solidFill>
              </a:rPr>
              <a:t>ПРИКЛАД </a:t>
            </a:r>
            <a:r>
              <a:rPr lang="uk-UA" b="1" dirty="0" smtClean="0">
                <a:solidFill>
                  <a:srgbClr val="7030A0"/>
                </a:solidFill>
              </a:rPr>
              <a:t>№3</a:t>
            </a:r>
            <a:endParaRPr lang="ru-RU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35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" y="-52550"/>
            <a:ext cx="8797158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latin typeface="Consolas"/>
              </a:rPr>
              <a:t>#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time.h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malloc.h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cmp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*)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- *(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*)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srand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(time(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n,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   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&amp;n);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a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)*n);</a:t>
            </a:r>
          </a:p>
          <a:p>
            <a:pPr lvl="1"/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i 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= 0; i &lt; n;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a[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]=rand()% 11;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arrprint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qsort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n,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cmp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arrprint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n);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endParaRPr lang="ru-RU" sz="1100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; i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++)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]);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441461" y="598586"/>
            <a:ext cx="8550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0000"/>
                </a:solidFill>
              </a:rPr>
              <a:t>?</a:t>
            </a:r>
            <a:endParaRPr lang="ru-RU" sz="1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846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14551" y="612844"/>
            <a:ext cx="705769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(*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arr2d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)[5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];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 err="1" smtClean="0">
                <a:solidFill>
                  <a:srgbClr val="008000"/>
                </a:solidFill>
                <a:latin typeface="Consolas"/>
              </a:rPr>
              <a:t>новий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тип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даних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–</a:t>
            </a:r>
            <a:endParaRPr lang="en-US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			//</a:t>
            </a:r>
            <a:r>
              <a:rPr lang="ru-RU" dirty="0" err="1" smtClean="0">
                <a:solidFill>
                  <a:srgbClr val="008000"/>
                </a:solidFill>
                <a:latin typeface="Consolas"/>
              </a:rPr>
              <a:t>покажчик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на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двовимірний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масив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&amp;n);</a:t>
            </a:r>
          </a:p>
          <a:p>
            <a:pPr lvl="1"/>
            <a:r>
              <a:rPr lang="en-US" dirty="0">
                <a:solidFill>
                  <a:srgbClr val="2B91AF"/>
                </a:solidFill>
                <a:latin typeface="Consolas"/>
              </a:rPr>
              <a:t>arr2d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m = (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arr2d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(n * 5 *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n; i++)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j = 0; j &lt; 5;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2"/>
            <a:r>
              <a:rPr lang="nn-NO" dirty="0" smtClean="0">
                <a:solidFill>
                  <a:srgbClr val="000000"/>
                </a:solidFill>
                <a:latin typeface="Consolas"/>
              </a:rPr>
              <a:t>	m[i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][j] = (rand()%10) / 10.0;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n; i++){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j = 0; j &lt; 5;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"%8.2f"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m[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ru-RU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free(m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4240" y="850834"/>
            <a:ext cx="8550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0000"/>
                </a:solidFill>
              </a:rPr>
              <a:t>?</a:t>
            </a:r>
            <a:endParaRPr lang="ru-RU" sz="1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23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7254" y="409903"/>
            <a:ext cx="770408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Arial Narrow" panose="020B0606020202030204" pitchFamily="34" charset="0"/>
              </a:rPr>
              <a:t>Дуже часто виникають завдання обробки масивів даних, розмірність яких заздалегідь невідома. У цьому випадку можливе використання одного з двох підходів</a:t>
            </a:r>
            <a:r>
              <a:rPr lang="uk-UA" sz="3200" dirty="0" smtClean="0">
                <a:latin typeface="Arial Narrow" panose="020B0606020202030204" pitchFamily="34" charset="0"/>
              </a:rPr>
              <a:t>:</a:t>
            </a:r>
          </a:p>
          <a:p>
            <a:endParaRPr lang="uk-UA" sz="3200" dirty="0" smtClean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3200" dirty="0" smtClean="0">
                <a:latin typeface="Arial Narrow" panose="020B0606020202030204" pitchFamily="34" charset="0"/>
              </a:rPr>
              <a:t>виділення </a:t>
            </a:r>
            <a:r>
              <a:rPr lang="uk-UA" sz="3200" dirty="0">
                <a:latin typeface="Arial Narrow" panose="020B0606020202030204" pitchFamily="34" charset="0"/>
              </a:rPr>
              <a:t>пам'яті під статичний масив, що містить максимально можливу кількість елементів, проте в цьому випадку пам'ять витрачається нераціонально</a:t>
            </a:r>
            <a:r>
              <a:rPr lang="uk-UA" sz="3200" dirty="0" smtClean="0">
                <a:latin typeface="Arial Narrow" panose="020B0606020202030204" pitchFamily="34" charset="0"/>
              </a:rPr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3200" dirty="0" smtClean="0">
                <a:latin typeface="Arial Narrow" panose="020B0606020202030204" pitchFamily="34" charset="0"/>
              </a:rPr>
              <a:t>динамічне </a:t>
            </a:r>
            <a:r>
              <a:rPr lang="uk-UA" sz="3200" dirty="0">
                <a:latin typeface="Arial Narrow" panose="020B0606020202030204" pitchFamily="34" charset="0"/>
              </a:rPr>
              <a:t>виділення пам'яті для зберігання масиву даних.</a:t>
            </a:r>
            <a:endParaRPr lang="ru-RU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32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56896" y="1377727"/>
            <a:ext cx="77724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 smtClean="0">
                <a:latin typeface="Arial Narrow" panose="020B0606020202030204" pitchFamily="34" charset="0"/>
              </a:rPr>
              <a:t>Функції динамічного виділення пам'яті знаходять в оперативній пам'яті безперервну ділянку необхідної довжини і повертають початкову адресу цієї ділянки.</a:t>
            </a:r>
            <a:br>
              <a:rPr lang="uk-UA" sz="2800" dirty="0" smtClean="0">
                <a:latin typeface="Arial Narrow" panose="020B0606020202030204" pitchFamily="34" charset="0"/>
              </a:rPr>
            </a:br>
            <a:r>
              <a:rPr lang="uk-UA" sz="2800" dirty="0" smtClean="0">
                <a:latin typeface="Arial Narrow" panose="020B0606020202030204" pitchFamily="34" charset="0"/>
              </a:rPr>
              <a:t/>
            </a:r>
            <a:br>
              <a:rPr lang="uk-UA" sz="2800" dirty="0" smtClean="0">
                <a:latin typeface="Arial Narrow" panose="020B0606020202030204" pitchFamily="34" charset="0"/>
              </a:rPr>
            </a:br>
            <a:r>
              <a:rPr lang="uk-UA" sz="2800" dirty="0" smtClean="0">
                <a:latin typeface="Arial Narrow" panose="020B0606020202030204" pitchFamily="34" charset="0"/>
              </a:rPr>
              <a:t>Функції динамічного розподілу пам'яті:</a:t>
            </a:r>
            <a:endParaRPr lang="uk-UA" sz="2800" dirty="0">
              <a:latin typeface="Arial Narrow" panose="020B0606020202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507914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Стандартні функції динамічного виділення пам'яті</a:t>
            </a:r>
            <a:endParaRPr lang="uk-UA" sz="3200" dirty="0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1" y="3669955"/>
            <a:ext cx="89443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void</a:t>
            </a:r>
            <a:r>
              <a:rPr lang="uk-UA" sz="36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* </a:t>
            </a:r>
            <a:r>
              <a:rPr lang="uk-UA" sz="3600" b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malloc</a:t>
            </a:r>
            <a:r>
              <a:rPr lang="uk-UA" sz="36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(</a:t>
            </a:r>
            <a:r>
              <a:rPr lang="uk-UA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розмір масиву в байтах</a:t>
            </a:r>
            <a:r>
              <a:rPr lang="uk-UA" sz="36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);</a:t>
            </a:r>
          </a:p>
          <a:p>
            <a:pPr algn="ctr"/>
            <a:r>
              <a:rPr lang="uk-UA" sz="3600" dirty="0" smtClean="0">
                <a:latin typeface="Arial Narrow" panose="020B0606020202030204" pitchFamily="34" charset="0"/>
              </a:rPr>
              <a:t/>
            </a:r>
            <a:br>
              <a:rPr lang="uk-UA" sz="3600" dirty="0" smtClean="0">
                <a:latin typeface="Arial Narrow" panose="020B0606020202030204" pitchFamily="34" charset="0"/>
              </a:rPr>
            </a:br>
            <a:r>
              <a:rPr lang="uk-UA" sz="3600" b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void</a:t>
            </a:r>
            <a:r>
              <a:rPr lang="uk-UA" sz="36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* </a:t>
            </a:r>
            <a:r>
              <a:rPr lang="uk-UA" sz="3600" b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calloc</a:t>
            </a:r>
            <a:r>
              <a:rPr lang="uk-UA" sz="36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(</a:t>
            </a:r>
            <a:r>
              <a:rPr lang="uk-UA" sz="2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число елементів, розмір елемента в байтах</a:t>
            </a:r>
            <a:r>
              <a:rPr lang="uk-UA" sz="36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);</a:t>
            </a:r>
            <a:endParaRPr lang="uk-UA" sz="3600" b="1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82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77766" y="569112"/>
            <a:ext cx="76173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dirty="0">
                <a:latin typeface="Arial Narrow" panose="020B0606020202030204" pitchFamily="34" charset="0"/>
              </a:rPr>
              <a:t>Для використання функцій динамічного виділення </a:t>
            </a:r>
            <a:r>
              <a:rPr lang="uk-UA" sz="3200" dirty="0" smtClean="0">
                <a:latin typeface="Arial Narrow" panose="020B0606020202030204" pitchFamily="34" charset="0"/>
              </a:rPr>
              <a:t>пам'яті </a:t>
            </a:r>
            <a:r>
              <a:rPr lang="uk-UA" sz="3200" dirty="0">
                <a:latin typeface="Arial Narrow" panose="020B0606020202030204" pitchFamily="34" charset="0"/>
              </a:rPr>
              <a:t>необхідно підключення бібліотеки </a:t>
            </a:r>
            <a:r>
              <a:rPr lang="uk-UA" sz="3200" b="1" dirty="0">
                <a:solidFill>
                  <a:srgbClr val="00B050"/>
                </a:solidFill>
                <a:latin typeface="Arial Narrow" panose="020B0606020202030204" pitchFamily="34" charset="0"/>
              </a:rPr>
              <a:t>&lt;</a:t>
            </a:r>
            <a:r>
              <a:rPr lang="uk-UA" sz="3200" b="1" dirty="0" err="1">
                <a:solidFill>
                  <a:srgbClr val="00B050"/>
                </a:solidFill>
                <a:latin typeface="Arial Narrow" panose="020B0606020202030204" pitchFamily="34" charset="0"/>
              </a:rPr>
              <a:t>malloc.h</a:t>
            </a:r>
            <a:r>
              <a:rPr lang="uk-UA" sz="32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&gt;</a:t>
            </a:r>
            <a:endParaRPr lang="ru-RU" sz="3200" b="1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90312" y="2362917"/>
            <a:ext cx="76969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dirty="0">
                <a:latin typeface="Arial Narrow" panose="020B0606020202030204" pitchFamily="34" charset="0"/>
              </a:rPr>
              <a:t>Д</a:t>
            </a:r>
            <a:r>
              <a:rPr lang="uk-UA" sz="3200" dirty="0" smtClean="0">
                <a:latin typeface="Arial Narrow" panose="020B0606020202030204" pitchFamily="34" charset="0"/>
              </a:rPr>
              <a:t>ля визначення </a:t>
            </a:r>
            <a:r>
              <a:rPr lang="uk-UA" sz="3200" dirty="0">
                <a:latin typeface="Arial Narrow" panose="020B0606020202030204" pitchFamily="34" charset="0"/>
              </a:rPr>
              <a:t>розміру </a:t>
            </a:r>
            <a:r>
              <a:rPr lang="uk-UA" sz="3200" dirty="0" smtClean="0">
                <a:latin typeface="Arial Narrow" panose="020B0606020202030204" pitchFamily="34" charset="0"/>
              </a:rPr>
              <a:t>використовується функція </a:t>
            </a:r>
            <a:r>
              <a:rPr lang="uk-UA" sz="3200" b="1" dirty="0">
                <a:solidFill>
                  <a:srgbClr val="00B050"/>
                </a:solidFill>
                <a:latin typeface="Arial Narrow" panose="020B0606020202030204" pitchFamily="34" charset="0"/>
              </a:rPr>
              <a:t> </a:t>
            </a:r>
            <a:r>
              <a:rPr lang="uk-UA" sz="3200" b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int</a:t>
            </a:r>
            <a:r>
              <a:rPr lang="uk-UA" sz="32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uk-UA" sz="3200" b="1" dirty="0" err="1">
                <a:solidFill>
                  <a:srgbClr val="00B050"/>
                </a:solidFill>
                <a:latin typeface="Arial Narrow" panose="020B0606020202030204" pitchFamily="34" charset="0"/>
              </a:rPr>
              <a:t>sizeof</a:t>
            </a:r>
            <a:r>
              <a:rPr lang="uk-UA" sz="3200" b="1" dirty="0">
                <a:solidFill>
                  <a:srgbClr val="00B050"/>
                </a:solidFill>
                <a:latin typeface="Arial Narrow" panose="020B0606020202030204" pitchFamily="34" charset="0"/>
              </a:rPr>
              <a:t> (тип</a:t>
            </a:r>
            <a:r>
              <a:rPr lang="uk-UA" sz="32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);</a:t>
            </a:r>
            <a:endParaRPr lang="ru-RU" sz="3200" dirty="0">
              <a:latin typeface="Arial Narrow" panose="020B0606020202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90312" y="3649140"/>
            <a:ext cx="76969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dirty="0">
                <a:latin typeface="Arial Narrow" panose="020B0606020202030204" pitchFamily="34" charset="0"/>
              </a:rPr>
              <a:t>Пам'ять, яка </a:t>
            </a:r>
            <a:r>
              <a:rPr lang="uk-UA" sz="3200" dirty="0" err="1" smtClean="0">
                <a:latin typeface="Arial Narrow" panose="020B0606020202030204" pitchFamily="34" charset="0"/>
              </a:rPr>
              <a:t>динамічно</a:t>
            </a:r>
            <a:r>
              <a:rPr lang="uk-UA" sz="3200" dirty="0" smtClean="0">
                <a:latin typeface="Arial Narrow" panose="020B0606020202030204" pitchFamily="34" charset="0"/>
              </a:rPr>
              <a:t> </a:t>
            </a:r>
            <a:r>
              <a:rPr lang="uk-UA" sz="3200" dirty="0">
                <a:latin typeface="Arial Narrow" panose="020B0606020202030204" pitchFamily="34" charset="0"/>
              </a:rPr>
              <a:t>виділена з використанням функцій </a:t>
            </a:r>
            <a:r>
              <a:rPr lang="uk-UA" sz="32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calloc</a:t>
            </a:r>
            <a:r>
              <a:rPr lang="uk-UA" sz="3200" dirty="0">
                <a:solidFill>
                  <a:srgbClr val="7030A0"/>
                </a:solidFill>
                <a:latin typeface="Arial Narrow" panose="020B0606020202030204" pitchFamily="34" charset="0"/>
              </a:rPr>
              <a:t> ()</a:t>
            </a:r>
            <a:r>
              <a:rPr lang="uk-UA" sz="3200" dirty="0">
                <a:latin typeface="Arial Narrow" panose="020B0606020202030204" pitchFamily="34" charset="0"/>
              </a:rPr>
              <a:t>, </a:t>
            </a:r>
            <a:r>
              <a:rPr lang="uk-UA" sz="32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malloc</a:t>
            </a:r>
            <a:r>
              <a:rPr lang="uk-UA" sz="3200" dirty="0">
                <a:solidFill>
                  <a:srgbClr val="7030A0"/>
                </a:solidFill>
                <a:latin typeface="Arial Narrow" panose="020B0606020202030204" pitchFamily="34" charset="0"/>
              </a:rPr>
              <a:t> ()</a:t>
            </a:r>
            <a:r>
              <a:rPr lang="uk-UA" sz="3200" dirty="0">
                <a:latin typeface="Arial Narrow" panose="020B0606020202030204" pitchFamily="34" charset="0"/>
              </a:rPr>
              <a:t>, може бути звільнена з використанням функції  </a:t>
            </a:r>
            <a:r>
              <a:rPr lang="uk-UA" sz="3200" b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free</a:t>
            </a:r>
            <a:r>
              <a:rPr lang="uk-UA" sz="32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(покажчик</a:t>
            </a:r>
            <a:r>
              <a:rPr lang="uk-UA" sz="3200" b="1" dirty="0">
                <a:solidFill>
                  <a:srgbClr val="00B050"/>
                </a:solidFill>
                <a:latin typeface="Arial Narrow" panose="020B0606020202030204" pitchFamily="34" charset="0"/>
              </a:rPr>
              <a:t>);</a:t>
            </a:r>
            <a:endParaRPr lang="ru-RU" sz="3200" b="1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32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8069" y="725214"/>
            <a:ext cx="606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78521" y="379216"/>
            <a:ext cx="684223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srand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(time(</a:t>
            </a:r>
            <a:r>
              <a:rPr lang="en-US" dirty="0" smtClean="0">
                <a:solidFill>
                  <a:srgbClr val="6F008A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arr1[5] = { 1, 7, 13, 42, 5 };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arrprint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(arr1, 5);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n, *arr2, *arr3;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&amp;n);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arr2 =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)*n);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n; i++)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arr2[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]=rand()% 11;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arrprint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(arr2, n);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arr3 =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calloc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(n,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n; i++)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arr3[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= rand() % 11+10;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arrprint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(arr3, n);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free(arr2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free(arr3);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; i++)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"%4d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*(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+i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35724" y="2060028"/>
            <a:ext cx="5244662" cy="262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35724" y="3182038"/>
            <a:ext cx="5244662" cy="262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35724" y="984186"/>
            <a:ext cx="5244662" cy="262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87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8069" y="725214"/>
            <a:ext cx="606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78069" y="535403"/>
            <a:ext cx="296060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>
                <a:latin typeface="Arial Narrow" panose="020B0606020202030204" pitchFamily="34" charset="0"/>
              </a:rPr>
              <a:t>Функції </a:t>
            </a:r>
            <a:r>
              <a:rPr lang="uk-UA" sz="28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calloc</a:t>
            </a:r>
            <a:r>
              <a:rPr lang="uk-UA" sz="2800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uk-UA" sz="2800" dirty="0">
                <a:latin typeface="Arial Narrow" panose="020B0606020202030204" pitchFamily="34" charset="0"/>
              </a:rPr>
              <a:t>і </a:t>
            </a:r>
            <a:r>
              <a:rPr lang="uk-UA" sz="28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malloc</a:t>
            </a:r>
            <a:r>
              <a:rPr lang="uk-UA" sz="2800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uk-UA" sz="2800" dirty="0">
                <a:latin typeface="Arial Narrow" panose="020B0606020202030204" pitchFamily="34" charset="0"/>
              </a:rPr>
              <a:t>виділяють блоки пам'яті, функція </a:t>
            </a:r>
            <a:r>
              <a:rPr lang="uk-UA" sz="28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malloc</a:t>
            </a:r>
            <a:r>
              <a:rPr lang="uk-UA" sz="2800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uk-UA" sz="2800" dirty="0">
                <a:latin typeface="Arial Narrow" panose="020B0606020202030204" pitchFamily="34" charset="0"/>
              </a:rPr>
              <a:t>виділяє </a:t>
            </a:r>
            <a:r>
              <a:rPr lang="uk-UA" sz="2800" dirty="0" smtClean="0">
                <a:latin typeface="Arial Narrow" panose="020B0606020202030204" pitchFamily="34" charset="0"/>
              </a:rPr>
              <a:t>задан</a:t>
            </a:r>
            <a:r>
              <a:rPr lang="uk-UA" sz="2800" dirty="0">
                <a:latin typeface="Arial Narrow" panose="020B0606020202030204" pitchFamily="34" charset="0"/>
              </a:rPr>
              <a:t>е</a:t>
            </a:r>
            <a:r>
              <a:rPr lang="uk-UA" sz="2800" dirty="0" smtClean="0">
                <a:latin typeface="Arial Narrow" panose="020B0606020202030204" pitchFamily="34" charset="0"/>
              </a:rPr>
              <a:t> </a:t>
            </a:r>
            <a:r>
              <a:rPr lang="uk-UA" sz="2800" dirty="0">
                <a:latin typeface="Arial Narrow" panose="020B0606020202030204" pitchFamily="34" charset="0"/>
              </a:rPr>
              <a:t>число </a:t>
            </a:r>
            <a:r>
              <a:rPr lang="uk-UA" sz="2800" dirty="0" smtClean="0">
                <a:latin typeface="Arial Narrow" panose="020B0606020202030204" pitchFamily="34" charset="0"/>
              </a:rPr>
              <a:t>байт, </a:t>
            </a:r>
            <a:r>
              <a:rPr lang="uk-UA" sz="2800" dirty="0">
                <a:latin typeface="Arial Narrow" panose="020B0606020202030204" pitchFamily="34" charset="0"/>
              </a:rPr>
              <a:t>тоді як </a:t>
            </a:r>
            <a:r>
              <a:rPr lang="uk-UA" sz="28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calloc</a:t>
            </a:r>
            <a:r>
              <a:rPr lang="uk-UA" sz="2800" dirty="0">
                <a:solidFill>
                  <a:srgbClr val="7030A0"/>
                </a:solidFill>
                <a:latin typeface="Arial Narrow" panose="020B0606020202030204" pitchFamily="34" charset="0"/>
              </a:rPr>
              <a:t> виділяє і </a:t>
            </a:r>
            <a:r>
              <a:rPr lang="uk-UA" sz="28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ініціалізує</a:t>
            </a:r>
            <a:r>
              <a:rPr lang="uk-UA" sz="2800" dirty="0">
                <a:solidFill>
                  <a:srgbClr val="7030A0"/>
                </a:solidFill>
                <a:latin typeface="Arial Narrow" panose="020B0606020202030204" pitchFamily="34" charset="0"/>
              </a:rPr>
              <a:t> нулями</a:t>
            </a:r>
            <a:r>
              <a:rPr lang="uk-UA" sz="2800" dirty="0">
                <a:latin typeface="Arial Narrow" panose="020B0606020202030204" pitchFamily="34" charset="0"/>
              </a:rPr>
              <a:t> масив елементів заданого розміру.</a:t>
            </a:r>
            <a:endParaRPr lang="ru-RU" sz="2800" dirty="0">
              <a:latin typeface="Arial Narrow" panose="020B0606020202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999" y="5466031"/>
            <a:ext cx="4705350" cy="647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788982" y="379517"/>
            <a:ext cx="535501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srand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(time(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n, *arr3;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&amp;n);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arr3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calloc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(n,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arrprint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(arr3, n);</a:t>
            </a:r>
          </a:p>
          <a:p>
            <a:pPr lvl="1"/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n; i++)</a:t>
            </a:r>
          </a:p>
          <a:p>
            <a:pPr lvl="1"/>
            <a:r>
              <a:rPr lang="uk-UA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arr3[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= rand() % 11+10;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arrprint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(arr3, n);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free(arr3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; i++)</a:t>
            </a:r>
          </a:p>
          <a:p>
            <a:pPr lvl="1"/>
            <a:r>
              <a:rPr lang="uk-UA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"%4d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*(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+i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999888" y="6375261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7030A0"/>
                </a:solidFill>
              </a:rPr>
              <a:t>ПРИКЛАД №</a:t>
            </a:r>
            <a:r>
              <a:rPr lang="en-US" b="1" dirty="0" smtClean="0">
                <a:solidFill>
                  <a:srgbClr val="7030A0"/>
                </a:solidFill>
              </a:rPr>
              <a:t>1</a:t>
            </a:r>
            <a:endParaRPr lang="ru-RU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01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42756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>
                <a:solidFill>
                  <a:srgbClr val="7030A0"/>
                </a:solidFill>
                <a:latin typeface="Arial Narrow" panose="020B0606020202030204" pitchFamily="34" charset="0"/>
              </a:rPr>
              <a:t>Динамічні двовимірні масиви</a:t>
            </a:r>
            <a:endParaRPr lang="ru-RU" sz="3200" dirty="0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145" y="1296119"/>
            <a:ext cx="87971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200" dirty="0">
                <a:latin typeface="Arial Narrow" panose="020B0606020202030204" pitchFamily="34" charset="0"/>
              </a:rPr>
              <a:t>Нехай потрібно розмістити в динамічної пам'яті </a:t>
            </a:r>
            <a:r>
              <a:rPr lang="uk-UA" sz="3200" dirty="0" smtClean="0">
                <a:latin typeface="Arial Narrow" panose="020B0606020202030204" pitchFamily="34" charset="0"/>
              </a:rPr>
              <a:t>масив, </a:t>
            </a:r>
            <a:r>
              <a:rPr lang="uk-UA" sz="3200" dirty="0">
                <a:latin typeface="Arial Narrow" panose="020B0606020202030204" pitchFamily="34" charset="0"/>
              </a:rPr>
              <a:t>що містить n рядків і m стовпців. </a:t>
            </a:r>
            <a:r>
              <a:rPr lang="uk-UA" sz="3200" dirty="0" smtClean="0">
                <a:latin typeface="Arial Narrow" panose="020B0606020202030204" pitchFamily="34" charset="0"/>
              </a:rPr>
              <a:t>Двовимірний масив </a:t>
            </a:r>
            <a:r>
              <a:rPr lang="uk-UA" sz="3200" dirty="0">
                <a:latin typeface="Arial Narrow" panose="020B0606020202030204" pitchFamily="34" charset="0"/>
              </a:rPr>
              <a:t>буде розташовуватися в оперативній пам'яті у формі стрічки, що складається з елементів рядків. При цьому індекс будь-якого елементу двовимірної матриці можна отримати за </a:t>
            </a:r>
            <a:r>
              <a:rPr lang="uk-UA" sz="3200" dirty="0" smtClean="0">
                <a:latin typeface="Arial Narrow" panose="020B0606020202030204" pitchFamily="34" charset="0"/>
              </a:rPr>
              <a:t>формулою</a:t>
            </a:r>
          </a:p>
          <a:p>
            <a:pPr algn="ctr"/>
            <a:r>
              <a:rPr lang="uk-UA" sz="3200" dirty="0" err="1" smtClean="0">
                <a:latin typeface="Arial Narrow" panose="020B0606020202030204" pitchFamily="34" charset="0"/>
              </a:rPr>
              <a:t>index</a:t>
            </a:r>
            <a:r>
              <a:rPr lang="uk-UA" sz="3200" dirty="0" smtClean="0">
                <a:latin typeface="Arial Narrow" panose="020B0606020202030204" pitchFamily="34" charset="0"/>
              </a:rPr>
              <a:t> </a:t>
            </a:r>
            <a:r>
              <a:rPr lang="uk-UA" sz="3200" dirty="0">
                <a:latin typeface="Arial Narrow" panose="020B0606020202030204" pitchFamily="34" charset="0"/>
              </a:rPr>
              <a:t>= i * m + </a:t>
            </a:r>
            <a:r>
              <a:rPr lang="uk-UA" sz="3200" dirty="0" smtClean="0">
                <a:latin typeface="Arial Narrow" panose="020B0606020202030204" pitchFamily="34" charset="0"/>
              </a:rPr>
              <a:t>j</a:t>
            </a:r>
          </a:p>
          <a:p>
            <a:pPr algn="just"/>
            <a:r>
              <a:rPr lang="uk-UA" sz="3200" dirty="0" smtClean="0">
                <a:latin typeface="Arial Narrow" panose="020B0606020202030204" pitchFamily="34" charset="0"/>
              </a:rPr>
              <a:t>де </a:t>
            </a:r>
            <a:r>
              <a:rPr lang="uk-UA" sz="3200" dirty="0">
                <a:latin typeface="Arial Narrow" panose="020B0606020202030204" pitchFamily="34" charset="0"/>
              </a:rPr>
              <a:t>i - номер поточного рядка; j - номер поточного стовпця.</a:t>
            </a:r>
            <a:endParaRPr lang="ru-RU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76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5103" y="518820"/>
            <a:ext cx="87446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dirty="0" smtClean="0">
                <a:latin typeface="Arial Narrow" panose="020B0606020202030204" pitchFamily="34" charset="0"/>
              </a:rPr>
              <a:t>Наприклад:  Знайти індекс </a:t>
            </a:r>
            <a:r>
              <a:rPr lang="uk-UA" sz="2400" dirty="0">
                <a:latin typeface="Arial Narrow" panose="020B0606020202030204" pitchFamily="34" charset="0"/>
              </a:rPr>
              <a:t>виділеного </a:t>
            </a:r>
            <a:r>
              <a:rPr lang="uk-UA" sz="2400" dirty="0" smtClean="0">
                <a:latin typeface="Arial Narrow" panose="020B0606020202030204" pitchFamily="34" charset="0"/>
              </a:rPr>
              <a:t>елемента масиву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nxm</a:t>
            </a:r>
            <a:endParaRPr lang="ru-RU" sz="2400" dirty="0">
              <a:latin typeface="Arial Narrow" panose="020B0606020202030204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38263"/>
              </p:ext>
            </p:extLst>
          </p:nvPr>
        </p:nvGraphicFramePr>
        <p:xfrm>
          <a:off x="4787463" y="1107115"/>
          <a:ext cx="3752196" cy="2804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049"/>
                <a:gridCol w="938049"/>
                <a:gridCol w="938049"/>
                <a:gridCol w="938049"/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  <a:p>
                      <a:pPr algn="ctr"/>
                      <a:r>
                        <a:rPr lang="ru-RU" sz="2000" b="0" dirty="0" smtClean="0"/>
                        <a:t>а[0][0]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а[0][1]</a:t>
                      </a:r>
                      <a:endParaRPr lang="en-US" sz="2000" b="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algn="ctr"/>
                      <a:r>
                        <a:rPr lang="ru-RU" sz="2000" b="0" dirty="0" smtClean="0"/>
                        <a:t>а[0][2]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а[0][3]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а[1][0]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  <a:p>
                      <a:pPr algn="ctr"/>
                      <a:r>
                        <a:rPr lang="ru-RU" sz="2000" b="0" dirty="0" smtClean="0"/>
                        <a:t>а[1][1]</a:t>
                      </a:r>
                      <a:r>
                        <a:rPr lang="en-US" sz="2000" b="0" dirty="0" smtClean="0"/>
                        <a:t> 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algn="ctr"/>
                      <a:r>
                        <a:rPr lang="ru-RU" sz="2000" b="0" dirty="0" smtClean="0"/>
                        <a:t>а[1][2]</a:t>
                      </a:r>
                      <a:r>
                        <a:rPr lang="en-US" sz="2000" b="0" dirty="0" smtClean="0"/>
                        <a:t> 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а[1][3]</a:t>
                      </a:r>
                      <a:endParaRPr lang="en-US" sz="2000" b="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а[2][0]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а[2][1]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algn="ctr"/>
                      <a:r>
                        <a:rPr lang="ru-RU" sz="2000" b="0" dirty="0" smtClean="0"/>
                        <a:t>а[2][2]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а[2][З]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][0]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][1]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][2]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algn="ctr"/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144697"/>
              </p:ext>
            </p:extLst>
          </p:nvPr>
        </p:nvGraphicFramePr>
        <p:xfrm>
          <a:off x="-1" y="4717419"/>
          <a:ext cx="9144000" cy="684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  <a:p>
                      <a:pPr algn="ctr"/>
                      <a:r>
                        <a:rPr lang="ru-RU" sz="1050" b="0" dirty="0" smtClean="0"/>
                        <a:t>а[0][0]</a:t>
                      </a:r>
                      <a:endParaRPr lang="ru-RU" sz="105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0" dirty="0" smtClean="0"/>
                        <a:t>а[0][1]</a:t>
                      </a:r>
                      <a:endParaRPr lang="en-US" sz="1050" b="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algn="ctr"/>
                      <a:r>
                        <a:rPr lang="ru-RU" sz="1050" b="0" dirty="0" smtClean="0"/>
                        <a:t>а[0][2]</a:t>
                      </a:r>
                      <a:endParaRPr lang="ru-RU" sz="105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0" dirty="0" smtClean="0"/>
                        <a:t>а[0][3]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0" dirty="0" smtClean="0"/>
                        <a:t>а[1][0]</a:t>
                      </a:r>
                      <a:endParaRPr lang="ru-RU" sz="1050" b="0" dirty="0"/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  <a:p>
                      <a:pPr algn="ctr"/>
                      <a:r>
                        <a:rPr lang="ru-RU" sz="1050" b="0" dirty="0" smtClean="0"/>
                        <a:t>а[1][1]</a:t>
                      </a:r>
                      <a:r>
                        <a:rPr lang="en-US" sz="1050" b="0" dirty="0" smtClean="0"/>
                        <a:t> </a:t>
                      </a:r>
                      <a:endParaRPr lang="ru-RU" sz="105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algn="ctr"/>
                      <a:r>
                        <a:rPr lang="ru-RU" sz="1050" b="0" dirty="0" smtClean="0"/>
                        <a:t>а[1][2]</a:t>
                      </a:r>
                      <a:r>
                        <a:rPr lang="en-US" sz="1050" b="0" dirty="0" smtClean="0"/>
                        <a:t> </a:t>
                      </a:r>
                      <a:endParaRPr lang="ru-RU" sz="105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0" dirty="0" smtClean="0"/>
                        <a:t>а[1][3]</a:t>
                      </a:r>
                      <a:endParaRPr lang="en-US" sz="1050" b="0" dirty="0" smtClean="0"/>
                    </a:p>
                  </a:txBody>
                  <a:tcPr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0" dirty="0" smtClean="0"/>
                        <a:t>а[2][0]</a:t>
                      </a:r>
                      <a:endParaRPr lang="ru-RU" sz="1050" b="0" dirty="0"/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0" dirty="0" smtClean="0"/>
                        <a:t>а[2][1]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algn="ctr"/>
                      <a:r>
                        <a:rPr lang="ru-RU" sz="1050" b="0" dirty="0" smtClean="0"/>
                        <a:t>а[2][2]</a:t>
                      </a:r>
                      <a:endParaRPr lang="ru-RU" sz="105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0" dirty="0" smtClean="0"/>
                        <a:t>а[2][З]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0" dirty="0" smtClean="0"/>
                        <a:t>а[</a:t>
                      </a:r>
                      <a:r>
                        <a:rPr lang="en-US" sz="1050" b="0" dirty="0" smtClean="0"/>
                        <a:t>3</a:t>
                      </a:r>
                      <a:r>
                        <a:rPr lang="ru-RU" sz="1050" b="0" dirty="0" smtClean="0"/>
                        <a:t>][0]</a:t>
                      </a:r>
                      <a:endParaRPr lang="ru-RU" sz="1050" b="0" dirty="0"/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0" dirty="0" smtClean="0"/>
                        <a:t>а[</a:t>
                      </a:r>
                      <a:r>
                        <a:rPr lang="en-US" sz="1050" b="0" dirty="0" smtClean="0"/>
                        <a:t>3</a:t>
                      </a:r>
                      <a:r>
                        <a:rPr lang="ru-RU" sz="1050" b="0" dirty="0" smtClean="0"/>
                        <a:t>][1]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0" dirty="0" smtClean="0"/>
                        <a:t>а[</a:t>
                      </a:r>
                      <a:r>
                        <a:rPr lang="en-US" sz="1050" b="0" dirty="0" smtClean="0"/>
                        <a:t>3</a:t>
                      </a:r>
                      <a:r>
                        <a:rPr lang="ru-RU" sz="1050" b="0" dirty="0" smtClean="0"/>
                        <a:t>][2]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algn="ctr"/>
                      <a:r>
                        <a:rPr lang="ru-RU" sz="1050" b="0" dirty="0" smtClean="0"/>
                        <a:t>а[</a:t>
                      </a:r>
                      <a:r>
                        <a:rPr lang="en-US" sz="1050" b="0" dirty="0" smtClean="0"/>
                        <a:t>3</a:t>
                      </a:r>
                      <a:r>
                        <a:rPr lang="ru-RU" sz="1050" b="0" dirty="0" smtClean="0"/>
                        <a:t>][</a:t>
                      </a:r>
                      <a:r>
                        <a:rPr lang="en-US" sz="1050" b="0" dirty="0" smtClean="0"/>
                        <a:t>3</a:t>
                      </a:r>
                      <a:r>
                        <a:rPr lang="ru-RU" sz="1050" b="0" dirty="0" smtClean="0"/>
                        <a:t>]</a:t>
                      </a:r>
                      <a:endParaRPr lang="ru-RU" sz="105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19502" y="1481959"/>
            <a:ext cx="3121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index</a:t>
            </a:r>
            <a:r>
              <a:rPr lang="uk-UA" sz="3200" dirty="0">
                <a:solidFill>
                  <a:srgbClr val="7030A0"/>
                </a:solidFill>
                <a:latin typeface="Arial Narrow" panose="020B0606020202030204" pitchFamily="34" charset="0"/>
              </a:rPr>
              <a:t> = i * m + </a:t>
            </a:r>
            <a:r>
              <a:rPr lang="uk-UA" sz="32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j</a:t>
            </a:r>
          </a:p>
          <a:p>
            <a:endParaRPr lang="uk-UA" sz="3200" dirty="0" smtClean="0">
              <a:latin typeface="Arial Narrow" panose="020B0606020202030204" pitchFamily="34" charset="0"/>
            </a:endParaRPr>
          </a:p>
          <a:p>
            <a:r>
              <a:rPr lang="uk-UA" sz="3200" dirty="0" err="1">
                <a:solidFill>
                  <a:srgbClr val="00B050"/>
                </a:solidFill>
                <a:latin typeface="Arial Narrow" panose="020B0606020202030204" pitchFamily="34" charset="0"/>
              </a:rPr>
              <a:t>index</a:t>
            </a:r>
            <a:r>
              <a:rPr lang="uk-UA" sz="3200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uk-UA" sz="3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= 2*4+0=8</a:t>
            </a:r>
            <a:endParaRPr lang="uk-UA" sz="3200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96421"/>
              </p:ext>
            </p:extLst>
          </p:nvPr>
        </p:nvGraphicFramePr>
        <p:xfrm>
          <a:off x="5256" y="5416361"/>
          <a:ext cx="9144000" cy="684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uk-UA" sz="1050" b="0" dirty="0" smtClean="0"/>
                        <a:t>0</a:t>
                      </a:r>
                      <a:endParaRPr lang="ru-RU" sz="105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50" b="0" dirty="0" smtClean="0"/>
                        <a:t>1</a:t>
                      </a:r>
                      <a:endParaRPr lang="en-US" sz="1050" b="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50" b="0" dirty="0" smtClean="0"/>
                        <a:t>2</a:t>
                      </a:r>
                      <a:endParaRPr lang="ru-RU" sz="105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50" b="0" dirty="0" smtClean="0"/>
                        <a:t>3</a:t>
                      </a:r>
                      <a:endParaRPr lang="ru-RU" sz="1050" b="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50" b="0" dirty="0" smtClean="0"/>
                        <a:t>4</a:t>
                      </a:r>
                      <a:endParaRPr lang="ru-RU" sz="105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50" b="0" dirty="0" smtClean="0"/>
                        <a:t>5</a:t>
                      </a:r>
                      <a:endParaRPr lang="ru-RU" sz="105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50" b="0" dirty="0" smtClean="0"/>
                        <a:t>6</a:t>
                      </a:r>
                      <a:endParaRPr lang="ru-RU" sz="105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50" b="0" dirty="0" smtClean="0"/>
                        <a:t>7</a:t>
                      </a:r>
                      <a:endParaRPr lang="en-US" sz="1050" b="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50" b="0" dirty="0" smtClean="0"/>
                        <a:t>8</a:t>
                      </a:r>
                      <a:endParaRPr lang="ru-RU" sz="105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50" b="0" dirty="0" smtClean="0"/>
                        <a:t>9</a:t>
                      </a:r>
                      <a:endParaRPr lang="ru-RU" sz="1050" b="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50" b="0" dirty="0" smtClean="0"/>
                        <a:t>10</a:t>
                      </a:r>
                      <a:endParaRPr lang="ru-RU" sz="105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50" b="0" dirty="0" smtClean="0"/>
                        <a:t>11</a:t>
                      </a:r>
                      <a:endParaRPr lang="ru-RU" sz="1050" b="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50" b="0" dirty="0" smtClean="0"/>
                        <a:t>12</a:t>
                      </a:r>
                      <a:endParaRPr lang="ru-RU" sz="105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50" b="0" dirty="0" smtClean="0"/>
                        <a:t>13</a:t>
                      </a:r>
                      <a:endParaRPr lang="ru-RU" sz="1050" b="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50" b="0" dirty="0" smtClean="0"/>
                        <a:t>14</a:t>
                      </a:r>
                      <a:endParaRPr lang="ru-RU" sz="1050" b="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50" b="0" dirty="0" smtClean="0"/>
                        <a:t>15</a:t>
                      </a:r>
                      <a:endParaRPr lang="ru-RU" sz="105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04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6746" y="437800"/>
            <a:ext cx="757795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Arial Narrow" panose="020B0606020202030204" pitchFamily="34" charset="0"/>
              </a:rPr>
              <a:t>Правильне звернення до елементу  </a:t>
            </a:r>
            <a:r>
              <a:rPr lang="uk-UA" sz="3200" dirty="0" smtClean="0">
                <a:latin typeface="Arial Narrow" panose="020B0606020202030204" pitchFamily="34" charset="0"/>
              </a:rPr>
              <a:t>масиву з </a:t>
            </a:r>
            <a:r>
              <a:rPr lang="uk-UA" sz="3200" dirty="0">
                <a:latin typeface="Arial Narrow" panose="020B0606020202030204" pitchFamily="34" charset="0"/>
              </a:rPr>
              <a:t>використанням покажчика буде виглядати </a:t>
            </a:r>
            <a:r>
              <a:rPr lang="uk-UA" sz="3200" dirty="0" smtClean="0">
                <a:latin typeface="Arial Narrow" panose="020B0606020202030204" pitchFamily="34" charset="0"/>
              </a:rPr>
              <a:t> наступним чином:	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endParaRPr lang="en-US" sz="3200" dirty="0" smtClean="0">
              <a:latin typeface="Arial Narrow" panose="020B0606020202030204" pitchFamily="34" charset="0"/>
            </a:endParaRPr>
          </a:p>
          <a:p>
            <a:pPr algn="ctr"/>
            <a:r>
              <a:rPr lang="en-US" sz="32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*</a:t>
            </a:r>
            <a:r>
              <a:rPr lang="uk-UA" sz="32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(р </a:t>
            </a:r>
            <a:r>
              <a:rPr lang="uk-UA" sz="3200" b="1" dirty="0">
                <a:solidFill>
                  <a:srgbClr val="00B050"/>
                </a:solidFill>
                <a:latin typeface="Arial Narrow" panose="020B0606020202030204" pitchFamily="34" charset="0"/>
              </a:rPr>
              <a:t>+ i * m + j</a:t>
            </a:r>
            <a:r>
              <a:rPr lang="uk-UA" sz="32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),</a:t>
            </a:r>
            <a:endParaRPr lang="en-US" sz="3200" b="1" dirty="0" smtClean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r>
              <a:rPr lang="uk-UA" sz="3200" dirty="0">
                <a:solidFill>
                  <a:srgbClr val="00B050"/>
                </a:solidFill>
                <a:latin typeface="Arial Narrow" panose="020B0606020202030204" pitchFamily="34" charset="0"/>
              </a:rPr>
              <a:t/>
            </a:r>
            <a:br>
              <a:rPr lang="uk-UA" sz="3200" dirty="0">
                <a:solidFill>
                  <a:srgbClr val="00B050"/>
                </a:solidFill>
                <a:latin typeface="Arial Narrow" panose="020B0606020202030204" pitchFamily="34" charset="0"/>
              </a:rPr>
            </a:br>
            <a:r>
              <a:rPr lang="uk-UA" sz="3200" dirty="0">
                <a:latin typeface="Arial Narrow" panose="020B0606020202030204" pitchFamily="34" charset="0"/>
              </a:rPr>
              <a:t>де</a:t>
            </a:r>
            <a:br>
              <a:rPr lang="uk-UA" sz="3200" dirty="0">
                <a:latin typeface="Arial Narrow" panose="020B0606020202030204" pitchFamily="34" charset="0"/>
              </a:rPr>
            </a:br>
            <a:r>
              <a:rPr lang="uk-UA" sz="3200" dirty="0">
                <a:latin typeface="Arial Narrow" panose="020B0606020202030204" pitchFamily="34" charset="0"/>
              </a:rPr>
              <a:t>     p - </a:t>
            </a:r>
            <a:r>
              <a:rPr lang="uk-UA" sz="3200" dirty="0" smtClean="0">
                <a:latin typeface="Arial Narrow" panose="020B0606020202030204" pitchFamily="34" charset="0"/>
              </a:rPr>
              <a:t>покажчик,</a:t>
            </a:r>
            <a:r>
              <a:rPr lang="uk-UA" sz="3200" dirty="0">
                <a:latin typeface="Arial Narrow" panose="020B0606020202030204" pitchFamily="34" charset="0"/>
              </a:rPr>
              <a:t/>
            </a:r>
            <a:br>
              <a:rPr lang="uk-UA" sz="3200" dirty="0">
                <a:latin typeface="Arial Narrow" panose="020B0606020202030204" pitchFamily="34" charset="0"/>
              </a:rPr>
            </a:br>
            <a:r>
              <a:rPr lang="uk-UA" sz="3200" dirty="0">
                <a:latin typeface="Arial Narrow" panose="020B0606020202030204" pitchFamily="34" charset="0"/>
              </a:rPr>
              <a:t>     m - кількість стовпців,</a:t>
            </a:r>
            <a:br>
              <a:rPr lang="uk-UA" sz="3200" dirty="0">
                <a:latin typeface="Arial Narrow" panose="020B0606020202030204" pitchFamily="34" charset="0"/>
              </a:rPr>
            </a:br>
            <a:r>
              <a:rPr lang="uk-UA" sz="3200" dirty="0">
                <a:latin typeface="Arial Narrow" panose="020B0606020202030204" pitchFamily="34" charset="0"/>
              </a:rPr>
              <a:t>     i - індекс рядка,</a:t>
            </a:r>
            <a:br>
              <a:rPr lang="uk-UA" sz="3200" dirty="0">
                <a:latin typeface="Arial Narrow" panose="020B0606020202030204" pitchFamily="34" charset="0"/>
              </a:rPr>
            </a:br>
            <a:r>
              <a:rPr lang="uk-UA" sz="3200" dirty="0">
                <a:latin typeface="Arial Narrow" panose="020B0606020202030204" pitchFamily="34" charset="0"/>
              </a:rPr>
              <a:t>     j - індекс стовпця.</a:t>
            </a:r>
            <a:endParaRPr lang="ru-RU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018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0C23E2-BFD5-4729-9358-5172987B1BA6}">
  <ds:schemaRefs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1109</Words>
  <Application>Microsoft Office PowerPoint</Application>
  <PresentationFormat>Экран (4:3)</PresentationFormat>
  <Paragraphs>265</Paragraphs>
  <Slides>16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NewsPrint</vt:lpstr>
      <vt:lpstr>Лекція 20.  Динамічне виділення пам'яті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2013-07-31T01:42:42Z</dcterms:created>
  <dcterms:modified xsi:type="dcterms:W3CDTF">2019-12-01T19:15:52Z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