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04" r:id="rId4"/>
  </p:sldMasterIdLst>
  <p:notesMasterIdLst>
    <p:notesMasterId r:id="rId26"/>
  </p:notesMasterIdLst>
  <p:handoutMasterIdLst>
    <p:handoutMasterId r:id="rId27"/>
  </p:handoutMasterIdLst>
  <p:sldIdLst>
    <p:sldId id="256" r:id="rId5"/>
    <p:sldId id="484" r:id="rId6"/>
    <p:sldId id="485" r:id="rId7"/>
    <p:sldId id="487" r:id="rId8"/>
    <p:sldId id="486" r:id="rId9"/>
    <p:sldId id="490" r:id="rId10"/>
    <p:sldId id="489" r:id="rId11"/>
    <p:sldId id="492" r:id="rId12"/>
    <p:sldId id="491" r:id="rId13"/>
    <p:sldId id="494" r:id="rId14"/>
    <p:sldId id="488" r:id="rId15"/>
    <p:sldId id="493" r:id="rId16"/>
    <p:sldId id="495" r:id="rId17"/>
    <p:sldId id="496" r:id="rId18"/>
    <p:sldId id="497" r:id="rId19"/>
    <p:sldId id="498" r:id="rId20"/>
    <p:sldId id="499" r:id="rId21"/>
    <p:sldId id="500" r:id="rId22"/>
    <p:sldId id="472" r:id="rId23"/>
    <p:sldId id="480" r:id="rId24"/>
    <p:sldId id="501" r:id="rId25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288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84" autoAdjust="0"/>
    <p:restoredTop sz="86270" autoAdjust="0"/>
  </p:normalViewPr>
  <p:slideViewPr>
    <p:cSldViewPr snapToGrid="0">
      <p:cViewPr>
        <p:scale>
          <a:sx n="91" d="100"/>
          <a:sy n="91" d="100"/>
        </p:scale>
        <p:origin x="-2130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280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BF223EA-B03E-4244-83B7-F8EDFD62811A}" type="datetime1">
              <a:rPr lang="uk-UA"/>
              <a:pPr>
                <a:defRPr/>
              </a:pPr>
              <a:t>01.12.2019</a:t>
            </a:fld>
            <a:endParaRPr lang="uk-UA" dirty="0"/>
          </a:p>
        </p:txBody>
      </p:sp>
      <p:sp>
        <p:nvSpPr>
          <p:cNvPr id="4" name="Покажчик місця заповненн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Покажчик місця заповненн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67729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27E500-CDC4-47CA-88A4-67DD75AE4736}" type="datetime1">
              <a:rPr lang="uk-UA"/>
              <a:pPr>
                <a:defRPr/>
              </a:pPr>
              <a:t>01.12.2019</a:t>
            </a:fld>
            <a:endParaRPr lang="uk-UA" dirty="0"/>
          </a:p>
        </p:txBody>
      </p:sp>
      <p:sp>
        <p:nvSpPr>
          <p:cNvPr id="4" name="Покажчик місця заповнення зображення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uk-UA" noProof="0" dirty="0"/>
          </a:p>
        </p:txBody>
      </p:sp>
      <p:sp>
        <p:nvSpPr>
          <p:cNvPr id="5" name="Покажчик місця заповнення примі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noProof="0" dirty="0" smtClean="0"/>
              <a:t>Зразок тексту</a:t>
            </a:r>
          </a:p>
          <a:p>
            <a:pPr lvl="1"/>
            <a:r>
              <a:rPr lang="uk-UA" noProof="0" dirty="0" smtClean="0"/>
              <a:t>Другий рівень</a:t>
            </a:r>
          </a:p>
          <a:p>
            <a:pPr lvl="2"/>
            <a:r>
              <a:rPr lang="uk-UA" noProof="0" dirty="0" smtClean="0"/>
              <a:t>Третій рівень</a:t>
            </a:r>
          </a:p>
          <a:p>
            <a:pPr lvl="3"/>
            <a:r>
              <a:rPr lang="uk-UA" noProof="0" dirty="0" smtClean="0"/>
              <a:t>Четвертий рівень</a:t>
            </a:r>
          </a:p>
          <a:p>
            <a:pPr lvl="4"/>
            <a:r>
              <a:rPr lang="uk-UA" noProof="0" dirty="0" smtClean="0"/>
              <a:t>П’ятий рівень</a:t>
            </a:r>
            <a:endParaRPr lang="uk-UA" noProof="0" dirty="0"/>
          </a:p>
        </p:txBody>
      </p:sp>
      <p:sp>
        <p:nvSpPr>
          <p:cNvPr id="6" name="Покажчик місця заповненн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276800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10244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43919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01.12.2019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01.12.2019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01.12.2019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01.12.2019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01.12.2019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01.12.2019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01.12.2019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01.12.2019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01.12.2019</a:t>
            </a:fld>
            <a:endParaRPr lang="uk-U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01.12.2019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01.12.2019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01.12.2019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3"/>
          <p:cNvSpPr>
            <a:spLocks noGrp="1"/>
          </p:cNvSpPr>
          <p:nvPr>
            <p:ph type="ctrTitle"/>
          </p:nvPr>
        </p:nvSpPr>
        <p:spPr>
          <a:xfrm>
            <a:off x="0" y="3468530"/>
            <a:ext cx="9144000" cy="1098550"/>
          </a:xfrm>
        </p:spPr>
        <p:txBody>
          <a:bodyPr/>
          <a:lstStyle/>
          <a:p>
            <a:pPr algn="ctr"/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Лекція </a:t>
            </a:r>
            <a: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Рядки</a:t>
            </a:r>
            <a:endParaRPr lang="uk-UA" alt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991" y="467515"/>
            <a:ext cx="6172200" cy="174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5821" y="1305342"/>
            <a:ext cx="881817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 Narrow" panose="020B0606020202030204" pitchFamily="34" charset="0"/>
              </a:rPr>
              <a:t>Для </a:t>
            </a:r>
            <a:r>
              <a:rPr lang="ru-RU" sz="3200" dirty="0" err="1">
                <a:latin typeface="Arial Narrow" panose="020B0606020202030204" pitchFamily="34" charset="0"/>
              </a:rPr>
              <a:t>визначення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довжини</a:t>
            </a:r>
            <a:r>
              <a:rPr lang="ru-RU" sz="3200" dirty="0">
                <a:latin typeface="Arial Narrow" panose="020B0606020202030204" pitchFamily="34" charset="0"/>
              </a:rPr>
              <a:t> рядка </a:t>
            </a:r>
            <a:r>
              <a:rPr lang="ru-RU" sz="3200" dirty="0" err="1">
                <a:latin typeface="Arial Narrow" panose="020B0606020202030204" pitchFamily="34" charset="0"/>
              </a:rPr>
              <a:t>використовується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функція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en-US" sz="3200" i="1" dirty="0" err="1">
                <a:solidFill>
                  <a:srgbClr val="00B050"/>
                </a:solidFill>
                <a:latin typeface="Arial Narrow" panose="020B0606020202030204" pitchFamily="34" charset="0"/>
              </a:rPr>
              <a:t>strlen</a:t>
            </a:r>
            <a:r>
              <a:rPr lang="en-US" sz="3200" dirty="0">
                <a:solidFill>
                  <a:srgbClr val="00B050"/>
                </a:solidFill>
                <a:latin typeface="Arial Narrow" panose="020B0606020202030204" pitchFamily="34" charset="0"/>
              </a:rPr>
              <a:t>()</a:t>
            </a:r>
            <a:r>
              <a:rPr lang="en-US" sz="3200" dirty="0">
                <a:latin typeface="Arial Narrow" panose="020B0606020202030204" pitchFamily="34" charset="0"/>
              </a:rPr>
              <a:t>. </a:t>
            </a:r>
            <a:endParaRPr lang="en-US" sz="3200" dirty="0" smtClean="0">
              <a:latin typeface="Arial Narrow" panose="020B0606020202030204" pitchFamily="34" charset="0"/>
            </a:endParaRPr>
          </a:p>
          <a:p>
            <a:endParaRPr lang="en-US" sz="3200" dirty="0" smtClean="0">
              <a:latin typeface="Arial Narrow" panose="020B0606020202030204" pitchFamily="34" charset="0"/>
            </a:endParaRPr>
          </a:p>
          <a:p>
            <a:r>
              <a:rPr lang="ru-RU" sz="3200" dirty="0" err="1" smtClean="0">
                <a:latin typeface="Arial Narrow" panose="020B0606020202030204" pitchFamily="34" charset="0"/>
              </a:rPr>
              <a:t>Її</a:t>
            </a:r>
            <a:r>
              <a:rPr lang="ru-RU" sz="3200" dirty="0" smtClean="0">
                <a:latin typeface="Arial Narrow" panose="020B0606020202030204" pitchFamily="34" charset="0"/>
              </a:rPr>
              <a:t> </a:t>
            </a:r>
            <a:r>
              <a:rPr lang="ru-RU" sz="3200" dirty="0">
                <a:latin typeface="Arial Narrow" panose="020B0606020202030204" pitchFamily="34" charset="0"/>
              </a:rPr>
              <a:t>синтаксис </a:t>
            </a:r>
            <a:r>
              <a:rPr lang="ru-RU" sz="3200" dirty="0" smtClean="0">
                <a:latin typeface="Arial Narrow" panose="020B0606020202030204" pitchFamily="34" charset="0"/>
              </a:rPr>
              <a:t>:</a:t>
            </a:r>
            <a:r>
              <a:rPr lang="en-US" sz="3200" dirty="0" smtClean="0">
                <a:latin typeface="Arial Narrow" panose="020B0606020202030204" pitchFamily="34" charset="0"/>
              </a:rPr>
              <a:t> </a:t>
            </a:r>
            <a:r>
              <a:rPr lang="en-US" sz="3200" i="1" dirty="0" err="1" smtClean="0">
                <a:latin typeface="Arial Narrow" panose="020B0606020202030204" pitchFamily="34" charset="0"/>
              </a:rPr>
              <a:t>size_t</a:t>
            </a:r>
            <a:r>
              <a:rPr lang="en-US" sz="3200" i="1" dirty="0" smtClean="0">
                <a:latin typeface="Arial Narrow" panose="020B0606020202030204" pitchFamily="34" charset="0"/>
              </a:rPr>
              <a:t> </a:t>
            </a:r>
            <a:r>
              <a:rPr lang="en-US" sz="3200" i="1" dirty="0" err="1">
                <a:latin typeface="Arial Narrow" panose="020B0606020202030204" pitchFamily="34" charset="0"/>
              </a:rPr>
              <a:t>strlen</a:t>
            </a:r>
            <a:r>
              <a:rPr lang="en-US" sz="3200" i="1" dirty="0">
                <a:latin typeface="Arial Narrow" panose="020B0606020202030204" pitchFamily="34" charset="0"/>
              </a:rPr>
              <a:t>(</a:t>
            </a:r>
            <a:r>
              <a:rPr lang="en-US" sz="3200" i="1" dirty="0" err="1">
                <a:latin typeface="Arial Narrow" panose="020B0606020202030204" pitchFamily="34" charset="0"/>
              </a:rPr>
              <a:t>const</a:t>
            </a:r>
            <a:r>
              <a:rPr lang="en-US" sz="3200" i="1" dirty="0">
                <a:latin typeface="Arial Narrow" panose="020B0606020202030204" pitchFamily="34" charset="0"/>
              </a:rPr>
              <a:t> char *s</a:t>
            </a:r>
            <a:r>
              <a:rPr lang="en-US" sz="3200" i="1" dirty="0" smtClean="0">
                <a:latin typeface="Arial Narrow" panose="020B0606020202030204" pitchFamily="34" charset="0"/>
              </a:rPr>
              <a:t>);</a:t>
            </a:r>
          </a:p>
          <a:p>
            <a:r>
              <a:rPr lang="en-US" sz="3200" i="1" dirty="0">
                <a:latin typeface="Arial Narrow" panose="020B0606020202030204" pitchFamily="34" charset="0"/>
              </a:rPr>
              <a:t/>
            </a:r>
            <a:br>
              <a:rPr lang="en-US" sz="3200" i="1" dirty="0">
                <a:latin typeface="Arial Narrow" panose="020B0606020202030204" pitchFamily="34" charset="0"/>
              </a:rPr>
            </a:br>
            <a:r>
              <a:rPr lang="ru-RU" sz="3200" dirty="0" err="1">
                <a:latin typeface="Arial Narrow" panose="020B0606020202030204" pitchFamily="34" charset="0"/>
              </a:rPr>
              <a:t>Функція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en-US" sz="3200" i="1" dirty="0" err="1">
                <a:latin typeface="Arial Narrow" panose="020B0606020202030204" pitchFamily="34" charset="0"/>
              </a:rPr>
              <a:t>strlen</a:t>
            </a:r>
            <a:r>
              <a:rPr lang="en-US" sz="3200" dirty="0">
                <a:latin typeface="Arial Narrow" panose="020B0606020202030204" pitchFamily="34" charset="0"/>
              </a:rPr>
              <a:t>() </a:t>
            </a:r>
            <a:r>
              <a:rPr lang="ru-RU" sz="3200" dirty="0" err="1">
                <a:latin typeface="Arial Narrow" panose="020B0606020202030204" pitchFamily="34" charset="0"/>
              </a:rPr>
              <a:t>повертає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довжину</a:t>
            </a:r>
            <a:r>
              <a:rPr lang="ru-RU" sz="3200" dirty="0">
                <a:latin typeface="Arial Narrow" panose="020B0606020202030204" pitchFamily="34" charset="0"/>
              </a:rPr>
              <a:t> рядка </a:t>
            </a:r>
            <a:r>
              <a:rPr lang="en-US" sz="3200" i="1" dirty="0">
                <a:latin typeface="Arial Narrow" panose="020B0606020202030204" pitchFamily="34" charset="0"/>
              </a:rPr>
              <a:t>s</a:t>
            </a:r>
            <a:r>
              <a:rPr lang="en-US" sz="3200" dirty="0">
                <a:latin typeface="Arial Narrow" panose="020B0606020202030204" pitchFamily="34" charset="0"/>
              </a:rPr>
              <a:t>, </a:t>
            </a:r>
            <a:r>
              <a:rPr lang="ru-RU" sz="3200" dirty="0">
                <a:latin typeface="Arial Narrow" panose="020B0606020202030204" pitchFamily="34" charset="0"/>
              </a:rPr>
              <a:t>при </a:t>
            </a:r>
            <a:r>
              <a:rPr lang="ru-RU" sz="3200" dirty="0" err="1">
                <a:latin typeface="Arial Narrow" panose="020B0606020202030204" pitchFamily="34" charset="0"/>
              </a:rPr>
              <a:t>цьому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завершуючий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нульовий</a:t>
            </a:r>
            <a:r>
              <a:rPr lang="ru-RU" sz="3200" dirty="0">
                <a:latin typeface="Arial Narrow" panose="020B0606020202030204" pitchFamily="34" charset="0"/>
              </a:rPr>
              <a:t> символ не </a:t>
            </a:r>
            <a:r>
              <a:rPr lang="ru-RU" sz="3200" dirty="0" err="1">
                <a:latin typeface="Arial Narrow" panose="020B0606020202030204" pitchFamily="34" charset="0"/>
              </a:rPr>
              <a:t>враховується</a:t>
            </a:r>
            <a:r>
              <a:rPr lang="ru-RU" sz="3200" dirty="0" smtClean="0">
                <a:latin typeface="Arial Narrow" panose="020B0606020202030204" pitchFamily="34" charset="0"/>
              </a:rPr>
              <a:t>.</a:t>
            </a:r>
            <a:endParaRPr lang="ru-RU" sz="3200" dirty="0">
              <a:latin typeface="Arial Narrow" panose="020B0606020202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37526" y="543175"/>
            <a:ext cx="74656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i="1" dirty="0" err="1">
                <a:solidFill>
                  <a:srgbClr val="7030A0"/>
                </a:solidFill>
                <a:latin typeface="Arial Narrow" panose="020B0606020202030204" pitchFamily="34" charset="0"/>
              </a:rPr>
              <a:t>Визначення</a:t>
            </a:r>
            <a:r>
              <a:rPr lang="ru-RU" sz="3200" b="1" i="1" dirty="0">
                <a:solidFill>
                  <a:srgbClr val="7030A0"/>
                </a:solidFill>
                <a:latin typeface="Arial Narrow" panose="020B0606020202030204" pitchFamily="34" charset="0"/>
              </a:rPr>
              <a:t> </a:t>
            </a:r>
            <a:r>
              <a:rPr lang="ru-RU" sz="3200" b="1" i="1" dirty="0" err="1">
                <a:solidFill>
                  <a:srgbClr val="7030A0"/>
                </a:solidFill>
                <a:latin typeface="Arial Narrow" panose="020B0606020202030204" pitchFamily="34" charset="0"/>
              </a:rPr>
              <a:t>довжини</a:t>
            </a:r>
            <a:r>
              <a:rPr lang="ru-RU" sz="3200" b="1" i="1" dirty="0">
                <a:solidFill>
                  <a:srgbClr val="7030A0"/>
                </a:solidFill>
                <a:latin typeface="Arial Narrow" panose="020B0606020202030204" pitchFamily="34" charset="0"/>
              </a:rPr>
              <a:t> </a:t>
            </a:r>
            <a:r>
              <a:rPr lang="ru-RU" sz="3200" b="1" i="1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рядка </a:t>
            </a:r>
            <a:endParaRPr lang="ru-RU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584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86111" y="762736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>
                <a:solidFill>
                  <a:srgbClr val="7030A0"/>
                </a:solidFill>
              </a:rPr>
              <a:t>ПРИКЛАД </a:t>
            </a:r>
            <a:r>
              <a:rPr lang="uk-UA" b="1" dirty="0" smtClean="0">
                <a:solidFill>
                  <a:srgbClr val="7030A0"/>
                </a:solidFill>
              </a:rPr>
              <a:t>№</a:t>
            </a:r>
            <a:r>
              <a:rPr lang="en-US" b="1" dirty="0" smtClean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765" y="4656083"/>
            <a:ext cx="7098979" cy="6746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819804" y="1294520"/>
            <a:ext cx="75569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system(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chcp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1251"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system(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cls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/>
              </a:rPr>
              <a:t>char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s[100] =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Чого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Івась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не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навчиться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, того й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Іван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не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знатиме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puts(s);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strlen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(s);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"=%d\n"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449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8883" y="1109882"/>
            <a:ext cx="8229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Arial Narrow" panose="020B0606020202030204" pitchFamily="34" charset="0"/>
              </a:rPr>
              <a:t>Оператор </a:t>
            </a:r>
            <a:r>
              <a:rPr lang="ru-RU" sz="2400" dirty="0" err="1">
                <a:latin typeface="Arial Narrow" panose="020B0606020202030204" pitchFamily="34" charset="0"/>
              </a:rPr>
              <a:t>присвоювання</a:t>
            </a:r>
            <a:r>
              <a:rPr lang="ru-RU" sz="2400" dirty="0">
                <a:latin typeface="Arial Narrow" panose="020B0606020202030204" pitchFamily="34" charset="0"/>
              </a:rPr>
              <a:t> для </a:t>
            </a:r>
            <a:r>
              <a:rPr lang="ru-RU" sz="2400" dirty="0" err="1">
                <a:latin typeface="Arial Narrow" panose="020B0606020202030204" pitchFamily="34" charset="0"/>
              </a:rPr>
              <a:t>рядків</a:t>
            </a:r>
            <a:r>
              <a:rPr lang="ru-RU" sz="2400" dirty="0">
                <a:latin typeface="Arial Narrow" panose="020B0606020202030204" pitchFamily="34" charset="0"/>
              </a:rPr>
              <a:t> не </a:t>
            </a:r>
            <a:r>
              <a:rPr lang="ru-RU" sz="2400" dirty="0" err="1">
                <a:latin typeface="Arial Narrow" panose="020B0606020202030204" pitchFamily="34" charset="0"/>
              </a:rPr>
              <a:t>визначений</a:t>
            </a:r>
            <a:r>
              <a:rPr lang="ru-RU" sz="2400" dirty="0">
                <a:latin typeface="Arial Narrow" panose="020B0606020202030204" pitchFamily="34" charset="0"/>
              </a:rPr>
              <a:t>. Тому, </a:t>
            </a:r>
            <a:r>
              <a:rPr lang="ru-RU" sz="2400" dirty="0" err="1">
                <a:latin typeface="Arial Narrow" panose="020B0606020202030204" pitchFamily="34" charset="0"/>
              </a:rPr>
              <a:t>якщо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en-US" sz="2400" i="1" dirty="0">
                <a:latin typeface="Arial Narrow" panose="020B0606020202030204" pitchFamily="34" charset="0"/>
              </a:rPr>
              <a:t>s1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ru-RU" sz="2400" dirty="0">
                <a:latin typeface="Arial Narrow" panose="020B0606020202030204" pitchFamily="34" charset="0"/>
              </a:rPr>
              <a:t>і </a:t>
            </a:r>
            <a:r>
              <a:rPr lang="en-US" sz="2400" i="1" dirty="0">
                <a:latin typeface="Arial Narrow" panose="020B0606020202030204" pitchFamily="34" charset="0"/>
              </a:rPr>
              <a:t>s2</a:t>
            </a:r>
            <a:r>
              <a:rPr lang="en-US" sz="2400" dirty="0">
                <a:latin typeface="Arial Narrow" panose="020B0606020202030204" pitchFamily="34" charset="0"/>
              </a:rPr>
              <a:t> - </a:t>
            </a:r>
            <a:r>
              <a:rPr lang="ru-RU" sz="2400" dirty="0" err="1">
                <a:latin typeface="Arial Narrow" panose="020B0606020202030204" pitchFamily="34" charset="0"/>
              </a:rPr>
              <a:t>символьні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масиви</a:t>
            </a:r>
            <a:r>
              <a:rPr lang="ru-RU" sz="2400" dirty="0">
                <a:latin typeface="Arial Narrow" panose="020B0606020202030204" pitchFamily="34" charset="0"/>
              </a:rPr>
              <a:t>, то </a:t>
            </a:r>
            <a:r>
              <a:rPr lang="ru-RU" sz="2400" dirty="0" err="1">
                <a:latin typeface="Arial Narrow" panose="020B0606020202030204" pitchFamily="34" charset="0"/>
              </a:rPr>
              <a:t>неможливо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скопіювати</a:t>
            </a:r>
            <a:r>
              <a:rPr lang="ru-RU" sz="2400" dirty="0">
                <a:latin typeface="Arial Narrow" panose="020B0606020202030204" pitchFamily="34" charset="0"/>
              </a:rPr>
              <a:t> один рядок в </a:t>
            </a:r>
            <a:r>
              <a:rPr lang="ru-RU" sz="2400" dirty="0" err="1">
                <a:latin typeface="Arial Narrow" panose="020B0606020202030204" pitchFamily="34" charset="0"/>
              </a:rPr>
              <a:t>інший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наступним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smtClean="0">
                <a:latin typeface="Arial Narrow" panose="020B0606020202030204" pitchFamily="34" charset="0"/>
              </a:rPr>
              <a:t>чином</a:t>
            </a:r>
            <a:r>
              <a:rPr lang="en-US" sz="2400" dirty="0">
                <a:latin typeface="Arial Narrow" panose="020B0606020202030204" pitchFamily="34" charset="0"/>
              </a:rPr>
              <a:t>:</a:t>
            </a:r>
            <a:r>
              <a:rPr lang="ru-RU" sz="2400" dirty="0">
                <a:latin typeface="Arial Narrow" panose="020B0606020202030204" pitchFamily="34" charset="0"/>
              </a:rPr>
              <a:t/>
            </a:r>
            <a:br>
              <a:rPr lang="ru-RU" sz="2400" dirty="0">
                <a:latin typeface="Arial Narrow" panose="020B0606020202030204" pitchFamily="34" charset="0"/>
              </a:rPr>
            </a:br>
            <a:r>
              <a:rPr lang="en-US" sz="2400" dirty="0">
                <a:latin typeface="Arial Narrow" panose="020B0606020202030204" pitchFamily="34" charset="0"/>
              </a:rPr>
              <a:t>char s1[100];</a:t>
            </a:r>
            <a:br>
              <a:rPr lang="en-US" sz="2400" dirty="0">
                <a:latin typeface="Arial Narrow" panose="020B0606020202030204" pitchFamily="34" charset="0"/>
              </a:rPr>
            </a:br>
            <a:r>
              <a:rPr lang="en-US" sz="2400" dirty="0">
                <a:latin typeface="Arial Narrow" panose="020B0606020202030204" pitchFamily="34" charset="0"/>
              </a:rPr>
              <a:t>char s2[100];</a:t>
            </a:r>
            <a:br>
              <a:rPr lang="en-US" sz="2400" dirty="0">
                <a:latin typeface="Arial Narrow" panose="020B0606020202030204" pitchFamily="34" charset="0"/>
              </a:rPr>
            </a:br>
            <a:r>
              <a:rPr 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s1 = s2; /* </a:t>
            </a:r>
            <a:r>
              <a:rPr lang="ru-RU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помилка</a:t>
            </a:r>
            <a:r>
              <a:rPr lang="ru-RU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*/</a:t>
            </a:r>
            <a:br>
              <a:rPr lang="ru-RU" sz="2400" dirty="0">
                <a:solidFill>
                  <a:srgbClr val="FF0000"/>
                </a:solidFill>
                <a:latin typeface="Arial Narrow" panose="020B0606020202030204" pitchFamily="34" charset="0"/>
              </a:rPr>
            </a:br>
            <a:r>
              <a:rPr lang="ru-RU" sz="2400" dirty="0" smtClean="0">
                <a:latin typeface="Arial Narrow" panose="020B0606020202030204" pitchFamily="34" charset="0"/>
              </a:rPr>
              <a:t> </a:t>
            </a:r>
            <a:r>
              <a:rPr lang="ru-RU" sz="2400" dirty="0">
                <a:latin typeface="Arial Narrow" panose="020B0606020202030204" pitchFamily="34" charset="0"/>
              </a:rPr>
              <a:t/>
            </a:r>
            <a:br>
              <a:rPr lang="ru-RU" sz="2400" dirty="0">
                <a:latin typeface="Arial Narrow" panose="020B0606020202030204" pitchFamily="34" charset="0"/>
              </a:rPr>
            </a:br>
            <a:r>
              <a:rPr lang="uk-UA" sz="2400" dirty="0" smtClean="0">
                <a:latin typeface="Arial Narrow" panose="020B0606020202030204" pitchFamily="34" charset="0"/>
              </a:rPr>
              <a:t>Для копіювання необхідно скористатися  функцією </a:t>
            </a:r>
            <a:r>
              <a:rPr lang="en-US" sz="2400" i="1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strcpy</a:t>
            </a:r>
            <a:r>
              <a:rPr lang="en-US" sz="2400" dirty="0">
                <a:solidFill>
                  <a:srgbClr val="00B050"/>
                </a:solidFill>
                <a:latin typeface="Arial Narrow" panose="020B0606020202030204" pitchFamily="34" charset="0"/>
              </a:rPr>
              <a:t>()</a:t>
            </a:r>
            <a:r>
              <a:rPr lang="en-US" sz="2400" dirty="0">
                <a:latin typeface="Arial Narrow" panose="020B0606020202030204" pitchFamily="34" charset="0"/>
              </a:rPr>
              <a:t>. </a:t>
            </a:r>
            <a:r>
              <a:rPr lang="ru-RU" sz="2400" dirty="0">
                <a:latin typeface="Arial Narrow" panose="020B0606020202030204" pitchFamily="34" charset="0"/>
              </a:rPr>
              <a:t/>
            </a:r>
            <a:br>
              <a:rPr lang="ru-RU" sz="2400" dirty="0">
                <a:latin typeface="Arial Narrow" panose="020B0606020202030204" pitchFamily="34" charset="0"/>
              </a:rPr>
            </a:br>
            <a:r>
              <a:rPr lang="en-US" sz="24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strcpy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(s1,s2);</a:t>
            </a:r>
            <a:r>
              <a:rPr lang="en-US" sz="2400" dirty="0">
                <a:latin typeface="Arial Narrow" panose="020B0606020202030204" pitchFamily="34" charset="0"/>
              </a:rPr>
              <a:t/>
            </a:r>
            <a:br>
              <a:rPr lang="en-US" sz="2400" dirty="0">
                <a:latin typeface="Arial Narrow" panose="020B0606020202030204" pitchFamily="34" charset="0"/>
              </a:rPr>
            </a:br>
            <a:r>
              <a:rPr lang="ru-RU" sz="2400" dirty="0" smtClean="0">
                <a:latin typeface="Arial Narrow" panose="020B0606020202030204" pitchFamily="34" charset="0"/>
              </a:rPr>
              <a:t> </a:t>
            </a:r>
            <a:r>
              <a:rPr lang="ru-RU" sz="2400" dirty="0">
                <a:latin typeface="Arial Narrow" panose="020B0606020202030204" pitchFamily="34" charset="0"/>
              </a:rPr>
              <a:t/>
            </a:r>
            <a:br>
              <a:rPr lang="ru-RU" sz="2400" dirty="0">
                <a:latin typeface="Arial Narrow" panose="020B0606020202030204" pitchFamily="34" charset="0"/>
              </a:rPr>
            </a:br>
            <a:r>
              <a:rPr lang="ru-RU" sz="2400" dirty="0">
                <a:latin typeface="Arial Narrow" panose="020B0606020202030204" pitchFamily="34" charset="0"/>
              </a:rPr>
              <a:t>Для </a:t>
            </a:r>
            <a:r>
              <a:rPr lang="ru-RU" sz="2400" dirty="0" err="1">
                <a:latin typeface="Arial Narrow" panose="020B0606020202030204" pitchFamily="34" charset="0"/>
              </a:rPr>
              <a:t>копіювання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рядків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можна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використовувати</a:t>
            </a:r>
            <a:r>
              <a:rPr lang="ru-RU" sz="2400" dirty="0">
                <a:latin typeface="Arial Narrow" panose="020B0606020202030204" pitchFamily="34" charset="0"/>
              </a:rPr>
              <a:t> і </a:t>
            </a:r>
            <a:r>
              <a:rPr lang="ru-RU" sz="2400" dirty="0" err="1">
                <a:latin typeface="Arial Narrow" panose="020B0606020202030204" pitchFamily="34" charset="0"/>
              </a:rPr>
              <a:t>функцію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Arial Narrow" panose="020B0606020202030204" pitchFamily="34" charset="0"/>
              </a:rPr>
              <a:t>strncpy</a:t>
            </a:r>
            <a:r>
              <a:rPr lang="en-US" sz="2400" dirty="0">
                <a:solidFill>
                  <a:srgbClr val="00B050"/>
                </a:solidFill>
                <a:latin typeface="Arial Narrow" panose="020B0606020202030204" pitchFamily="34" charset="0"/>
              </a:rPr>
              <a:t>(), </a:t>
            </a:r>
            <a:r>
              <a:rPr lang="ru-RU" sz="2400" dirty="0">
                <a:latin typeface="Arial Narrow" panose="020B0606020202030204" pitchFamily="34" charset="0"/>
              </a:rPr>
              <a:t>яка </a:t>
            </a:r>
            <a:r>
              <a:rPr lang="ru-RU" sz="2400" dirty="0" err="1">
                <a:latin typeface="Arial Narrow" panose="020B0606020202030204" pitchFamily="34" charset="0"/>
              </a:rPr>
              <a:t>дозволяє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обмежувати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кількість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символів</a:t>
            </a:r>
            <a:r>
              <a:rPr lang="ru-RU" sz="2400" dirty="0">
                <a:latin typeface="Arial Narrow" panose="020B0606020202030204" pitchFamily="34" charset="0"/>
              </a:rPr>
              <a:t>, </a:t>
            </a:r>
            <a:r>
              <a:rPr lang="ru-RU" sz="2400" dirty="0" err="1">
                <a:latin typeface="Arial Narrow" panose="020B0606020202030204" pitchFamily="34" charset="0"/>
              </a:rPr>
              <a:t>що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копіюються</a:t>
            </a:r>
            <a:r>
              <a:rPr lang="ru-RU" sz="2400" dirty="0">
                <a:latin typeface="Arial Narrow" panose="020B0606020202030204" pitchFamily="34" charset="0"/>
              </a:rPr>
              <a:t>. </a:t>
            </a:r>
            <a:br>
              <a:rPr lang="ru-RU" sz="2400" dirty="0">
                <a:latin typeface="Arial Narrow" panose="020B0606020202030204" pitchFamily="34" charset="0"/>
              </a:rPr>
            </a:br>
            <a:r>
              <a:rPr lang="en-US" sz="2400" dirty="0" err="1" smtClean="0">
                <a:solidFill>
                  <a:srgbClr val="0070C0"/>
                </a:solidFill>
                <a:latin typeface="Arial Narrow" panose="020B0606020202030204" pitchFamily="34" charset="0"/>
              </a:rPr>
              <a:t>strncpy</a:t>
            </a:r>
            <a:r>
              <a:rPr lang="en-US" sz="24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(s1, s2, 5);</a:t>
            </a:r>
            <a:endParaRPr lang="ru-RU" sz="24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46235" y="396037"/>
            <a:ext cx="75569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i="1" dirty="0" err="1">
                <a:solidFill>
                  <a:srgbClr val="7030A0"/>
                </a:solidFill>
                <a:latin typeface="Arial Narrow" panose="020B0606020202030204" pitchFamily="34" charset="0"/>
              </a:rPr>
              <a:t>Копіювання</a:t>
            </a:r>
            <a:r>
              <a:rPr lang="ru-RU" sz="3200" b="1" i="1" dirty="0">
                <a:solidFill>
                  <a:srgbClr val="7030A0"/>
                </a:solidFill>
                <a:latin typeface="Arial Narrow" panose="020B0606020202030204" pitchFamily="34" charset="0"/>
              </a:rPr>
              <a:t> </a:t>
            </a:r>
            <a:r>
              <a:rPr lang="ru-RU" sz="3200" b="1" i="1" dirty="0" err="1">
                <a:solidFill>
                  <a:srgbClr val="7030A0"/>
                </a:solidFill>
                <a:latin typeface="Arial Narrow" panose="020B0606020202030204" pitchFamily="34" charset="0"/>
              </a:rPr>
              <a:t>рядків</a:t>
            </a:r>
            <a:endParaRPr lang="ru-RU" sz="3200" b="1" i="1" dirty="0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418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86111" y="762736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>
                <a:solidFill>
                  <a:srgbClr val="7030A0"/>
                </a:solidFill>
              </a:rPr>
              <a:t>ПРИКЛАД </a:t>
            </a:r>
            <a:r>
              <a:rPr lang="uk-UA" b="1" dirty="0" smtClean="0">
                <a:solidFill>
                  <a:srgbClr val="7030A0"/>
                </a:solidFill>
              </a:rPr>
              <a:t>№</a:t>
            </a:r>
            <a:r>
              <a:rPr lang="en-US" b="1" dirty="0" smtClean="0">
                <a:solidFill>
                  <a:srgbClr val="7030A0"/>
                </a:solidFill>
              </a:rPr>
              <a:t>3</a:t>
            </a:r>
            <a:endParaRPr lang="ru-RU" b="1" dirty="0">
              <a:solidFill>
                <a:srgbClr val="7030A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984" y="4130567"/>
            <a:ext cx="5157797" cy="18184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25517" y="579445"/>
            <a:ext cx="811398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system(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chcp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1251"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system(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cls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/>
              </a:rPr>
              <a:t>char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s1[100] =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Чого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Івась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не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навчиться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, того й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Іван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не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знатиме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ru-RU" dirty="0" err="1">
                <a:solidFill>
                  <a:srgbClr val="0000FF"/>
                </a:solidFill>
                <a:latin typeface="Consolas"/>
              </a:rPr>
              <a:t>char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s2[100] = 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"Пан з паном, а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Іван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з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Іваном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ru-RU" dirty="0" err="1">
                <a:solidFill>
                  <a:srgbClr val="0000FF"/>
                </a:solidFill>
                <a:latin typeface="Consolas"/>
              </a:rPr>
              <a:t>char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s3[100] = 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Хто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про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Хому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, а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він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про Ярему"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Вхідні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рядки:\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puts(s1);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puts(s2);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puts(s3);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Вихідні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рядки:\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strcpy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(s1, s2);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puts(s1);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strncpy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(s2, s3, 12);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puts(s2);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puts(s3);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789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67141" y="490624"/>
            <a:ext cx="75360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i="1" dirty="0" err="1">
                <a:solidFill>
                  <a:srgbClr val="7030A0"/>
                </a:solidFill>
                <a:latin typeface="Arial Narrow" panose="020B0606020202030204" pitchFamily="34" charset="0"/>
              </a:rPr>
              <a:t>Конкатенація</a:t>
            </a:r>
            <a:r>
              <a:rPr lang="ru-RU" sz="3200" b="1" i="1" dirty="0">
                <a:solidFill>
                  <a:srgbClr val="7030A0"/>
                </a:solidFill>
                <a:latin typeface="Arial Narrow" panose="020B0606020202030204" pitchFamily="34" charset="0"/>
              </a:rPr>
              <a:t> </a:t>
            </a:r>
            <a:r>
              <a:rPr lang="ru-RU" sz="3200" b="1" i="1" dirty="0" err="1">
                <a:solidFill>
                  <a:srgbClr val="7030A0"/>
                </a:solidFill>
                <a:latin typeface="Arial Narrow" panose="020B0606020202030204" pitchFamily="34" charset="0"/>
              </a:rPr>
              <a:t>рядків</a:t>
            </a:r>
            <a:endParaRPr lang="ru-RU" sz="3200" b="1" i="1" dirty="0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67141" y="1282262"/>
            <a:ext cx="75360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err="1">
                <a:latin typeface="Arial Narrow" panose="020B0606020202030204" pitchFamily="34" charset="0"/>
              </a:rPr>
              <a:t>Конкатенація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двох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рядків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означає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їх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solidFill>
                  <a:srgbClr val="00B050"/>
                </a:solidFill>
                <a:latin typeface="Arial Narrow" panose="020B0606020202030204" pitchFamily="34" charset="0"/>
              </a:rPr>
              <a:t>об'єднання</a:t>
            </a:r>
            <a:r>
              <a:rPr lang="ru-RU" sz="3200" dirty="0">
                <a:latin typeface="Arial Narrow" panose="020B0606020202030204" pitchFamily="34" charset="0"/>
              </a:rPr>
              <a:t>, при </a:t>
            </a:r>
            <a:r>
              <a:rPr lang="ru-RU" sz="3200" dirty="0" err="1">
                <a:latin typeface="Arial Narrow" panose="020B0606020202030204" pitchFamily="34" charset="0"/>
              </a:rPr>
              <a:t>цьому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створюється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новий</a:t>
            </a:r>
            <a:r>
              <a:rPr lang="ru-RU" sz="3200" dirty="0">
                <a:latin typeface="Arial Narrow" panose="020B0606020202030204" pitchFamily="34" charset="0"/>
              </a:rPr>
              <a:t>, </a:t>
            </a:r>
            <a:r>
              <a:rPr lang="ru-RU" sz="3200" dirty="0" err="1">
                <a:latin typeface="Arial Narrow" panose="020B0606020202030204" pitchFamily="34" charset="0"/>
              </a:rPr>
              <a:t>більш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довгий</a:t>
            </a:r>
            <a:r>
              <a:rPr lang="ru-RU" sz="3200" dirty="0">
                <a:latin typeface="Arial Narrow" panose="020B0606020202030204" pitchFamily="34" charset="0"/>
              </a:rPr>
              <a:t> рядок.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68014" y="3253364"/>
            <a:ext cx="871833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err="1">
                <a:solidFill>
                  <a:srgbClr val="00B050"/>
                </a:solidFill>
                <a:latin typeface="Arial Narrow" panose="020B0606020202030204" pitchFamily="34" charset="0"/>
              </a:rPr>
              <a:t>strcat</a:t>
            </a:r>
            <a:r>
              <a:rPr lang="ru-RU" sz="3200" dirty="0">
                <a:solidFill>
                  <a:srgbClr val="00B050"/>
                </a:solidFill>
                <a:latin typeface="Arial Narrow" panose="020B0606020202030204" pitchFamily="34" charset="0"/>
              </a:rPr>
              <a:t> (s1, s2) </a:t>
            </a:r>
            <a:r>
              <a:rPr lang="ru-RU" sz="3200" dirty="0" err="1">
                <a:latin typeface="Arial Narrow" panose="020B0606020202030204" pitchFamily="34" charset="0"/>
              </a:rPr>
              <a:t>об'єднує</a:t>
            </a:r>
            <a:r>
              <a:rPr lang="ru-RU" sz="3200" dirty="0">
                <a:latin typeface="Arial Narrow" panose="020B0606020202030204" pitchFamily="34" charset="0"/>
              </a:rPr>
              <a:t> рядок s2 з рядком s1. Результат </a:t>
            </a:r>
            <a:r>
              <a:rPr lang="ru-RU" sz="3200" dirty="0" err="1">
                <a:latin typeface="Arial Narrow" panose="020B0606020202030204" pitchFamily="34" charset="0"/>
              </a:rPr>
              <a:t>зберігається</a:t>
            </a:r>
            <a:r>
              <a:rPr lang="ru-RU" sz="3200" dirty="0">
                <a:latin typeface="Arial Narrow" panose="020B0606020202030204" pitchFamily="34" charset="0"/>
              </a:rPr>
              <a:t> в </a:t>
            </a:r>
            <a:r>
              <a:rPr lang="ru-RU" sz="3200" dirty="0" smtClean="0">
                <a:latin typeface="Arial Narrow" panose="020B0606020202030204" pitchFamily="34" charset="0"/>
              </a:rPr>
              <a:t>s1</a:t>
            </a:r>
            <a:r>
              <a:rPr lang="en-US" sz="3200" dirty="0" smtClean="0">
                <a:latin typeface="Arial Narrow" panose="020B0606020202030204" pitchFamily="34" charset="0"/>
              </a:rPr>
              <a:t>.</a:t>
            </a:r>
          </a:p>
          <a:p>
            <a:endParaRPr lang="ru-RU" sz="2800" dirty="0">
              <a:latin typeface="Arial Narrow" panose="020B0606020202030204" pitchFamily="34" charset="0"/>
            </a:endParaRPr>
          </a:p>
          <a:p>
            <a:r>
              <a:rPr lang="ru-RU" sz="3200" dirty="0" err="1">
                <a:solidFill>
                  <a:srgbClr val="00B050"/>
                </a:solidFill>
                <a:latin typeface="Arial Narrow" panose="020B0606020202030204" pitchFamily="34" charset="0"/>
              </a:rPr>
              <a:t>strncat</a:t>
            </a:r>
            <a:r>
              <a:rPr lang="ru-RU" sz="3200" dirty="0">
                <a:solidFill>
                  <a:srgbClr val="00B050"/>
                </a:solidFill>
                <a:latin typeface="Arial Narrow" panose="020B0606020202030204" pitchFamily="34" charset="0"/>
              </a:rPr>
              <a:t> (s1, s2, n) </a:t>
            </a:r>
            <a:r>
              <a:rPr lang="ru-RU" sz="3200" dirty="0" err="1">
                <a:latin typeface="Arial Narrow" panose="020B0606020202030204" pitchFamily="34" charset="0"/>
              </a:rPr>
              <a:t>об'єднує</a:t>
            </a:r>
            <a:r>
              <a:rPr lang="ru-RU" sz="3200" dirty="0">
                <a:latin typeface="Arial Narrow" panose="020B0606020202030204" pitchFamily="34" charset="0"/>
              </a:rPr>
              <a:t> n </a:t>
            </a:r>
            <a:r>
              <a:rPr lang="ru-RU" sz="3200" dirty="0" err="1">
                <a:latin typeface="Arial Narrow" panose="020B0606020202030204" pitchFamily="34" charset="0"/>
              </a:rPr>
              <a:t>символів</a:t>
            </a:r>
            <a:r>
              <a:rPr lang="ru-RU" sz="3200" dirty="0">
                <a:latin typeface="Arial Narrow" panose="020B0606020202030204" pitchFamily="34" charset="0"/>
              </a:rPr>
              <a:t> рядка s2 з рядком s1. Результат </a:t>
            </a:r>
            <a:r>
              <a:rPr lang="ru-RU" sz="3200" dirty="0" err="1">
                <a:latin typeface="Arial Narrow" panose="020B0606020202030204" pitchFamily="34" charset="0"/>
              </a:rPr>
              <a:t>зберігається</a:t>
            </a:r>
            <a:r>
              <a:rPr lang="ru-RU" sz="3200" dirty="0">
                <a:latin typeface="Arial Narrow" panose="020B0606020202030204" pitchFamily="34" charset="0"/>
              </a:rPr>
              <a:t> в s1</a:t>
            </a:r>
          </a:p>
        </p:txBody>
      </p:sp>
    </p:spTree>
    <p:extLst>
      <p:ext uri="{BB962C8B-B14F-4D97-AF65-F5344CB8AC3E}">
        <p14:creationId xmlns:p14="http://schemas.microsoft.com/office/powerpoint/2010/main" val="151124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78" y="4499635"/>
            <a:ext cx="7927676" cy="20549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48870" y="504498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>
                <a:solidFill>
                  <a:srgbClr val="7030A0"/>
                </a:solidFill>
              </a:rPr>
              <a:t>ПРИКЛАД </a:t>
            </a:r>
            <a:r>
              <a:rPr lang="uk-UA" b="1" dirty="0" smtClean="0">
                <a:solidFill>
                  <a:srgbClr val="7030A0"/>
                </a:solidFill>
              </a:rPr>
              <a:t>№</a:t>
            </a:r>
            <a:r>
              <a:rPr lang="en-US" b="1" dirty="0" smtClean="0">
                <a:solidFill>
                  <a:srgbClr val="7030A0"/>
                </a:solidFill>
              </a:rPr>
              <a:t>4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8677" y="466257"/>
            <a:ext cx="829266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system(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chcp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1251"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system(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cls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/>
              </a:rPr>
              <a:t>char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s1[200] =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Чого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Івась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не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навчиться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, того й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Іван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не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знатиме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ru-RU" dirty="0" err="1">
                <a:solidFill>
                  <a:srgbClr val="0000FF"/>
                </a:solidFill>
                <a:latin typeface="Consolas"/>
              </a:rPr>
              <a:t>char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s2[100] = 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"Пан з паном, а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Іван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з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Іваном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ru-RU" dirty="0" err="1">
                <a:solidFill>
                  <a:srgbClr val="0000FF"/>
                </a:solidFill>
                <a:latin typeface="Consolas"/>
              </a:rPr>
              <a:t>char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s3[100] = 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Хто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про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Хому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, а 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він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про Ярему"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Вхідні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рядки:\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n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 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puts(s1);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puts(s2); puts(s3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Вихідні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рядки:\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strcat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(s2, s1);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puts(s2);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"----------------\n"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strcat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strncat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(s1, s2, 3), s3);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puts(s1);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358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37891" y="385520"/>
            <a:ext cx="7575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i="1" dirty="0" err="1">
                <a:solidFill>
                  <a:srgbClr val="7030A0"/>
                </a:solidFill>
                <a:latin typeface="Arial Narrow" panose="020B0606020202030204" pitchFamily="34" charset="0"/>
              </a:rPr>
              <a:t>Порівняння</a:t>
            </a:r>
            <a:r>
              <a:rPr lang="ru-RU" sz="3200" b="1" i="1" dirty="0">
                <a:solidFill>
                  <a:srgbClr val="7030A0"/>
                </a:solidFill>
                <a:latin typeface="Arial Narrow" panose="020B0606020202030204" pitchFamily="34" charset="0"/>
              </a:rPr>
              <a:t> </a:t>
            </a:r>
            <a:r>
              <a:rPr lang="ru-RU" sz="3200" b="1" i="1" dirty="0" err="1">
                <a:solidFill>
                  <a:srgbClr val="7030A0"/>
                </a:solidFill>
                <a:latin typeface="Arial Narrow" panose="020B0606020202030204" pitchFamily="34" charset="0"/>
              </a:rPr>
              <a:t>рядків</a:t>
            </a:r>
            <a:endParaRPr lang="ru-RU" sz="3200" b="1" i="1" dirty="0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09903" y="1626927"/>
            <a:ext cx="815819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>
                <a:solidFill>
                  <a:srgbClr val="00B050"/>
                </a:solidFill>
                <a:latin typeface="Arial Narrow" panose="020B0606020202030204" pitchFamily="34" charset="0"/>
              </a:rPr>
              <a:t>int</a:t>
            </a:r>
            <a:r>
              <a:rPr lang="en-US" sz="3600" b="1" dirty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en-US" sz="3600" b="1" dirty="0" err="1">
                <a:solidFill>
                  <a:srgbClr val="00B050"/>
                </a:solidFill>
                <a:latin typeface="Arial Narrow" panose="020B0606020202030204" pitchFamily="34" charset="0"/>
              </a:rPr>
              <a:t>strcmp</a:t>
            </a:r>
            <a:r>
              <a:rPr lang="en-US" sz="3600" b="1" dirty="0">
                <a:solidFill>
                  <a:srgbClr val="00B050"/>
                </a:solidFill>
                <a:latin typeface="Arial Narrow" panose="020B0606020202030204" pitchFamily="34" charset="0"/>
              </a:rPr>
              <a:t> (char *</a:t>
            </a:r>
            <a:r>
              <a:rPr lang="en-US" sz="3600" b="1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st</a:t>
            </a:r>
            <a:r>
              <a:rPr lang="uk-UA" sz="36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1</a:t>
            </a:r>
            <a:r>
              <a:rPr lang="en-US" sz="36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, </a:t>
            </a:r>
            <a:r>
              <a:rPr lang="en-US" sz="3600" b="1" dirty="0">
                <a:solidFill>
                  <a:srgbClr val="00B050"/>
                </a:solidFill>
                <a:latin typeface="Arial Narrow" panose="020B0606020202030204" pitchFamily="34" charset="0"/>
              </a:rPr>
              <a:t>char *st2);</a:t>
            </a:r>
            <a:r>
              <a:rPr lang="en-US" sz="3600" dirty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en-US" sz="3600" dirty="0">
                <a:latin typeface="Arial Narrow" panose="020B0606020202030204" pitchFamily="34" charset="0"/>
              </a:rPr>
              <a:t>— </a:t>
            </a:r>
            <a:r>
              <a:rPr lang="ru-RU" sz="3600" dirty="0" err="1">
                <a:latin typeface="Arial Narrow" panose="020B0606020202030204" pitchFamily="34" charset="0"/>
              </a:rPr>
              <a:t>порівнює</a:t>
            </a:r>
            <a:r>
              <a:rPr lang="ru-RU" sz="3600" dirty="0">
                <a:latin typeface="Arial Narrow" panose="020B0606020202030204" pitchFamily="34" charset="0"/>
              </a:rPr>
              <a:t> рядки </a:t>
            </a:r>
            <a:r>
              <a:rPr lang="en-US" sz="3600" b="1" dirty="0">
                <a:latin typeface="Arial Narrow" panose="020B0606020202030204" pitchFamily="34" charset="0"/>
              </a:rPr>
              <a:t>st1 </a:t>
            </a:r>
            <a:r>
              <a:rPr lang="ru-RU" sz="3600" b="1" dirty="0">
                <a:latin typeface="Arial Narrow" panose="020B0606020202030204" pitchFamily="34" charset="0"/>
              </a:rPr>
              <a:t>і </a:t>
            </a:r>
            <a:r>
              <a:rPr lang="en-US" sz="3600" b="1" dirty="0">
                <a:latin typeface="Arial Narrow" panose="020B0606020202030204" pitchFamily="34" charset="0"/>
              </a:rPr>
              <a:t>st2</a:t>
            </a:r>
            <a:r>
              <a:rPr lang="en-US" sz="3600" dirty="0">
                <a:latin typeface="Arial Narrow" panose="020B0606020202030204" pitchFamily="34" charset="0"/>
              </a:rPr>
              <a:t> </a:t>
            </a:r>
            <a:r>
              <a:rPr lang="ru-RU" sz="3600" dirty="0">
                <a:latin typeface="Arial Narrow" panose="020B0606020202030204" pitchFamily="34" charset="0"/>
              </a:rPr>
              <a:t>та </a:t>
            </a:r>
            <a:r>
              <a:rPr lang="ru-RU" sz="3600" dirty="0" err="1">
                <a:latin typeface="Arial Narrow" panose="020B0606020202030204" pitchFamily="34" charset="0"/>
              </a:rPr>
              <a:t>повертає</a:t>
            </a:r>
            <a:r>
              <a:rPr lang="ru-RU" sz="3600" dirty="0">
                <a:latin typeface="Arial Narrow" panose="020B0606020202030204" pitchFamily="34" charset="0"/>
              </a:rPr>
              <a:t> </a:t>
            </a:r>
            <a:r>
              <a:rPr lang="ru-RU" sz="3600" dirty="0" err="1">
                <a:latin typeface="Arial Narrow" panose="020B0606020202030204" pitchFamily="34" charset="0"/>
              </a:rPr>
              <a:t>цілу</a:t>
            </a:r>
            <a:r>
              <a:rPr lang="ru-RU" sz="3600" dirty="0">
                <a:latin typeface="Arial Narrow" panose="020B0606020202030204" pitchFamily="34" charset="0"/>
              </a:rPr>
              <a:t> величину, </a:t>
            </a:r>
            <a:r>
              <a:rPr lang="ru-RU" sz="3600" dirty="0" err="1">
                <a:latin typeface="Arial Narrow" panose="020B0606020202030204" pitchFamily="34" charset="0"/>
              </a:rPr>
              <a:t>що</a:t>
            </a:r>
            <a:r>
              <a:rPr lang="ru-RU" sz="3600" dirty="0">
                <a:latin typeface="Arial Narrow" panose="020B0606020202030204" pitchFamily="34" charset="0"/>
              </a:rPr>
              <a:t> </a:t>
            </a:r>
            <a:r>
              <a:rPr lang="ru-RU" sz="3600" dirty="0" err="1">
                <a:latin typeface="Arial Narrow" panose="020B0606020202030204" pitchFamily="34" charset="0"/>
              </a:rPr>
              <a:t>дорівнює</a:t>
            </a:r>
            <a:r>
              <a:rPr lang="ru-RU" sz="3600" dirty="0">
                <a:latin typeface="Arial Narrow" panose="020B0606020202030204" pitchFamily="34" charset="0"/>
              </a:rPr>
              <a:t>:</a:t>
            </a:r>
          </a:p>
          <a:p>
            <a:r>
              <a:rPr lang="ru-RU" sz="3600" b="1" dirty="0">
                <a:solidFill>
                  <a:srgbClr val="0070C0"/>
                </a:solidFill>
                <a:latin typeface="Arial Narrow" panose="020B0606020202030204" pitchFamily="34" charset="0"/>
              </a:rPr>
              <a:t>&lt;0 — </a:t>
            </a:r>
            <a:r>
              <a:rPr lang="ru-RU" sz="3600" b="1" dirty="0" err="1">
                <a:solidFill>
                  <a:srgbClr val="0070C0"/>
                </a:solidFill>
                <a:latin typeface="Arial Narrow" panose="020B0606020202030204" pitchFamily="34" charset="0"/>
              </a:rPr>
              <a:t>якщо</a:t>
            </a:r>
            <a:r>
              <a:rPr lang="ru-RU" sz="3600" b="1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3600" b="1" dirty="0">
                <a:solidFill>
                  <a:srgbClr val="0070C0"/>
                </a:solidFill>
                <a:latin typeface="Arial Narrow" panose="020B0606020202030204" pitchFamily="34" charset="0"/>
              </a:rPr>
              <a:t>st1 &lt; st2;</a:t>
            </a:r>
            <a:endParaRPr lang="en-US" sz="3600" dirty="0">
              <a:solidFill>
                <a:srgbClr val="0070C0"/>
              </a:solidFill>
              <a:latin typeface="Arial Narrow" panose="020B0606020202030204" pitchFamily="34" charset="0"/>
            </a:endParaRPr>
          </a:p>
          <a:p>
            <a:r>
              <a:rPr lang="en-US" sz="3600" b="1" dirty="0">
                <a:solidFill>
                  <a:srgbClr val="0070C0"/>
                </a:solidFill>
                <a:latin typeface="Arial Narrow" panose="020B0606020202030204" pitchFamily="34" charset="0"/>
              </a:rPr>
              <a:t>= 0 — </a:t>
            </a:r>
            <a:r>
              <a:rPr lang="ru-RU" sz="3600" b="1" dirty="0" err="1">
                <a:solidFill>
                  <a:srgbClr val="0070C0"/>
                </a:solidFill>
                <a:latin typeface="Arial Narrow" panose="020B0606020202030204" pitchFamily="34" charset="0"/>
              </a:rPr>
              <a:t>якщо</a:t>
            </a:r>
            <a:r>
              <a:rPr lang="ru-RU" sz="3600" b="1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3600" b="1" dirty="0">
                <a:solidFill>
                  <a:srgbClr val="0070C0"/>
                </a:solidFill>
                <a:latin typeface="Arial Narrow" panose="020B0606020202030204" pitchFamily="34" charset="0"/>
              </a:rPr>
              <a:t>st1 = st2;</a:t>
            </a:r>
            <a:endParaRPr lang="en-US" sz="3600" dirty="0">
              <a:solidFill>
                <a:srgbClr val="0070C0"/>
              </a:solidFill>
              <a:latin typeface="Arial Narrow" panose="020B0606020202030204" pitchFamily="34" charset="0"/>
            </a:endParaRPr>
          </a:p>
          <a:p>
            <a:r>
              <a:rPr lang="en-US" sz="3600" b="1" dirty="0">
                <a:solidFill>
                  <a:srgbClr val="0070C0"/>
                </a:solidFill>
                <a:latin typeface="Arial Narrow" panose="020B0606020202030204" pitchFamily="34" charset="0"/>
              </a:rPr>
              <a:t>&gt;0 — </a:t>
            </a:r>
            <a:r>
              <a:rPr lang="ru-RU" sz="3600" b="1" dirty="0" err="1">
                <a:solidFill>
                  <a:srgbClr val="0070C0"/>
                </a:solidFill>
                <a:latin typeface="Arial Narrow" panose="020B0606020202030204" pitchFamily="34" charset="0"/>
              </a:rPr>
              <a:t>якщо</a:t>
            </a:r>
            <a:r>
              <a:rPr lang="ru-RU" sz="3600" b="1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3600" b="1" dirty="0">
                <a:solidFill>
                  <a:srgbClr val="0070C0"/>
                </a:solidFill>
                <a:latin typeface="Arial Narrow" panose="020B0606020202030204" pitchFamily="34" charset="0"/>
              </a:rPr>
              <a:t>st1 &gt; st2</a:t>
            </a:r>
            <a:r>
              <a:rPr lang="en-US" sz="3600" b="1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;</a:t>
            </a:r>
            <a:endParaRPr lang="en-US" sz="36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03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340703"/>
              </p:ext>
            </p:extLst>
          </p:nvPr>
        </p:nvGraphicFramePr>
        <p:xfrm>
          <a:off x="1564091" y="1255166"/>
          <a:ext cx="6096000" cy="4389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47999"/>
                <a:gridCol w="3048001"/>
              </a:tblGrid>
              <a:tr h="121963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char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st1[] = </a:t>
                      </a:r>
                      <a:r>
                        <a:rPr lang="en-US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</a:t>
                      </a:r>
                      <a:r>
                        <a:rPr lang="ru-RU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Слово"</a:t>
                      </a:r>
                      <a:r>
                        <a:rPr lang="ru-RU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char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st2[] = </a:t>
                      </a:r>
                      <a:r>
                        <a:rPr lang="en-US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</a:t>
                      </a:r>
                      <a:r>
                        <a:rPr lang="ru-RU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слово"</a:t>
                      </a:r>
                      <a:r>
                        <a:rPr lang="ru-RU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k;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k =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strcmp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(st1, st2);</a:t>
                      </a:r>
                    </a:p>
                    <a:p>
                      <a:r>
                        <a:rPr lang="en-US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printf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"k=%d\n"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 k);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121963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char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st1[] = 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</a:t>
                      </a:r>
                      <a:r>
                        <a:rPr lang="ru-RU" sz="18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Слово"</a:t>
                      </a:r>
                      <a:r>
                        <a:rPr lang="ru-RU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char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st2[] = 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</a:t>
                      </a:r>
                      <a:r>
                        <a:rPr lang="ru-RU" sz="18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Слово"</a:t>
                      </a:r>
                      <a:r>
                        <a:rPr lang="ru-RU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k;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k =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strcmp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(st1, st2);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printf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"k=%d\n"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 k);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121963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char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st1[] = 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</a:t>
                      </a:r>
                      <a:r>
                        <a:rPr lang="ru-RU" sz="18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Слово"</a:t>
                      </a:r>
                      <a:r>
                        <a:rPr lang="ru-RU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char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st2[] = 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"c</a:t>
                      </a:r>
                      <a:r>
                        <a:rPr lang="ru-RU" sz="1800" dirty="0" err="1" smtClean="0">
                          <a:solidFill>
                            <a:srgbClr val="A31515"/>
                          </a:solidFill>
                          <a:latin typeface="Consolas"/>
                        </a:rPr>
                        <a:t>лово</a:t>
                      </a:r>
                      <a:r>
                        <a:rPr lang="ru-RU" sz="18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</a:t>
                      </a:r>
                      <a:r>
                        <a:rPr lang="ru-RU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k;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k =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strcmp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(st1, st2);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printf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"k=%d\n"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 k);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22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9" t="14135"/>
          <a:stretch/>
        </p:blipFill>
        <p:spPr bwMode="auto">
          <a:xfrm>
            <a:off x="5391807" y="3195144"/>
            <a:ext cx="1408386" cy="5746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807" y="1665671"/>
            <a:ext cx="1408386" cy="5868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/>
          <a:stretch/>
        </p:blipFill>
        <p:spPr bwMode="auto">
          <a:xfrm>
            <a:off x="5391807" y="4540468"/>
            <a:ext cx="1408385" cy="6193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048870" y="504498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>
                <a:solidFill>
                  <a:srgbClr val="7030A0"/>
                </a:solidFill>
              </a:rPr>
              <a:t>ПРИКЛАД </a:t>
            </a:r>
            <a:r>
              <a:rPr lang="uk-UA" b="1" dirty="0" smtClean="0">
                <a:solidFill>
                  <a:srgbClr val="7030A0"/>
                </a:solidFill>
              </a:rPr>
              <a:t>№</a:t>
            </a:r>
            <a:r>
              <a:rPr lang="en-US" b="1" dirty="0" smtClean="0">
                <a:solidFill>
                  <a:srgbClr val="7030A0"/>
                </a:solidFill>
              </a:rPr>
              <a:t>5</a:t>
            </a:r>
            <a:endParaRPr lang="ru-RU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09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01693" y="511645"/>
            <a:ext cx="74699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i="1" dirty="0" err="1">
                <a:solidFill>
                  <a:srgbClr val="7030A0"/>
                </a:solidFill>
                <a:latin typeface="Arial Narrow" panose="020B0606020202030204" pitchFamily="34" charset="0"/>
              </a:rPr>
              <a:t>Функції</a:t>
            </a:r>
            <a:r>
              <a:rPr lang="ru-RU" sz="3200" b="1" i="1" dirty="0">
                <a:solidFill>
                  <a:srgbClr val="7030A0"/>
                </a:solidFill>
                <a:latin typeface="Arial Narrow" panose="020B0606020202030204" pitchFamily="34" charset="0"/>
              </a:rPr>
              <a:t> </a:t>
            </a:r>
            <a:r>
              <a:rPr lang="ru-RU" sz="3200" b="1" i="1" dirty="0" err="1">
                <a:solidFill>
                  <a:srgbClr val="7030A0"/>
                </a:solidFill>
                <a:latin typeface="Arial Narrow" panose="020B0606020202030204" pitchFamily="34" charset="0"/>
              </a:rPr>
              <a:t>перетворення</a:t>
            </a:r>
            <a:r>
              <a:rPr lang="ru-RU" sz="3200" b="1" i="1" dirty="0">
                <a:solidFill>
                  <a:srgbClr val="7030A0"/>
                </a:solidFill>
                <a:latin typeface="Arial Narrow" panose="020B0606020202030204" pitchFamily="34" charset="0"/>
              </a:rPr>
              <a:t> </a:t>
            </a:r>
            <a:r>
              <a:rPr lang="ru-RU" sz="3200" b="1" i="1" dirty="0" err="1">
                <a:solidFill>
                  <a:srgbClr val="7030A0"/>
                </a:solidFill>
                <a:latin typeface="Arial Narrow" panose="020B0606020202030204" pitchFamily="34" charset="0"/>
              </a:rPr>
              <a:t>символів</a:t>
            </a:r>
            <a:r>
              <a:rPr lang="ru-RU" sz="3200" b="1" i="1" dirty="0">
                <a:solidFill>
                  <a:srgbClr val="7030A0"/>
                </a:solidFill>
                <a:latin typeface="Arial Narrow" panose="020B0606020202030204" pitchFamily="34" charset="0"/>
              </a:rPr>
              <a:t> </a:t>
            </a:r>
            <a:r>
              <a:rPr lang="ru-RU" sz="3200" b="1" i="1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рядка</a:t>
            </a:r>
            <a:endParaRPr lang="ru-RU" sz="3200" b="1" i="1" dirty="0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01693" y="1311268"/>
            <a:ext cx="746994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Arial Narrow" panose="020B0606020202030204" pitchFamily="34" charset="0"/>
              </a:rPr>
              <a:t>char *</a:t>
            </a:r>
            <a:r>
              <a:rPr lang="en-US" sz="2800" b="1" dirty="0" err="1">
                <a:solidFill>
                  <a:srgbClr val="00B050"/>
                </a:solidFill>
                <a:latin typeface="Arial Narrow" panose="020B0606020202030204" pitchFamily="34" charset="0"/>
              </a:rPr>
              <a:t>strlwr</a:t>
            </a:r>
            <a:r>
              <a:rPr lang="en-US" sz="2800" b="1" dirty="0">
                <a:solidFill>
                  <a:srgbClr val="00B050"/>
                </a:solidFill>
                <a:latin typeface="Arial Narrow" panose="020B0606020202030204" pitchFamily="34" charset="0"/>
              </a:rPr>
              <a:t> (char*</a:t>
            </a:r>
            <a:r>
              <a:rPr lang="en-US" sz="2800" b="1" dirty="0" err="1">
                <a:solidFill>
                  <a:srgbClr val="00B050"/>
                </a:solidFill>
                <a:latin typeface="Arial Narrow" panose="020B0606020202030204" pitchFamily="34" charset="0"/>
              </a:rPr>
              <a:t>st</a:t>
            </a:r>
            <a:r>
              <a:rPr lang="en-US" sz="2800" b="1" dirty="0">
                <a:solidFill>
                  <a:srgbClr val="00B050"/>
                </a:solidFill>
                <a:latin typeface="Arial Narrow" panose="020B0606020202030204" pitchFamily="34" charset="0"/>
              </a:rPr>
              <a:t>);</a:t>
            </a:r>
            <a:r>
              <a:rPr lang="en-US" sz="2800" dirty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>
                <a:latin typeface="Arial Narrow" panose="020B0606020202030204" pitchFamily="34" charset="0"/>
              </a:rPr>
              <a:t>— </a:t>
            </a:r>
            <a:r>
              <a:rPr lang="ru-RU" sz="2800" dirty="0" err="1">
                <a:latin typeface="Arial Narrow" panose="020B0606020202030204" pitchFamily="34" charset="0"/>
              </a:rPr>
              <a:t>перетворює</a:t>
            </a:r>
            <a:r>
              <a:rPr lang="ru-RU" sz="2800" dirty="0">
                <a:latin typeface="Arial Narrow" panose="020B0606020202030204" pitchFamily="34" charset="0"/>
              </a:rPr>
              <a:t> </a:t>
            </a:r>
            <a:r>
              <a:rPr lang="ru-RU" sz="2800" dirty="0" err="1">
                <a:latin typeface="Arial Narrow" panose="020B0606020202030204" pitchFamily="34" charset="0"/>
              </a:rPr>
              <a:t>символи</a:t>
            </a:r>
            <a:r>
              <a:rPr lang="ru-RU" sz="2800" dirty="0">
                <a:latin typeface="Arial Narrow" panose="020B0606020202030204" pitchFamily="34" charset="0"/>
              </a:rPr>
              <a:t> рядка </a:t>
            </a:r>
            <a:r>
              <a:rPr lang="en-US" sz="2800" b="1" dirty="0" err="1">
                <a:latin typeface="Arial Narrow" panose="020B0606020202030204" pitchFamily="34" charset="0"/>
              </a:rPr>
              <a:t>st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ru-RU" sz="2800" dirty="0" err="1">
                <a:latin typeface="Arial Narrow" panose="020B0606020202030204" pitchFamily="34" charset="0"/>
              </a:rPr>
              <a:t>верхнього</a:t>
            </a:r>
            <a:r>
              <a:rPr lang="ru-RU" sz="2800" dirty="0">
                <a:latin typeface="Arial Narrow" panose="020B0606020202030204" pitchFamily="34" charset="0"/>
              </a:rPr>
              <a:t> </a:t>
            </a:r>
            <a:r>
              <a:rPr lang="ru-RU" sz="2800" dirty="0" err="1">
                <a:latin typeface="Arial Narrow" panose="020B0606020202030204" pitchFamily="34" charset="0"/>
              </a:rPr>
              <a:t>регістра</a:t>
            </a:r>
            <a:r>
              <a:rPr lang="ru-RU" sz="2800" dirty="0">
                <a:latin typeface="Arial Narrow" panose="020B0606020202030204" pitchFamily="34" charset="0"/>
              </a:rPr>
              <a:t> в </a:t>
            </a:r>
            <a:r>
              <a:rPr lang="ru-RU" sz="2800" dirty="0" err="1">
                <a:latin typeface="Arial Narrow" panose="020B0606020202030204" pitchFamily="34" charset="0"/>
              </a:rPr>
              <a:t>символи</a:t>
            </a:r>
            <a:r>
              <a:rPr lang="ru-RU" sz="2800" dirty="0">
                <a:latin typeface="Arial Narrow" panose="020B0606020202030204" pitchFamily="34" charset="0"/>
              </a:rPr>
              <a:t> </a:t>
            </a:r>
            <a:r>
              <a:rPr lang="ru-RU" sz="2800" dirty="0" err="1">
                <a:latin typeface="Arial Narrow" panose="020B0606020202030204" pitchFamily="34" charset="0"/>
              </a:rPr>
              <a:t>нижнього</a:t>
            </a:r>
            <a:r>
              <a:rPr lang="ru-RU" sz="2800" dirty="0">
                <a:latin typeface="Arial Narrow" panose="020B0606020202030204" pitchFamily="34" charset="0"/>
              </a:rPr>
              <a:t> </a:t>
            </a:r>
            <a:r>
              <a:rPr lang="ru-RU" sz="2800" dirty="0" err="1">
                <a:latin typeface="Arial Narrow" panose="020B0606020202030204" pitchFamily="34" charset="0"/>
              </a:rPr>
              <a:t>регістра</a:t>
            </a:r>
            <a:r>
              <a:rPr lang="ru-RU" sz="2800" dirty="0">
                <a:latin typeface="Arial Narrow" panose="020B0606020202030204" pitchFamily="34" charset="0"/>
              </a:rPr>
              <a:t>, при </a:t>
            </a:r>
            <a:r>
              <a:rPr lang="ru-RU" sz="2800" dirty="0" err="1">
                <a:latin typeface="Arial Narrow" panose="020B0606020202030204" pitchFamily="34" charset="0"/>
              </a:rPr>
              <a:t>цьому</a:t>
            </a:r>
            <a:r>
              <a:rPr lang="ru-RU" sz="2800" dirty="0">
                <a:latin typeface="Arial Narrow" panose="020B0606020202030204" pitchFamily="34" charset="0"/>
              </a:rPr>
              <a:t> </a:t>
            </a:r>
            <a:r>
              <a:rPr lang="ru-RU" sz="2800" dirty="0" err="1">
                <a:latin typeface="Arial Narrow" panose="020B0606020202030204" pitchFamily="34" charset="0"/>
              </a:rPr>
              <a:t>ін­ші</a:t>
            </a:r>
            <a:r>
              <a:rPr lang="ru-RU" sz="2800" dirty="0">
                <a:latin typeface="Arial Narrow" panose="020B0606020202030204" pitchFamily="34" charset="0"/>
              </a:rPr>
              <a:t> </a:t>
            </a:r>
            <a:r>
              <a:rPr lang="ru-RU" sz="2800" dirty="0" err="1">
                <a:latin typeface="Arial Narrow" panose="020B0606020202030204" pitchFamily="34" charset="0"/>
              </a:rPr>
              <a:t>символи</a:t>
            </a:r>
            <a:r>
              <a:rPr lang="ru-RU" sz="2800" dirty="0">
                <a:latin typeface="Arial Narrow" panose="020B0606020202030204" pitchFamily="34" charset="0"/>
              </a:rPr>
              <a:t> не </a:t>
            </a:r>
            <a:r>
              <a:rPr lang="ru-RU" sz="2800" dirty="0" err="1">
                <a:latin typeface="Arial Narrow" panose="020B0606020202030204" pitchFamily="34" charset="0"/>
              </a:rPr>
              <a:t>враховуються</a:t>
            </a:r>
            <a:r>
              <a:rPr lang="ru-RU" sz="2800" dirty="0">
                <a:latin typeface="Arial Narrow" panose="020B0606020202030204" pitchFamily="34" charset="0"/>
              </a:rPr>
              <a:t>. </a:t>
            </a:r>
            <a:endParaRPr lang="en-US" sz="2800" dirty="0" smtClean="0">
              <a:latin typeface="Arial Narrow" panose="020B0606020202030204" pitchFamily="34" charset="0"/>
            </a:endParaRPr>
          </a:p>
          <a:p>
            <a:r>
              <a:rPr lang="ru-RU" sz="2800" dirty="0">
                <a:latin typeface="Arial Narrow" panose="020B0606020202030204" pitchFamily="34" charset="0"/>
              </a:rPr>
              <a:t> </a:t>
            </a:r>
          </a:p>
          <a:p>
            <a:r>
              <a:rPr lang="en-US" sz="2800" b="1" dirty="0">
                <a:solidFill>
                  <a:srgbClr val="00B050"/>
                </a:solidFill>
                <a:latin typeface="Arial Narrow" panose="020B0606020202030204" pitchFamily="34" charset="0"/>
              </a:rPr>
              <a:t>char *</a:t>
            </a:r>
            <a:r>
              <a:rPr lang="en-US" sz="2800" b="1" dirty="0" err="1">
                <a:solidFill>
                  <a:srgbClr val="00B050"/>
                </a:solidFill>
                <a:latin typeface="Arial Narrow" panose="020B0606020202030204" pitchFamily="34" charset="0"/>
              </a:rPr>
              <a:t>strupr</a:t>
            </a:r>
            <a:r>
              <a:rPr lang="en-US" sz="2800" b="1" dirty="0">
                <a:solidFill>
                  <a:srgbClr val="00B050"/>
                </a:solidFill>
                <a:latin typeface="Arial Narrow" panose="020B0606020202030204" pitchFamily="34" charset="0"/>
              </a:rPr>
              <a:t> (char *</a:t>
            </a:r>
            <a:r>
              <a:rPr lang="en-US" sz="2800" b="1" dirty="0" err="1">
                <a:solidFill>
                  <a:srgbClr val="00B050"/>
                </a:solidFill>
                <a:latin typeface="Arial Narrow" panose="020B0606020202030204" pitchFamily="34" charset="0"/>
              </a:rPr>
              <a:t>st</a:t>
            </a:r>
            <a:r>
              <a:rPr lang="en-US" sz="2800" b="1" dirty="0">
                <a:solidFill>
                  <a:srgbClr val="00B050"/>
                </a:solidFill>
                <a:latin typeface="Arial Narrow" panose="020B0606020202030204" pitchFamily="34" charset="0"/>
              </a:rPr>
              <a:t>);</a:t>
            </a:r>
            <a:r>
              <a:rPr lang="en-US" sz="2800" dirty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>
                <a:latin typeface="Arial Narrow" panose="020B0606020202030204" pitchFamily="34" charset="0"/>
              </a:rPr>
              <a:t>— </a:t>
            </a:r>
            <a:r>
              <a:rPr lang="ru-RU" sz="2800" dirty="0" err="1">
                <a:latin typeface="Arial Narrow" panose="020B0606020202030204" pitchFamily="34" charset="0"/>
              </a:rPr>
              <a:t>перетворює</a:t>
            </a:r>
            <a:r>
              <a:rPr lang="ru-RU" sz="2800" dirty="0">
                <a:latin typeface="Arial Narrow" panose="020B0606020202030204" pitchFamily="34" charset="0"/>
              </a:rPr>
              <a:t> </a:t>
            </a:r>
            <a:r>
              <a:rPr lang="ru-RU" sz="2800" dirty="0" err="1">
                <a:latin typeface="Arial Narrow" panose="020B0606020202030204" pitchFamily="34" charset="0"/>
              </a:rPr>
              <a:t>символи</a:t>
            </a:r>
            <a:r>
              <a:rPr lang="ru-RU" sz="2800" dirty="0">
                <a:latin typeface="Arial Narrow" panose="020B0606020202030204" pitchFamily="34" charset="0"/>
              </a:rPr>
              <a:t> рядка </a:t>
            </a:r>
            <a:r>
              <a:rPr lang="en-US" sz="2800" b="1" dirty="0" err="1">
                <a:latin typeface="Arial Narrow" panose="020B0606020202030204" pitchFamily="34" charset="0"/>
              </a:rPr>
              <a:t>st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ru-RU" sz="2800" dirty="0" err="1">
                <a:latin typeface="Arial Narrow" panose="020B0606020202030204" pitchFamily="34" charset="0"/>
              </a:rPr>
              <a:t>нижнього</a:t>
            </a:r>
            <a:r>
              <a:rPr lang="ru-RU" sz="2800" dirty="0">
                <a:latin typeface="Arial Narrow" panose="020B0606020202030204" pitchFamily="34" charset="0"/>
              </a:rPr>
              <a:t> </a:t>
            </a:r>
            <a:r>
              <a:rPr lang="ru-RU" sz="2800" dirty="0" err="1">
                <a:latin typeface="Arial Narrow" panose="020B0606020202030204" pitchFamily="34" charset="0"/>
              </a:rPr>
              <a:t>регістра</a:t>
            </a:r>
            <a:r>
              <a:rPr lang="ru-RU" sz="2800" dirty="0">
                <a:latin typeface="Arial Narrow" panose="020B0606020202030204" pitchFamily="34" charset="0"/>
              </a:rPr>
              <a:t> в </a:t>
            </a:r>
            <a:r>
              <a:rPr lang="ru-RU" sz="2800" dirty="0" err="1">
                <a:latin typeface="Arial Narrow" panose="020B0606020202030204" pitchFamily="34" charset="0"/>
              </a:rPr>
              <a:t>символи</a:t>
            </a:r>
            <a:r>
              <a:rPr lang="ru-RU" sz="2800" dirty="0">
                <a:latin typeface="Arial Narrow" panose="020B0606020202030204" pitchFamily="34" charset="0"/>
              </a:rPr>
              <a:t> </a:t>
            </a:r>
            <a:r>
              <a:rPr lang="ru-RU" sz="2800" dirty="0" err="1">
                <a:latin typeface="Arial Narrow" panose="020B0606020202030204" pitchFamily="34" charset="0"/>
              </a:rPr>
              <a:t>верхнього</a:t>
            </a:r>
            <a:r>
              <a:rPr lang="ru-RU" sz="2800" dirty="0">
                <a:latin typeface="Arial Narrow" panose="020B0606020202030204" pitchFamily="34" charset="0"/>
              </a:rPr>
              <a:t> </a:t>
            </a:r>
            <a:r>
              <a:rPr lang="ru-RU" sz="2800" dirty="0" err="1">
                <a:latin typeface="Arial Narrow" panose="020B0606020202030204" pitchFamily="34" charset="0"/>
              </a:rPr>
              <a:t>регістра</a:t>
            </a:r>
            <a:r>
              <a:rPr lang="ru-RU" sz="2800" dirty="0">
                <a:latin typeface="Arial Narrow" panose="020B0606020202030204" pitchFamily="34" charset="0"/>
              </a:rPr>
              <a:t>, </a:t>
            </a:r>
            <a:r>
              <a:rPr lang="ru-RU" sz="2800" dirty="0" err="1">
                <a:latin typeface="Arial Narrow" panose="020B0606020202030204" pitchFamily="34" charset="0"/>
              </a:rPr>
              <a:t>інші</a:t>
            </a:r>
            <a:r>
              <a:rPr lang="ru-RU" sz="2800" dirty="0">
                <a:latin typeface="Arial Narrow" panose="020B0606020202030204" pitchFamily="34" charset="0"/>
              </a:rPr>
              <a:t> </a:t>
            </a:r>
            <a:r>
              <a:rPr lang="ru-RU" sz="2800" dirty="0" err="1">
                <a:latin typeface="Arial Narrow" panose="020B0606020202030204" pitchFamily="34" charset="0"/>
              </a:rPr>
              <a:t>символи</a:t>
            </a:r>
            <a:r>
              <a:rPr lang="ru-RU" sz="2800" dirty="0">
                <a:latin typeface="Arial Narrow" panose="020B0606020202030204" pitchFamily="34" charset="0"/>
              </a:rPr>
              <a:t> не </a:t>
            </a:r>
            <a:r>
              <a:rPr lang="ru-RU" sz="2800" dirty="0" err="1" smtClean="0">
                <a:latin typeface="Arial Narrow" panose="020B0606020202030204" pitchFamily="34" charset="0"/>
              </a:rPr>
              <a:t>враховуються</a:t>
            </a:r>
            <a:r>
              <a:rPr lang="en-US" sz="2800" dirty="0">
                <a:latin typeface="Arial Narrow" panose="020B0606020202030204" pitchFamily="34" charset="0"/>
              </a:rPr>
              <a:t>.</a:t>
            </a:r>
            <a:endParaRPr lang="en-US" sz="2800" dirty="0" smtClean="0">
              <a:latin typeface="Arial Narrow" panose="020B0606020202030204" pitchFamily="34" charset="0"/>
            </a:endParaRPr>
          </a:p>
          <a:p>
            <a:endParaRPr lang="ru-RU" sz="2800" dirty="0">
              <a:latin typeface="Arial Narrow" panose="020B0606020202030204" pitchFamily="34" charset="0"/>
            </a:endParaRPr>
          </a:p>
          <a:p>
            <a:r>
              <a:rPr lang="en-US" sz="2800" b="1" dirty="0">
                <a:solidFill>
                  <a:srgbClr val="00B050"/>
                </a:solidFill>
                <a:latin typeface="Arial Narrow" panose="020B0606020202030204" pitchFamily="34" charset="0"/>
              </a:rPr>
              <a:t>char *</a:t>
            </a:r>
            <a:r>
              <a:rPr lang="en-US" sz="2800" b="1" dirty="0" err="1">
                <a:solidFill>
                  <a:srgbClr val="00B050"/>
                </a:solidFill>
                <a:latin typeface="Arial Narrow" panose="020B0606020202030204" pitchFamily="34" charset="0"/>
              </a:rPr>
              <a:t>strrev</a:t>
            </a:r>
            <a:r>
              <a:rPr lang="en-US" sz="2800" b="1" dirty="0">
                <a:solidFill>
                  <a:srgbClr val="00B050"/>
                </a:solidFill>
                <a:latin typeface="Arial Narrow" panose="020B0606020202030204" pitchFamily="34" charset="0"/>
              </a:rPr>
              <a:t> (char *</a:t>
            </a:r>
            <a:r>
              <a:rPr lang="en-US" sz="2800" b="1" dirty="0" err="1">
                <a:solidFill>
                  <a:srgbClr val="00B050"/>
                </a:solidFill>
                <a:latin typeface="Arial Narrow" panose="020B0606020202030204" pitchFamily="34" charset="0"/>
              </a:rPr>
              <a:t>st</a:t>
            </a:r>
            <a:r>
              <a:rPr lang="en-US" sz="2800" b="1" dirty="0">
                <a:solidFill>
                  <a:srgbClr val="00B050"/>
                </a:solidFill>
                <a:latin typeface="Arial Narrow" panose="020B0606020202030204" pitchFamily="34" charset="0"/>
              </a:rPr>
              <a:t>);</a:t>
            </a:r>
            <a:r>
              <a:rPr lang="en-US" sz="2800" dirty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>
                <a:latin typeface="Arial Narrow" panose="020B0606020202030204" pitchFamily="34" charset="0"/>
              </a:rPr>
              <a:t>— </a:t>
            </a:r>
            <a:r>
              <a:rPr lang="ru-RU" sz="2800" dirty="0" err="1">
                <a:latin typeface="Arial Narrow" panose="020B0606020202030204" pitchFamily="34" charset="0"/>
              </a:rPr>
              <a:t>записує</a:t>
            </a:r>
            <a:r>
              <a:rPr lang="ru-RU" sz="2800" dirty="0">
                <a:latin typeface="Arial Narrow" panose="020B0606020202030204" pitchFamily="34" charset="0"/>
              </a:rPr>
              <a:t> </a:t>
            </a:r>
            <a:r>
              <a:rPr lang="ru-RU" sz="2800" dirty="0" err="1">
                <a:latin typeface="Arial Narrow" panose="020B0606020202030204" pitchFamily="34" charset="0"/>
              </a:rPr>
              <a:t>символи</a:t>
            </a:r>
            <a:r>
              <a:rPr lang="ru-RU" sz="2800" dirty="0">
                <a:latin typeface="Arial Narrow" panose="020B0606020202030204" pitchFamily="34" charset="0"/>
              </a:rPr>
              <a:t> в рядку </a:t>
            </a:r>
            <a:r>
              <a:rPr lang="en-US" sz="2800" b="1" dirty="0" err="1">
                <a:latin typeface="Arial Narrow" panose="020B0606020202030204" pitchFamily="34" charset="0"/>
              </a:rPr>
              <a:t>st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ru-RU" sz="2800" dirty="0">
                <a:latin typeface="Arial Narrow" panose="020B0606020202030204" pitchFamily="34" charset="0"/>
              </a:rPr>
              <a:t>у </a:t>
            </a:r>
            <a:r>
              <a:rPr lang="ru-RU" sz="2800" dirty="0" err="1">
                <a:latin typeface="Arial Narrow" panose="020B0606020202030204" pitchFamily="34" charset="0"/>
              </a:rPr>
              <a:t>зворотному</a:t>
            </a:r>
            <a:r>
              <a:rPr lang="ru-RU" sz="2800" dirty="0">
                <a:latin typeface="Arial Narrow" panose="020B0606020202030204" pitchFamily="34" charset="0"/>
              </a:rPr>
              <a:t> </a:t>
            </a:r>
            <a:r>
              <a:rPr lang="ru-RU" sz="2800" dirty="0" smtClean="0">
                <a:latin typeface="Arial Narrow" panose="020B0606020202030204" pitchFamily="34" charset="0"/>
              </a:rPr>
              <a:t>порядку</a:t>
            </a:r>
            <a:r>
              <a:rPr lang="en-US" sz="2800" dirty="0">
                <a:latin typeface="Arial Narrow" panose="020B0606020202030204" pitchFamily="34" charset="0"/>
              </a:rPr>
              <a:t>.</a:t>
            </a:r>
            <a:endParaRPr lang="ru-RU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35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41461" y="598586"/>
            <a:ext cx="85502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F0000"/>
                </a:solidFill>
              </a:rPr>
              <a:t>?</a:t>
            </a:r>
            <a:endParaRPr lang="ru-RU" sz="11500" dirty="0">
              <a:solidFill>
                <a:srgbClr val="FF000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88275" y="744780"/>
            <a:ext cx="62378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Arial Narrow" panose="020B0606020202030204" pitchFamily="34" charset="0"/>
              </a:rPr>
              <a:t>Дано рядок, </a:t>
            </a:r>
            <a:r>
              <a:rPr lang="ru-RU" sz="2400" dirty="0" err="1">
                <a:latin typeface="Arial Narrow" panose="020B0606020202030204" pitchFamily="34" charset="0"/>
              </a:rPr>
              <a:t>що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складається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із</a:t>
            </a:r>
            <a:r>
              <a:rPr lang="ru-RU" sz="2400" dirty="0">
                <a:latin typeface="Arial Narrow" panose="020B0606020202030204" pitchFamily="34" charset="0"/>
              </a:rPr>
              <a:t> цифр, </a:t>
            </a:r>
            <a:r>
              <a:rPr lang="ru-RU" sz="2400" dirty="0" err="1">
                <a:latin typeface="Arial Narrow" panose="020B0606020202030204" pitchFamily="34" charset="0"/>
              </a:rPr>
              <a:t>арифметичних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операцій</a:t>
            </a:r>
            <a:r>
              <a:rPr lang="ru-RU" sz="2400" dirty="0">
                <a:latin typeface="Arial Narrow" panose="020B0606020202030204" pitchFamily="34" charset="0"/>
              </a:rPr>
              <a:t> та </a:t>
            </a:r>
            <a:r>
              <a:rPr lang="ru-RU" sz="2400" dirty="0" err="1">
                <a:latin typeface="Arial Narrow" panose="020B0606020202030204" pitchFamily="34" charset="0"/>
              </a:rPr>
              <a:t>деякої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кількості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відкриваючих</a:t>
            </a:r>
            <a:r>
              <a:rPr lang="ru-RU" sz="2400" dirty="0">
                <a:latin typeface="Arial Narrow" panose="020B0606020202030204" pitchFamily="34" charset="0"/>
              </a:rPr>
              <a:t> та </a:t>
            </a:r>
            <a:r>
              <a:rPr lang="ru-RU" sz="2400" dirty="0" err="1">
                <a:latin typeface="Arial Narrow" panose="020B0606020202030204" pitchFamily="34" charset="0"/>
              </a:rPr>
              <a:t>закриваючих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дужок</a:t>
            </a:r>
            <a:r>
              <a:rPr lang="ru-RU" sz="2400" dirty="0">
                <a:latin typeface="Arial Narrow" panose="020B0606020202030204" pitchFamily="34" charset="0"/>
              </a:rPr>
              <a:t>. </a:t>
            </a:r>
            <a:r>
              <a:rPr lang="ru-RU" sz="2400" dirty="0" err="1">
                <a:latin typeface="Arial Narrow" panose="020B0606020202030204" pitchFamily="34" charset="0"/>
              </a:rPr>
              <a:t>Перевірити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кількість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відкриваючих</a:t>
            </a:r>
            <a:r>
              <a:rPr lang="ru-RU" sz="2400" dirty="0">
                <a:latin typeface="Arial Narrow" panose="020B0606020202030204" pitchFamily="34" charset="0"/>
              </a:rPr>
              <a:t> та </a:t>
            </a:r>
            <a:r>
              <a:rPr lang="ru-RU" sz="2400" dirty="0" err="1">
                <a:latin typeface="Arial Narrow" panose="020B0606020202030204" pitchFamily="34" charset="0"/>
              </a:rPr>
              <a:t>закриваючих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дужок</a:t>
            </a:r>
            <a:r>
              <a:rPr lang="ru-RU" sz="2400" dirty="0">
                <a:latin typeface="Arial Narrow" panose="020B0606020202030204" pitchFamily="34" charset="0"/>
              </a:rPr>
              <a:t>.</a:t>
            </a:r>
            <a:endParaRPr lang="ru-RU" sz="2400" dirty="0">
              <a:latin typeface="Arial Narrow" panose="020B060602020203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232" y="5034456"/>
            <a:ext cx="1455307" cy="75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788274" y="2807136"/>
            <a:ext cx="57213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count1=0, count2=0;</a:t>
            </a:r>
          </a:p>
          <a:p>
            <a:r>
              <a:rPr lang="sv-SE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 str[] = </a:t>
            </a:r>
            <a:r>
              <a:rPr lang="sv-SE" dirty="0">
                <a:solidFill>
                  <a:srgbClr val="A31515"/>
                </a:solidFill>
                <a:latin typeface="Consolas"/>
              </a:rPr>
              <a:t>"(1+2-125))-(45*2)-5)"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strlen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++)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 ==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'('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count1++;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 ==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')'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count2++;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"( =%d\n) =%d\n"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count1++, count2);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484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703" y="861848"/>
            <a:ext cx="774612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 Narrow" panose="020B0606020202030204" pitchFamily="34" charset="0"/>
              </a:rPr>
              <a:t>В </a:t>
            </a:r>
            <a:r>
              <a:rPr lang="ru-RU" sz="3200" dirty="0" err="1">
                <a:latin typeface="Arial Narrow" panose="020B0606020202030204" pitchFamily="34" charset="0"/>
              </a:rPr>
              <a:t>мові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Сі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немає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спеціального</a:t>
            </a:r>
            <a:r>
              <a:rPr lang="ru-RU" sz="3200" dirty="0">
                <a:latin typeface="Arial Narrow" panose="020B0606020202030204" pitchFamily="34" charset="0"/>
              </a:rPr>
              <a:t> типу </a:t>
            </a:r>
            <a:r>
              <a:rPr lang="ru-RU" sz="3200" dirty="0" err="1">
                <a:latin typeface="Arial Narrow" panose="020B0606020202030204" pitchFamily="34" charset="0"/>
              </a:rPr>
              <a:t>даних</a:t>
            </a:r>
            <a:r>
              <a:rPr lang="ru-RU" sz="3200" dirty="0">
                <a:latin typeface="Arial Narrow" panose="020B0606020202030204" pitchFamily="34" charset="0"/>
              </a:rPr>
              <a:t>, </a:t>
            </a:r>
            <a:r>
              <a:rPr lang="ru-RU" sz="3200" dirty="0" err="1">
                <a:latin typeface="Arial Narrow" panose="020B0606020202030204" pitchFamily="34" charset="0"/>
              </a:rPr>
              <a:t>який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можна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було</a:t>
            </a:r>
            <a:r>
              <a:rPr lang="ru-RU" sz="3200" dirty="0">
                <a:latin typeface="Arial Narrow" panose="020B0606020202030204" pitchFamily="34" charset="0"/>
              </a:rPr>
              <a:t> б </a:t>
            </a:r>
            <a:r>
              <a:rPr lang="ru-RU" sz="3200" dirty="0" err="1">
                <a:latin typeface="Arial Narrow" panose="020B0606020202030204" pitchFamily="34" charset="0"/>
              </a:rPr>
              <a:t>використовувати</a:t>
            </a:r>
            <a:r>
              <a:rPr lang="ru-RU" sz="3200" dirty="0">
                <a:latin typeface="Arial Narrow" panose="020B0606020202030204" pitchFamily="34" charset="0"/>
              </a:rPr>
              <a:t> для </a:t>
            </a:r>
            <a:r>
              <a:rPr lang="ru-RU" sz="3200" dirty="0" err="1">
                <a:latin typeface="Arial Narrow" panose="020B0606020202030204" pitchFamily="34" charset="0"/>
              </a:rPr>
              <a:t>опису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рядків</a:t>
            </a:r>
            <a:r>
              <a:rPr lang="ru-RU" sz="3200" dirty="0">
                <a:latin typeface="Arial Narrow" panose="020B0606020202030204" pitchFamily="34" charset="0"/>
              </a:rPr>
              <a:t>. </a:t>
            </a:r>
            <a:endParaRPr lang="ru-RU" sz="3200" dirty="0" smtClean="0">
              <a:latin typeface="Arial Narrow" panose="020B0606020202030204" pitchFamily="34" charset="0"/>
            </a:endParaRPr>
          </a:p>
          <a:p>
            <a:endParaRPr lang="ru-RU" sz="3200" dirty="0" smtClean="0">
              <a:latin typeface="Arial Narrow" panose="020B0606020202030204" pitchFamily="34" charset="0"/>
            </a:endParaRPr>
          </a:p>
          <a:p>
            <a:r>
              <a:rPr lang="ru-RU" sz="3200" dirty="0" err="1" smtClean="0">
                <a:latin typeface="Arial Narrow" panose="020B0606020202030204" pitchFamily="34" charset="0"/>
              </a:rPr>
              <a:t>Замість</a:t>
            </a:r>
            <a:r>
              <a:rPr lang="ru-RU" sz="3200" dirty="0" smtClean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цього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>
                <a:solidFill>
                  <a:srgbClr val="00B050"/>
                </a:solidFill>
                <a:latin typeface="Arial Narrow" panose="020B0606020202030204" pitchFamily="34" charset="0"/>
              </a:rPr>
              <a:t>рядки </a:t>
            </a:r>
            <a:r>
              <a:rPr lang="ru-RU" sz="3200" dirty="0" err="1">
                <a:solidFill>
                  <a:srgbClr val="00B050"/>
                </a:solidFill>
                <a:latin typeface="Arial Narrow" panose="020B0606020202030204" pitchFamily="34" charset="0"/>
              </a:rPr>
              <a:t>представляються</a:t>
            </a:r>
            <a:r>
              <a:rPr lang="ru-RU" sz="3200" dirty="0">
                <a:solidFill>
                  <a:srgbClr val="00B050"/>
                </a:solidFill>
                <a:latin typeface="Arial Narrow" panose="020B0606020202030204" pitchFamily="34" charset="0"/>
              </a:rPr>
              <a:t> у </a:t>
            </a:r>
            <a:r>
              <a:rPr lang="ru-RU" sz="3200" dirty="0" err="1">
                <a:solidFill>
                  <a:srgbClr val="00B050"/>
                </a:solidFill>
                <a:latin typeface="Arial Narrow" panose="020B0606020202030204" pitchFamily="34" charset="0"/>
              </a:rPr>
              <a:t>вигляді</a:t>
            </a:r>
            <a:r>
              <a:rPr lang="ru-RU" sz="3200" dirty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solidFill>
                  <a:srgbClr val="00B050"/>
                </a:solidFill>
                <a:latin typeface="Arial Narrow" panose="020B0606020202030204" pitchFamily="34" charset="0"/>
              </a:rPr>
              <a:t>масиву</a:t>
            </a:r>
            <a:r>
              <a:rPr lang="ru-RU" sz="3200" dirty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solidFill>
                  <a:srgbClr val="00B050"/>
                </a:solidFill>
                <a:latin typeface="Arial Narrow" panose="020B0606020202030204" pitchFamily="34" charset="0"/>
              </a:rPr>
              <a:t>елементів</a:t>
            </a:r>
            <a:r>
              <a:rPr lang="ru-RU" sz="3200" dirty="0">
                <a:solidFill>
                  <a:srgbClr val="00B050"/>
                </a:solidFill>
                <a:latin typeface="Arial Narrow" panose="020B0606020202030204" pitchFamily="34" charset="0"/>
              </a:rPr>
              <a:t> типу </a:t>
            </a:r>
            <a:r>
              <a:rPr lang="ru-RU" sz="3200" i="1" dirty="0" err="1">
                <a:solidFill>
                  <a:srgbClr val="00B050"/>
                </a:solidFill>
                <a:latin typeface="Arial Narrow" panose="020B0606020202030204" pitchFamily="34" charset="0"/>
              </a:rPr>
              <a:t>char</a:t>
            </a:r>
            <a:r>
              <a:rPr lang="ru-RU" sz="3200" dirty="0">
                <a:latin typeface="Arial Narrow" panose="020B0606020202030204" pitchFamily="34" charset="0"/>
              </a:rPr>
              <a:t>. </a:t>
            </a:r>
            <a:endParaRPr lang="ru-RU" sz="3200" dirty="0" smtClean="0">
              <a:latin typeface="Arial Narrow" panose="020B0606020202030204" pitchFamily="34" charset="0"/>
            </a:endParaRPr>
          </a:p>
          <a:p>
            <a:endParaRPr lang="ru-RU" sz="3200" dirty="0">
              <a:latin typeface="Arial Narrow" panose="020B0606020202030204" pitchFamily="34" charset="0"/>
            </a:endParaRPr>
          </a:p>
          <a:p>
            <a:r>
              <a:rPr lang="ru-RU" sz="3200" dirty="0" err="1" smtClean="0">
                <a:latin typeface="Arial Narrow" panose="020B0606020202030204" pitchFamily="34" charset="0"/>
              </a:rPr>
              <a:t>Це</a:t>
            </a:r>
            <a:r>
              <a:rPr lang="ru-RU" sz="3200" dirty="0" smtClean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означає</a:t>
            </a:r>
            <a:r>
              <a:rPr lang="ru-RU" sz="3200" dirty="0">
                <a:latin typeface="Arial Narrow" panose="020B0606020202030204" pitchFamily="34" charset="0"/>
              </a:rPr>
              <a:t>, </a:t>
            </a:r>
            <a:r>
              <a:rPr lang="ru-RU" sz="3200" dirty="0" err="1">
                <a:latin typeface="Arial Narrow" panose="020B0606020202030204" pitchFamily="34" charset="0"/>
              </a:rPr>
              <a:t>що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символи</a:t>
            </a:r>
            <a:r>
              <a:rPr lang="ru-RU" sz="3200" dirty="0">
                <a:latin typeface="Arial Narrow" panose="020B0606020202030204" pitchFamily="34" charset="0"/>
              </a:rPr>
              <a:t> рядка </a:t>
            </a:r>
            <a:r>
              <a:rPr lang="ru-RU" sz="3200" dirty="0" err="1">
                <a:latin typeface="Arial Narrow" panose="020B0606020202030204" pitchFamily="34" charset="0"/>
              </a:rPr>
              <a:t>розташовуються</a:t>
            </a:r>
            <a:r>
              <a:rPr lang="ru-RU" sz="3200" dirty="0">
                <a:latin typeface="Arial Narrow" panose="020B0606020202030204" pitchFamily="34" charset="0"/>
              </a:rPr>
              <a:t> в </a:t>
            </a:r>
            <a:r>
              <a:rPr lang="ru-RU" sz="3200" dirty="0" err="1">
                <a:latin typeface="Arial Narrow" panose="020B0606020202030204" pitchFamily="34" charset="0"/>
              </a:rPr>
              <a:t>пам'яті</a:t>
            </a:r>
            <a:r>
              <a:rPr lang="ru-RU" sz="3200" dirty="0">
                <a:latin typeface="Arial Narrow" panose="020B0606020202030204" pitchFamily="34" charset="0"/>
              </a:rPr>
              <a:t> в </a:t>
            </a:r>
            <a:r>
              <a:rPr lang="ru-RU" sz="3200" dirty="0" err="1">
                <a:latin typeface="Arial Narrow" panose="020B0606020202030204" pitchFamily="34" charset="0"/>
              </a:rPr>
              <a:t>сусідніх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комірках</a:t>
            </a:r>
            <a:r>
              <a:rPr lang="ru-RU" sz="3200" dirty="0">
                <a:latin typeface="Arial Narrow" panose="020B0606020202030204" pitchFamily="34" charset="0"/>
              </a:rPr>
              <a:t>, по одному символу в </a:t>
            </a:r>
            <a:r>
              <a:rPr lang="ru-RU" sz="3200" dirty="0" err="1">
                <a:latin typeface="Arial Narrow" panose="020B0606020202030204" pitchFamily="34" charset="0"/>
              </a:rPr>
              <a:t>комірці</a:t>
            </a:r>
            <a:r>
              <a:rPr lang="ru-RU" sz="3200" dirty="0">
                <a:latin typeface="Arial Narrow" panose="020B0606020202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84350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74240" y="850834"/>
            <a:ext cx="85502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F0000"/>
                </a:solidFill>
              </a:rPr>
              <a:t>?</a:t>
            </a:r>
            <a:endParaRPr lang="ru-RU" sz="11500" dirty="0">
              <a:solidFill>
                <a:srgbClr val="FF000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93680" y="553430"/>
            <a:ext cx="50029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latin typeface="Arial Narrow" panose="020B0606020202030204" pitchFamily="34" charset="0"/>
              </a:rPr>
              <a:t>Речення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складається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із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деякої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кількості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слів</a:t>
            </a:r>
            <a:r>
              <a:rPr lang="ru-RU" sz="2400" dirty="0">
                <a:latin typeface="Arial Narrow" panose="020B0606020202030204" pitchFamily="34" charset="0"/>
              </a:rPr>
              <a:t>, </a:t>
            </a:r>
            <a:r>
              <a:rPr lang="ru-RU" sz="2400" dirty="0" err="1">
                <a:latin typeface="Arial Narrow" panose="020B0606020202030204" pitchFamily="34" charset="0"/>
              </a:rPr>
              <a:t>розділені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пробілами</a:t>
            </a:r>
            <a:r>
              <a:rPr lang="ru-RU" sz="2400" dirty="0">
                <a:latin typeface="Arial Narrow" panose="020B0606020202030204" pitchFamily="34" charset="0"/>
              </a:rPr>
              <a:t>. </a:t>
            </a:r>
            <a:r>
              <a:rPr lang="ru-RU" sz="2400" dirty="0" err="1">
                <a:latin typeface="Arial Narrow" panose="020B0606020202030204" pitchFamily="34" charset="0"/>
              </a:rPr>
              <a:t>Вивести</a:t>
            </a:r>
            <a:r>
              <a:rPr lang="ru-RU" sz="2400" dirty="0">
                <a:latin typeface="Arial Narrow" panose="020B0606020202030204" pitchFamily="34" charset="0"/>
              </a:rPr>
              <a:t> на </a:t>
            </a:r>
            <a:r>
              <a:rPr lang="ru-RU" sz="2400" dirty="0" err="1">
                <a:latin typeface="Arial Narrow" panose="020B0606020202030204" pitchFamily="34" charset="0"/>
              </a:rPr>
              <a:t>екран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окремі</a:t>
            </a:r>
            <a:r>
              <a:rPr lang="ru-RU" sz="2400" dirty="0">
                <a:latin typeface="Arial Narrow" panose="020B0606020202030204" pitchFamily="34" charset="0"/>
              </a:rPr>
              <a:t> слова, </a:t>
            </a:r>
            <a:r>
              <a:rPr lang="ru-RU" sz="2400" dirty="0" err="1">
                <a:latin typeface="Arial Narrow" panose="020B0606020202030204" pitchFamily="34" charset="0"/>
              </a:rPr>
              <a:t>впорядкувавши</a:t>
            </a:r>
            <a:r>
              <a:rPr lang="ru-RU" sz="2400" dirty="0">
                <a:latin typeface="Arial Narrow" panose="020B0606020202030204" pitchFamily="34" charset="0"/>
              </a:rPr>
              <a:t> </a:t>
            </a:r>
            <a:r>
              <a:rPr lang="ru-RU" sz="2400" dirty="0" err="1">
                <a:latin typeface="Arial Narrow" panose="020B0606020202030204" pitchFamily="34" charset="0"/>
              </a:rPr>
              <a:t>їх</a:t>
            </a:r>
            <a:r>
              <a:rPr lang="ru-RU" sz="2400" dirty="0">
                <a:latin typeface="Arial Narrow" panose="020B0606020202030204" pitchFamily="34" charset="0"/>
              </a:rPr>
              <a:t> у </a:t>
            </a:r>
            <a:r>
              <a:rPr lang="ru-RU" sz="2400" dirty="0" err="1">
                <a:latin typeface="Arial Narrow" panose="020B0606020202030204" pitchFamily="34" charset="0"/>
              </a:rPr>
              <a:t>алфавітному</a:t>
            </a:r>
            <a:r>
              <a:rPr lang="ru-RU" sz="2400" dirty="0">
                <a:latin typeface="Arial Narrow" panose="020B0606020202030204" pitchFamily="34" charset="0"/>
              </a:rPr>
              <a:t> порядку.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749" y="4446768"/>
            <a:ext cx="2085153" cy="19895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693680" y="2391767"/>
            <a:ext cx="63902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system(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chcp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1251"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system(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cls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*sl1;</a:t>
            </a:r>
          </a:p>
          <a:p>
            <a:r>
              <a:rPr lang="ru-RU" dirty="0" err="1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[] = 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"Паша Оля Коля Маша Анна"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sl1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strtok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(sl1 !=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"[%s]\n"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sl1);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sl1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strtok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823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74240" y="850834"/>
            <a:ext cx="85502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F0000"/>
                </a:solidFill>
              </a:rPr>
              <a:t>?</a:t>
            </a:r>
            <a:endParaRPr lang="ru-RU" sz="11500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sv-SE" dirty="0">
                <a:solidFill>
                  <a:srgbClr val="000000"/>
                </a:solidFill>
                <a:latin typeface="Consolas"/>
              </a:rPr>
              <a:t> *sl1, sl2[50], *tmp, str2[100</a:t>
            </a:r>
            <a:r>
              <a:rPr lang="sv-SE" dirty="0" smtClean="0">
                <a:solidFill>
                  <a:srgbClr val="000000"/>
                </a:solidFill>
                <a:latin typeface="Consolas"/>
              </a:rPr>
              <a:t>];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fl1 = 0, fl2 = 0, k;</a:t>
            </a:r>
          </a:p>
          <a:p>
            <a:r>
              <a:rPr lang="ru-RU" dirty="0" err="1">
                <a:solidFill>
                  <a:srgbClr val="0000FF"/>
                </a:solidFill>
                <a:latin typeface="Consolas"/>
              </a:rPr>
              <a:t>char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[] = 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"Паша Оля Коля Маша Анна"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sl1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strtok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(sl1 !=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"[%s]\n"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sl1);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(fl1 == 0)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strcpy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(sl2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sl1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fl1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1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}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k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strcmp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(sl1, sl2);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(k == -1 || k == 0) {</a:t>
            </a:r>
          </a:p>
          <a:p>
            <a:pPr marL="1166813" lvl="3" indent="88900"/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fl2==0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strcpy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(str2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sl1);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strcat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(str2,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fl2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1;</a:t>
            </a:r>
          </a:p>
          <a:p>
            <a:pPr lvl="3"/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3"/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strcat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(str2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sl1);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strcat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(str2,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3"/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2"/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3"/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fl2==0){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strcpy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(str2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sl2);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strcat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(str2,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fl2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1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}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3"/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4"/>
            <a:r>
              <a:rPr lang="en-US" dirty="0" err="1">
                <a:solidFill>
                  <a:srgbClr val="000000"/>
                </a:solidFill>
                <a:latin typeface="Consolas"/>
              </a:rPr>
              <a:t>strcat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(str2, sl2);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strcat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(str2,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strcpy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(sl2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sl1);</a:t>
            </a:r>
          </a:p>
          <a:p>
            <a:pPr lvl="2"/>
            <a:r>
              <a:rPr lang="ru-RU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  }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2"/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sl1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strtok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strcat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(str2, sl2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puts(str2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611" y="5275479"/>
            <a:ext cx="2704279" cy="13125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2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549919"/>
              </p:ext>
            </p:extLst>
          </p:nvPr>
        </p:nvGraphicFramePr>
        <p:xfrm>
          <a:off x="935420" y="724338"/>
          <a:ext cx="7189074" cy="579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98786"/>
                <a:gridCol w="798786"/>
                <a:gridCol w="798786"/>
                <a:gridCol w="798786"/>
                <a:gridCol w="798786"/>
                <a:gridCol w="798786"/>
                <a:gridCol w="798786"/>
                <a:gridCol w="798786"/>
                <a:gridCol w="798786"/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3200" dirty="0" smtClean="0">
                          <a:latin typeface="Arial Narrow" panose="020B0606020202030204" pitchFamily="34" charset="0"/>
                        </a:rPr>
                        <a:t>Ц</a:t>
                      </a:r>
                      <a:endParaRPr lang="ru-RU" sz="3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200" dirty="0" smtClean="0">
                          <a:latin typeface="Arial Narrow" panose="020B0606020202030204" pitchFamily="34" charset="0"/>
                        </a:rPr>
                        <a:t>е</a:t>
                      </a:r>
                      <a:endParaRPr lang="ru-RU" sz="3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200" dirty="0" smtClean="0">
                          <a:latin typeface="Arial Narrow" panose="020B0606020202030204" pitchFamily="34" charset="0"/>
                        </a:rPr>
                        <a:t>р</a:t>
                      </a:r>
                      <a:endParaRPr lang="ru-RU" sz="3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200" dirty="0" smtClean="0">
                          <a:latin typeface="Arial Narrow" panose="020B0606020202030204" pitchFamily="34" charset="0"/>
                        </a:rPr>
                        <a:t>я</a:t>
                      </a:r>
                      <a:endParaRPr lang="ru-RU" sz="3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200" dirty="0" smtClean="0">
                          <a:latin typeface="Arial Narrow" panose="020B0606020202030204" pitchFamily="34" charset="0"/>
                        </a:rPr>
                        <a:t>д</a:t>
                      </a:r>
                      <a:endParaRPr lang="ru-RU" sz="3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200" dirty="0" smtClean="0">
                          <a:latin typeface="Arial Narrow" panose="020B0606020202030204" pitchFamily="34" charset="0"/>
                        </a:rPr>
                        <a:t>о</a:t>
                      </a:r>
                      <a:endParaRPr lang="ru-RU" sz="3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200" dirty="0" smtClean="0">
                          <a:latin typeface="Arial Narrow" panose="020B0606020202030204" pitchFamily="34" charset="0"/>
                        </a:rPr>
                        <a:t>к</a:t>
                      </a:r>
                      <a:endParaRPr lang="ru-RU" sz="3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3200" dirty="0" smtClean="0">
                          <a:latin typeface="Arial Narrow" panose="020B0606020202030204" pitchFamily="34" charset="0"/>
                        </a:rPr>
                        <a:t>\0</a:t>
                      </a:r>
                      <a:endParaRPr lang="ru-RU" sz="3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8372" y="1545021"/>
            <a:ext cx="85974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 smtClean="0">
                <a:latin typeface="Arial Narrow" panose="020B0606020202030204" pitchFamily="34" charset="0"/>
              </a:rPr>
              <a:t>У Сі  </a:t>
            </a:r>
            <a:r>
              <a:rPr lang="uk-UA" sz="3200" i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рядок символів</a:t>
            </a:r>
            <a:r>
              <a:rPr lang="uk-UA" sz="32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uk-UA" sz="3200" dirty="0" smtClean="0">
                <a:latin typeface="Arial Narrow" panose="020B0606020202030204" pitchFamily="34" charset="0"/>
              </a:rPr>
              <a:t>розглядають як звичайний масив символів, в якому останнім є символ </a:t>
            </a:r>
            <a:r>
              <a:rPr lang="uk-UA" sz="3200" i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‘\0’</a:t>
            </a:r>
            <a:r>
              <a:rPr lang="uk-UA" sz="3200" dirty="0" smtClean="0">
                <a:latin typeface="Arial Narrow" panose="020B0606020202030204" pitchFamily="34" charset="0"/>
              </a:rPr>
              <a:t> . При цьому довжина масиву визначається на одиницю більше ніж довжина реального рядка.</a:t>
            </a:r>
          </a:p>
          <a:p>
            <a:endParaRPr lang="ru-RU" sz="2400" dirty="0" smtClean="0">
              <a:latin typeface="Arial Narrow" panose="020B0606020202030204" pitchFamily="34" charset="0"/>
            </a:endParaRPr>
          </a:p>
          <a:p>
            <a:r>
              <a:rPr lang="ru-RU" sz="3200" dirty="0" smtClean="0">
                <a:latin typeface="Arial Narrow" panose="020B0606020202030204" pitchFamily="34" charset="0"/>
              </a:rPr>
              <a:t>В </a:t>
            </a:r>
            <a:r>
              <a:rPr lang="ru-RU" sz="3200" dirty="0" err="1">
                <a:latin typeface="Arial Narrow" panose="020B0606020202030204" pitchFamily="34" charset="0"/>
              </a:rPr>
              <a:t>мові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Сі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використовується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smtClean="0">
                <a:latin typeface="Arial Narrow" panose="020B0606020202030204" pitchFamily="34" charset="0"/>
              </a:rPr>
              <a:t>так звана </a:t>
            </a:r>
            <a:r>
              <a:rPr lang="ru-RU" sz="3200" dirty="0" err="1">
                <a:latin typeface="Arial Narrow" panose="020B0606020202030204" pitchFamily="34" charset="0"/>
              </a:rPr>
              <a:t>концепція</a:t>
            </a:r>
            <a:r>
              <a:rPr lang="ru-RU" sz="3200" dirty="0">
                <a:latin typeface="Arial Narrow" panose="020B0606020202030204" pitchFamily="34" charset="0"/>
              </a:rPr>
              <a:t> «</a:t>
            </a:r>
            <a:r>
              <a:rPr lang="en-US" sz="3200" dirty="0">
                <a:solidFill>
                  <a:srgbClr val="7030A0"/>
                </a:solidFill>
                <a:latin typeface="Arial Narrow" panose="020B0606020202030204" pitchFamily="34" charset="0"/>
              </a:rPr>
              <a:t>zero termination string</a:t>
            </a:r>
            <a:r>
              <a:rPr lang="en-US" sz="3200" dirty="0">
                <a:latin typeface="Arial Narrow" panose="020B0606020202030204" pitchFamily="34" charset="0"/>
              </a:rPr>
              <a:t>». </a:t>
            </a:r>
            <a:r>
              <a:rPr lang="ru-RU" sz="3200" dirty="0" err="1">
                <a:latin typeface="Arial Narrow" panose="020B0606020202030204" pitchFamily="34" charset="0"/>
              </a:rPr>
              <a:t>Це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означає</a:t>
            </a:r>
            <a:r>
              <a:rPr lang="ru-RU" sz="3200" dirty="0">
                <a:latin typeface="Arial Narrow" panose="020B0606020202030204" pitchFamily="34" charset="0"/>
              </a:rPr>
              <a:t>, </a:t>
            </a:r>
            <a:r>
              <a:rPr lang="ru-RU" sz="3200" dirty="0" err="1">
                <a:latin typeface="Arial Narrow" panose="020B0606020202030204" pitchFamily="34" charset="0"/>
              </a:rPr>
              <a:t>що</a:t>
            </a:r>
            <a:r>
              <a:rPr lang="ru-RU" sz="3200" dirty="0">
                <a:latin typeface="Arial Narrow" panose="020B0606020202030204" pitchFamily="34" charset="0"/>
              </a:rPr>
              <a:t> для </a:t>
            </a:r>
            <a:r>
              <a:rPr lang="ru-RU" sz="3200" dirty="0" err="1">
                <a:latin typeface="Arial Narrow" panose="020B0606020202030204" pitchFamily="34" charset="0"/>
              </a:rPr>
              <a:t>позначення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закінчення</a:t>
            </a:r>
            <a:r>
              <a:rPr lang="ru-RU" sz="3200" dirty="0">
                <a:latin typeface="Arial Narrow" panose="020B0606020202030204" pitchFamily="34" charset="0"/>
              </a:rPr>
              <a:t> кожного рядка (</a:t>
            </a:r>
            <a:r>
              <a:rPr lang="ru-RU" sz="3200" dirty="0" err="1">
                <a:latin typeface="Arial Narrow" panose="020B0606020202030204" pitchFamily="34" charset="0"/>
              </a:rPr>
              <a:t>масиву</a:t>
            </a:r>
            <a:r>
              <a:rPr lang="ru-RU" sz="3200" dirty="0">
                <a:latin typeface="Arial Narrow" panose="020B0606020202030204" pitchFamily="34" charset="0"/>
              </a:rPr>
              <a:t> типу </a:t>
            </a:r>
            <a:r>
              <a:rPr lang="en-US" sz="3200" dirty="0">
                <a:latin typeface="Arial Narrow" panose="020B0606020202030204" pitchFamily="34" charset="0"/>
              </a:rPr>
              <a:t>char) </a:t>
            </a:r>
            <a:r>
              <a:rPr lang="ru-RU" sz="3200" dirty="0" err="1">
                <a:latin typeface="Arial Narrow" panose="020B0606020202030204" pitchFamily="34" charset="0"/>
              </a:rPr>
              <a:t>використовується</a:t>
            </a:r>
            <a:r>
              <a:rPr lang="ru-RU" sz="3200" dirty="0">
                <a:latin typeface="Arial Narrow" panose="020B0606020202030204" pitchFamily="34" charset="0"/>
              </a:rPr>
              <a:t> нуль-символ ('\0</a:t>
            </a:r>
            <a:r>
              <a:rPr lang="ru-RU" sz="3200" dirty="0" smtClean="0">
                <a:latin typeface="Arial Narrow" panose="020B0606020202030204" pitchFamily="34" charset="0"/>
              </a:rPr>
              <a:t>')</a:t>
            </a:r>
            <a:endParaRPr lang="uk-UA" sz="3200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006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1338" y="1326627"/>
            <a:ext cx="732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>
                <a:latin typeface="Arial Narrow" panose="020B0606020202030204" pitchFamily="34" charset="0"/>
              </a:rPr>
              <a:t>О</a:t>
            </a:r>
            <a:r>
              <a:rPr lang="ru-RU" sz="3000" dirty="0" err="1" smtClean="0">
                <a:latin typeface="Arial Narrow" panose="020B0606020202030204" pitchFamily="34" charset="0"/>
              </a:rPr>
              <a:t>голошення</a:t>
            </a:r>
            <a:r>
              <a:rPr lang="ru-RU" sz="3000" dirty="0" smtClean="0">
                <a:latin typeface="Arial Narrow" panose="020B0606020202030204" pitchFamily="34" charset="0"/>
              </a:rPr>
              <a:t> </a:t>
            </a:r>
            <a:r>
              <a:rPr lang="en-US" sz="3000" dirty="0" smtClean="0">
                <a:latin typeface="Arial Narrow" panose="020B0606020202030204" pitchFamily="34" charset="0"/>
              </a:rPr>
              <a:t> </a:t>
            </a:r>
            <a:r>
              <a:rPr lang="en-US" sz="30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char </a:t>
            </a:r>
            <a:r>
              <a:rPr lang="en-US" sz="3000" dirty="0" err="1">
                <a:solidFill>
                  <a:srgbClr val="00B050"/>
                </a:solidFill>
                <a:latin typeface="Arial Narrow" panose="020B0606020202030204" pitchFamily="34" charset="0"/>
              </a:rPr>
              <a:t>str</a:t>
            </a:r>
            <a:r>
              <a:rPr lang="en-US" sz="3000" dirty="0">
                <a:solidFill>
                  <a:srgbClr val="00B050"/>
                </a:solidFill>
                <a:latin typeface="Arial Narrow" panose="020B0606020202030204" pitchFamily="34" charset="0"/>
              </a:rPr>
              <a:t>[10];</a:t>
            </a:r>
            <a:br>
              <a:rPr lang="en-US" sz="3000" dirty="0">
                <a:solidFill>
                  <a:srgbClr val="00B050"/>
                </a:solidFill>
                <a:latin typeface="Arial Narrow" panose="020B0606020202030204" pitchFamily="34" charset="0"/>
              </a:rPr>
            </a:br>
            <a:r>
              <a:rPr lang="ru-RU" sz="3000" dirty="0" err="1">
                <a:latin typeface="Arial Narrow" panose="020B0606020202030204" pitchFamily="34" charset="0"/>
              </a:rPr>
              <a:t>передбачає</a:t>
            </a:r>
            <a:r>
              <a:rPr lang="ru-RU" sz="3000" dirty="0">
                <a:latin typeface="Arial Narrow" panose="020B0606020202030204" pitchFamily="34" charset="0"/>
              </a:rPr>
              <a:t>, </a:t>
            </a:r>
            <a:r>
              <a:rPr lang="ru-RU" sz="3000" dirty="0" err="1">
                <a:latin typeface="Arial Narrow" panose="020B0606020202030204" pitchFamily="34" charset="0"/>
              </a:rPr>
              <a:t>що</a:t>
            </a:r>
            <a:r>
              <a:rPr lang="ru-RU" sz="3000" dirty="0">
                <a:latin typeface="Arial Narrow" panose="020B0606020202030204" pitchFamily="34" charset="0"/>
              </a:rPr>
              <a:t> рядок </a:t>
            </a:r>
            <a:r>
              <a:rPr lang="ru-RU" sz="3000" dirty="0" err="1" smtClean="0">
                <a:latin typeface="Arial Narrow" panose="020B0606020202030204" pitchFamily="34" charset="0"/>
              </a:rPr>
              <a:t>може</a:t>
            </a:r>
            <a:r>
              <a:rPr lang="ru-RU" sz="3000" dirty="0" smtClean="0">
                <a:latin typeface="Arial Narrow" panose="020B0606020202030204" pitchFamily="34" charset="0"/>
              </a:rPr>
              <a:t> </a:t>
            </a:r>
            <a:r>
              <a:rPr lang="ru-RU" sz="3000" dirty="0" err="1">
                <a:latin typeface="Arial Narrow" panose="020B0606020202030204" pitchFamily="34" charset="0"/>
              </a:rPr>
              <a:t>містити</a:t>
            </a:r>
            <a:r>
              <a:rPr lang="ru-RU" sz="3000" dirty="0">
                <a:latin typeface="Arial Narrow" panose="020B0606020202030204" pitchFamily="34" charset="0"/>
              </a:rPr>
              <a:t> максимум 9 </a:t>
            </a:r>
            <a:r>
              <a:rPr lang="ru-RU" sz="3000" dirty="0" err="1">
                <a:latin typeface="Arial Narrow" panose="020B0606020202030204" pitchFamily="34" charset="0"/>
              </a:rPr>
              <a:t>символів</a:t>
            </a:r>
            <a:r>
              <a:rPr lang="ru-RU" sz="3000" dirty="0" smtClean="0">
                <a:latin typeface="Arial Narrow" panose="020B0606020202030204" pitchFamily="34" charset="0"/>
              </a:rPr>
              <a:t>.</a:t>
            </a:r>
            <a:endParaRPr lang="ru-RU" sz="3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239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7254" y="1042848"/>
            <a:ext cx="77251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 smtClean="0">
                <a:solidFill>
                  <a:srgbClr val="7030A0"/>
                </a:solidFill>
                <a:latin typeface="Arial Narrow" panose="020B0606020202030204" pitchFamily="34" charset="0"/>
              </a:rPr>
              <a:t>Основні</a:t>
            </a:r>
            <a:r>
              <a:rPr lang="ru-RU" sz="3200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solidFill>
                  <a:srgbClr val="7030A0"/>
                </a:solidFill>
                <a:latin typeface="Arial Narrow" panose="020B0606020202030204" pitchFamily="34" charset="0"/>
              </a:rPr>
              <a:t>методи</a:t>
            </a:r>
            <a:r>
              <a:rPr lang="ru-RU" sz="3200" dirty="0">
                <a:solidFill>
                  <a:srgbClr val="7030A0"/>
                </a:solidFill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solidFill>
                  <a:srgbClr val="7030A0"/>
                </a:solidFill>
                <a:latin typeface="Arial Narrow" panose="020B0606020202030204" pitchFamily="34" charset="0"/>
              </a:rPr>
              <a:t>ініціалізації</a:t>
            </a:r>
            <a:r>
              <a:rPr lang="ru-RU" sz="3200" dirty="0">
                <a:solidFill>
                  <a:srgbClr val="7030A0"/>
                </a:solidFill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solidFill>
                  <a:srgbClr val="7030A0"/>
                </a:solidFill>
                <a:latin typeface="Arial Narrow" panose="020B0606020202030204" pitchFamily="34" charset="0"/>
              </a:rPr>
              <a:t>символьних</a:t>
            </a:r>
            <a:r>
              <a:rPr lang="ru-RU" sz="3200" dirty="0">
                <a:solidFill>
                  <a:srgbClr val="7030A0"/>
                </a:solidFill>
                <a:latin typeface="Arial Narrow" panose="020B0606020202030204" pitchFamily="34" charset="0"/>
              </a:rPr>
              <a:t> </a:t>
            </a:r>
            <a:r>
              <a:rPr lang="ru-RU" sz="3200" dirty="0" err="1" smtClean="0">
                <a:solidFill>
                  <a:srgbClr val="7030A0"/>
                </a:solidFill>
                <a:latin typeface="Arial Narrow" panose="020B0606020202030204" pitchFamily="34" charset="0"/>
              </a:rPr>
              <a:t>рядків</a:t>
            </a:r>
            <a:r>
              <a:rPr lang="en-US" sz="3200" dirty="0">
                <a:solidFill>
                  <a:srgbClr val="7030A0"/>
                </a:solidFill>
                <a:latin typeface="Arial Narrow" panose="020B0606020202030204" pitchFamily="34" charset="0"/>
              </a:rPr>
              <a:t>:</a:t>
            </a:r>
          </a:p>
          <a:p>
            <a:endParaRPr lang="ru-RU" sz="3000" dirty="0" smtClean="0"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rial Narrow" panose="020B0606020202030204" pitchFamily="34" charset="0"/>
              </a:rPr>
              <a:t>char </a:t>
            </a:r>
            <a:r>
              <a:rPr lang="en-US" sz="3600" dirty="0">
                <a:latin typeface="Arial Narrow" panose="020B0606020202030204" pitchFamily="34" charset="0"/>
              </a:rPr>
              <a:t>str1[]= </a:t>
            </a:r>
            <a:r>
              <a:rPr lang="en-US" sz="3600" dirty="0" smtClean="0">
                <a:latin typeface="Arial Narrow" panose="020B0606020202030204" pitchFamily="34" charset="0"/>
              </a:rPr>
              <a:t>“</a:t>
            </a:r>
            <a:r>
              <a:rPr lang="en-US" sz="3600" dirty="0" err="1" smtClean="0">
                <a:latin typeface="Arial Narrow" panose="020B0606020202030204" pitchFamily="34" charset="0"/>
              </a:rPr>
              <a:t>ABCdef</a:t>
            </a:r>
            <a:r>
              <a:rPr lang="en-US" sz="3600" dirty="0" smtClean="0">
                <a:latin typeface="Arial Narrow" panose="020B0606020202030204" pitchFamily="34" charset="0"/>
              </a:rPr>
              <a:t>”;</a:t>
            </a:r>
            <a:endParaRPr lang="uk-UA" sz="3600" dirty="0" smtClean="0"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rial Narrow" panose="020B0606020202030204" pitchFamily="34" charset="0"/>
              </a:rPr>
              <a:t>char </a:t>
            </a:r>
            <a:r>
              <a:rPr lang="en-US" sz="3600" dirty="0">
                <a:latin typeface="Arial Narrow" panose="020B0606020202030204" pitchFamily="34" charset="0"/>
              </a:rPr>
              <a:t>str2</a:t>
            </a:r>
            <a:r>
              <a:rPr lang="en-US" sz="3600" dirty="0" smtClean="0">
                <a:latin typeface="Arial Narrow" panose="020B0606020202030204" pitchFamily="34" charset="0"/>
              </a:rPr>
              <a:t>[]={‘A’, ‘B’, ‘C’, ‘d’, ‘e’, ‘f’,’0’};</a:t>
            </a:r>
            <a:endParaRPr lang="uk-UA" sz="3600" dirty="0" smtClean="0"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rial Narrow" panose="020B0606020202030204" pitchFamily="34" charset="0"/>
              </a:rPr>
              <a:t>char str3[10];</a:t>
            </a:r>
            <a:endParaRPr lang="uk-UA" sz="3600" dirty="0" smtClean="0"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 Narrow" panose="020B0606020202030204" pitchFamily="34" charset="0"/>
              </a:rPr>
              <a:t>char </a:t>
            </a:r>
            <a:r>
              <a:rPr lang="en-US" sz="3600" dirty="0" err="1" smtClean="0">
                <a:latin typeface="Arial Narrow" panose="020B0606020202030204" pitchFamily="34" charset="0"/>
              </a:rPr>
              <a:t>str</a:t>
            </a:r>
            <a:r>
              <a:rPr lang="uk-UA" sz="3600" dirty="0" smtClean="0">
                <a:latin typeface="Arial Narrow" panose="020B0606020202030204" pitchFamily="34" charset="0"/>
              </a:rPr>
              <a:t>4</a:t>
            </a:r>
            <a:r>
              <a:rPr lang="en-US" sz="3600" dirty="0" smtClean="0">
                <a:latin typeface="Arial Narrow" panose="020B0606020202030204" pitchFamily="34" charset="0"/>
              </a:rPr>
              <a:t>[10]</a:t>
            </a:r>
            <a:r>
              <a:rPr lang="uk-UA" sz="3600" dirty="0" smtClean="0">
                <a:latin typeface="Arial Narrow" panose="020B0606020202030204" pitchFamily="34" charset="0"/>
              </a:rPr>
              <a:t>=</a:t>
            </a:r>
            <a:r>
              <a:rPr lang="en-US" sz="3600" dirty="0" smtClean="0">
                <a:latin typeface="Arial Narrow" panose="020B0606020202030204" pitchFamily="34" charset="0"/>
              </a:rPr>
              <a:t>“HELLO”;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rial Narrow" panose="020B0606020202030204" pitchFamily="34" charset="0"/>
              </a:rPr>
              <a:t>char </a:t>
            </a:r>
            <a:r>
              <a:rPr lang="en-US" sz="3600" dirty="0">
                <a:latin typeface="Arial Narrow" panose="020B0606020202030204" pitchFamily="34" charset="0"/>
              </a:rPr>
              <a:t>* </a:t>
            </a:r>
            <a:r>
              <a:rPr lang="en-US" sz="3600" dirty="0" smtClean="0">
                <a:latin typeface="Arial Narrow" panose="020B0606020202030204" pitchFamily="34" charset="0"/>
              </a:rPr>
              <a:t>str5; </a:t>
            </a:r>
            <a:endParaRPr lang="ru-RU" sz="3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52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675" y="1135118"/>
            <a:ext cx="8678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Arial Narrow" panose="020B0606020202030204" pitchFamily="34" charset="0"/>
              </a:rPr>
              <a:t>Рядок </a:t>
            </a:r>
            <a:r>
              <a:rPr lang="ru-RU" sz="3200" dirty="0" err="1">
                <a:latin typeface="Arial Narrow" panose="020B0606020202030204" pitchFamily="34" charset="0"/>
              </a:rPr>
              <a:t>можна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обробляти</a:t>
            </a:r>
            <a:r>
              <a:rPr lang="ru-RU" sz="3200" dirty="0">
                <a:latin typeface="Arial Narrow" panose="020B0606020202030204" pitchFamily="34" charset="0"/>
              </a:rPr>
              <a:t> як </a:t>
            </a:r>
            <a:r>
              <a:rPr lang="ru-RU" sz="3200" dirty="0" err="1">
                <a:latin typeface="Arial Narrow" panose="020B0606020202030204" pitchFamily="34" charset="0"/>
              </a:rPr>
              <a:t>масив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символів</a:t>
            </a:r>
            <a:r>
              <a:rPr lang="ru-RU" sz="3200" dirty="0">
                <a:latin typeface="Arial Narrow" panose="020B0606020202030204" pitchFamily="34" charset="0"/>
              </a:rPr>
              <a:t>, </a:t>
            </a:r>
            <a:r>
              <a:rPr lang="ru-RU" sz="3200" dirty="0" err="1">
                <a:latin typeface="Arial Narrow" panose="020B0606020202030204" pitchFamily="34" charset="0"/>
              </a:rPr>
              <a:t>використовуючи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алгоритми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обробки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масивів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або</a:t>
            </a:r>
            <a:r>
              <a:rPr lang="ru-RU" sz="3200" dirty="0">
                <a:latin typeface="Arial Narrow" panose="020B0606020202030204" pitchFamily="34" charset="0"/>
              </a:rPr>
              <a:t> за </a:t>
            </a:r>
            <a:r>
              <a:rPr lang="ru-RU" sz="3200" dirty="0" err="1">
                <a:latin typeface="Arial Narrow" panose="020B0606020202030204" pitchFamily="34" charset="0"/>
              </a:rPr>
              <a:t>допомогою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функцій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обробки</a:t>
            </a:r>
            <a:r>
              <a:rPr lang="ru-RU" sz="3200" dirty="0">
                <a:latin typeface="Arial Narrow" panose="020B0606020202030204" pitchFamily="34" charset="0"/>
              </a:rPr>
              <a:t>. </a:t>
            </a:r>
            <a:endParaRPr lang="en-US" sz="3200" dirty="0" smtClean="0"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41434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err="1" smtClean="0">
                <a:solidFill>
                  <a:srgbClr val="7030A0"/>
                </a:solidFill>
                <a:latin typeface="Arial Narrow" panose="020B0606020202030204" pitchFamily="34" charset="0"/>
              </a:rPr>
              <a:t>Введення</a:t>
            </a:r>
            <a:r>
              <a:rPr lang="en-US" sz="3600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 </a:t>
            </a:r>
            <a:r>
              <a:rPr lang="ru-RU" sz="3600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-</a:t>
            </a:r>
            <a:r>
              <a:rPr lang="en-US" sz="3600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 </a:t>
            </a:r>
            <a:r>
              <a:rPr lang="ru-RU" sz="3600" dirty="0" err="1" smtClean="0">
                <a:solidFill>
                  <a:srgbClr val="7030A0"/>
                </a:solidFill>
                <a:latin typeface="Arial Narrow" panose="020B0606020202030204" pitchFamily="34" charset="0"/>
              </a:rPr>
              <a:t>виведення</a:t>
            </a:r>
            <a:r>
              <a:rPr lang="ru-RU" sz="3600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 </a:t>
            </a:r>
            <a:endParaRPr lang="en-US" sz="3600" dirty="0">
              <a:solidFill>
                <a:srgbClr val="7030A0"/>
              </a:solidFill>
              <a:latin typeface="Arial Narrow" panose="020B0606020202030204" pitchFamily="34" charset="0"/>
            </a:endParaRPr>
          </a:p>
          <a:p>
            <a:pPr algn="ct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78371" y="2872943"/>
            <a:ext cx="29297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Arial Narrow" panose="020B0606020202030204" pitchFamily="34" charset="0"/>
              </a:rPr>
              <a:t>Символ</a:t>
            </a:r>
            <a:r>
              <a:rPr lang="en-US" sz="3200" dirty="0" smtClean="0">
                <a:latin typeface="Arial Narrow" panose="020B0606020202030204" pitchFamily="34" charset="0"/>
              </a:rPr>
              <a:t>:</a:t>
            </a:r>
            <a:endParaRPr lang="en-US" sz="3200" dirty="0">
              <a:latin typeface="Arial Narrow" panose="020B0606020202030204" pitchFamily="34" charset="0"/>
            </a:endParaRPr>
          </a:p>
          <a:p>
            <a:r>
              <a:rPr lang="en-US" sz="3200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scanf</a:t>
            </a:r>
            <a:r>
              <a:rPr lang="en-US" sz="3200" dirty="0">
                <a:solidFill>
                  <a:srgbClr val="00B050"/>
                </a:solidFill>
                <a:latin typeface="Arial Narrow" panose="020B0606020202030204" pitchFamily="34" charset="0"/>
              </a:rPr>
              <a:t>(“%c”, &amp;c</a:t>
            </a:r>
            <a:r>
              <a:rPr lang="en-US" sz="32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23845" y="2872943"/>
            <a:ext cx="20337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Arial Narrow" panose="020B0606020202030204" pitchFamily="34" charset="0"/>
              </a:rPr>
              <a:t>Рядок</a:t>
            </a:r>
            <a:r>
              <a:rPr lang="en-US" sz="3200" dirty="0" smtClean="0">
                <a:latin typeface="Arial Narrow" panose="020B0606020202030204" pitchFamily="34" charset="0"/>
              </a:rPr>
              <a:t>:</a:t>
            </a:r>
            <a:endParaRPr lang="en-US" sz="3200" dirty="0">
              <a:latin typeface="Arial Narrow" panose="020B0606020202030204" pitchFamily="34" charset="0"/>
            </a:endParaRPr>
          </a:p>
          <a:p>
            <a:r>
              <a:rPr lang="en-US" sz="32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gets()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41987" y="2872942"/>
            <a:ext cx="29297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Arial Narrow" panose="020B0606020202030204" pitchFamily="34" charset="0"/>
              </a:rPr>
              <a:t>Слов</a:t>
            </a:r>
            <a:r>
              <a:rPr lang="uk-UA" sz="3200" dirty="0">
                <a:latin typeface="Arial Narrow" panose="020B0606020202030204" pitchFamily="34" charset="0"/>
              </a:rPr>
              <a:t>о</a:t>
            </a:r>
            <a:r>
              <a:rPr lang="en-US" sz="3200" dirty="0" smtClean="0">
                <a:latin typeface="Arial Narrow" panose="020B0606020202030204" pitchFamily="34" charset="0"/>
              </a:rPr>
              <a:t>:</a:t>
            </a:r>
            <a:endParaRPr lang="en-US" sz="3200" dirty="0">
              <a:latin typeface="Arial Narrow" panose="020B0606020202030204" pitchFamily="34" charset="0"/>
            </a:endParaRPr>
          </a:p>
          <a:p>
            <a:r>
              <a:rPr lang="en-US" sz="3200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scanf</a:t>
            </a:r>
            <a:r>
              <a:rPr lang="en-US" sz="3200" dirty="0">
                <a:solidFill>
                  <a:srgbClr val="00B050"/>
                </a:solidFill>
                <a:latin typeface="Arial Narrow" panose="020B0606020202030204" pitchFamily="34" charset="0"/>
              </a:rPr>
              <a:t>(“%s”, s);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8675" y="4288213"/>
            <a:ext cx="88707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 Narrow" panose="020B0606020202030204" pitchFamily="34" charset="0"/>
              </a:rPr>
              <a:t>Для </a:t>
            </a:r>
            <a:r>
              <a:rPr lang="ru-RU" sz="3200" dirty="0" err="1">
                <a:latin typeface="Arial Narrow" panose="020B0606020202030204" pitchFamily="34" charset="0"/>
              </a:rPr>
              <a:t>виведення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рядків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можна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використовувати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 smtClean="0">
                <a:latin typeface="Arial Narrow" panose="020B0606020202030204" pitchFamily="34" charset="0"/>
              </a:rPr>
              <a:t>функції</a:t>
            </a:r>
            <a:endParaRPr lang="en-US" sz="3200" dirty="0" smtClean="0">
              <a:latin typeface="Arial Narrow" panose="020B0606020202030204" pitchFamily="34" charset="0"/>
            </a:endParaRPr>
          </a:p>
          <a:p>
            <a:pPr algn="ctr"/>
            <a:r>
              <a:rPr lang="en-US" sz="3200" b="1" i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puts</a:t>
            </a:r>
            <a:r>
              <a:rPr lang="en-US" sz="3200" b="1" dirty="0">
                <a:solidFill>
                  <a:srgbClr val="00B050"/>
                </a:solidFill>
                <a:latin typeface="Arial Narrow" panose="020B0606020202030204" pitchFamily="34" charset="0"/>
              </a:rPr>
              <a:t>() 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і</a:t>
            </a:r>
            <a:r>
              <a:rPr lang="ru-RU" sz="3200" dirty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en-US" sz="3200" b="1" i="1" dirty="0" err="1">
                <a:solidFill>
                  <a:srgbClr val="00B050"/>
                </a:solidFill>
                <a:latin typeface="Arial Narrow" panose="020B0606020202030204" pitchFamily="34" charset="0"/>
              </a:rPr>
              <a:t>printf</a:t>
            </a:r>
            <a:r>
              <a:rPr lang="en-US" sz="32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()</a:t>
            </a:r>
            <a:r>
              <a:rPr lang="en-US" sz="3200" dirty="0">
                <a:solidFill>
                  <a:srgbClr val="00B050"/>
                </a:solidFill>
                <a:latin typeface="Arial Narrow" panose="020B0606020202030204" pitchFamily="34" charset="0"/>
              </a:rPr>
              <a:t/>
            </a:r>
            <a:br>
              <a:rPr lang="en-US" sz="3200" dirty="0">
                <a:solidFill>
                  <a:srgbClr val="00B050"/>
                </a:solidFill>
                <a:latin typeface="Arial Narrow" panose="020B0606020202030204" pitchFamily="34" charset="0"/>
              </a:rPr>
            </a:br>
            <a:r>
              <a:rPr lang="ru-RU" sz="3200" dirty="0">
                <a:latin typeface="Arial Narrow" panose="020B0606020202030204" pitchFamily="34" charset="0"/>
              </a:rPr>
              <a:t>Синтаксис </a:t>
            </a:r>
            <a:r>
              <a:rPr lang="ru-RU" sz="3200" dirty="0" err="1">
                <a:latin typeface="Arial Narrow" panose="020B0606020202030204" pitchFamily="34" charset="0"/>
              </a:rPr>
              <a:t>функції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en-US" sz="3200" i="1" dirty="0">
                <a:latin typeface="Arial Narrow" panose="020B0606020202030204" pitchFamily="34" charset="0"/>
              </a:rPr>
              <a:t>puts</a:t>
            </a:r>
            <a:r>
              <a:rPr lang="en-US" sz="3200" dirty="0" smtClean="0">
                <a:latin typeface="Arial Narrow" panose="020B0606020202030204" pitchFamily="34" charset="0"/>
              </a:rPr>
              <a:t>(): </a:t>
            </a:r>
            <a:r>
              <a:rPr lang="en-US" sz="3200" i="1" dirty="0" err="1" smtClean="0">
                <a:latin typeface="Arial Narrow" panose="020B0606020202030204" pitchFamily="34" charset="0"/>
              </a:rPr>
              <a:t>int</a:t>
            </a:r>
            <a:r>
              <a:rPr lang="en-US" sz="3200" i="1" dirty="0" smtClean="0">
                <a:latin typeface="Arial Narrow" panose="020B0606020202030204" pitchFamily="34" charset="0"/>
              </a:rPr>
              <a:t> </a:t>
            </a:r>
            <a:r>
              <a:rPr lang="en-US" sz="3200" i="1" dirty="0">
                <a:latin typeface="Arial Narrow" panose="020B0606020202030204" pitchFamily="34" charset="0"/>
              </a:rPr>
              <a:t>puts(char *string</a:t>
            </a:r>
            <a:r>
              <a:rPr lang="en-US" sz="3200" i="1" dirty="0" smtClean="0">
                <a:latin typeface="Arial Narrow" panose="020B0606020202030204" pitchFamily="34" charset="0"/>
              </a:rPr>
              <a:t>);</a:t>
            </a:r>
            <a:endParaRPr lang="ru-RU" sz="3200" i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925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86111" y="762736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>
                <a:solidFill>
                  <a:srgbClr val="7030A0"/>
                </a:solidFill>
              </a:rPr>
              <a:t>ПРИКЛАД </a:t>
            </a:r>
            <a:r>
              <a:rPr lang="uk-UA" b="1" dirty="0" smtClean="0">
                <a:solidFill>
                  <a:srgbClr val="7030A0"/>
                </a:solidFill>
              </a:rPr>
              <a:t>№1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88276" y="447730"/>
            <a:ext cx="658473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str1[]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ABCdef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"str1 - %s\n"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str1);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str2[] = {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'A'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'B'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'C'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'd'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'e'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'f'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,0 };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"str2 - %s\n"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str2);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str3[100];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"\n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рядок - 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gets_s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(str3);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puts(str3);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"%s\n"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str3);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str4[100];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"\n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Слово - 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"%s"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str4);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"%s\n"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str4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c1;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"\n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Символ - 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it-IT" dirty="0">
                <a:solidFill>
                  <a:srgbClr val="000000"/>
                </a:solidFill>
                <a:latin typeface="Consolas"/>
              </a:rPr>
              <a:t>scanf(</a:t>
            </a:r>
            <a:r>
              <a:rPr lang="it-IT" dirty="0">
                <a:solidFill>
                  <a:srgbClr val="A31515"/>
                </a:solidFill>
                <a:latin typeface="Consolas"/>
              </a:rPr>
              <a:t>"%c"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 &amp;c1); scanf(</a:t>
            </a:r>
            <a:r>
              <a:rPr lang="it-IT" dirty="0">
                <a:solidFill>
                  <a:srgbClr val="A31515"/>
                </a:solidFill>
                <a:latin typeface="Consolas"/>
              </a:rPr>
              <a:t>"%c"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 &amp;c1);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"%c\n"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c1);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012" y="2060028"/>
            <a:ext cx="2412527" cy="30890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134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46234" y="503468"/>
            <a:ext cx="772510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dirty="0">
                <a:latin typeface="Arial Narrow" panose="020B0606020202030204" pitchFamily="34" charset="0"/>
              </a:rPr>
              <a:t>Необхідно мати також на увазі те, що рядок вигляду </a:t>
            </a:r>
            <a:r>
              <a:rPr lang="uk-UA" sz="3200" dirty="0">
                <a:solidFill>
                  <a:srgbClr val="00B050"/>
                </a:solidFill>
                <a:latin typeface="Arial Narrow" panose="020B0606020202030204" pitchFamily="34" charset="0"/>
              </a:rPr>
              <a:t>"х"</a:t>
            </a:r>
            <a:r>
              <a:rPr lang="uk-UA" sz="3200" dirty="0">
                <a:latin typeface="Arial Narrow" panose="020B0606020202030204" pitchFamily="34" charset="0"/>
              </a:rPr>
              <a:t> - не те ж саме, що символ </a:t>
            </a:r>
            <a:r>
              <a:rPr lang="uk-UA" sz="3200" dirty="0">
                <a:solidFill>
                  <a:srgbClr val="00B050"/>
                </a:solidFill>
                <a:latin typeface="Arial Narrow" panose="020B0606020202030204" pitchFamily="34" charset="0"/>
              </a:rPr>
              <a:t>'x'</a:t>
            </a:r>
            <a:r>
              <a:rPr lang="uk-UA" sz="3200" dirty="0">
                <a:latin typeface="Arial Narrow" panose="020B0606020202030204" pitchFamily="34" charset="0"/>
              </a:rPr>
              <a:t>. </a:t>
            </a:r>
            <a:endParaRPr lang="en-US" sz="3200" dirty="0">
              <a:latin typeface="Arial Narrow" panose="020B0606020202030204" pitchFamily="34" charset="0"/>
            </a:endParaRPr>
          </a:p>
          <a:p>
            <a:endParaRPr lang="uk-UA" sz="3200" dirty="0">
              <a:latin typeface="Arial Narrow" panose="020B0606020202030204" pitchFamily="34" charset="0"/>
            </a:endParaRPr>
          </a:p>
          <a:p>
            <a:r>
              <a:rPr lang="en-US" sz="3200" dirty="0">
                <a:solidFill>
                  <a:srgbClr val="FF0000"/>
                </a:solidFill>
                <a:latin typeface="Arial Narrow" panose="020B0606020202030204" pitchFamily="34" charset="0"/>
              </a:rPr>
              <a:t>1</a:t>
            </a:r>
            <a:r>
              <a:rPr lang="uk-UA" sz="3200" dirty="0">
                <a:solidFill>
                  <a:srgbClr val="FF0000"/>
                </a:solidFill>
                <a:latin typeface="Arial Narrow" panose="020B0606020202030204" pitchFamily="34" charset="0"/>
              </a:rPr>
              <a:t>: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uk-UA" sz="3200" dirty="0">
                <a:latin typeface="Arial Narrow" panose="020B0606020202030204" pitchFamily="34" charset="0"/>
              </a:rPr>
              <a:t> </a:t>
            </a:r>
            <a:r>
              <a:rPr lang="uk-UA" sz="3200" dirty="0">
                <a:solidFill>
                  <a:srgbClr val="00B050"/>
                </a:solidFill>
                <a:latin typeface="Arial Narrow" panose="020B0606020202030204" pitchFamily="34" charset="0"/>
              </a:rPr>
              <a:t>'x'</a:t>
            </a:r>
            <a:r>
              <a:rPr lang="uk-UA" sz="3200" dirty="0">
                <a:latin typeface="Arial Narrow" panose="020B0606020202030204" pitchFamily="34" charset="0"/>
              </a:rPr>
              <a:t> - об'єкт одного з основних типів даних мови Сі (</a:t>
            </a:r>
            <a:r>
              <a:rPr lang="uk-UA" sz="3200" i="1" dirty="0" err="1">
                <a:latin typeface="Arial Narrow" panose="020B0606020202030204" pitchFamily="34" charset="0"/>
              </a:rPr>
              <a:t>char</a:t>
            </a:r>
            <a:r>
              <a:rPr lang="uk-UA" sz="3200" dirty="0">
                <a:latin typeface="Arial Narrow" panose="020B0606020202030204" pitchFamily="34" charset="0"/>
              </a:rPr>
              <a:t>), в той час, як "х" - об'єкт похідного типу (масиву елементів типу </a:t>
            </a:r>
            <a:r>
              <a:rPr lang="uk-UA" sz="3200" i="1" dirty="0" err="1">
                <a:latin typeface="Arial Narrow" panose="020B0606020202030204" pitchFamily="34" charset="0"/>
              </a:rPr>
              <a:t>char</a:t>
            </a:r>
            <a:r>
              <a:rPr lang="uk-UA" sz="3200" dirty="0">
                <a:latin typeface="Arial Narrow" panose="020B0606020202030204" pitchFamily="34" charset="0"/>
              </a:rPr>
              <a:t>). </a:t>
            </a:r>
          </a:p>
          <a:p>
            <a:r>
              <a:rPr lang="en-US" sz="3200" dirty="0">
                <a:solidFill>
                  <a:srgbClr val="FF0000"/>
                </a:solidFill>
                <a:latin typeface="Arial Narrow" panose="020B0606020202030204" pitchFamily="34" charset="0"/>
              </a:rPr>
              <a:t>2</a:t>
            </a:r>
            <a:r>
              <a:rPr lang="uk-UA" sz="3200" dirty="0">
                <a:solidFill>
                  <a:srgbClr val="FF0000"/>
                </a:solidFill>
                <a:latin typeface="Arial Narrow" panose="020B0606020202030204" pitchFamily="34" charset="0"/>
              </a:rPr>
              <a:t>: </a:t>
            </a:r>
            <a:r>
              <a:rPr lang="en-US" sz="320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uk-UA" sz="3200" dirty="0">
                <a:solidFill>
                  <a:srgbClr val="00B050"/>
                </a:solidFill>
                <a:latin typeface="Arial Narrow" panose="020B0606020202030204" pitchFamily="34" charset="0"/>
              </a:rPr>
              <a:t>"х"</a:t>
            </a:r>
            <a:r>
              <a:rPr lang="uk-UA" sz="3200" dirty="0">
                <a:latin typeface="Arial Narrow" panose="020B0606020202030204" pitchFamily="34" charset="0"/>
              </a:rPr>
              <a:t> насправді складається з двох символів - символу 'x' і нуль-символу.</a:t>
            </a:r>
            <a:endParaRPr lang="uk-UA" sz="3200" dirty="0">
              <a:latin typeface="Arial Narrow" panose="020B060602020203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711829"/>
              </p:ext>
            </p:extLst>
          </p:nvPr>
        </p:nvGraphicFramePr>
        <p:xfrm>
          <a:off x="3457905" y="4535340"/>
          <a:ext cx="2375337" cy="1411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1779"/>
                <a:gridCol w="791779"/>
                <a:gridCol w="791779"/>
              </a:tblGrid>
              <a:tr h="70555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‘x’</a:t>
                      </a:r>
                      <a:endParaRPr lang="ru-RU" sz="2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x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555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“x”</a:t>
                      </a:r>
                      <a:endParaRPr lang="ru-RU" sz="2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x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\0</a:t>
                      </a:r>
                      <a:endParaRPr lang="ru-RU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75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2868" y="756745"/>
            <a:ext cx="735724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 Narrow" panose="020B0606020202030204" pitchFamily="34" charset="0"/>
              </a:rPr>
              <a:t>Стандартна </a:t>
            </a:r>
            <a:r>
              <a:rPr lang="ru-RU" sz="3200" dirty="0" err="1">
                <a:latin typeface="Arial Narrow" panose="020B0606020202030204" pitchFamily="34" charset="0"/>
              </a:rPr>
              <a:t>бібліотека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мови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програмування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Сі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містить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клас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функцій</a:t>
            </a:r>
            <a:r>
              <a:rPr lang="ru-RU" sz="3200" dirty="0">
                <a:latin typeface="Arial Narrow" panose="020B0606020202030204" pitchFamily="34" charset="0"/>
              </a:rPr>
              <a:t> для </a:t>
            </a:r>
            <a:r>
              <a:rPr lang="ru-RU" sz="3200" dirty="0" err="1">
                <a:latin typeface="Arial Narrow" panose="020B0606020202030204" pitchFamily="34" charset="0"/>
              </a:rPr>
              <a:t>роботи</a:t>
            </a:r>
            <a:r>
              <a:rPr lang="ru-RU" sz="3200" dirty="0">
                <a:latin typeface="Arial Narrow" panose="020B0606020202030204" pitchFamily="34" charset="0"/>
              </a:rPr>
              <a:t> з рядками, і </a:t>
            </a:r>
            <a:r>
              <a:rPr lang="ru-RU" sz="3200" dirty="0" err="1">
                <a:latin typeface="Arial Narrow" panose="020B0606020202030204" pitchFamily="34" charset="0"/>
              </a:rPr>
              <a:t>всі</a:t>
            </a:r>
            <a:r>
              <a:rPr lang="ru-RU" sz="3200" dirty="0">
                <a:latin typeface="Arial Narrow" panose="020B0606020202030204" pitchFamily="34" charset="0"/>
              </a:rPr>
              <a:t> вони </a:t>
            </a:r>
            <a:r>
              <a:rPr lang="ru-RU" sz="3200" dirty="0" err="1">
                <a:latin typeface="Arial Narrow" panose="020B0606020202030204" pitchFamily="34" charset="0"/>
              </a:rPr>
              <a:t>починаються</a:t>
            </a:r>
            <a:r>
              <a:rPr lang="ru-RU" sz="3200" dirty="0">
                <a:latin typeface="Arial Narrow" panose="020B0606020202030204" pitchFamily="34" charset="0"/>
              </a:rPr>
              <a:t> з </a:t>
            </a:r>
            <a:r>
              <a:rPr lang="ru-RU" sz="3200" dirty="0" err="1">
                <a:latin typeface="Arial Narrow" panose="020B0606020202030204" pitchFamily="34" charset="0"/>
              </a:rPr>
              <a:t>літер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en-US" sz="3200" dirty="0">
                <a:latin typeface="Arial Narrow" panose="020B0606020202030204" pitchFamily="34" charset="0"/>
              </a:rPr>
              <a:t>str. </a:t>
            </a:r>
            <a:endParaRPr lang="en-US" sz="3200" dirty="0" smtClean="0">
              <a:latin typeface="Arial Narrow" panose="020B0606020202030204" pitchFamily="34" charset="0"/>
            </a:endParaRPr>
          </a:p>
          <a:p>
            <a:r>
              <a:rPr lang="ru-RU" sz="3200" dirty="0" smtClean="0">
                <a:latin typeface="Arial Narrow" panose="020B0606020202030204" pitchFamily="34" charset="0"/>
              </a:rPr>
              <a:t>Для </a:t>
            </a:r>
            <a:r>
              <a:rPr lang="ru-RU" sz="3200" dirty="0">
                <a:latin typeface="Arial Narrow" panose="020B0606020202030204" pitchFamily="34" charset="0"/>
              </a:rPr>
              <a:t>того, </a:t>
            </a:r>
            <a:r>
              <a:rPr lang="ru-RU" sz="3200" dirty="0" err="1">
                <a:latin typeface="Arial Narrow" panose="020B0606020202030204" pitchFamily="34" charset="0"/>
              </a:rPr>
              <a:t>щоб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використовувати</a:t>
            </a:r>
            <a:r>
              <a:rPr lang="ru-RU" sz="3200" dirty="0">
                <a:latin typeface="Arial Narrow" panose="020B0606020202030204" pitchFamily="34" charset="0"/>
              </a:rPr>
              <a:t> одну </a:t>
            </a:r>
            <a:r>
              <a:rPr lang="ru-RU" sz="3200" dirty="0" err="1">
                <a:latin typeface="Arial Narrow" panose="020B0606020202030204" pitchFamily="34" charset="0"/>
              </a:rPr>
              <a:t>або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декілька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функції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необхідно</a:t>
            </a:r>
            <a:r>
              <a:rPr lang="ru-RU" sz="3200" dirty="0">
                <a:latin typeface="Arial Narrow" panose="020B0606020202030204" pitchFamily="34" charset="0"/>
              </a:rPr>
              <a:t> </a:t>
            </a:r>
            <a:r>
              <a:rPr lang="ru-RU" sz="3200" dirty="0" err="1">
                <a:latin typeface="Arial Narrow" panose="020B0606020202030204" pitchFamily="34" charset="0"/>
              </a:rPr>
              <a:t>підключити</a:t>
            </a:r>
            <a:r>
              <a:rPr lang="ru-RU" sz="3200" dirty="0">
                <a:latin typeface="Arial Narrow" panose="020B0606020202030204" pitchFamily="34" charset="0"/>
              </a:rPr>
              <a:t> файл </a:t>
            </a:r>
            <a:r>
              <a:rPr lang="en-US" sz="3200" dirty="0" err="1">
                <a:latin typeface="Arial Narrow" panose="020B0606020202030204" pitchFamily="34" charset="0"/>
              </a:rPr>
              <a:t>string.h</a:t>
            </a:r>
            <a:r>
              <a:rPr lang="en-US" sz="3200" dirty="0" smtClean="0">
                <a:latin typeface="Arial Narrow" panose="020B0606020202030204" pitchFamily="34" charset="0"/>
              </a:rPr>
              <a:t>.</a:t>
            </a:r>
          </a:p>
          <a:p>
            <a:pPr algn="ctr"/>
            <a:r>
              <a:rPr lang="en-US" sz="3200" dirty="0">
                <a:latin typeface="Arial Narrow" panose="020B0606020202030204" pitchFamily="34" charset="0"/>
              </a:rPr>
              <a:t/>
            </a:r>
            <a:br>
              <a:rPr lang="en-US" sz="3200" dirty="0">
                <a:latin typeface="Arial Narrow" panose="020B0606020202030204" pitchFamily="34" charset="0"/>
              </a:rPr>
            </a:br>
            <a:r>
              <a:rPr lang="en-US" sz="3200" dirty="0">
                <a:solidFill>
                  <a:srgbClr val="00B050"/>
                </a:solidFill>
                <a:latin typeface="Arial Narrow" panose="020B0606020202030204" pitchFamily="34" charset="0"/>
              </a:rPr>
              <a:t>#include&lt;</a:t>
            </a:r>
            <a:r>
              <a:rPr lang="en-US" sz="3200" dirty="0" err="1">
                <a:solidFill>
                  <a:srgbClr val="00B050"/>
                </a:solidFill>
                <a:latin typeface="Arial Narrow" panose="020B0606020202030204" pitchFamily="34" charset="0"/>
              </a:rPr>
              <a:t>string.h</a:t>
            </a:r>
            <a:r>
              <a:rPr lang="en-US" sz="3200" dirty="0">
                <a:solidFill>
                  <a:srgbClr val="00B050"/>
                </a:solidFill>
                <a:latin typeface="Arial Narrow" panose="020B0606020202030204" pitchFamily="34" charset="0"/>
              </a:rPr>
              <a:t>&gt;</a:t>
            </a:r>
            <a:endParaRPr lang="ru-RU" sz="3200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49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7B5BEA-1A94-46FE-A640-71D5A8BF25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9695C8A-0197-4B9C-A4A6-8EBC4BE030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0C23E2-BFD5-4729-9358-5172987B1BA6}">
  <ds:schemaRefs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0</TotalTime>
  <Words>1314</Words>
  <Application>Microsoft Office PowerPoint</Application>
  <PresentationFormat>Экран (4:3)</PresentationFormat>
  <Paragraphs>198</Paragraphs>
  <Slides>21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NewsPrint</vt:lpstr>
      <vt:lpstr>Лекція 21.  Рядки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2013-07-31T01:42:42Z</dcterms:created>
  <dcterms:modified xsi:type="dcterms:W3CDTF">2019-12-01T17:47:16Z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