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1"/>
  </p:notesMasterIdLst>
  <p:handoutMasterIdLst>
    <p:handoutMasterId r:id="rId22"/>
  </p:handoutMasterIdLst>
  <p:sldIdLst>
    <p:sldId id="256" r:id="rId5"/>
    <p:sldId id="493" r:id="rId6"/>
    <p:sldId id="484" r:id="rId7"/>
    <p:sldId id="495" r:id="rId8"/>
    <p:sldId id="498" r:id="rId9"/>
    <p:sldId id="494" r:id="rId10"/>
    <p:sldId id="499" r:id="rId11"/>
    <p:sldId id="496" r:id="rId12"/>
    <p:sldId id="497" r:id="rId13"/>
    <p:sldId id="500" r:id="rId14"/>
    <p:sldId id="501" r:id="rId15"/>
    <p:sldId id="502" r:id="rId16"/>
    <p:sldId id="503" r:id="rId17"/>
    <p:sldId id="505" r:id="rId18"/>
    <p:sldId id="504" r:id="rId19"/>
    <p:sldId id="506" r:id="rId2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86270" autoAdjust="0"/>
  </p:normalViewPr>
  <p:slideViewPr>
    <p:cSldViewPr snapToGrid="0">
      <p:cViewPr>
        <p:scale>
          <a:sx n="91" d="100"/>
          <a:sy n="91" d="100"/>
        </p:scale>
        <p:origin x="-213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6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task6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50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726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755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16.12.2020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405352"/>
            <a:ext cx="9144000" cy="2013066"/>
          </a:xfrm>
        </p:spPr>
        <p:txBody>
          <a:bodyPr/>
          <a:lstStyle/>
          <a:p>
            <a:pPr algn="ctr"/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21-2 </a:t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Рядки</a:t>
            </a:r>
            <a:br>
              <a:rPr lang="uk-U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uk-UA" alt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8276" y="1303282"/>
            <a:ext cx="7693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*sl1;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"Бабушка Варвара на мир три года серчала; с тем и умерла, что мир не узнал."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.,"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(sl1 !=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(sl1);</a:t>
            </a:r>
          </a:p>
          <a:p>
            <a:r>
              <a:rPr lang="pt-BR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((n/2)%2==0) 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"[%s]\n"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sl1);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.,"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7255" y="599090"/>
            <a:ext cx="5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1.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8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6235" y="396037"/>
            <a:ext cx="7556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Масиви</a:t>
            </a:r>
            <a:r>
              <a:rPr lang="ru-RU" sz="32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рядків</a:t>
            </a:r>
            <a:r>
              <a:rPr lang="ru-RU" sz="32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в </a:t>
            </a:r>
            <a:r>
              <a:rPr lang="ru-RU" sz="3200" b="1" i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Сі</a:t>
            </a:r>
            <a:endParaRPr lang="ru-RU" sz="3200" b="1" i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090" y="1177159"/>
            <a:ext cx="79353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Оголошення масивів рядків в мові С також можливо. Для цього використовуються двовимірні масиви символів, що має наступний синтаксис:</a:t>
            </a:r>
          </a:p>
          <a:p>
            <a:pPr algn="just"/>
            <a:r>
              <a:rPr lang="uk-UA" sz="2400" b="1" dirty="0" err="1" smtClean="0">
                <a:solidFill>
                  <a:srgbClr val="00B050"/>
                </a:solidFill>
              </a:rPr>
              <a:t>char</a:t>
            </a:r>
            <a:r>
              <a:rPr lang="uk-UA" sz="2400" b="1" dirty="0" smtClean="0">
                <a:solidFill>
                  <a:srgbClr val="00B050"/>
                </a:solidFill>
              </a:rPr>
              <a:t> ім'я [кількість] [довжина];</a:t>
            </a:r>
          </a:p>
          <a:p>
            <a:pPr algn="just"/>
            <a:r>
              <a:rPr lang="uk-UA" sz="2400" dirty="0" smtClean="0"/>
              <a:t>Першим вказується кількість рядків в масиві, а другим - максимальна (з урахуванням завершального нуля) довжина кожного рядка. </a:t>
            </a:r>
          </a:p>
          <a:p>
            <a:pPr algn="just"/>
            <a:r>
              <a:rPr lang="uk-UA" sz="2400" dirty="0" smtClean="0"/>
              <a:t>Наприклад, оголошення масиву з п'яти рядків максимальною довжиною 30 значущих символів матиме вигляд:</a:t>
            </a:r>
          </a:p>
          <a:p>
            <a:pPr algn="just"/>
            <a:r>
              <a:rPr lang="uk-UA" sz="2400" b="1" dirty="0" err="1" smtClean="0">
                <a:solidFill>
                  <a:srgbClr val="00B050"/>
                </a:solidFill>
              </a:rPr>
              <a:t>char</a:t>
            </a:r>
            <a:r>
              <a:rPr lang="uk-UA" sz="2400" b="1" dirty="0" smtClean="0">
                <a:solidFill>
                  <a:srgbClr val="00B050"/>
                </a:solidFill>
              </a:rPr>
              <a:t> </a:t>
            </a:r>
            <a:r>
              <a:rPr lang="uk-UA" sz="2400" b="1" dirty="0" err="1" smtClean="0">
                <a:solidFill>
                  <a:srgbClr val="00B050"/>
                </a:solidFill>
              </a:rPr>
              <a:t>strs</a:t>
            </a:r>
            <a:r>
              <a:rPr lang="uk-UA" sz="2400" b="1" dirty="0" smtClean="0">
                <a:solidFill>
                  <a:srgbClr val="00B050"/>
                </a:solidFill>
              </a:rPr>
              <a:t> [5] [31];</a:t>
            </a:r>
            <a:endParaRPr lang="uk-U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4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972" y="987972"/>
            <a:ext cx="7788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оголошенні</a:t>
            </a:r>
            <a:r>
              <a:rPr lang="ru-RU" dirty="0"/>
              <a:t> </a:t>
            </a:r>
            <a:r>
              <a:rPr lang="ru-RU" dirty="0" err="1"/>
              <a:t>масивів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</a:t>
            </a:r>
            <a:r>
              <a:rPr lang="ru-RU" dirty="0" err="1"/>
              <a:t>ініціалізацію</a:t>
            </a:r>
            <a:r>
              <a:rPr lang="ru-RU" dirty="0" smtClean="0"/>
              <a:t>:</a:t>
            </a:r>
          </a:p>
          <a:p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days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[12][10] =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Січень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Лютий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Бнрезень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Квітень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Травень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Червень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Липень"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Серпень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Вересень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Жовтень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"Листопад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Грудень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90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5" y="346840"/>
            <a:ext cx="883920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*sl1;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"Бабушка Варвара на мир три года серчала; с тем и умерла, что мир не узнал."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sl1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.,"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(sl1 !=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sl1);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.,"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"[%s]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[j]);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sl2[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(i = 1; i &lt; ni;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- 1],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&lt; 0){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(sl2,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[i-1]);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- 1],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sl2);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 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"[%s]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8786" y="365562"/>
            <a:ext cx="5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2.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1241" y="4225159"/>
            <a:ext cx="4897821" cy="30120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2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4" y="3268717"/>
            <a:ext cx="8801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18786" y="365562"/>
            <a:ext cx="5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2.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8786" y="388881"/>
            <a:ext cx="5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3</a:t>
            </a:r>
            <a:r>
              <a:rPr lang="ru-RU" sz="2800" dirty="0" smtClean="0">
                <a:solidFill>
                  <a:srgbClr val="C00000"/>
                </a:solidFill>
              </a:rPr>
              <a:t>.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111" y="912101"/>
            <a:ext cx="8071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sl2[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(i = 1; i &lt; ni;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- 1]) 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])){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(sl2,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[i-1]);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- 1],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str_arr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sl2);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 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…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" y="5189319"/>
            <a:ext cx="898059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71145" y="2596055"/>
            <a:ext cx="5402317" cy="30120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26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4910" y="1103586"/>
            <a:ext cx="6999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*sl1;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"бабушка Варвара на мир три года серчала; с тем и умерла, что мир не узнал."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.,"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(sl1 !=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(sl1);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(sl1[0] == sl1[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"[%s]\n"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sl1);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.,"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418786" y="388881"/>
            <a:ext cx="54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4</a:t>
            </a:r>
            <a:r>
              <a:rPr lang="ru-RU" sz="2800" dirty="0" smtClean="0">
                <a:solidFill>
                  <a:srgbClr val="C00000"/>
                </a:solidFill>
              </a:rPr>
              <a:t>.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718" y="1473255"/>
            <a:ext cx="88497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i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Довжина рядка</a:t>
            </a:r>
          </a:p>
          <a:p>
            <a:r>
              <a:rPr lang="uk-UA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strlen</a:t>
            </a:r>
            <a:r>
              <a:rPr lang="uk-UA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(ім'я рядка) </a:t>
            </a:r>
            <a:r>
              <a:rPr lang="uk-UA" sz="2400" dirty="0" smtClean="0">
                <a:latin typeface="Arial Narrow" panose="020B0606020202030204" pitchFamily="34" charset="0"/>
              </a:rPr>
              <a:t>визначає довжину рядка, без урахування нуль-символу</a:t>
            </a:r>
          </a:p>
          <a:p>
            <a:r>
              <a:rPr lang="uk-UA" sz="2400" i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Копіювання рядків</a:t>
            </a:r>
          </a:p>
          <a:p>
            <a:r>
              <a:rPr lang="uk-UA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strcpy</a:t>
            </a:r>
            <a:r>
              <a:rPr lang="uk-UA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s2) </a:t>
            </a:r>
            <a:r>
              <a:rPr lang="uk-UA" sz="2400" dirty="0" smtClean="0">
                <a:latin typeface="Arial Narrow" panose="020B0606020202030204" pitchFamily="34" charset="0"/>
              </a:rPr>
              <a:t>виконує </a:t>
            </a:r>
            <a:r>
              <a:rPr lang="uk-UA" sz="2400" dirty="0" err="1" smtClean="0">
                <a:latin typeface="Arial Narrow" panose="020B0606020202030204" pitchFamily="34" charset="0"/>
              </a:rPr>
              <a:t>побайтное</a:t>
            </a:r>
            <a:r>
              <a:rPr lang="uk-UA" sz="2400" dirty="0" smtClean="0">
                <a:latin typeface="Arial Narrow" panose="020B0606020202030204" pitchFamily="34" charset="0"/>
              </a:rPr>
              <a:t> копіювання символів з рядка s2 в рядок s1</a:t>
            </a:r>
          </a:p>
          <a:p>
            <a:r>
              <a:rPr lang="uk-UA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strncpy</a:t>
            </a:r>
            <a:r>
              <a:rPr lang="uk-UA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s2, n) </a:t>
            </a:r>
            <a:r>
              <a:rPr lang="uk-UA" sz="2400" dirty="0" smtClean="0">
                <a:latin typeface="Arial Narrow" panose="020B0606020202030204" pitchFamily="34" charset="0"/>
              </a:rPr>
              <a:t>виконує </a:t>
            </a:r>
            <a:r>
              <a:rPr lang="uk-UA" sz="2400" dirty="0" err="1" smtClean="0">
                <a:latin typeface="Arial Narrow" panose="020B0606020202030204" pitchFamily="34" charset="0"/>
              </a:rPr>
              <a:t>побайтное</a:t>
            </a:r>
            <a:r>
              <a:rPr lang="uk-UA" sz="2400" dirty="0" smtClean="0">
                <a:latin typeface="Arial Narrow" panose="020B0606020202030204" pitchFamily="34" charset="0"/>
              </a:rPr>
              <a:t> копіювання n символів з рядка s2 в рядок s1, повертає значення s1</a:t>
            </a:r>
          </a:p>
          <a:p>
            <a:r>
              <a:rPr lang="uk-UA" sz="2400" i="1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Конкатенация</a:t>
            </a:r>
            <a:r>
              <a:rPr lang="uk-UA" sz="2400" i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строк</a:t>
            </a:r>
          </a:p>
          <a:p>
            <a:r>
              <a:rPr lang="uk-UA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strcat</a:t>
            </a:r>
            <a:r>
              <a:rPr lang="uk-UA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s2) </a:t>
            </a:r>
            <a:r>
              <a:rPr lang="uk-UA" sz="2400" dirty="0" smtClean="0">
                <a:latin typeface="Arial Narrow" panose="020B0606020202030204" pitchFamily="34" charset="0"/>
              </a:rPr>
              <a:t>об'єднує рядок s2 з рядком s1. Результат </a:t>
            </a:r>
            <a:r>
              <a:rPr lang="uk-UA" sz="2400" dirty="0" err="1" smtClean="0">
                <a:latin typeface="Arial Narrow" panose="020B0606020202030204" pitchFamily="34" charset="0"/>
              </a:rPr>
              <a:t>зберігаєтся</a:t>
            </a:r>
            <a:r>
              <a:rPr lang="uk-UA" sz="2400" dirty="0" smtClean="0">
                <a:latin typeface="Arial Narrow" panose="020B0606020202030204" pitchFamily="34" charset="0"/>
              </a:rPr>
              <a:t> в s1</a:t>
            </a:r>
          </a:p>
          <a:p>
            <a:r>
              <a:rPr lang="uk-UA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strncat</a:t>
            </a:r>
            <a:r>
              <a:rPr lang="uk-UA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s2, n) </a:t>
            </a:r>
            <a:r>
              <a:rPr lang="uk-UA" sz="2400" dirty="0" smtClean="0">
                <a:latin typeface="Arial Narrow" panose="020B0606020202030204" pitchFamily="34" charset="0"/>
              </a:rPr>
              <a:t>об'єднує n символів рядка s2 з рядком s1. Результат зберігається в s1</a:t>
            </a:r>
            <a:endParaRPr lang="uk-UA" sz="2400" dirty="0"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6235" y="396037"/>
            <a:ext cx="7556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Основні</a:t>
            </a:r>
            <a:r>
              <a:rPr lang="ru-RU" sz="32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функції</a:t>
            </a:r>
            <a:r>
              <a:rPr lang="ru-RU" sz="32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роботи</a:t>
            </a:r>
            <a:r>
              <a:rPr lang="ru-RU" sz="32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 з рядками та символами</a:t>
            </a:r>
          </a:p>
        </p:txBody>
      </p:sp>
    </p:spTree>
    <p:extLst>
      <p:ext uri="{BB962C8B-B14F-4D97-AF65-F5344CB8AC3E}">
        <p14:creationId xmlns:p14="http://schemas.microsoft.com/office/powerpoint/2010/main" val="28784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171" y="623297"/>
            <a:ext cx="78091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i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Порівняння рядків</a:t>
            </a:r>
          </a:p>
          <a:p>
            <a:endParaRPr lang="uk-UA" sz="2000" i="1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uk-UA" sz="20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strcmp</a:t>
            </a:r>
            <a:r>
              <a:rPr lang="uk-UA" sz="20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s2) </a:t>
            </a:r>
            <a:r>
              <a:rPr lang="uk-UA" sz="2000" dirty="0" smtClean="0">
                <a:latin typeface="Arial Narrow" panose="020B0606020202030204" pitchFamily="34" charset="0"/>
              </a:rPr>
              <a:t>порівнює рядок s1 з рядком s2 і повертає результат типу </a:t>
            </a:r>
            <a:r>
              <a:rPr lang="uk-UA" sz="2000" dirty="0" err="1" smtClean="0">
                <a:latin typeface="Arial Narrow" panose="020B0606020202030204" pitchFamily="34" charset="0"/>
              </a:rPr>
              <a:t>int</a:t>
            </a:r>
            <a:r>
              <a:rPr lang="uk-UA" sz="2000" dirty="0" smtClean="0">
                <a:latin typeface="Arial Narrow" panose="020B0606020202030204" pitchFamily="34" charset="0"/>
              </a:rPr>
              <a:t>: </a:t>
            </a:r>
          </a:p>
          <a:p>
            <a:r>
              <a:rPr lang="uk-UA" sz="2000" dirty="0" smtClean="0">
                <a:latin typeface="Arial Narrow" panose="020B0606020202030204" pitchFamily="34" charset="0"/>
              </a:rPr>
              <a:t>0 -якщо рядки еквівалентні,</a:t>
            </a:r>
          </a:p>
          <a:p>
            <a:pPr marL="285750" indent="-285750">
              <a:buFont typeface="Wingdings"/>
              <a:buChar char="Ø"/>
            </a:pPr>
            <a:r>
              <a:rPr lang="uk-UA" sz="2000" dirty="0" smtClean="0">
                <a:latin typeface="Arial Narrow" panose="020B0606020202030204" pitchFamily="34" charset="0"/>
              </a:rPr>
              <a:t>0 - якщо s1 &lt;s2, </a:t>
            </a:r>
          </a:p>
          <a:p>
            <a:pPr marL="285750" indent="-285750">
              <a:buFont typeface="Wingdings"/>
              <a:buChar char="Ø"/>
            </a:pPr>
            <a:r>
              <a:rPr lang="uk-UA" sz="2000" dirty="0" smtClean="0">
                <a:latin typeface="Arial Narrow" panose="020B0606020202030204" pitchFamily="34" charset="0"/>
              </a:rPr>
              <a:t>&lt;0 - якщо s1&gt; s2 З урахуванням регістра</a:t>
            </a:r>
          </a:p>
          <a:p>
            <a:endParaRPr lang="uk-UA" sz="2000" i="1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uk-UA" sz="20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strncmp</a:t>
            </a:r>
            <a:r>
              <a:rPr lang="uk-UA" sz="20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s2) </a:t>
            </a:r>
            <a:r>
              <a:rPr lang="uk-UA" sz="2000" dirty="0" smtClean="0">
                <a:latin typeface="Arial Narrow" panose="020B0606020202030204" pitchFamily="34" charset="0"/>
              </a:rPr>
              <a:t>порівнює n символів рядка s1 з рядком s2 і повертає результат типу </a:t>
            </a:r>
            <a:r>
              <a:rPr lang="uk-UA" sz="2000" dirty="0" err="1" smtClean="0">
                <a:latin typeface="Arial Narrow" panose="020B0606020202030204" pitchFamily="34" charset="0"/>
              </a:rPr>
              <a:t>int</a:t>
            </a:r>
            <a:r>
              <a:rPr lang="uk-UA" sz="2000" dirty="0" smtClean="0">
                <a:latin typeface="Arial Narrow" panose="020B0606020202030204" pitchFamily="34" charset="0"/>
              </a:rPr>
              <a:t>: 0 -якщо рядки еквівалентні,&gt; 0 - якщо s1 &lt;s2, &lt;0 - якщо s1&gt; s2 З урахуванням регістра</a:t>
            </a:r>
          </a:p>
          <a:p>
            <a:endParaRPr lang="uk-UA" sz="2000" i="1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uk-UA" sz="20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stricmp</a:t>
            </a:r>
            <a:r>
              <a:rPr lang="uk-UA" sz="20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s2) </a:t>
            </a:r>
            <a:r>
              <a:rPr lang="uk-UA" sz="2000" dirty="0" smtClean="0">
                <a:latin typeface="Arial Narrow" panose="020B0606020202030204" pitchFamily="34" charset="0"/>
              </a:rPr>
              <a:t>порівнює рядок s1 з рядком s2 і повертає результат типу </a:t>
            </a:r>
            <a:r>
              <a:rPr lang="uk-UA" sz="2000" dirty="0" err="1" smtClean="0">
                <a:latin typeface="Arial Narrow" panose="020B0606020202030204" pitchFamily="34" charset="0"/>
              </a:rPr>
              <a:t>int</a:t>
            </a:r>
            <a:r>
              <a:rPr lang="uk-UA" sz="2000" dirty="0" smtClean="0">
                <a:latin typeface="Arial Narrow" panose="020B0606020202030204" pitchFamily="34" charset="0"/>
              </a:rPr>
              <a:t>: 0 -якщо рядки еквівалентні,&gt; 0 - якщо s1 &lt;s2, &lt;0 - якщо s1&gt; s2 Без урахування регістру</a:t>
            </a:r>
          </a:p>
          <a:p>
            <a:endParaRPr lang="uk-UA" sz="2000" i="1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uk-UA" sz="20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strnicmp</a:t>
            </a:r>
            <a:r>
              <a:rPr lang="uk-UA" sz="20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(s1, s2) </a:t>
            </a:r>
            <a:r>
              <a:rPr lang="uk-UA" sz="2000" dirty="0" smtClean="0">
                <a:latin typeface="Arial Narrow" panose="020B0606020202030204" pitchFamily="34" charset="0"/>
              </a:rPr>
              <a:t>порівнює n символів рядка s1 з рядком s2 і повертає результат типу </a:t>
            </a:r>
            <a:r>
              <a:rPr lang="uk-UA" sz="2000" dirty="0" err="1" smtClean="0">
                <a:latin typeface="Arial Narrow" panose="020B0606020202030204" pitchFamily="34" charset="0"/>
              </a:rPr>
              <a:t>int</a:t>
            </a:r>
            <a:r>
              <a:rPr lang="uk-UA" sz="2000" dirty="0" smtClean="0">
                <a:latin typeface="Arial Narrow" panose="020B0606020202030204" pitchFamily="34" charset="0"/>
              </a:rPr>
              <a:t>: 0 -якщо рядки еквівалентні,&gt; 0 - якщо s1 &lt;s2, &lt;0 - якщо s1&gt; s2 Без урахування регістру</a:t>
            </a:r>
            <a:endParaRPr lang="uk-UA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5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8" y="420413"/>
            <a:ext cx="88917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Обробка</a:t>
            </a:r>
            <a:r>
              <a:rPr lang="ru-RU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символів</a:t>
            </a:r>
            <a:endParaRPr lang="ru-RU" i="1" dirty="0">
              <a:solidFill>
                <a:srgbClr val="7030A0"/>
              </a:solidFill>
              <a:latin typeface="Arial Narrow" panose="020B0606020202030204" pitchFamily="34" charset="0"/>
            </a:endParaRPr>
          </a:p>
          <a:p>
            <a:r>
              <a:rPr lang="en-US" sz="2400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isalnum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 (c)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значення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true,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c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>є буквою </a:t>
            </a:r>
            <a:r>
              <a:rPr lang="ru-RU" sz="2400" dirty="0" err="1">
                <a:latin typeface="Arial Narrow" panose="020B0606020202030204" pitchFamily="34" charset="0"/>
              </a:rPr>
              <a:t>або</a:t>
            </a:r>
            <a:r>
              <a:rPr lang="ru-RU" sz="2400" dirty="0">
                <a:latin typeface="Arial Narrow" panose="020B0606020202030204" pitchFamily="34" charset="0"/>
              </a:rPr>
              <a:t> цифрою, і </a:t>
            </a:r>
            <a:r>
              <a:rPr lang="en-US" sz="2400" dirty="0">
                <a:latin typeface="Arial Narrow" panose="020B0606020202030204" pitchFamily="34" charset="0"/>
              </a:rPr>
              <a:t>false </a:t>
            </a:r>
            <a:r>
              <a:rPr lang="ru-RU" sz="2400" dirty="0">
                <a:latin typeface="Arial Narrow" panose="020B0606020202030204" pitchFamily="34" charset="0"/>
              </a:rPr>
              <a:t>в </a:t>
            </a:r>
            <a:r>
              <a:rPr lang="ru-RU" sz="2400" dirty="0" err="1">
                <a:latin typeface="Arial Narrow" panose="020B0606020202030204" pitchFamily="34" charset="0"/>
              </a:rPr>
              <a:t>інших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 smtClean="0">
                <a:latin typeface="Arial Narrow" panose="020B0606020202030204" pitchFamily="34" charset="0"/>
              </a:rPr>
              <a:t>випадках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isalpha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(c)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значення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true,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c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>є буквою, і </a:t>
            </a:r>
            <a:r>
              <a:rPr lang="en-US" sz="2400" dirty="0">
                <a:latin typeface="Arial Narrow" panose="020B0606020202030204" pitchFamily="34" charset="0"/>
              </a:rPr>
              <a:t>false </a:t>
            </a:r>
            <a:r>
              <a:rPr lang="ru-RU" sz="2400" dirty="0">
                <a:latin typeface="Arial Narrow" panose="020B0606020202030204" pitchFamily="34" charset="0"/>
              </a:rPr>
              <a:t>в </a:t>
            </a:r>
            <a:r>
              <a:rPr lang="ru-RU" sz="2400" dirty="0" err="1">
                <a:latin typeface="Arial Narrow" panose="020B0606020202030204" pitchFamily="34" charset="0"/>
              </a:rPr>
              <a:t>інших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 smtClean="0">
                <a:latin typeface="Arial Narrow" panose="020B0606020202030204" pitchFamily="34" charset="0"/>
              </a:rPr>
              <a:t>випадках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isdigit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(c)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значення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true,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c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>є цифрою, і </a:t>
            </a:r>
            <a:r>
              <a:rPr lang="en-US" sz="2400" dirty="0">
                <a:latin typeface="Arial Narrow" panose="020B0606020202030204" pitchFamily="34" charset="0"/>
              </a:rPr>
              <a:t>false </a:t>
            </a:r>
            <a:r>
              <a:rPr lang="ru-RU" sz="2400" dirty="0">
                <a:latin typeface="Arial Narrow" panose="020B0606020202030204" pitchFamily="34" charset="0"/>
              </a:rPr>
              <a:t>в </a:t>
            </a:r>
            <a:r>
              <a:rPr lang="ru-RU" sz="2400" dirty="0" err="1">
                <a:latin typeface="Arial Narrow" panose="020B0606020202030204" pitchFamily="34" charset="0"/>
              </a:rPr>
              <a:t>інших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 smtClean="0">
                <a:latin typeface="Arial Narrow" panose="020B0606020202030204" pitchFamily="34" charset="0"/>
              </a:rPr>
              <a:t>випадках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islower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(c)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значення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true,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c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>є буквою </a:t>
            </a:r>
            <a:r>
              <a:rPr lang="ru-RU" sz="2400" dirty="0" err="1">
                <a:latin typeface="Arial Narrow" panose="020B0606020202030204" pitchFamily="34" charset="0"/>
              </a:rPr>
              <a:t>нижнього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регістра</a:t>
            </a:r>
            <a:r>
              <a:rPr lang="ru-RU" sz="2400" dirty="0">
                <a:latin typeface="Arial Narrow" panose="020B0606020202030204" pitchFamily="34" charset="0"/>
              </a:rPr>
              <a:t>, і </a:t>
            </a:r>
            <a:r>
              <a:rPr lang="en-US" sz="2400" dirty="0">
                <a:latin typeface="Arial Narrow" panose="020B0606020202030204" pitchFamily="34" charset="0"/>
              </a:rPr>
              <a:t>false </a:t>
            </a:r>
            <a:r>
              <a:rPr lang="ru-RU" sz="2400" dirty="0">
                <a:latin typeface="Arial Narrow" panose="020B0606020202030204" pitchFamily="34" charset="0"/>
              </a:rPr>
              <a:t>в </a:t>
            </a:r>
            <a:r>
              <a:rPr lang="ru-RU" sz="2400" dirty="0" err="1">
                <a:latin typeface="Arial Narrow" panose="020B0606020202030204" pitchFamily="34" charset="0"/>
              </a:rPr>
              <a:t>інших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 smtClean="0">
                <a:latin typeface="Arial Narrow" panose="020B0606020202030204" pitchFamily="34" charset="0"/>
              </a:rPr>
              <a:t>випадках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isupper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(c)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значення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true,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c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>є буквою </a:t>
            </a:r>
            <a:r>
              <a:rPr lang="ru-RU" sz="2400" dirty="0" err="1">
                <a:latin typeface="Arial Narrow" panose="020B0606020202030204" pitchFamily="34" charset="0"/>
              </a:rPr>
              <a:t>верхнього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регістру</a:t>
            </a:r>
            <a:r>
              <a:rPr lang="ru-RU" sz="2400" dirty="0">
                <a:latin typeface="Arial Narrow" panose="020B0606020202030204" pitchFamily="34" charset="0"/>
              </a:rPr>
              <a:t>, і </a:t>
            </a:r>
            <a:r>
              <a:rPr lang="en-US" sz="2400" dirty="0">
                <a:latin typeface="Arial Narrow" panose="020B0606020202030204" pitchFamily="34" charset="0"/>
              </a:rPr>
              <a:t>false </a:t>
            </a:r>
            <a:r>
              <a:rPr lang="ru-RU" sz="2400" dirty="0">
                <a:latin typeface="Arial Narrow" panose="020B0606020202030204" pitchFamily="34" charset="0"/>
              </a:rPr>
              <a:t>в </a:t>
            </a:r>
            <a:r>
              <a:rPr lang="ru-RU" sz="2400" dirty="0" err="1">
                <a:latin typeface="Arial Narrow" panose="020B0606020202030204" pitchFamily="34" charset="0"/>
              </a:rPr>
              <a:t>інших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 smtClean="0">
                <a:latin typeface="Arial Narrow" panose="020B0606020202030204" pitchFamily="34" charset="0"/>
              </a:rPr>
              <a:t>випадках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isspace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(c)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значення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true,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c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>є </a:t>
            </a:r>
            <a:r>
              <a:rPr lang="uk-UA" sz="2400" dirty="0" smtClean="0">
                <a:latin typeface="Arial Narrow" panose="020B0606020202030204" pitchFamily="34" charset="0"/>
              </a:rPr>
              <a:t>«</a:t>
            </a:r>
            <a:r>
              <a:rPr lang="uk-UA" sz="2400" dirty="0" err="1" smtClean="0">
                <a:latin typeface="Arial Narrow" panose="020B0606020202030204" pitchFamily="34" charset="0"/>
              </a:rPr>
              <a:t>пробел</a:t>
            </a:r>
            <a:r>
              <a:rPr lang="uk-UA" sz="2400" dirty="0" smtClean="0">
                <a:latin typeface="Arial Narrow" panose="020B0606020202030204" pitchFamily="34" charset="0"/>
              </a:rPr>
              <a:t>»</a:t>
            </a:r>
            <a:r>
              <a:rPr lang="ru-RU" sz="2400" dirty="0" smtClean="0">
                <a:latin typeface="Arial Narrow" panose="020B0606020202030204" pitchFamily="34" charset="0"/>
              </a:rPr>
              <a:t>, </a:t>
            </a:r>
            <a:r>
              <a:rPr lang="ru-RU" sz="2400" dirty="0">
                <a:latin typeface="Arial Narrow" panose="020B0606020202030204" pitchFamily="34" charset="0"/>
              </a:rPr>
              <a:t>і </a:t>
            </a:r>
            <a:r>
              <a:rPr lang="en-US" sz="2400" dirty="0">
                <a:latin typeface="Arial Narrow" panose="020B0606020202030204" pitchFamily="34" charset="0"/>
              </a:rPr>
              <a:t>false </a:t>
            </a:r>
            <a:r>
              <a:rPr lang="ru-RU" sz="2400" dirty="0">
                <a:latin typeface="Arial Narrow" panose="020B0606020202030204" pitchFamily="34" charset="0"/>
              </a:rPr>
              <a:t>в </a:t>
            </a:r>
            <a:r>
              <a:rPr lang="ru-RU" sz="2400" dirty="0" err="1">
                <a:latin typeface="Arial Narrow" panose="020B0606020202030204" pitchFamily="34" charset="0"/>
              </a:rPr>
              <a:t>інших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 smtClean="0">
                <a:latin typeface="Arial Narrow" panose="020B0606020202030204" pitchFamily="34" charset="0"/>
              </a:rPr>
              <a:t>випадках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toupper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(c)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символ </a:t>
            </a:r>
            <a:r>
              <a:rPr lang="ru-RU" sz="2400" dirty="0" smtClean="0">
                <a:latin typeface="Arial Narrow" panose="020B0606020202030204" pitchFamily="34" charset="0"/>
              </a:rPr>
              <a:t>с </a:t>
            </a:r>
            <a:r>
              <a:rPr lang="ru-RU" sz="2400" dirty="0">
                <a:latin typeface="Arial Narrow" panose="020B0606020202030204" pitchFamily="34" charset="0"/>
              </a:rPr>
              <a:t>є символом </a:t>
            </a:r>
            <a:r>
              <a:rPr lang="ru-RU" sz="2400" dirty="0" err="1">
                <a:latin typeface="Arial Narrow" panose="020B0606020202030204" pitchFamily="34" charset="0"/>
              </a:rPr>
              <a:t>нижнього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регістра</a:t>
            </a:r>
            <a:r>
              <a:rPr lang="ru-RU" sz="2400" dirty="0">
                <a:latin typeface="Arial Narrow" panose="020B0606020202030204" pitchFamily="34" charset="0"/>
              </a:rPr>
              <a:t>, то </a:t>
            </a:r>
            <a:r>
              <a:rPr lang="ru-RU" sz="2400" dirty="0" err="1">
                <a:latin typeface="Arial Narrow" panose="020B0606020202030204" pitchFamily="34" charset="0"/>
              </a:rPr>
              <a:t>функція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перетворений</a:t>
            </a:r>
            <a:r>
              <a:rPr lang="ru-RU" sz="2400" dirty="0">
                <a:latin typeface="Arial Narrow" panose="020B0606020202030204" pitchFamily="34" charset="0"/>
              </a:rPr>
              <a:t> символ з у </a:t>
            </a:r>
            <a:r>
              <a:rPr lang="ru-RU" sz="2400" dirty="0" err="1">
                <a:latin typeface="Arial Narrow" panose="020B0606020202030204" pitchFamily="34" charset="0"/>
              </a:rPr>
              <a:t>верхньому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регістрі</a:t>
            </a:r>
            <a:r>
              <a:rPr lang="ru-RU" sz="2400" dirty="0">
                <a:latin typeface="Arial Narrow" panose="020B0606020202030204" pitchFamily="34" charset="0"/>
              </a:rPr>
              <a:t>, </a:t>
            </a:r>
            <a:r>
              <a:rPr lang="ru-RU" sz="2400" dirty="0" err="1">
                <a:latin typeface="Arial Narrow" panose="020B0606020202030204" pitchFamily="34" charset="0"/>
              </a:rPr>
              <a:t>інакше</a:t>
            </a:r>
            <a:r>
              <a:rPr lang="ru-RU" sz="2400" dirty="0">
                <a:latin typeface="Arial Narrow" panose="020B0606020202030204" pitchFamily="34" charset="0"/>
              </a:rPr>
              <a:t> символ </a:t>
            </a:r>
            <a:r>
              <a:rPr lang="ru-RU" sz="2400" dirty="0" err="1">
                <a:latin typeface="Arial Narrow" panose="020B0606020202030204" pitchFamily="34" charset="0"/>
              </a:rPr>
              <a:t>повертається</a:t>
            </a:r>
            <a:r>
              <a:rPr lang="ru-RU" sz="2400" dirty="0">
                <a:latin typeface="Arial Narrow" panose="020B0606020202030204" pitchFamily="34" charset="0"/>
              </a:rPr>
              <a:t> без </a:t>
            </a:r>
            <a:r>
              <a:rPr lang="ru-RU" sz="2400" dirty="0" err="1">
                <a:latin typeface="Arial Narrow" panose="020B0606020202030204" pitchFamily="34" charset="0"/>
              </a:rPr>
              <a:t>змін</a:t>
            </a:r>
            <a:r>
              <a:rPr lang="ru-RU" sz="2400" dirty="0">
                <a:latin typeface="Arial Narrow" panose="020B060602020203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4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883" y="714703"/>
            <a:ext cx="85449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(;;)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6F008A"/>
                </a:solidFill>
                <a:latin typeface="Consolas"/>
              </a:rPr>
              <a:t>stdin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'.'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isalnum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Символ %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є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алфавітно-цифровим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isalpha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є буквою\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iscntrl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є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управляючим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символом\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isdigit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є цифрою\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ispunct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є знаком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пунктуації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є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пробельним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символом\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53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848" y="924910"/>
            <a:ext cx="723111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Функції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пошуку</a:t>
            </a:r>
            <a:endParaRPr lang="ru-RU" sz="2000" i="1" dirty="0">
              <a:solidFill>
                <a:srgbClr val="7030A0"/>
              </a:solidFill>
              <a:latin typeface="Arial Narrow" panose="020B0606020202030204" pitchFamily="34" charset="0"/>
            </a:endParaRPr>
          </a:p>
          <a:p>
            <a:r>
              <a:rPr lang="en-US" sz="2400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strchr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 (s, c) </a:t>
            </a:r>
            <a:r>
              <a:rPr lang="ru-RU" sz="2400" dirty="0" err="1">
                <a:latin typeface="Arial Narrow" panose="020B0606020202030204" pitchFamily="34" charset="0"/>
              </a:rPr>
              <a:t>пошук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першого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входження</a:t>
            </a:r>
            <a:r>
              <a:rPr lang="ru-RU" sz="2400" dirty="0">
                <a:latin typeface="Arial Narrow" panose="020B0606020202030204" pitchFamily="34" charset="0"/>
              </a:rPr>
              <a:t> символу </a:t>
            </a:r>
            <a:r>
              <a:rPr lang="ru-RU" sz="2400" dirty="0" smtClean="0">
                <a:latin typeface="Arial Narrow" panose="020B0606020202030204" pitchFamily="34" charset="0"/>
              </a:rPr>
              <a:t>с </a:t>
            </a:r>
            <a:r>
              <a:rPr lang="ru-RU" sz="2400" dirty="0">
                <a:latin typeface="Arial Narrow" panose="020B0606020202030204" pitchFamily="34" charset="0"/>
              </a:rPr>
              <a:t>в рядку </a:t>
            </a:r>
            <a:r>
              <a:rPr lang="en-US" sz="2400" dirty="0">
                <a:latin typeface="Arial Narrow" panose="020B0606020202030204" pitchFamily="34" charset="0"/>
              </a:rPr>
              <a:t>s. </a:t>
            </a:r>
            <a:r>
              <a:rPr lang="ru-RU" sz="2400" dirty="0">
                <a:latin typeface="Arial Narrow" panose="020B0606020202030204" pitchFamily="34" charset="0"/>
              </a:rPr>
              <a:t>У </a:t>
            </a:r>
            <a:r>
              <a:rPr lang="ru-RU" sz="2400" dirty="0" err="1">
                <a:latin typeface="Arial Narrow" panose="020B0606020202030204" pitchFamily="34" charset="0"/>
              </a:rPr>
              <a:t>разі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вдалого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пошуку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вказівник</a:t>
            </a:r>
            <a:r>
              <a:rPr lang="ru-RU" sz="2400" dirty="0">
                <a:latin typeface="Arial Narrow" panose="020B0606020202030204" pitchFamily="34" charset="0"/>
              </a:rPr>
              <a:t> на </a:t>
            </a:r>
            <a:r>
              <a:rPr lang="ru-RU" sz="2400" dirty="0" err="1">
                <a:latin typeface="Arial Narrow" panose="020B0606020202030204" pitchFamily="34" charset="0"/>
              </a:rPr>
              <a:t>місце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першого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входження</a:t>
            </a:r>
            <a:r>
              <a:rPr lang="ru-RU" sz="2400" dirty="0">
                <a:latin typeface="Arial Narrow" panose="020B0606020202030204" pitchFamily="34" charset="0"/>
              </a:rPr>
              <a:t> символу с.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символ не </a:t>
            </a:r>
            <a:r>
              <a:rPr lang="ru-RU" sz="2400" dirty="0" err="1">
                <a:latin typeface="Arial Narrow" panose="020B0606020202030204" pitchFamily="34" charset="0"/>
              </a:rPr>
              <a:t>знайдений</a:t>
            </a:r>
            <a:r>
              <a:rPr lang="ru-RU" sz="2400" dirty="0">
                <a:latin typeface="Arial Narrow" panose="020B0606020202030204" pitchFamily="34" charset="0"/>
              </a:rPr>
              <a:t>, то </a:t>
            </a:r>
            <a:r>
              <a:rPr lang="ru-RU" sz="2400" dirty="0" err="1">
                <a:latin typeface="Arial Narrow" panose="020B0606020202030204" pitchFamily="34" charset="0"/>
              </a:rPr>
              <a:t>повертається</a:t>
            </a:r>
            <a:r>
              <a:rPr lang="ru-RU" sz="2400" dirty="0">
                <a:latin typeface="Arial Narrow" panose="020B0606020202030204" pitchFamily="34" charset="0"/>
              </a:rPr>
              <a:t> нуль</a:t>
            </a:r>
            <a:r>
              <a:rPr lang="ru-RU" sz="24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strcspn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(s1, s2) </a:t>
            </a:r>
            <a:r>
              <a:rPr lang="ru-RU" sz="2400" dirty="0" err="1">
                <a:latin typeface="Arial Narrow" panose="020B0606020202030204" pitchFamily="34" charset="0"/>
              </a:rPr>
              <a:t>визначає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довжину</a:t>
            </a:r>
            <a:r>
              <a:rPr lang="ru-RU" sz="2400" dirty="0">
                <a:latin typeface="Arial Narrow" panose="020B0606020202030204" pitchFamily="34" charset="0"/>
              </a:rPr>
              <a:t> початкового сегмента рядка </a:t>
            </a:r>
            <a:r>
              <a:rPr lang="en-US" sz="2400" dirty="0">
                <a:latin typeface="Arial Narrow" panose="020B0606020202030204" pitchFamily="34" charset="0"/>
              </a:rPr>
              <a:t>s1, </a:t>
            </a:r>
            <a:r>
              <a:rPr lang="ru-RU" sz="2400" dirty="0" err="1">
                <a:latin typeface="Arial Narrow" panose="020B0606020202030204" pitchFamily="34" charset="0"/>
              </a:rPr>
              <a:t>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містить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ті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символи</a:t>
            </a:r>
            <a:r>
              <a:rPr lang="ru-RU" sz="2400" dirty="0">
                <a:latin typeface="Arial Narrow" panose="020B0606020202030204" pitchFamily="34" charset="0"/>
              </a:rPr>
              <a:t>, </a:t>
            </a:r>
            <a:r>
              <a:rPr lang="ru-RU" sz="2400" dirty="0" err="1">
                <a:latin typeface="Arial Narrow" panose="020B0606020202030204" pitchFamily="34" charset="0"/>
              </a:rPr>
              <a:t>які</a:t>
            </a:r>
            <a:r>
              <a:rPr lang="ru-RU" sz="2400" dirty="0">
                <a:latin typeface="Arial Narrow" panose="020B0606020202030204" pitchFamily="34" charset="0"/>
              </a:rPr>
              <a:t> не </a:t>
            </a:r>
            <a:r>
              <a:rPr lang="ru-RU" sz="2400" dirty="0" err="1">
                <a:latin typeface="Arial Narrow" panose="020B0606020202030204" pitchFamily="34" charset="0"/>
              </a:rPr>
              <a:t>входять</a:t>
            </a:r>
            <a:r>
              <a:rPr lang="ru-RU" sz="2400" dirty="0">
                <a:latin typeface="Arial Narrow" panose="020B0606020202030204" pitchFamily="34" charset="0"/>
              </a:rPr>
              <a:t> в рядок </a:t>
            </a:r>
            <a:r>
              <a:rPr lang="en-US" sz="2400" dirty="0" smtClean="0">
                <a:latin typeface="Arial Narrow" panose="020B0606020202030204" pitchFamily="34" charset="0"/>
              </a:rPr>
              <a:t>s2</a:t>
            </a:r>
            <a:endParaRPr lang="uk-UA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strspn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(s1, s2)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довжину</a:t>
            </a:r>
            <a:r>
              <a:rPr lang="ru-RU" sz="2400" dirty="0">
                <a:latin typeface="Arial Narrow" panose="020B0606020202030204" pitchFamily="34" charset="0"/>
              </a:rPr>
              <a:t> початкового сегмента рядка </a:t>
            </a:r>
            <a:r>
              <a:rPr lang="en-US" sz="2400" dirty="0">
                <a:latin typeface="Arial Narrow" panose="020B0606020202030204" pitchFamily="34" charset="0"/>
              </a:rPr>
              <a:t>s1, </a:t>
            </a:r>
            <a:r>
              <a:rPr lang="ru-RU" sz="2400" dirty="0" err="1">
                <a:latin typeface="Arial Narrow" panose="020B0606020202030204" pitchFamily="34" charset="0"/>
              </a:rPr>
              <a:t>який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містить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тільки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ті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символи</a:t>
            </a:r>
            <a:r>
              <a:rPr lang="ru-RU" sz="2400" dirty="0">
                <a:latin typeface="Arial Narrow" panose="020B0606020202030204" pitchFamily="34" charset="0"/>
              </a:rPr>
              <a:t>, </a:t>
            </a:r>
            <a:r>
              <a:rPr lang="ru-RU" sz="2400" dirty="0" err="1">
                <a:latin typeface="Arial Narrow" panose="020B0606020202030204" pitchFamily="34" charset="0"/>
              </a:rPr>
              <a:t>які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входять</a:t>
            </a:r>
            <a:r>
              <a:rPr lang="ru-RU" sz="2400" dirty="0">
                <a:latin typeface="Arial Narrow" panose="020B0606020202030204" pitchFamily="34" charset="0"/>
              </a:rPr>
              <a:t> в рядок </a:t>
            </a:r>
            <a:r>
              <a:rPr lang="en-US" sz="2400" dirty="0" smtClean="0">
                <a:latin typeface="Arial Narrow" panose="020B0606020202030204" pitchFamily="34" charset="0"/>
              </a:rPr>
              <a:t>s2</a:t>
            </a:r>
            <a:endParaRPr lang="uk-UA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strprbk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(s1, s2) </a:t>
            </a:r>
            <a:r>
              <a:rPr lang="ru-RU" sz="2400" dirty="0" err="1">
                <a:latin typeface="Arial Narrow" panose="020B0606020202030204" pitchFamily="34" charset="0"/>
              </a:rPr>
              <a:t>Повертає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покажчик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першого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входження</a:t>
            </a:r>
            <a:r>
              <a:rPr lang="ru-RU" sz="2400" dirty="0">
                <a:latin typeface="Arial Narrow" panose="020B0606020202030204" pitchFamily="34" charset="0"/>
              </a:rPr>
              <a:t> будь-</a:t>
            </a:r>
            <a:r>
              <a:rPr lang="ru-RU" sz="2400" dirty="0" err="1">
                <a:latin typeface="Arial Narrow" panose="020B0606020202030204" pitchFamily="34" charset="0"/>
              </a:rPr>
              <a:t>якого</a:t>
            </a:r>
            <a:r>
              <a:rPr lang="ru-RU" sz="2400" dirty="0">
                <a:latin typeface="Arial Narrow" panose="020B0606020202030204" pitchFamily="34" charset="0"/>
              </a:rPr>
              <a:t> символу рядка </a:t>
            </a:r>
            <a:r>
              <a:rPr lang="en-US" sz="2400" dirty="0">
                <a:latin typeface="Arial Narrow" panose="020B0606020202030204" pitchFamily="34" charset="0"/>
              </a:rPr>
              <a:t>s2 </a:t>
            </a:r>
            <a:r>
              <a:rPr lang="ru-RU" sz="2400" dirty="0">
                <a:latin typeface="Arial Narrow" panose="020B0606020202030204" pitchFamily="34" charset="0"/>
              </a:rPr>
              <a:t>в рядку </a:t>
            </a:r>
            <a:r>
              <a:rPr lang="en-US" sz="2400" dirty="0">
                <a:latin typeface="Arial Narrow" panose="020B0606020202030204" pitchFamily="34" charset="0"/>
              </a:rPr>
              <a:t>s1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8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718" y="1618593"/>
            <a:ext cx="5402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"Police Academy"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key[]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aeiou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);puts(key);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strpbrk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key);                           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                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strpbrk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+ 1, key);                              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47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4910" y="924910"/>
            <a:ext cx="723111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Функції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перетворення</a:t>
            </a:r>
            <a:endParaRPr lang="ru-RU" sz="2000" i="1" dirty="0" smtClean="0">
              <a:solidFill>
                <a:srgbClr val="7030A0"/>
              </a:solidFill>
              <a:latin typeface="Arial Narrow" panose="020B0606020202030204" pitchFamily="34" charset="0"/>
            </a:endParaRPr>
          </a:p>
          <a:p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В С для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перетворення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рядків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,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що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містять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числа, в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чисельні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значення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в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бібліотеці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stdlib.h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передбачений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наступний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набір</a:t>
            </a:r>
            <a:r>
              <a:rPr lang="ru-RU" sz="2000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000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функцій</a:t>
            </a:r>
            <a:r>
              <a:rPr 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:</a:t>
            </a:r>
          </a:p>
          <a:p>
            <a:endParaRPr lang="ru-RU" sz="2000" i="1" dirty="0">
              <a:solidFill>
                <a:srgbClr val="7030A0"/>
              </a:solidFill>
              <a:latin typeface="Arial Narrow" panose="020B0606020202030204" pitchFamily="34" charset="0"/>
            </a:endParaRPr>
          </a:p>
          <a:p>
            <a:r>
              <a:rPr lang="en-US" sz="2400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atof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 (s1) </a:t>
            </a:r>
            <a:r>
              <a:rPr lang="ru-RU" sz="2400" dirty="0" err="1">
                <a:latin typeface="Arial Narrow" panose="020B0606020202030204" pitchFamily="34" charset="0"/>
              </a:rPr>
              <a:t>перетворить</a:t>
            </a:r>
            <a:r>
              <a:rPr lang="ru-RU" sz="2400" dirty="0">
                <a:latin typeface="Arial Narrow" panose="020B0606020202030204" pitchFamily="34" charset="0"/>
              </a:rPr>
              <a:t> рядок </a:t>
            </a:r>
            <a:r>
              <a:rPr lang="en-US" sz="2400" dirty="0">
                <a:latin typeface="Arial Narrow" panose="020B0606020202030204" pitchFamily="34" charset="0"/>
              </a:rPr>
              <a:t>s1 </a:t>
            </a:r>
            <a:r>
              <a:rPr lang="ru-RU" sz="2400" dirty="0">
                <a:latin typeface="Arial Narrow" panose="020B0606020202030204" pitchFamily="34" charset="0"/>
              </a:rPr>
              <a:t>в тип </a:t>
            </a:r>
            <a:r>
              <a:rPr lang="en-US" sz="2400" dirty="0" smtClean="0">
                <a:latin typeface="Arial Narrow" panose="020B0606020202030204" pitchFamily="34" charset="0"/>
              </a:rPr>
              <a:t>double</a:t>
            </a:r>
            <a:endParaRPr lang="uk-UA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atoi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(s1) </a:t>
            </a:r>
            <a:r>
              <a:rPr lang="ru-RU" sz="2400" dirty="0" err="1">
                <a:latin typeface="Arial Narrow" panose="020B0606020202030204" pitchFamily="34" charset="0"/>
              </a:rPr>
              <a:t>перетворить</a:t>
            </a:r>
            <a:r>
              <a:rPr lang="ru-RU" sz="2400" dirty="0">
                <a:latin typeface="Arial Narrow" panose="020B0606020202030204" pitchFamily="34" charset="0"/>
              </a:rPr>
              <a:t> рядок </a:t>
            </a:r>
            <a:r>
              <a:rPr lang="en-US" sz="2400" dirty="0">
                <a:latin typeface="Arial Narrow" panose="020B0606020202030204" pitchFamily="34" charset="0"/>
              </a:rPr>
              <a:t>s1 </a:t>
            </a:r>
            <a:r>
              <a:rPr lang="ru-RU" sz="2400" dirty="0">
                <a:latin typeface="Arial Narrow" panose="020B0606020202030204" pitchFamily="34" charset="0"/>
              </a:rPr>
              <a:t>в тип </a:t>
            </a:r>
            <a:r>
              <a:rPr lang="en-US" sz="2400" dirty="0" err="1" smtClean="0">
                <a:latin typeface="Arial Narrow" panose="020B0606020202030204" pitchFamily="34" charset="0"/>
              </a:rPr>
              <a:t>int</a:t>
            </a:r>
            <a:endParaRPr lang="uk-UA" sz="2400" dirty="0" smtClean="0">
              <a:latin typeface="Arial Narrow" panose="020B0606020202030204" pitchFamily="34" charset="0"/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atol</a:t>
            </a:r>
            <a:r>
              <a:rPr lang="en-US" sz="24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 Narrow" panose="020B0606020202030204" pitchFamily="34" charset="0"/>
              </a:rPr>
              <a:t>(s1) </a:t>
            </a:r>
            <a:r>
              <a:rPr lang="ru-RU" sz="2400" dirty="0" err="1">
                <a:latin typeface="Arial Narrow" panose="020B0606020202030204" pitchFamily="34" charset="0"/>
              </a:rPr>
              <a:t>перетворить</a:t>
            </a:r>
            <a:r>
              <a:rPr lang="ru-RU" sz="2400" dirty="0">
                <a:latin typeface="Arial Narrow" panose="020B0606020202030204" pitchFamily="34" charset="0"/>
              </a:rPr>
              <a:t> рядок </a:t>
            </a:r>
            <a:r>
              <a:rPr lang="en-US" sz="2400" dirty="0">
                <a:latin typeface="Arial Narrow" panose="020B0606020202030204" pitchFamily="34" charset="0"/>
              </a:rPr>
              <a:t>s1 </a:t>
            </a:r>
            <a:r>
              <a:rPr lang="ru-RU" sz="2400" dirty="0">
                <a:latin typeface="Arial Narrow" panose="020B0606020202030204" pitchFamily="34" charset="0"/>
              </a:rPr>
              <a:t>в тип </a:t>
            </a:r>
            <a:r>
              <a:rPr lang="en-US" sz="2400" dirty="0">
                <a:latin typeface="Arial Narrow" panose="020B0606020202030204" pitchFamily="34" charset="0"/>
              </a:rPr>
              <a:t>long </a:t>
            </a:r>
            <a:r>
              <a:rPr lang="en-US" sz="2400" dirty="0" err="1">
                <a:latin typeface="Arial Narrow" panose="020B0606020202030204" pitchFamily="34" charset="0"/>
              </a:rPr>
              <a:t>int</a:t>
            </a:r>
            <a:endParaRPr lang="en-US" sz="2400" dirty="0">
              <a:latin typeface="Arial Narrow" panose="020B0606020202030204" pitchFamily="34" charset="0"/>
            </a:endParaRP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36026" y="3652213"/>
            <a:ext cx="393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"558.24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adfhgh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        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atof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"%f\n"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40469" y="3667037"/>
            <a:ext cx="3899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"652.23brrt"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           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NumI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atoi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98178" y="5130124"/>
            <a:ext cx="7083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"atof function=%e\n"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atof(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"123.5e15"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"atoi function=%d\n"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atoi(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"153"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atol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function=%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atol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"1234 string"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6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703" y="620110"/>
            <a:ext cx="77461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 Дано рядок символів, який складається з окремих слів, відокремлених інтервалом. Вивести все слова рядка, які містять парну кількість букв відносно центру слова.</a:t>
            </a:r>
          </a:p>
          <a:p>
            <a:endParaRPr lang="uk-UA" dirty="0" smtClean="0"/>
          </a:p>
          <a:p>
            <a:r>
              <a:rPr lang="uk-UA" dirty="0" smtClean="0"/>
              <a:t>2. Дано рядок символів, який складається з окремих слів,</a:t>
            </a:r>
            <a:r>
              <a:rPr lang="en-US" dirty="0" smtClean="0"/>
              <a:t> </a:t>
            </a:r>
            <a:r>
              <a:rPr lang="uk-UA" dirty="0" smtClean="0"/>
              <a:t>відокремлених інтервалом. Впорядкувати слова за алфавітом (в спадаючому порядку) i вивести на друк.</a:t>
            </a:r>
            <a:endParaRPr lang="en-US" dirty="0" smtClean="0"/>
          </a:p>
          <a:p>
            <a:endParaRPr lang="uk-UA" dirty="0" smtClean="0"/>
          </a:p>
          <a:p>
            <a:r>
              <a:rPr lang="en-US" dirty="0" smtClean="0"/>
              <a:t>3</a:t>
            </a:r>
            <a:r>
              <a:rPr lang="uk-UA" dirty="0" smtClean="0"/>
              <a:t>. </a:t>
            </a:r>
            <a:r>
              <a:rPr lang="uk-UA" dirty="0"/>
              <a:t>Дано рядок символів, який складається з окремих слів,</a:t>
            </a:r>
            <a:r>
              <a:rPr lang="en-US" dirty="0"/>
              <a:t> </a:t>
            </a:r>
            <a:r>
              <a:rPr lang="uk-UA" dirty="0"/>
              <a:t>відокремлених інтервалом. Впорядкувати слова по довжині (в спадаючому порядку) i вивести на друк.</a:t>
            </a:r>
          </a:p>
          <a:p>
            <a:endParaRPr lang="uk-UA" dirty="0" smtClean="0"/>
          </a:p>
          <a:p>
            <a:r>
              <a:rPr lang="en-US" dirty="0" smtClean="0"/>
              <a:t>4. </a:t>
            </a:r>
            <a:r>
              <a:rPr lang="uk-UA" dirty="0" smtClean="0"/>
              <a:t>Дано рядок символів, який складається з окремих слів, відокремлених інтервалом. Вивести слова, в яких перша буква слова зустрічається в ньому ще один раз.</a:t>
            </a:r>
          </a:p>
          <a:p>
            <a:endParaRPr lang="uk-UA" dirty="0" smtClean="0"/>
          </a:p>
          <a:p>
            <a:r>
              <a:rPr lang="en-US" dirty="0" smtClean="0"/>
              <a:t>5. </a:t>
            </a:r>
            <a:r>
              <a:rPr lang="uk-UA" dirty="0" smtClean="0"/>
              <a:t>Дано рядок </a:t>
            </a:r>
            <a:r>
              <a:rPr lang="uk-UA" dirty="0" err="1" smtClean="0"/>
              <a:t>символiв</a:t>
            </a:r>
            <a:r>
              <a:rPr lang="uk-UA" dirty="0" smtClean="0"/>
              <a:t>, який складається з окремих </a:t>
            </a:r>
            <a:r>
              <a:rPr lang="uk-UA" dirty="0" err="1" smtClean="0"/>
              <a:t>слiв</a:t>
            </a:r>
            <a:r>
              <a:rPr lang="uk-UA" dirty="0" smtClean="0"/>
              <a:t>, </a:t>
            </a:r>
            <a:r>
              <a:rPr lang="uk-UA" dirty="0" err="1" smtClean="0"/>
              <a:t>вiдокремлених</a:t>
            </a:r>
            <a:r>
              <a:rPr lang="uk-UA" dirty="0" smtClean="0"/>
              <a:t> </a:t>
            </a:r>
            <a:r>
              <a:rPr lang="uk-UA" dirty="0" err="1" smtClean="0"/>
              <a:t>iнтервалом</a:t>
            </a:r>
            <a:r>
              <a:rPr lang="uk-UA" dirty="0" smtClean="0"/>
              <a:t>. Вивести на друк </a:t>
            </a:r>
            <a:r>
              <a:rPr lang="uk-UA" dirty="0" err="1" smtClean="0"/>
              <a:t>всi</a:t>
            </a:r>
            <a:r>
              <a:rPr lang="uk-UA" dirty="0" smtClean="0"/>
              <a:t> слова рядка, </a:t>
            </a:r>
            <a:r>
              <a:rPr lang="uk-UA" dirty="0" err="1" smtClean="0"/>
              <a:t>якi</a:t>
            </a:r>
            <a:r>
              <a:rPr lang="uk-UA" dirty="0" smtClean="0"/>
              <a:t> </a:t>
            </a:r>
            <a:r>
              <a:rPr lang="uk-UA" dirty="0" err="1" smtClean="0"/>
              <a:t>мiстять</a:t>
            </a:r>
            <a:r>
              <a:rPr lang="uk-UA" dirty="0" smtClean="0"/>
              <a:t> парну </a:t>
            </a:r>
            <a:r>
              <a:rPr lang="uk-UA" dirty="0" err="1" smtClean="0"/>
              <a:t>кiлькiсть</a:t>
            </a:r>
            <a:r>
              <a:rPr lang="uk-UA" dirty="0" smtClean="0"/>
              <a:t> приголосних букв.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376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1474</Words>
  <Application>Microsoft Office PowerPoint</Application>
  <PresentationFormat>Экран (4:3)</PresentationFormat>
  <Paragraphs>167</Paragraphs>
  <Slides>16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NewsPrint</vt:lpstr>
      <vt:lpstr>Лекція 21-2  Рядки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2020-12-16T19:35:46Z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