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5"/>
  </p:notesMasterIdLst>
  <p:handoutMasterIdLst>
    <p:handoutMasterId r:id="rId26"/>
  </p:handoutMasterIdLst>
  <p:sldIdLst>
    <p:sldId id="256" r:id="rId5"/>
    <p:sldId id="484" r:id="rId6"/>
    <p:sldId id="485" r:id="rId7"/>
    <p:sldId id="487" r:id="rId8"/>
    <p:sldId id="489" r:id="rId9"/>
    <p:sldId id="486" r:id="rId10"/>
    <p:sldId id="502" r:id="rId11"/>
    <p:sldId id="503" r:id="rId12"/>
    <p:sldId id="492" r:id="rId13"/>
    <p:sldId id="490" r:id="rId14"/>
    <p:sldId id="504" r:id="rId15"/>
    <p:sldId id="505" r:id="rId16"/>
    <p:sldId id="506" r:id="rId17"/>
    <p:sldId id="491" r:id="rId18"/>
    <p:sldId id="472" r:id="rId19"/>
    <p:sldId id="507" r:id="rId20"/>
    <p:sldId id="480" r:id="rId21"/>
    <p:sldId id="510" r:id="rId22"/>
    <p:sldId id="508" r:id="rId23"/>
    <p:sldId id="509" r:id="rId2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310AC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1350" autoAdjust="0"/>
  </p:normalViewPr>
  <p:slideViewPr>
    <p:cSldViewPr snapToGrid="0">
      <p:cViewPr>
        <p:scale>
          <a:sx n="91" d="100"/>
          <a:sy n="91" d="100"/>
        </p:scale>
        <p:origin x="-21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52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94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42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092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56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08.12.2021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468530"/>
            <a:ext cx="91440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Структури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78371" y="445594"/>
            <a:ext cx="84923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2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date;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дата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видання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pages;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сторінок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author[50];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автор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title[100];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назва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книги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price;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вартість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kniga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= {1998, 250,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"D.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Ritchi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C programming language I"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540.2, 1999, 350,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"D.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Ritchi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C programming language II"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740.5};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nn-NO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nn-NO" dirty="0">
                <a:solidFill>
                  <a:srgbClr val="A31515"/>
                </a:solidFill>
                <a:latin typeface="Consolas"/>
              </a:rPr>
              <a:t>"%s-%s %d page\n"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, kniga[i].author, kniga[i].title, kniga[i].pages);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№3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421" y="966952"/>
            <a:ext cx="7641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Narrow" panose="020B0606020202030204" pitchFamily="34" charset="0"/>
              </a:rPr>
              <a:t>Поля структур </a:t>
            </a:r>
            <a:r>
              <a:rPr lang="ru-RU" sz="3600" dirty="0" err="1">
                <a:latin typeface="Arial Narrow" panose="020B0606020202030204" pitchFamily="34" charset="0"/>
              </a:rPr>
              <a:t>можуть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мати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довільний</a:t>
            </a:r>
            <a:r>
              <a:rPr lang="ru-RU" sz="3600" dirty="0">
                <a:latin typeface="Arial Narrow" panose="020B0606020202030204" pitchFamily="34" charset="0"/>
              </a:rPr>
              <a:t> тип, як </a:t>
            </a:r>
            <a:r>
              <a:rPr lang="ru-RU" sz="3600" dirty="0" err="1">
                <a:latin typeface="Arial Narrow" panose="020B0606020202030204" pitchFamily="34" charset="0"/>
              </a:rPr>
              <a:t>простий</a:t>
            </a:r>
            <a:r>
              <a:rPr lang="ru-RU" sz="3600" dirty="0">
                <a:latin typeface="Arial Narrow" panose="020B0606020202030204" pitchFamily="34" charset="0"/>
              </a:rPr>
              <a:t>, так і </a:t>
            </a:r>
            <a:r>
              <a:rPr lang="ru-RU" sz="3600" dirty="0" err="1">
                <a:latin typeface="Arial Narrow" panose="020B0606020202030204" pitchFamily="34" charset="0"/>
              </a:rPr>
              <a:t>складений</a:t>
            </a:r>
            <a:r>
              <a:rPr lang="ru-RU" sz="3600" dirty="0">
                <a:latin typeface="Arial Narrow" panose="020B0606020202030204" pitchFamily="34" charset="0"/>
              </a:rPr>
              <a:t>. </a:t>
            </a:r>
            <a:r>
              <a:rPr lang="ru-RU" sz="3600" dirty="0" err="1">
                <a:latin typeface="Arial Narrow" panose="020B0606020202030204" pitchFamily="34" charset="0"/>
              </a:rPr>
              <a:t>Зокрема</a:t>
            </a:r>
            <a:r>
              <a:rPr lang="ru-RU" sz="3600" dirty="0">
                <a:latin typeface="Arial Narrow" panose="020B0606020202030204" pitchFamily="34" charset="0"/>
              </a:rPr>
              <a:t> поле </a:t>
            </a:r>
            <a:r>
              <a:rPr lang="ru-RU" sz="3600" dirty="0" err="1">
                <a:latin typeface="Arial Narrow" panose="020B0606020202030204" pitchFamily="34" charset="0"/>
              </a:rPr>
              <a:t>може</a:t>
            </a:r>
            <a:r>
              <a:rPr lang="ru-RU" sz="3600" dirty="0">
                <a:latin typeface="Arial Narrow" panose="020B0606020202030204" pitchFamily="34" charset="0"/>
              </a:rPr>
              <a:t> бути </a:t>
            </a:r>
            <a:r>
              <a:rPr lang="ru-RU" sz="3600" dirty="0" err="1">
                <a:latin typeface="Arial Narrow" panose="020B0606020202030204" pitchFamily="34" charset="0"/>
              </a:rPr>
              <a:t>масивом</a:t>
            </a:r>
            <a:r>
              <a:rPr lang="ru-RU" sz="3600" dirty="0">
                <a:latin typeface="Arial Narrow" panose="020B0606020202030204" pitchFamily="34" charset="0"/>
              </a:rPr>
              <a:t>, </a:t>
            </a:r>
            <a:r>
              <a:rPr lang="ru-RU" sz="3600" dirty="0" err="1">
                <a:latin typeface="Arial Narrow" panose="020B0606020202030204" pitchFamily="34" charset="0"/>
              </a:rPr>
              <a:t>символьним</a:t>
            </a:r>
            <a:r>
              <a:rPr lang="ru-RU" sz="3600" dirty="0">
                <a:latin typeface="Arial Narrow" panose="020B0606020202030204" pitchFamily="34" charset="0"/>
              </a:rPr>
              <a:t> рядком, </a:t>
            </a:r>
            <a:r>
              <a:rPr lang="ru-RU" sz="3600" dirty="0" err="1">
                <a:latin typeface="Arial Narrow" panose="020B0606020202030204" pitchFamily="34" charset="0"/>
              </a:rPr>
              <a:t>або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вкладеною</a:t>
            </a:r>
            <a:r>
              <a:rPr lang="ru-RU" sz="3600" dirty="0">
                <a:latin typeface="Arial Narrow" panose="020B0606020202030204" pitchFamily="34" charset="0"/>
              </a:rPr>
              <a:t> структурою. </a:t>
            </a:r>
            <a:endParaRPr lang="ru-RU" sz="3600" dirty="0" smtClean="0">
              <a:latin typeface="Arial Narrow" panose="020B0606020202030204" pitchFamily="34" charset="0"/>
            </a:endParaRPr>
          </a:p>
          <a:p>
            <a:endParaRPr lang="ru-RU" sz="3600" dirty="0">
              <a:latin typeface="Arial Narrow" panose="020B0606020202030204" pitchFamily="34" charset="0"/>
            </a:endParaRPr>
          </a:p>
          <a:p>
            <a:r>
              <a:rPr lang="ru-RU" sz="3600" dirty="0" smtClean="0">
                <a:latin typeface="Arial Narrow" panose="020B0606020202030204" pitchFamily="34" charset="0"/>
              </a:rPr>
              <a:t>Для </a:t>
            </a:r>
            <a:r>
              <a:rPr lang="ru-RU" sz="36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вкладених</a:t>
            </a:r>
            <a:r>
              <a:rPr lang="ru-RU" sz="3600" dirty="0">
                <a:solidFill>
                  <a:srgbClr val="7030A0"/>
                </a:solidFill>
                <a:latin typeface="Arial Narrow" panose="020B0606020202030204" pitchFamily="34" charset="0"/>
              </a:rPr>
              <a:t> структур </a:t>
            </a:r>
            <a:r>
              <a:rPr lang="ru-RU" sz="3600" dirty="0" err="1">
                <a:latin typeface="Arial Narrow" panose="020B0606020202030204" pitchFamily="34" charset="0"/>
              </a:rPr>
              <a:t>діють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такі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самі</a:t>
            </a:r>
            <a:r>
              <a:rPr lang="ru-RU" sz="3600" dirty="0">
                <a:latin typeface="Arial Narrow" panose="020B0606020202030204" pitchFamily="34" charset="0"/>
              </a:rPr>
              <a:t> правила </a:t>
            </a:r>
            <a:r>
              <a:rPr lang="ru-RU" sz="3600" dirty="0" err="1">
                <a:latin typeface="Arial Narrow" panose="020B0606020202030204" pitchFamily="34" charset="0"/>
              </a:rPr>
              <a:t>оголошення</a:t>
            </a:r>
            <a:r>
              <a:rPr lang="ru-RU" sz="3600" dirty="0">
                <a:latin typeface="Arial Narrow" panose="020B0606020202030204" pitchFamily="34" charset="0"/>
              </a:rPr>
              <a:t>, як і для </a:t>
            </a:r>
            <a:r>
              <a:rPr lang="ru-RU" sz="3600" dirty="0" err="1">
                <a:latin typeface="Arial Narrow" panose="020B0606020202030204" pitchFamily="34" charset="0"/>
              </a:rPr>
              <a:t>звичайних</a:t>
            </a:r>
            <a:r>
              <a:rPr lang="ru-RU" sz="3600" dirty="0">
                <a:latin typeface="Arial Narrow" panose="020B0606020202030204" pitchFamily="34" charset="0"/>
              </a:rPr>
              <a:t> структур. </a:t>
            </a:r>
          </a:p>
        </p:txBody>
      </p:sp>
    </p:spTree>
    <p:extLst>
      <p:ext uri="{BB962C8B-B14F-4D97-AF65-F5344CB8AC3E}">
        <p14:creationId xmlns:p14="http://schemas.microsoft.com/office/powerpoint/2010/main" val="605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38248" y="87441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uk-UA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RGB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uk-UA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red, green, blue;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center;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RGB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color;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radius;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3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8856" y="290291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circle c = 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 2.1, 3.2 },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 255, 255, 255 },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1.2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061" y="651697"/>
            <a:ext cx="67318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Ініціалізацію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структурної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змінної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 типу </a:t>
            </a:r>
            <a:r>
              <a:rPr lang="en-US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struct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circle</a:t>
            </a:r>
            <a:r>
              <a:rPr lang="en-US" sz="32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можна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виконати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наступним</a:t>
            </a:r>
            <a:r>
              <a:rPr lang="ru-RU" sz="32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чином:</a:t>
            </a:r>
            <a:endParaRPr lang="ru-RU" sz="32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month[20];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year;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persone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[20];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[20];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persone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і’мя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призвіще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дату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нарождення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Число: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p.bd.day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Месяц: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p.bd.month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Год: 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p.bd.year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"\n : %s %s, дата нарождення %d %s %d р."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p.lastname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p.bd.day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p.bd.month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p.bd.year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№4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2783" y="86163"/>
            <a:ext cx="83452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20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перший шаблон*/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prizv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harakter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другий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шаблон*/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B91AF"/>
                </a:solidFill>
                <a:latin typeface="Consolas"/>
              </a:rPr>
              <a:t>names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druzi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вкладена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структура*/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bludo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robota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zarob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harakter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x1={ 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"Петренко"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},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"вареники"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інженер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30250.00};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x1.druzi.im);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x1.druzi.prizv);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x1.robota);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x1.bludo);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x1.zarob);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79" y="2313746"/>
            <a:ext cx="8460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Arial Narrow" panose="020B0606020202030204" pitchFamily="34" charset="0"/>
              </a:rPr>
              <a:t>Створити</a:t>
            </a:r>
            <a:r>
              <a:rPr lang="ru-RU" sz="2400" dirty="0">
                <a:latin typeface="Arial Narrow" panose="020B0606020202030204" pitchFamily="34" charset="0"/>
              </a:rPr>
              <a:t> та </a:t>
            </a:r>
            <a:r>
              <a:rPr lang="ru-RU" sz="2400" dirty="0" err="1">
                <a:latin typeface="Arial Narrow" panose="020B0606020202030204" pitchFamily="34" charset="0"/>
              </a:rPr>
              <a:t>вивести</a:t>
            </a:r>
            <a:r>
              <a:rPr lang="ru-RU" sz="2400" dirty="0">
                <a:latin typeface="Arial Narrow" panose="020B0606020202030204" pitchFamily="34" charset="0"/>
              </a:rPr>
              <a:t> на </a:t>
            </a:r>
            <a:r>
              <a:rPr lang="ru-RU" sz="2400" dirty="0" err="1">
                <a:latin typeface="Arial Narrow" panose="020B0606020202030204" pitchFamily="34" charset="0"/>
              </a:rPr>
              <a:t>екран</a:t>
            </a:r>
            <a:r>
              <a:rPr lang="ru-RU" sz="2400" dirty="0">
                <a:latin typeface="Arial Narrow" panose="020B0606020202030204" pitchFamily="34" charset="0"/>
              </a:rPr>
              <a:t> базу </a:t>
            </a:r>
            <a:r>
              <a:rPr lang="ru-RU" sz="2400" dirty="0" err="1">
                <a:latin typeface="Arial Narrow" panose="020B0606020202030204" pitchFamily="34" charset="0"/>
              </a:rPr>
              <a:t>даних</a:t>
            </a:r>
            <a:r>
              <a:rPr lang="ru-RU" sz="2400" dirty="0">
                <a:latin typeface="Arial Narrow" panose="020B0606020202030204" pitchFamily="34" charset="0"/>
              </a:rPr>
              <a:t> з 5 </a:t>
            </a:r>
            <a:r>
              <a:rPr lang="ru-RU" sz="2400" dirty="0" err="1">
                <a:latin typeface="Arial Narrow" panose="020B0606020202030204" pitchFamily="34" charset="0"/>
              </a:rPr>
              <a:t>студентів</a:t>
            </a:r>
            <a:r>
              <a:rPr lang="ru-RU" sz="2400" dirty="0">
                <a:latin typeface="Arial Narrow" panose="020B0606020202030204" pitchFamily="34" charset="0"/>
              </a:rPr>
              <a:t>. Полями </a:t>
            </a:r>
            <a:r>
              <a:rPr lang="ru-RU" sz="2400" dirty="0" smtClean="0">
                <a:latin typeface="Arial Narrow" panose="020B0606020202030204" pitchFamily="34" charset="0"/>
              </a:rPr>
              <a:t>є</a:t>
            </a:r>
            <a:r>
              <a:rPr lang="ru-RU" sz="2400" dirty="0">
                <a:latin typeface="Arial Narrow" panose="020B0606020202030204" pitchFamily="34" charset="0"/>
              </a:rPr>
              <a:t>: </a:t>
            </a:r>
            <a:r>
              <a:rPr lang="ru-RU" sz="2400" dirty="0" err="1">
                <a:latin typeface="Arial Narrow" panose="020B0606020202030204" pitchFamily="34" charset="0"/>
              </a:rPr>
              <a:t>прізвище</a:t>
            </a:r>
            <a:r>
              <a:rPr lang="ru-RU" sz="2400" dirty="0">
                <a:latin typeface="Arial Narrow" panose="020B0606020202030204" pitchFamily="34" charset="0"/>
              </a:rPr>
              <a:t>; </a:t>
            </a:r>
            <a:r>
              <a:rPr lang="ru-RU" sz="2400" dirty="0" err="1">
                <a:latin typeface="Arial Narrow" panose="020B0606020202030204" pitchFamily="34" charset="0"/>
              </a:rPr>
              <a:t>ім’я</a:t>
            </a:r>
            <a:r>
              <a:rPr lang="ru-RU" sz="2400" dirty="0">
                <a:latin typeface="Arial Narrow" panose="020B0606020202030204" pitchFamily="34" charset="0"/>
              </a:rPr>
              <a:t>; день, </a:t>
            </a:r>
            <a:r>
              <a:rPr lang="ru-RU" sz="2400" dirty="0" err="1">
                <a:latin typeface="Arial Narrow" panose="020B0606020202030204" pitchFamily="34" charset="0"/>
              </a:rPr>
              <a:t>місяць</a:t>
            </a:r>
            <a:r>
              <a:rPr lang="ru-RU" sz="2400" dirty="0">
                <a:latin typeface="Arial Narrow" panose="020B0606020202030204" pitchFamily="34" charset="0"/>
              </a:rPr>
              <a:t> та </a:t>
            </a:r>
            <a:r>
              <a:rPr lang="ru-RU" sz="2400" dirty="0" err="1">
                <a:latin typeface="Arial Narrow" panose="020B0606020202030204" pitchFamily="34" charset="0"/>
              </a:rPr>
              <a:t>рік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народження</a:t>
            </a:r>
            <a:r>
              <a:rPr lang="ru-RU" sz="2400" dirty="0">
                <a:latin typeface="Arial Narrow" panose="020B0606020202030204" pitchFamily="34" charset="0"/>
              </a:rPr>
              <a:t>, адреса (</a:t>
            </a:r>
            <a:r>
              <a:rPr lang="ru-RU" sz="2400" dirty="0" err="1">
                <a:latin typeface="Arial Narrow" panose="020B0606020202030204" pitchFamily="34" charset="0"/>
              </a:rPr>
              <a:t>дані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вводяться</a:t>
            </a:r>
            <a:r>
              <a:rPr lang="ru-RU" sz="2400" dirty="0">
                <a:latin typeface="Arial Narrow" panose="020B0606020202030204" pitchFamily="34" charset="0"/>
              </a:rPr>
              <a:t> з </a:t>
            </a:r>
            <a:r>
              <a:rPr lang="ru-RU" sz="2400" dirty="0" err="1">
                <a:latin typeface="Arial Narrow" panose="020B0606020202030204" pitchFamily="34" charset="0"/>
              </a:rPr>
              <a:t>клавіатури</a:t>
            </a:r>
            <a:r>
              <a:rPr lang="ru-RU" sz="24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215" y="43092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fam[15], name[15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day, month, year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address[50];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input(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); 	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output(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main()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"chcp 1251"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 system(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"cls"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*student;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student =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input(student, 2); output(student,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free(student);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"pause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input(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 {</a:t>
            </a:r>
          </a:p>
          <a:p>
            <a:pPr lvl="2"/>
            <a:r>
              <a:rPr lang="pt-BR" sz="1600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"\tЗапис%d :\n"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, i + 1);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Пр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звище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-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].fam);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"I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м'я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-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].name);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День 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народж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. -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].day);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М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ru-RU" sz="1600" dirty="0" err="1">
                <a:solidFill>
                  <a:srgbClr val="A31515"/>
                </a:solidFill>
                <a:latin typeface="Consolas"/>
              </a:rPr>
              <a:t>сяць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- 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].month);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Рiк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-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].year);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Адреса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-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].address);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output(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</a:t>
            </a:r>
            <a:r>
              <a:rPr lang="nn-NO" sz="1600" dirty="0">
                <a:solidFill>
                  <a:srgbClr val="808080"/>
                </a:solidFill>
                <a:latin typeface="Consolas"/>
              </a:rPr>
              <a:t>n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tЗапис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%d %s %s %d %d %d %s\n"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+ 1,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].fam,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].name,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].day,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].month,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].year,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stud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].address);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82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656" y="20550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3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title[15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author[15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value;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*lib;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lib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i++){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«</a:t>
            </a:r>
            <a:r>
              <a:rPr lang="uk-UA" dirty="0" smtClean="0">
                <a:solidFill>
                  <a:srgbClr val="A31515"/>
                </a:solidFill>
                <a:latin typeface="Consolas"/>
              </a:rPr>
              <a:t>Назва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%d книги 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i + 1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gets_s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((lib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)-&gt;title);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«Автор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%d книги 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i + 1);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gets_s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((lib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)-&gt;author);</a:t>
            </a:r>
          </a:p>
          <a:p>
            <a:pPr lvl="1"/>
            <a:r>
              <a:rPr lang="ru-RU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«</a:t>
            </a:r>
            <a:r>
              <a:rPr lang="ru-RU" dirty="0" err="1" smtClean="0">
                <a:solidFill>
                  <a:srgbClr val="A31515"/>
                </a:solidFill>
                <a:latin typeface="Consolas"/>
              </a:rPr>
              <a:t>Ціна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%d книги :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i + 1);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&amp;(lib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)-&gt;value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getchar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= 0; i &lt; </a:t>
            </a:r>
            <a:r>
              <a:rPr lang="nn-NO" dirty="0">
                <a:solidFill>
                  <a:srgbClr val="6F008A"/>
                </a:solidFill>
                <a:latin typeface="Consolas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i++){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"\n %d. %s 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i + 1, (lib + i)-&gt;author);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(lib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)-&gt;title, (lib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)-&gt;value);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2" y="1451899"/>
            <a:ext cx="5833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point_t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point_t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20;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= %.3f"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255" y="451945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>
                <a:latin typeface="Arial Narrow" panose="020B0606020202030204" pitchFamily="34" charset="0"/>
              </a:rPr>
              <a:t>Структуру, оголошену </a:t>
            </a:r>
            <a:r>
              <a:rPr lang="uk-UA" sz="2400" dirty="0">
                <a:latin typeface="Arial Narrow" panose="020B0606020202030204" pitchFamily="34" charset="0"/>
              </a:rPr>
              <a:t>в глобальному контексті, видно всім. Структура також може бути оголошена всередині функції:</a:t>
            </a:r>
            <a:endParaRPr lang="ru-RU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2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56443" y="2061582"/>
            <a:ext cx="7399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Структура</a:t>
            </a:r>
            <a:r>
              <a:rPr lang="uk-UA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- </a:t>
            </a:r>
            <a:r>
              <a:rPr lang="uk-UA" sz="3200" dirty="0" smtClean="0">
                <a:latin typeface="Arial Narrow" panose="020B0606020202030204" pitchFamily="34" charset="0"/>
              </a:rPr>
              <a:t>це </a:t>
            </a:r>
            <a:r>
              <a:rPr lang="uk-UA" sz="3200" dirty="0">
                <a:latin typeface="Arial Narrow" panose="020B0606020202030204" pitchFamily="34" charset="0"/>
              </a:rPr>
              <a:t>тип даних, який </a:t>
            </a:r>
            <a:r>
              <a:rPr lang="uk-UA" sz="3200" dirty="0" smtClean="0">
                <a:latin typeface="Arial Narrow" panose="020B0606020202030204" pitchFamily="34" charset="0"/>
              </a:rPr>
              <a:t>створюється програмістом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latin typeface="Arial Narrow" panose="020B0606020202030204" pitchFamily="34" charset="0"/>
              </a:rPr>
              <a:t>і </a:t>
            </a:r>
            <a:r>
              <a:rPr lang="uk-UA" sz="3200" dirty="0">
                <a:latin typeface="Arial Narrow" panose="020B0606020202030204" pitchFamily="34" charset="0"/>
              </a:rPr>
              <a:t>призначений для об'єднання даних різних типів в єдине ціле.</a:t>
            </a:r>
            <a:endParaRPr lang="ru-RU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440" y="672662"/>
            <a:ext cx="73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C</a:t>
            </a:r>
            <a:r>
              <a:rPr lang="ru-RU" sz="2400" dirty="0" err="1" smtClean="0">
                <a:latin typeface="Arial Narrow" panose="020B0606020202030204" pitchFamily="34" charset="0"/>
              </a:rPr>
              <a:t>интаксис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мови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дозволяє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створювати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екземпляри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структури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відразу</a:t>
            </a:r>
            <a:r>
              <a:rPr lang="ru-RU" sz="2400" dirty="0">
                <a:latin typeface="Arial Narrow" panose="020B0606020202030204" pitchFamily="34" charset="0"/>
              </a:rPr>
              <a:t> ж </a:t>
            </a:r>
            <a:r>
              <a:rPr lang="ru-RU" sz="2400" dirty="0" err="1">
                <a:latin typeface="Arial Narrow" panose="020B0606020202030204" pitchFamily="34" charset="0"/>
              </a:rPr>
              <a:t>після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визначення</a:t>
            </a:r>
            <a:r>
              <a:rPr lang="ru-RU" sz="2400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1903" y="2343807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point_t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358" y="2343807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point_t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point_t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42601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9200" y="478250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Arial Narrow" panose="020B0606020202030204" pitchFamily="34" charset="0"/>
              </a:rPr>
              <a:t>Оголошення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здійснюється</a:t>
            </a:r>
            <a:r>
              <a:rPr lang="ru-RU" sz="3200" dirty="0">
                <a:latin typeface="Arial Narrow" panose="020B0606020202030204" pitchFamily="34" charset="0"/>
              </a:rPr>
              <a:t> за </a:t>
            </a:r>
            <a:r>
              <a:rPr lang="ru-RU" sz="3200" dirty="0" err="1">
                <a:latin typeface="Arial Narrow" panose="020B0606020202030204" pitchFamily="34" charset="0"/>
              </a:rPr>
              <a:t>допомогою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ключового</a:t>
            </a:r>
            <a:r>
              <a:rPr lang="ru-RU" sz="3200" dirty="0">
                <a:latin typeface="Arial Narrow" panose="020B0606020202030204" pitchFamily="34" charset="0"/>
              </a:rPr>
              <a:t> слова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struct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9200" y="1588242"/>
            <a:ext cx="71365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 Narrow" panose="020B0606020202030204" pitchFamily="34" charset="0"/>
              </a:rPr>
              <a:t>Синтаксис </a:t>
            </a:r>
            <a:r>
              <a:rPr lang="ru-RU" sz="3200" dirty="0" err="1">
                <a:latin typeface="Arial Narrow" panose="020B0606020202030204" pitchFamily="34" charset="0"/>
              </a:rPr>
              <a:t>опису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виглядає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latin typeface="Arial Narrow" panose="020B0606020202030204" pitchFamily="34" charset="0"/>
              </a:rPr>
              <a:t>наступним чином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96206" y="2980817"/>
            <a:ext cx="43828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uk-UA" sz="2800" dirty="0"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rgbClr val="2B91AF"/>
                </a:solidFill>
                <a:latin typeface="Consolas"/>
              </a:rPr>
              <a:t>[</a:t>
            </a:r>
            <a:r>
              <a:rPr lang="uk-UA" dirty="0" err="1">
                <a:solidFill>
                  <a:srgbClr val="2B91AF"/>
                </a:solidFill>
                <a:latin typeface="Consolas"/>
              </a:rPr>
              <a:t>ім’я_структури</a:t>
            </a:r>
            <a:r>
              <a:rPr lang="uk-UA" dirty="0">
                <a:solidFill>
                  <a:srgbClr val="2B91AF"/>
                </a:solidFill>
                <a:latin typeface="Consolas"/>
              </a:rPr>
              <a:t>] </a:t>
            </a:r>
            <a:br>
              <a:rPr lang="uk-UA" dirty="0">
                <a:solidFill>
                  <a:srgbClr val="2B91AF"/>
                </a:solidFill>
                <a:latin typeface="Consolas"/>
              </a:rPr>
            </a:br>
            <a:r>
              <a:rPr lang="uk-UA" dirty="0">
                <a:solidFill>
                  <a:srgbClr val="000000"/>
                </a:solidFill>
                <a:latin typeface="Consolas"/>
              </a:rPr>
              <a:t>{</a:t>
            </a:r>
            <a:r>
              <a:rPr lang="uk-UA" dirty="0">
                <a:solidFill>
                  <a:srgbClr val="0000FF"/>
                </a:solidFill>
                <a:latin typeface="Consolas"/>
              </a:rPr>
              <a:t/>
            </a:r>
            <a:br>
              <a:rPr lang="uk-UA" dirty="0">
                <a:solidFill>
                  <a:srgbClr val="0000FF"/>
                </a:solidFill>
                <a:latin typeface="Consolas"/>
              </a:rPr>
            </a:br>
            <a:r>
              <a:rPr lang="uk-UA" dirty="0">
                <a:solidFill>
                  <a:srgbClr val="0000FF"/>
                </a:solidFill>
                <a:latin typeface="Consolas"/>
              </a:rPr>
              <a:t> 	тип1 </a:t>
            </a:r>
            <a:r>
              <a:rPr lang="uk-UA" dirty="0">
                <a:solidFill>
                  <a:srgbClr val="000000"/>
                </a:solidFill>
                <a:latin typeface="Consolas"/>
              </a:rPr>
              <a:t>елемент1;</a:t>
            </a:r>
            <a:br>
              <a:rPr lang="uk-UA" dirty="0">
                <a:solidFill>
                  <a:srgbClr val="000000"/>
                </a:solidFill>
                <a:latin typeface="Consolas"/>
              </a:rPr>
            </a:br>
            <a:r>
              <a:rPr lang="uk-UA" sz="2800" dirty="0" smtClean="0">
                <a:latin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FF"/>
                </a:solidFill>
                <a:latin typeface="Consolas"/>
              </a:rPr>
              <a:t>тип2 </a:t>
            </a:r>
            <a:r>
              <a:rPr lang="uk-UA" dirty="0">
                <a:solidFill>
                  <a:srgbClr val="000000"/>
                </a:solidFill>
                <a:latin typeface="Consolas"/>
              </a:rPr>
              <a:t>елемент2;</a:t>
            </a:r>
            <a:br>
              <a:rPr lang="uk-UA" dirty="0">
                <a:solidFill>
                  <a:srgbClr val="000000"/>
                </a:solidFill>
                <a:latin typeface="Consolas"/>
              </a:rPr>
            </a:br>
            <a:r>
              <a:rPr lang="uk-UA" sz="2800" dirty="0">
                <a:latin typeface="Consolas" panose="020B0609020204030204" pitchFamily="49" charset="0"/>
              </a:rPr>
              <a:t>   </a:t>
            </a:r>
            <a:r>
              <a:rPr lang="uk-UA" sz="2800" dirty="0" smtClean="0">
                <a:latin typeface="Consolas" panose="020B0609020204030204" pitchFamily="49" charset="0"/>
              </a:rPr>
              <a:t>  .........</a:t>
            </a:r>
            <a:r>
              <a:rPr lang="uk-UA" sz="2800" dirty="0">
                <a:latin typeface="Consolas" panose="020B0609020204030204" pitchFamily="49" charset="0"/>
              </a:rPr>
              <a:t/>
            </a:r>
            <a:br>
              <a:rPr lang="uk-UA" sz="2800" dirty="0">
                <a:latin typeface="Consolas" panose="020B0609020204030204" pitchFamily="49" charset="0"/>
              </a:rPr>
            </a:br>
            <a:r>
              <a:rPr lang="uk-UA" dirty="0">
                <a:solidFill>
                  <a:srgbClr val="0000FF"/>
                </a:solidFill>
                <a:latin typeface="Consolas"/>
              </a:rPr>
              <a:t> </a:t>
            </a:r>
            <a:r>
              <a:rPr lang="uk-U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/>
              </a:rPr>
              <a:t>типN</a:t>
            </a:r>
            <a:r>
              <a:rPr lang="uk-UA" dirty="0">
                <a:solidFill>
                  <a:srgbClr val="0000FF"/>
                </a:solidFill>
                <a:latin typeface="Consolas"/>
              </a:rPr>
              <a:t> </a:t>
            </a:r>
            <a:r>
              <a:rPr lang="uk-UA" dirty="0" err="1">
                <a:latin typeface="Consolas"/>
              </a:rPr>
              <a:t>елементN</a:t>
            </a:r>
            <a:r>
              <a:rPr lang="uk-UA" dirty="0">
                <a:latin typeface="Consolas"/>
              </a:rPr>
              <a:t>;</a:t>
            </a:r>
            <a:br>
              <a:rPr lang="uk-UA" dirty="0">
                <a:latin typeface="Consolas"/>
              </a:rPr>
            </a:br>
            <a:r>
              <a:rPr lang="uk-UA" dirty="0">
                <a:solidFill>
                  <a:srgbClr val="000000"/>
                </a:solidFill>
                <a:latin typeface="Consolas"/>
              </a:rPr>
              <a:t>} [список описів];</a:t>
            </a:r>
            <a:endParaRPr lang="ru-RU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00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5062" y="474519"/>
            <a:ext cx="7835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Елементи структури називаються 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полями</a:t>
            </a:r>
            <a:r>
              <a:rPr lang="uk-UA" sz="3200" dirty="0">
                <a:latin typeface="Arial Narrow" panose="020B0606020202030204" pitchFamily="34" charset="0"/>
              </a:rPr>
              <a:t>, </a:t>
            </a:r>
            <a:r>
              <a:rPr lang="uk-UA" sz="3200" dirty="0" smtClean="0">
                <a:latin typeface="Arial Narrow" panose="020B0606020202030204" pitchFamily="34" charset="0"/>
              </a:rPr>
              <a:t>можуть </a:t>
            </a:r>
            <a:r>
              <a:rPr lang="uk-UA" sz="3200" dirty="0">
                <a:latin typeface="Arial Narrow" panose="020B0606020202030204" pitchFamily="34" charset="0"/>
              </a:rPr>
              <a:t>мати </a:t>
            </a:r>
            <a:r>
              <a:rPr lang="uk-UA" sz="3200" u="sng" dirty="0">
                <a:latin typeface="Arial Narrow" panose="020B0606020202030204" pitchFamily="34" charset="0"/>
              </a:rPr>
              <a:t>будь-який тип</a:t>
            </a:r>
            <a:r>
              <a:rPr lang="uk-UA" sz="3200" dirty="0">
                <a:latin typeface="Arial Narrow" panose="020B0606020202030204" pitchFamily="34" charset="0"/>
              </a:rPr>
              <a:t>, </a:t>
            </a:r>
            <a:r>
              <a:rPr lang="uk-UA" sz="3200" dirty="0" smtClean="0">
                <a:latin typeface="Arial Narrow" panose="020B0606020202030204" pitchFamily="34" charset="0"/>
              </a:rPr>
              <a:t>в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latin typeface="Arial Narrow" panose="020B0606020202030204" pitchFamily="34" charset="0"/>
              </a:rPr>
              <a:t>тому </a:t>
            </a:r>
            <a:r>
              <a:rPr lang="uk-UA" sz="3200" dirty="0">
                <a:latin typeface="Arial Narrow" panose="020B0606020202030204" pitchFamily="34" charset="0"/>
              </a:rPr>
              <a:t>числі </a:t>
            </a:r>
            <a:r>
              <a:rPr lang="uk-UA" sz="3200" u="sng" dirty="0">
                <a:latin typeface="Arial Narrow" panose="020B0606020202030204" pitchFamily="34" charset="0"/>
              </a:rPr>
              <a:t>бути покажчиками на тип самої структури</a:t>
            </a:r>
            <a:r>
              <a:rPr lang="uk-UA" sz="3200" dirty="0">
                <a:latin typeface="Arial Narrow" panose="020B0606020202030204" pitchFamily="34" charset="0"/>
              </a:rPr>
              <a:t>.</a:t>
            </a:r>
            <a:endParaRPr lang="ru-RU" sz="3200" dirty="0">
              <a:latin typeface="Arial Narrow" panose="020B0606020202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02827" y="27076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title[81];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year;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page;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uk-UA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2070539" y="2265183"/>
            <a:ext cx="4997668" cy="477006"/>
            <a:chOff x="2070539" y="2265183"/>
            <a:chExt cx="4997668" cy="47700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981903" y="2265183"/>
              <a:ext cx="2086304" cy="47700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rgbClr val="2310AC"/>
                  </a:solidFill>
                </a:rPr>
                <a:t>Ключове слово </a:t>
              </a:r>
              <a:endParaRPr lang="ru-RU" dirty="0">
                <a:solidFill>
                  <a:srgbClr val="2310AC"/>
                </a:solidFill>
              </a:endParaRPr>
            </a:p>
          </p:txBody>
        </p:sp>
        <p:cxnSp>
          <p:nvCxnSpPr>
            <p:cNvPr id="23" name="Соединительная линия уступом 22"/>
            <p:cNvCxnSpPr>
              <a:stCxn id="8" idx="1"/>
            </p:cNvCxnSpPr>
            <p:nvPr/>
          </p:nvCxnSpPr>
          <p:spPr>
            <a:xfrm rot="10800000" flipV="1">
              <a:off x="2070539" y="2503685"/>
              <a:ext cx="2911365" cy="238503"/>
            </a:xfrm>
            <a:prstGeom prst="bentConnector3">
              <a:avLst>
                <a:gd name="adj1" fmla="val 998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3174124" y="2932387"/>
            <a:ext cx="4482662" cy="790903"/>
            <a:chOff x="3174124" y="2932387"/>
            <a:chExt cx="4482662" cy="79090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570482" y="3246284"/>
              <a:ext cx="2086304" cy="47700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dirty="0" smtClean="0">
                  <a:solidFill>
                    <a:srgbClr val="008EC0"/>
                  </a:solidFill>
                </a:rPr>
                <a:t>Ім'я структури </a:t>
              </a:r>
              <a:endParaRPr lang="ru-RU" dirty="0">
                <a:solidFill>
                  <a:srgbClr val="008EC0"/>
                </a:solidFill>
              </a:endParaRPr>
            </a:p>
          </p:txBody>
        </p:sp>
        <p:cxnSp>
          <p:nvCxnSpPr>
            <p:cNvPr id="26" name="Соединительная линия уступом 25"/>
            <p:cNvCxnSpPr/>
            <p:nvPr/>
          </p:nvCxnSpPr>
          <p:spPr>
            <a:xfrm rot="10800000">
              <a:off x="3174124" y="2932387"/>
              <a:ext cx="2396360" cy="520870"/>
            </a:xfrm>
            <a:prstGeom prst="bentConnector3">
              <a:avLst>
                <a:gd name="adj1" fmla="val 666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3888828" y="4154468"/>
            <a:ext cx="2971799" cy="637035"/>
            <a:chOff x="3888828" y="4154468"/>
            <a:chExt cx="2971799" cy="63703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774323" y="4314497"/>
              <a:ext cx="2086304" cy="477006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Поля структури </a:t>
              </a:r>
              <a:endParaRPr lang="ru-RU" dirty="0"/>
            </a:p>
          </p:txBody>
        </p:sp>
        <p:cxnSp>
          <p:nvCxnSpPr>
            <p:cNvPr id="29" name="Соединительная линия уступом 28"/>
            <p:cNvCxnSpPr/>
            <p:nvPr/>
          </p:nvCxnSpPr>
          <p:spPr>
            <a:xfrm rot="10800000">
              <a:off x="3888828" y="4154468"/>
              <a:ext cx="896007" cy="41313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авая фигурная скобка 29"/>
          <p:cNvSpPr/>
          <p:nvPr/>
        </p:nvSpPr>
        <p:spPr>
          <a:xfrm>
            <a:off x="3442132" y="3569981"/>
            <a:ext cx="346840" cy="1168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2717" y="128008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day;     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4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байта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*month; 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4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байта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year;    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4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байта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93983"/>
              </p:ext>
            </p:extLst>
          </p:nvPr>
        </p:nvGraphicFramePr>
        <p:xfrm>
          <a:off x="982717" y="3951890"/>
          <a:ext cx="7189068" cy="11174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  <a:gridCol w="599089"/>
              </a:tblGrid>
              <a:tr h="599265">
                <a:tc>
                  <a:txBody>
                    <a:bodyPr/>
                    <a:lstStyle/>
                    <a:p>
                      <a:r>
                        <a:rPr lang="uk-UA" sz="2000" b="0" dirty="0" smtClean="0">
                          <a:ln w="12700"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А0</a:t>
                      </a:r>
                      <a:endParaRPr lang="ru-RU" sz="2000" b="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0" dirty="0" smtClean="0">
                          <a:ln w="12700"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А1</a:t>
                      </a:r>
                      <a:endParaRPr lang="ru-RU" sz="2000" b="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0" dirty="0" smtClean="0">
                          <a:ln w="12700"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А2</a:t>
                      </a:r>
                      <a:endParaRPr lang="ru-RU" sz="2000" b="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0" dirty="0" smtClean="0">
                          <a:ln w="12700"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А3</a:t>
                      </a:r>
                      <a:endParaRPr lang="ru-RU" sz="2000" b="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0" dirty="0" smtClean="0">
                          <a:ln w="12700"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А4</a:t>
                      </a:r>
                      <a:endParaRPr lang="ru-RU" sz="2000" b="0" dirty="0" smtClean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А5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А6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Arial Narrow" panose="020B0606020202030204" pitchFamily="34" charset="0"/>
                        </a:rPr>
                        <a:t>А7</a:t>
                      </a:r>
                      <a:endParaRPr lang="ru-RU" sz="2000" b="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А8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А9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А10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 Narrow" panose="020B0606020202030204" pitchFamily="34" charset="0"/>
                        </a:rPr>
                        <a:t>А11</a:t>
                      </a:r>
                      <a:endParaRPr lang="ru-RU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day</a:t>
                      </a:r>
                      <a:endParaRPr lang="ru-RU" sz="280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n w="12700">
                          <a:solidFill>
                            <a:sysClr val="windowText" lastClr="000000"/>
                          </a:solidFill>
                        </a:ln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*month</a:t>
                      </a:r>
                      <a:endParaRPr lang="ru-RU" sz="2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year</a:t>
                      </a:r>
                      <a:endParaRPr lang="ru-RU" sz="2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0620" y="788277"/>
            <a:ext cx="81350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Ініціалізація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полів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може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здійснюватися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двома</a:t>
            </a:r>
            <a:r>
              <a:rPr lang="ru-RU" sz="3200" dirty="0">
                <a:latin typeface="Arial Narrow" panose="020B0606020202030204" pitchFamily="34" charset="0"/>
              </a:rPr>
              <a:t> способами:</a:t>
            </a:r>
          </a:p>
          <a:p>
            <a:endParaRPr lang="ru-RU" sz="32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присвоювання </a:t>
            </a:r>
            <a:r>
              <a:rPr lang="ru-RU" sz="3200" dirty="0" err="1" smtClean="0">
                <a:latin typeface="Arial Narrow" panose="020B0606020202030204" pitchFamily="34" charset="0"/>
              </a:rPr>
              <a:t>значень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елементам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latin typeface="Arial Narrow" panose="020B0606020202030204" pitchFamily="34" charset="0"/>
              </a:rPr>
              <a:t> в </a:t>
            </a:r>
            <a:r>
              <a:rPr lang="ru-RU" sz="3200" dirty="0" err="1">
                <a:latin typeface="Arial Narrow" panose="020B0606020202030204" pitchFamily="34" charset="0"/>
              </a:rPr>
              <a:t>процесі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оголошення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змінної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що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відноситься</a:t>
            </a:r>
            <a:r>
              <a:rPr lang="ru-RU" sz="3200" dirty="0">
                <a:latin typeface="Arial Narrow" panose="020B0606020202030204" pitchFamily="34" charset="0"/>
              </a:rPr>
              <a:t> до типу </a:t>
            </a:r>
            <a:r>
              <a:rPr lang="ru-RU" sz="3200" dirty="0" err="1"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latin typeface="Arial Narrow" panose="020B060602020203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присвоювання </a:t>
            </a:r>
            <a:r>
              <a:rPr lang="ru-RU" sz="3200" dirty="0" err="1" smtClean="0">
                <a:latin typeface="Arial Narrow" panose="020B0606020202030204" pitchFamily="34" charset="0"/>
              </a:rPr>
              <a:t>початкових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значень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елементів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структури</a:t>
            </a:r>
            <a:r>
              <a:rPr lang="ru-RU" sz="3200" dirty="0">
                <a:latin typeface="Arial Narrow" panose="020B0606020202030204" pitchFamily="34" charset="0"/>
              </a:rPr>
              <a:t> з </a:t>
            </a:r>
            <a:r>
              <a:rPr lang="ru-RU" sz="3200" dirty="0" err="1">
                <a:latin typeface="Arial Narrow" panose="020B0606020202030204" pitchFamily="34" charset="0"/>
              </a:rPr>
              <a:t>використанням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функцій</a:t>
            </a:r>
            <a:r>
              <a:rPr lang="ru-RU" sz="3200" dirty="0">
                <a:latin typeface="Arial Narrow" panose="020B0606020202030204" pitchFamily="34" charset="0"/>
              </a:rPr>
              <a:t> вводу-</a:t>
            </a:r>
            <a:r>
              <a:rPr lang="ru-RU" sz="3200" dirty="0" err="1">
                <a:latin typeface="Arial Narrow" panose="020B0606020202030204" pitchFamily="34" charset="0"/>
              </a:rPr>
              <a:t>виводу</a:t>
            </a:r>
            <a:r>
              <a:rPr lang="ru-RU" sz="3200" dirty="0">
                <a:latin typeface="Arial Narrow" panose="020B0606020202030204" pitchFamily="34" charset="0"/>
              </a:rPr>
              <a:t> (</a:t>
            </a:r>
            <a:r>
              <a:rPr lang="ru-RU" sz="3200" dirty="0" err="1">
                <a:latin typeface="Arial Narrow" panose="020B0606020202030204" pitchFamily="34" charset="0"/>
              </a:rPr>
              <a:t>наприклад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printf</a:t>
            </a:r>
            <a:r>
              <a:rPr lang="ru-RU" sz="3200" dirty="0">
                <a:latin typeface="Arial Narrow" panose="020B0606020202030204" pitchFamily="34" charset="0"/>
              </a:rPr>
              <a:t> () і </a:t>
            </a:r>
            <a:r>
              <a:rPr lang="ru-RU" sz="3200" dirty="0" err="1">
                <a:latin typeface="Arial Narrow" panose="020B0606020202030204" pitchFamily="34" charset="0"/>
              </a:rPr>
              <a:t>scanf</a:t>
            </a:r>
            <a:r>
              <a:rPr lang="ru-RU" sz="3200" dirty="0">
                <a:latin typeface="Arial Narrow" panose="020B0606020202030204" pitchFamily="34" charset="0"/>
              </a:rPr>
              <a:t> ()).</a:t>
            </a:r>
          </a:p>
        </p:txBody>
      </p:sp>
    </p:spTree>
    <p:extLst>
      <p:ext uri="{BB962C8B-B14F-4D97-AF65-F5344CB8AC3E}">
        <p14:creationId xmlns:p14="http://schemas.microsoft.com/office/powerpoint/2010/main" val="8815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0208" y="834768"/>
            <a:ext cx="87656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date=1998;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		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дата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видання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pages=250;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сторінок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author[50]=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"D.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Ritchi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	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автор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title[100]=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C programming language I"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назва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книги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price=740.5;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				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 smtClean="0">
                <a:solidFill>
                  <a:srgbClr val="008000"/>
                </a:solidFill>
                <a:latin typeface="Consolas"/>
              </a:rPr>
              <a:t>вартість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		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kniga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"%s-%s %d page\n"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kniga.author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kniga.title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kniga.pages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6" y="5663803"/>
            <a:ext cx="7741197" cy="91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1518" y="65010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№1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785" y="745196"/>
            <a:ext cx="7399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Arial Narrow" panose="020B0606020202030204" pitchFamily="34" charset="0"/>
              </a:rPr>
              <a:t>Звернення</a:t>
            </a:r>
            <a:r>
              <a:rPr lang="ru-RU" sz="3200" dirty="0" smtClean="0">
                <a:latin typeface="Arial Narrow" panose="020B0606020202030204" pitchFamily="34" charset="0"/>
              </a:rPr>
              <a:t> до </a:t>
            </a:r>
            <a:r>
              <a:rPr lang="ru-RU" sz="3200" dirty="0" err="1" smtClean="0">
                <a:latin typeface="Arial Narrow" panose="020B0606020202030204" pitchFamily="34" charset="0"/>
              </a:rPr>
              <a:t>певного</a:t>
            </a:r>
            <a:r>
              <a:rPr lang="ru-RU" sz="3200" dirty="0" smtClean="0">
                <a:latin typeface="Arial Narrow" panose="020B0606020202030204" pitchFamily="34" charset="0"/>
              </a:rPr>
              <a:t> члена </a:t>
            </a:r>
            <a:r>
              <a:rPr lang="ru-RU" sz="3200" dirty="0" err="1" smtClean="0">
                <a:latin typeface="Arial Narrow" panose="020B0606020202030204" pitchFamily="34" charset="0"/>
              </a:rPr>
              <a:t>структури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проводитися за допомогою операції точка</a:t>
            </a:r>
            <a:r>
              <a:rPr lang="uk-UA" sz="3200" dirty="0" smtClean="0">
                <a:latin typeface="Arial Narrow" panose="020B0606020202030204" pitchFamily="34" charset="0"/>
              </a:rPr>
              <a:t>:</a:t>
            </a:r>
          </a:p>
          <a:p>
            <a:endParaRPr lang="uk-UA" sz="32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&lt;</a:t>
            </a:r>
            <a:r>
              <a:rPr lang="uk-UA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ім'я об'єкту що представляє структуру</a:t>
            </a:r>
            <a:r>
              <a:rPr lang="en-US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&gt;.&lt;</a:t>
            </a:r>
            <a:r>
              <a:rPr lang="uk-UA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ім'я елементу</a:t>
            </a:r>
            <a:r>
              <a:rPr lang="en-US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&gt;</a:t>
            </a:r>
            <a:endParaRPr lang="ru-RU" sz="2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545" y="3879329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Consolas"/>
              </a:rPr>
              <a:t>kniga.author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5821" y="483475"/>
            <a:ext cx="88181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date;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дата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видання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pages;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кількість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сторінок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author[50];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автор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title[100];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назва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книги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price;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вартість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book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kniga1 = {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1998,230,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D.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Ritchi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"The C programming language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40.2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}; 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ru-RU" dirty="0" err="1" smtClean="0">
                <a:solidFill>
                  <a:srgbClr val="000000"/>
                </a:solidFill>
                <a:latin typeface="Consolas"/>
              </a:rPr>
              <a:t>або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book kniga1 = { 1998, 230,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"D. 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Ritchi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kniga1.pages = 250;</a:t>
            </a: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"%s-%s %d page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,kniga1.author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kniga1.title, kniga1.pages);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№2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859</Words>
  <Application>Microsoft Office PowerPoint</Application>
  <PresentationFormat>Экран (4:3)</PresentationFormat>
  <Paragraphs>265</Paragraphs>
  <Slides>20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NewsPrint</vt:lpstr>
      <vt:lpstr>Лекція 22.  Структури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2021-12-08T10:27:55Z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