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28" r:id="rId4"/>
  </p:sldMasterIdLst>
  <p:notesMasterIdLst>
    <p:notesMasterId r:id="rId36"/>
  </p:notesMasterIdLst>
  <p:handoutMasterIdLst>
    <p:handoutMasterId r:id="rId37"/>
  </p:handoutMasterIdLst>
  <p:sldIdLst>
    <p:sldId id="256" r:id="rId5"/>
    <p:sldId id="384" r:id="rId6"/>
    <p:sldId id="386" r:id="rId7"/>
    <p:sldId id="379" r:id="rId8"/>
    <p:sldId id="283" r:id="rId9"/>
    <p:sldId id="358" r:id="rId10"/>
    <p:sldId id="359" r:id="rId11"/>
    <p:sldId id="360" r:id="rId12"/>
    <p:sldId id="361" r:id="rId13"/>
    <p:sldId id="337" r:id="rId14"/>
    <p:sldId id="368" r:id="rId15"/>
    <p:sldId id="381" r:id="rId16"/>
    <p:sldId id="370" r:id="rId17"/>
    <p:sldId id="362" r:id="rId18"/>
    <p:sldId id="363" r:id="rId19"/>
    <p:sldId id="364" r:id="rId20"/>
    <p:sldId id="365" r:id="rId21"/>
    <p:sldId id="366" r:id="rId22"/>
    <p:sldId id="338" r:id="rId23"/>
    <p:sldId id="371" r:id="rId24"/>
    <p:sldId id="373" r:id="rId25"/>
    <p:sldId id="374" r:id="rId26"/>
    <p:sldId id="372" r:id="rId27"/>
    <p:sldId id="375" r:id="rId28"/>
    <p:sldId id="376" r:id="rId29"/>
    <p:sldId id="377" r:id="rId30"/>
    <p:sldId id="382" r:id="rId31"/>
    <p:sldId id="383" r:id="rId32"/>
    <p:sldId id="385" r:id="rId33"/>
    <p:sldId id="387" r:id="rId34"/>
    <p:sldId id="380" r:id="rId35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Темный стиль 1 -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4" autoAdjust="0"/>
    <p:restoredTop sz="90427" autoAdjust="0"/>
  </p:normalViewPr>
  <p:slideViewPr>
    <p:cSldViewPr snapToGrid="0">
      <p:cViewPr varScale="1">
        <p:scale>
          <a:sx n="101" d="100"/>
          <a:sy n="101" d="100"/>
        </p:scale>
        <p:origin x="-10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F223EA-B03E-4244-83B7-F8EDFD62811A}" type="datetime1">
              <a:rPr lang="uk-UA"/>
              <a:pPr>
                <a:defRPr/>
              </a:pPr>
              <a:t>14.09.2021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4007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27E500-CDC4-47CA-88A4-67DD75AE4736}" type="datetime1">
              <a:rPr lang="uk-UA"/>
              <a:pPr>
                <a:defRPr/>
              </a:pPr>
              <a:t>14.09.2021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 smtClean="0"/>
              <a:t>Зразок тексту</a:t>
            </a:r>
          </a:p>
          <a:p>
            <a:pPr lvl="1"/>
            <a:r>
              <a:rPr lang="uk-UA" noProof="0" dirty="0" smtClean="0"/>
              <a:t>Другий рівень</a:t>
            </a:r>
          </a:p>
          <a:p>
            <a:pPr lvl="2"/>
            <a:r>
              <a:rPr lang="uk-UA" noProof="0" dirty="0" smtClean="0"/>
              <a:t>Третій рівень</a:t>
            </a:r>
          </a:p>
          <a:p>
            <a:pPr lvl="3"/>
            <a:r>
              <a:rPr lang="uk-UA" noProof="0" dirty="0" smtClean="0"/>
              <a:t>Четвертий рівень</a:t>
            </a:r>
          </a:p>
          <a:p>
            <a:pPr lvl="4"/>
            <a:r>
              <a:rPr lang="uk-UA" noProof="0" dirty="0" smtClean="0"/>
              <a:t>П’ятий рівень</a:t>
            </a:r>
            <a:endParaRPr lang="uk-UA" noProof="0" dirty="0"/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3117009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63110E-E905-46C0-8AA3-0011B55C3D1B}" type="datetime1">
              <a:rPr lang="uk-UA" smtClean="0"/>
              <a:t>14.09.2021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9E108-7134-4770-9EA4-33F8C4B2BBFA}" type="datetime1">
              <a:rPr lang="uk-UA" smtClean="0"/>
              <a:t>14.09.2021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D296FB-A81C-456D-AC94-16F64B4F7060}" type="datetime1">
              <a:rPr lang="uk-UA" smtClean="0"/>
              <a:t>14.09.2021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F4D071-7378-443B-96A3-8FA093FE946F}" type="datetime1">
              <a:rPr lang="uk-UA" smtClean="0"/>
              <a:t>14.09.2021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DC6BFD-81D4-4482-8A0C-95B1D98944BA}" type="datetime1">
              <a:rPr lang="uk-UA" smtClean="0"/>
              <a:t>14.09.2021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F877AC-6DB9-4633-829F-18D4B9BC1CEF}" type="datetime1">
              <a:rPr lang="uk-UA" smtClean="0"/>
              <a:t>14.09.2021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DE1BA1-CB40-4437-8F49-9D776833B189}" type="datetime1">
              <a:rPr lang="uk-UA" smtClean="0"/>
              <a:t>14.09.2021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774F5A-22CD-44F3-9A16-4150F165A059}" type="datetime1">
              <a:rPr lang="uk-UA" smtClean="0"/>
              <a:t>14.09.2021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1FB054-38EC-4685-AD11-97C0D4DAD616}" type="datetime1">
              <a:rPr lang="uk-UA" smtClean="0"/>
              <a:t>14.09.2021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DC6C2-26EF-493A-9806-A78BEDC095C2}" type="datetime1">
              <a:rPr lang="uk-UA" smtClean="0"/>
              <a:t>14.09.2021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6C0FEF-46D6-4C7D-BC32-2E50F9B2AFB4}" type="datetime1">
              <a:rPr lang="uk-UA" smtClean="0"/>
              <a:t>14.09.2021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0036F4-AD79-4F60-9D10-67E445642FB3}" type="datetime1">
              <a:rPr lang="uk-UA" smtClean="0"/>
              <a:t>14.09.2021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-228600" y="2863850"/>
            <a:ext cx="9601200" cy="1724025"/>
          </a:xfrm>
        </p:spPr>
        <p:txBody>
          <a:bodyPr/>
          <a:lstStyle/>
          <a:p>
            <a:pPr algn="ctr"/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Лекція </a:t>
            </a:r>
            <a:r>
              <a:rPr lang="ru-RU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Оператори </a:t>
            </a: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розгалуження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91" y="467515"/>
            <a:ext cx="6172200" cy="174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7"/>
          <p:cNvSpPr txBox="1">
            <a:spLocks noChangeArrowheads="1"/>
          </p:cNvSpPr>
          <p:nvPr/>
        </p:nvSpPr>
        <p:spPr bwMode="auto">
          <a:xfrm>
            <a:off x="480766" y="358218"/>
            <a:ext cx="8229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uk-UA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записі умов 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можна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використовувати </a:t>
            </a:r>
            <a:r>
              <a:rPr lang="uk-UA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операції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порівняння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401873"/>
              </p:ext>
            </p:extLst>
          </p:nvPr>
        </p:nvGraphicFramePr>
        <p:xfrm>
          <a:off x="735291" y="1598369"/>
          <a:ext cx="7560296" cy="45102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1294">
                  <a:extLst>
                    <a:ext uri="{9D8B030D-6E8A-4147-A177-3AD203B41FA5}">
                      <a16:colId xmlns="" xmlns:a16="http://schemas.microsoft.com/office/drawing/2014/main" val="2553991090"/>
                    </a:ext>
                  </a:extLst>
                </a:gridCol>
                <a:gridCol w="3424171">
                  <a:extLst>
                    <a:ext uri="{9D8B030D-6E8A-4147-A177-3AD203B41FA5}">
                      <a16:colId xmlns="" xmlns:a16="http://schemas.microsoft.com/office/drawing/2014/main" val="2753608519"/>
                    </a:ext>
                  </a:extLst>
                </a:gridCol>
                <a:gridCol w="1974831">
                  <a:extLst>
                    <a:ext uri="{9D8B030D-6E8A-4147-A177-3AD203B41FA5}">
                      <a16:colId xmlns="" xmlns:a16="http://schemas.microsoft.com/office/drawing/2014/main" val="2574291166"/>
                    </a:ext>
                  </a:extLst>
                </a:gridCol>
              </a:tblGrid>
              <a:tr h="644315">
                <a:tc>
                  <a:txBody>
                    <a:bodyPr/>
                    <a:lstStyle/>
                    <a:p>
                      <a:pPr algn="ctr"/>
                      <a:r>
                        <a:rPr lang="uk-UA" sz="2400" noProof="0" dirty="0" smtClean="0"/>
                        <a:t>Операція</a:t>
                      </a:r>
                      <a:endParaRPr lang="uk-UA" sz="2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noProof="0" dirty="0" smtClean="0"/>
                        <a:t>Пояснення</a:t>
                      </a:r>
                      <a:endParaRPr lang="uk-UA" sz="2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noProof="0" dirty="0" smtClean="0"/>
                        <a:t>Приклад</a:t>
                      </a:r>
                      <a:endParaRPr lang="uk-UA" sz="2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extLst>
                  <a:ext uri="{0D108BD9-81ED-4DB2-BD59-A6C34878D82A}">
                    <a16:rowId xmlns="" xmlns:a16="http://schemas.microsoft.com/office/drawing/2014/main" val="2959460693"/>
                  </a:ext>
                </a:extLst>
              </a:tr>
              <a:tr h="6443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&gt;</a:t>
                      </a:r>
                      <a:endParaRPr lang="ru-RU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noProof="0" dirty="0" smtClean="0"/>
                        <a:t>більше</a:t>
                      </a:r>
                      <a:endParaRPr lang="uk-UA" sz="28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noProof="0" dirty="0" smtClean="0"/>
                        <a:t>a &gt; b</a:t>
                      </a:r>
                      <a:endParaRPr lang="uk-UA" sz="28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extLst>
                  <a:ext uri="{0D108BD9-81ED-4DB2-BD59-A6C34878D82A}">
                    <a16:rowId xmlns="" xmlns:a16="http://schemas.microsoft.com/office/drawing/2014/main" val="2298068913"/>
                  </a:ext>
                </a:extLst>
              </a:tr>
              <a:tr h="6443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</a:t>
                      </a:r>
                      <a:endParaRPr lang="ru-RU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noProof="0" dirty="0" smtClean="0"/>
                        <a:t>менше</a:t>
                      </a:r>
                      <a:endParaRPr lang="uk-UA" sz="28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noProof="0" dirty="0" smtClean="0"/>
                        <a:t>a &lt; b</a:t>
                      </a:r>
                      <a:endParaRPr lang="uk-UA" sz="28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extLst>
                  <a:ext uri="{0D108BD9-81ED-4DB2-BD59-A6C34878D82A}">
                    <a16:rowId xmlns="" xmlns:a16="http://schemas.microsoft.com/office/drawing/2014/main" val="1832789484"/>
                  </a:ext>
                </a:extLst>
              </a:tr>
              <a:tr h="6443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&gt;=</a:t>
                      </a:r>
                      <a:endParaRPr lang="ru-RU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noProof="0" dirty="0" smtClean="0"/>
                        <a:t>більше</a:t>
                      </a:r>
                      <a:r>
                        <a:rPr lang="uk-UA" sz="2800" baseline="0" noProof="0" dirty="0" smtClean="0"/>
                        <a:t> або дорівнює</a:t>
                      </a:r>
                      <a:endParaRPr lang="uk-UA" sz="28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noProof="0" dirty="0" smtClean="0"/>
                        <a:t>a &gt;= b</a:t>
                      </a:r>
                      <a:endParaRPr lang="uk-UA" sz="28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extLst>
                  <a:ext uri="{0D108BD9-81ED-4DB2-BD59-A6C34878D82A}">
                    <a16:rowId xmlns="" xmlns:a16="http://schemas.microsoft.com/office/drawing/2014/main" val="1333474866"/>
                  </a:ext>
                </a:extLst>
              </a:tr>
              <a:tr h="6443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&lt;=</a:t>
                      </a:r>
                      <a:endParaRPr lang="ru-RU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kern="1200" noProof="0" dirty="0" smtClean="0"/>
                        <a:t>менше або дорівнює</a:t>
                      </a:r>
                      <a:endParaRPr lang="uk-UA" sz="2800" kern="1200" noProof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noProof="0" dirty="0" smtClean="0"/>
                        <a:t>a &lt;= b</a:t>
                      </a:r>
                      <a:endParaRPr lang="uk-UA" sz="28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extLst>
                  <a:ext uri="{0D108BD9-81ED-4DB2-BD59-A6C34878D82A}">
                    <a16:rowId xmlns="" xmlns:a16="http://schemas.microsoft.com/office/drawing/2014/main" val="1590598101"/>
                  </a:ext>
                </a:extLst>
              </a:tr>
              <a:tr h="6443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==</a:t>
                      </a:r>
                      <a:endParaRPr lang="ru-RU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noProof="0" dirty="0" smtClean="0"/>
                        <a:t>дорівнює</a:t>
                      </a:r>
                      <a:endParaRPr lang="uk-UA" sz="28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noProof="0" dirty="0" smtClean="0"/>
                        <a:t>a == b</a:t>
                      </a:r>
                      <a:endParaRPr lang="uk-UA" sz="28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extLst>
                  <a:ext uri="{0D108BD9-81ED-4DB2-BD59-A6C34878D82A}">
                    <a16:rowId xmlns="" xmlns:a16="http://schemas.microsoft.com/office/drawing/2014/main" val="1478559143"/>
                  </a:ext>
                </a:extLst>
              </a:tr>
              <a:tr h="6443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!=</a:t>
                      </a:r>
                      <a:endParaRPr lang="ru-RU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noProof="0" dirty="0" smtClean="0"/>
                        <a:t>не дорівнює</a:t>
                      </a:r>
                      <a:endParaRPr lang="uk-UA" sz="28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noProof="0" dirty="0" smtClean="0"/>
                        <a:t>a != b</a:t>
                      </a:r>
                      <a:endParaRPr lang="uk-UA" sz="28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extLst>
                  <a:ext uri="{0D108BD9-81ED-4DB2-BD59-A6C34878D82A}">
                    <a16:rowId xmlns="" xmlns:a16="http://schemas.microsoft.com/office/drawing/2014/main" val="2669841361"/>
                  </a:ext>
                </a:extLst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449" y="1970201"/>
            <a:ext cx="7598005" cy="4298625"/>
          </a:xfrm>
        </p:spPr>
        <p:txBody>
          <a:bodyPr>
            <a:normAutofit/>
          </a:bodyPr>
          <a:lstStyle/>
          <a:p>
            <a:pPr marL="444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uk-UA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Розв’язання:</a:t>
            </a:r>
          </a:p>
          <a:p>
            <a:pPr marL="0" indent="360000">
              <a:lnSpc>
                <a:spcPct val="100000"/>
              </a:lnSpc>
              <a:spcBef>
                <a:spcPts val="0"/>
              </a:spcBef>
              <a:defRPr/>
            </a:pPr>
            <a:r>
              <a:rPr lang="uk-U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Ввести </a:t>
            </a:r>
            <a:r>
              <a:rPr lang="uk-UA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uk-U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uk-U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marL="0" indent="360000">
              <a:lnSpc>
                <a:spcPct val="100000"/>
              </a:lnSpc>
              <a:spcBef>
                <a:spcPts val="0"/>
              </a:spcBef>
              <a:defRPr/>
            </a:pPr>
            <a:r>
              <a:rPr lang="uk-U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Обрахувати дискримінант</a:t>
            </a:r>
          </a:p>
          <a:p>
            <a:pPr marL="0" indent="360000">
              <a:lnSpc>
                <a:spcPct val="100000"/>
              </a:lnSpc>
              <a:spcBef>
                <a:spcPts val="0"/>
              </a:spcBef>
              <a:defRPr/>
            </a:pPr>
            <a:r>
              <a:rPr lang="uk-U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Якщо </a:t>
            </a:r>
            <a:r>
              <a:rPr lang="uk-UA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D&gt;0</a:t>
            </a:r>
            <a:r>
              <a:rPr lang="uk-U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то обчислити </a:t>
            </a:r>
            <a:r>
              <a:rPr lang="uk-UA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lang="uk-U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uk-UA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r>
              <a:rPr lang="uk-U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Вивести </a:t>
            </a:r>
            <a:r>
              <a:rPr lang="uk-UA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lang="uk-U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uk-UA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r>
              <a:rPr lang="uk-U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360000">
              <a:lnSpc>
                <a:spcPct val="100000"/>
              </a:lnSpc>
              <a:spcBef>
                <a:spcPts val="0"/>
              </a:spcBef>
              <a:defRPr/>
            </a:pPr>
            <a:r>
              <a:rPr lang="uk-U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Якщо </a:t>
            </a:r>
            <a:r>
              <a:rPr lang="uk-UA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D==0</a:t>
            </a:r>
            <a:r>
              <a:rPr lang="uk-U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то обчислити </a:t>
            </a:r>
            <a:r>
              <a:rPr lang="uk-UA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uk-U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Вивести </a:t>
            </a:r>
            <a:r>
              <a:rPr lang="uk-UA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uk-U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360000">
              <a:lnSpc>
                <a:spcPct val="100000"/>
              </a:lnSpc>
              <a:spcBef>
                <a:spcPts val="0"/>
              </a:spcBef>
              <a:defRPr/>
            </a:pPr>
            <a:r>
              <a:rPr lang="uk-U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Якщо </a:t>
            </a:r>
            <a:r>
              <a:rPr lang="uk-UA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D&lt;0</a:t>
            </a:r>
            <a:r>
              <a:rPr lang="uk-U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то вивести повідомлення “коренів немає”</a:t>
            </a:r>
          </a:p>
        </p:txBody>
      </p:sp>
      <p:sp>
        <p:nvSpPr>
          <p:cNvPr id="17411" name="Прямоугольник 1"/>
          <p:cNvSpPr>
            <a:spLocks noChangeArrowheads="1"/>
          </p:cNvSpPr>
          <p:nvPr/>
        </p:nvSpPr>
        <p:spPr bwMode="auto">
          <a:xfrm>
            <a:off x="772994" y="347383"/>
            <a:ext cx="740004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Приклад.</a:t>
            </a:r>
          </a:p>
          <a:p>
            <a:r>
              <a:rPr lang="uk-UA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Завдання: </a:t>
            </a:r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знайти корені квадратного рівняння, якщо дано його коефіцієнти</a:t>
            </a:r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alt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8306342" y="347383"/>
            <a:ext cx="7622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9600" dirty="0" smtClean="0">
                <a:solidFill>
                  <a:srgbClr val="FF0000"/>
                </a:solidFill>
              </a:rPr>
              <a:t>?</a:t>
            </a:r>
            <a:endParaRPr lang="ru-RU" sz="9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062" y="513063"/>
            <a:ext cx="4987614" cy="554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9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4"/>
          <p:cNvSpPr>
            <a:spLocks noChangeArrowheads="1"/>
          </p:cNvSpPr>
          <p:nvPr/>
        </p:nvSpPr>
        <p:spPr bwMode="auto">
          <a:xfrm>
            <a:off x="615950" y="533450"/>
            <a:ext cx="8528050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ru-RU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a, b, c, D, x1, x2, x;</a:t>
            </a:r>
          </a:p>
          <a:p>
            <a:r>
              <a:rPr lang="en-US" altLang="ru-RU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ru-RU" sz="2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23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uk-UA" altLang="ru-RU" sz="23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Введіть коефіцієнти </a:t>
            </a:r>
            <a:r>
              <a:rPr lang="en-US" altLang="ru-RU" sz="23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a </a:t>
            </a:r>
            <a:r>
              <a:rPr lang="en-US" altLang="ru-RU" sz="2300" b="1" dirty="0">
                <a:solidFill>
                  <a:srgbClr val="A31515"/>
                </a:solidFill>
                <a:latin typeface="Consolas" panose="020B0609020204030204" pitchFamily="49" charset="0"/>
              </a:rPr>
              <a:t>b c"</a:t>
            </a:r>
            <a:r>
              <a:rPr lang="en-US" altLang="ru-RU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ru-RU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ru-RU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2300" b="1" dirty="0">
                <a:solidFill>
                  <a:srgbClr val="A31515"/>
                </a:solidFill>
                <a:latin typeface="Consolas" panose="020B0609020204030204" pitchFamily="49" charset="0"/>
              </a:rPr>
              <a:t>"%f %f %f"</a:t>
            </a:r>
            <a:r>
              <a:rPr lang="en-US" altLang="ru-RU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&amp;a, &amp;b, &amp;c);</a:t>
            </a:r>
          </a:p>
          <a:p>
            <a:r>
              <a:rPr lang="en-US" altLang="ru-RU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D = b*b - 4 * a*c;</a:t>
            </a:r>
          </a:p>
          <a:p>
            <a:r>
              <a:rPr lang="en-US" altLang="ru-RU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(D &gt; 0</a:t>
            </a:r>
            <a:r>
              <a:rPr lang="en-US" altLang="ru-RU" sz="2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2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altLang="ru-RU" sz="2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ru-RU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  x1 = (-b + </a:t>
            </a:r>
            <a:r>
              <a:rPr lang="en-US" altLang="ru-RU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altLang="ru-RU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en-US" altLang="ru-RU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  x2 = (-b - </a:t>
            </a:r>
            <a:r>
              <a:rPr lang="en-US" altLang="ru-RU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altLang="ru-RU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en-US" altLang="ru-RU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ru-RU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ru-RU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2300" b="1" dirty="0">
                <a:solidFill>
                  <a:srgbClr val="A31515"/>
                </a:solidFill>
                <a:latin typeface="Consolas" panose="020B0609020204030204" pitchFamily="49" charset="0"/>
              </a:rPr>
              <a:t>"x1 = %f\nx2 = %f"</a:t>
            </a:r>
            <a:r>
              <a:rPr lang="en-US" altLang="ru-RU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ru-RU" altLang="ru-RU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ru-RU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ru-RU" altLang="ru-RU" sz="2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ru-RU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altLang="ru-RU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(D == 0</a:t>
            </a:r>
            <a:r>
              <a:rPr lang="en-US" altLang="ru-RU" sz="2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2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altLang="ru-RU" sz="2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ru-RU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x = -b / (2 * a);</a:t>
            </a:r>
          </a:p>
          <a:p>
            <a:r>
              <a:rPr lang="en-US" altLang="ru-RU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ru-RU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ru-RU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2300" b="1" dirty="0">
                <a:solidFill>
                  <a:srgbClr val="A31515"/>
                </a:solidFill>
                <a:latin typeface="Consolas" panose="020B0609020204030204" pitchFamily="49" charset="0"/>
              </a:rPr>
              <a:t>"x = %f\n"</a:t>
            </a:r>
            <a:r>
              <a:rPr lang="en-US" altLang="ru-RU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  <a:p>
            <a:r>
              <a:rPr lang="en-US" altLang="ru-RU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altLang="ru-RU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ru-RU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   else</a:t>
            </a:r>
            <a:r>
              <a:rPr lang="en-US" altLang="ru-RU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ru-RU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23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3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Коренів</a:t>
            </a:r>
            <a:r>
              <a:rPr lang="ru-RU" altLang="ru-RU" sz="23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3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немає</a:t>
            </a:r>
            <a:r>
              <a:rPr lang="en-US" altLang="ru-RU" sz="2300" b="1" dirty="0">
                <a:solidFill>
                  <a:srgbClr val="A31515"/>
                </a:solidFill>
                <a:latin typeface="Consolas" panose="020B0609020204030204" pitchFamily="49" charset="0"/>
              </a:rPr>
              <a:t>\n</a:t>
            </a:r>
            <a:r>
              <a:rPr lang="ru-RU" altLang="ru-RU" sz="23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ъект 1"/>
          <p:cNvSpPr txBox="1">
            <a:spLocks/>
          </p:cNvSpPr>
          <p:nvPr/>
        </p:nvSpPr>
        <p:spPr bwMode="auto">
          <a:xfrm>
            <a:off x="754143" y="452487"/>
            <a:ext cx="7607431" cy="240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Операції порівняння дають в результаті значення: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uk-UA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1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, якщо умова виконується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uk-UA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0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, якщо умова не виконується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460920"/>
              </p:ext>
            </p:extLst>
          </p:nvPr>
        </p:nvGraphicFramePr>
        <p:xfrm>
          <a:off x="754144" y="3035071"/>
          <a:ext cx="7532017" cy="296544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14514">
                  <a:extLst>
                    <a:ext uri="{9D8B030D-6E8A-4147-A177-3AD203B41FA5}">
                      <a16:colId xmlns="" xmlns:a16="http://schemas.microsoft.com/office/drawing/2014/main" val="2553991090"/>
                    </a:ext>
                  </a:extLst>
                </a:gridCol>
                <a:gridCol w="4617503">
                  <a:extLst>
                    <a:ext uri="{9D8B030D-6E8A-4147-A177-3AD203B41FA5}">
                      <a16:colId xmlns="" xmlns:a16="http://schemas.microsoft.com/office/drawing/2014/main" val="2753608519"/>
                    </a:ext>
                  </a:extLst>
                </a:gridCol>
              </a:tblGrid>
              <a:tr h="679029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err="1" smtClean="0"/>
                        <a:t>Умова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Результат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8" marB="45728" anchor="ctr"/>
                </a:tc>
                <a:extLst>
                  <a:ext uri="{0D108BD9-81ED-4DB2-BD59-A6C34878D82A}">
                    <a16:rowId xmlns="" xmlns:a16="http://schemas.microsoft.com/office/drawing/2014/main" val="2959460693"/>
                  </a:ext>
                </a:extLst>
              </a:tr>
              <a:tr h="762140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/>
                        <a:t>3 &gt; 5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/>
                        <a:t>0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8" marB="45728" anchor="ctr"/>
                </a:tc>
                <a:extLst>
                  <a:ext uri="{0D108BD9-81ED-4DB2-BD59-A6C34878D82A}">
                    <a16:rowId xmlns="" xmlns:a16="http://schemas.microsoft.com/office/drawing/2014/main" val="2298068913"/>
                  </a:ext>
                </a:extLst>
              </a:tr>
              <a:tr h="762140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/>
                        <a:t>1 != 9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/>
                        <a:t>1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8" marB="45728" anchor="ctr"/>
                </a:tc>
                <a:extLst>
                  <a:ext uri="{0D108BD9-81ED-4DB2-BD59-A6C34878D82A}">
                    <a16:rowId xmlns="" xmlns:a16="http://schemas.microsoft.com/office/drawing/2014/main" val="1832789484"/>
                  </a:ext>
                </a:extLst>
              </a:tr>
              <a:tr h="762140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/>
                        <a:t>3 &gt;= 3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/>
                        <a:t>1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8" marB="45728" anchor="ctr"/>
                </a:tc>
                <a:extLst>
                  <a:ext uri="{0D108BD9-81ED-4DB2-BD59-A6C34878D82A}">
                    <a16:rowId xmlns="" xmlns:a16="http://schemas.microsoft.com/office/drawing/2014/main" val="1333474866"/>
                  </a:ext>
                </a:extLst>
              </a:tr>
            </a:tbl>
          </a:graphicData>
        </a:graphic>
      </p:graphicFrame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ъект 1"/>
          <p:cNvSpPr txBox="1">
            <a:spLocks/>
          </p:cNvSpPr>
          <p:nvPr/>
        </p:nvSpPr>
        <p:spPr bwMode="auto">
          <a:xfrm>
            <a:off x="674736" y="292231"/>
            <a:ext cx="760199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Приклад:</a:t>
            </a:r>
            <a:endParaRPr lang="uk-UA" alt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3" name="Прямоугольник 1"/>
          <p:cNvSpPr>
            <a:spLocks noChangeArrowheads="1"/>
          </p:cNvSpPr>
          <p:nvPr/>
        </p:nvSpPr>
        <p:spPr bwMode="auto">
          <a:xfrm>
            <a:off x="674736" y="1101856"/>
            <a:ext cx="777168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x = 10, y = 15;</a:t>
            </a:r>
          </a:p>
          <a:p>
            <a:r>
              <a:rPr lang="es-ES" altLang="ru-RU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s-ES" altLang="ru-RU" sz="3600" b="1" dirty="0">
                <a:solidFill>
                  <a:srgbClr val="A31515"/>
                </a:solidFill>
                <a:latin typeface="Consolas" panose="020B0609020204030204" pitchFamily="49" charset="0"/>
              </a:rPr>
              <a:t>"x&gt;y</a:t>
            </a:r>
            <a:r>
              <a:rPr lang="ru-RU" altLang="ru-RU" sz="36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3600" b="1" dirty="0">
                <a:solidFill>
                  <a:srgbClr val="A31515"/>
                </a:solidFill>
                <a:latin typeface="Consolas" panose="020B0609020204030204" pitchFamily="49" charset="0"/>
              </a:rPr>
              <a:t>-&gt; %d</a:t>
            </a:r>
            <a:r>
              <a:rPr lang="es-ES" altLang="ru-RU" sz="3600" b="1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s-ES" altLang="ru-RU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, x &gt; y);</a:t>
            </a:r>
          </a:p>
          <a:p>
            <a:r>
              <a:rPr lang="es-ES" altLang="ru-RU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s-ES" altLang="ru-RU" sz="3600" b="1" dirty="0">
                <a:solidFill>
                  <a:srgbClr val="A31515"/>
                </a:solidFill>
                <a:latin typeface="Consolas" panose="020B0609020204030204" pitchFamily="49" charset="0"/>
              </a:rPr>
              <a:t>"x&lt;y -&gt; %d\n"</a:t>
            </a:r>
            <a:r>
              <a:rPr lang="es-ES" altLang="ru-RU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, x &lt; y);</a:t>
            </a:r>
            <a:endParaRPr lang="ru-RU" altLang="ru-RU" sz="3600" b="1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 bwMode="auto">
          <a:xfrm>
            <a:off x="620712" y="3421063"/>
            <a:ext cx="2772937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Результат:</a:t>
            </a:r>
            <a:endParaRPr lang="uk-UA" alt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>
            <a:spLocks noChangeArrowheads="1"/>
          </p:cNvSpPr>
          <p:nvPr/>
        </p:nvSpPr>
        <p:spPr bwMode="auto">
          <a:xfrm>
            <a:off x="786333" y="4254059"/>
            <a:ext cx="244169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s-ES" altLang="ru-RU" sz="4000" b="1" dirty="0">
                <a:solidFill>
                  <a:srgbClr val="A31515"/>
                </a:solidFill>
                <a:latin typeface="Consolas" panose="020B0609020204030204" pitchFamily="49" charset="0"/>
              </a:rPr>
              <a:t>x&gt;y</a:t>
            </a:r>
            <a:r>
              <a:rPr lang="ru-RU" altLang="ru-RU" sz="40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4000" b="1" dirty="0">
                <a:solidFill>
                  <a:srgbClr val="A31515"/>
                </a:solidFill>
                <a:latin typeface="Consolas" panose="020B0609020204030204" pitchFamily="49" charset="0"/>
              </a:rPr>
              <a:t>-&gt; 0</a:t>
            </a:r>
            <a:br>
              <a:rPr lang="en-US" altLang="ru-RU" sz="4000" b="1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s-ES" altLang="ru-RU" sz="4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x&lt;y</a:t>
            </a:r>
            <a:r>
              <a:rPr lang="ru-RU" altLang="ru-RU" sz="4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4000" b="1" dirty="0">
                <a:solidFill>
                  <a:srgbClr val="A31515"/>
                </a:solidFill>
                <a:latin typeface="Consolas" panose="020B0609020204030204" pitchFamily="49" charset="0"/>
              </a:rPr>
              <a:t>-&gt; 1</a:t>
            </a:r>
            <a:endParaRPr lang="ru-RU" altLang="ru-RU" sz="4000" dirty="0"/>
          </a:p>
        </p:txBody>
      </p:sp>
      <p:sp>
        <p:nvSpPr>
          <p:cNvPr id="7" name="Объект 1"/>
          <p:cNvSpPr txBox="1">
            <a:spLocks/>
          </p:cNvSpPr>
          <p:nvPr/>
        </p:nvSpPr>
        <p:spPr bwMode="auto">
          <a:xfrm>
            <a:off x="3644900" y="3421063"/>
            <a:ext cx="4933492" cy="224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Отже, результатом операції є </a:t>
            </a: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ціле </a:t>
            </a:r>
            <a:r>
              <a:rPr lang="uk-UA" alt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число</a:t>
            </a: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 або </a:t>
            </a:r>
            <a:r>
              <a:rPr lang="uk-UA" alt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484563" y="3346515"/>
            <a:ext cx="0" cy="272434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ъект 1"/>
          <p:cNvSpPr txBox="1">
            <a:spLocks/>
          </p:cNvSpPr>
          <p:nvPr/>
        </p:nvSpPr>
        <p:spPr bwMode="auto">
          <a:xfrm>
            <a:off x="687388" y="404812"/>
            <a:ext cx="7655334" cy="169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Тому замість умови можна використовувати будь-який вираз:</a:t>
            </a:r>
            <a:endParaRPr lang="uk-UA" alt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573779" y="2252117"/>
            <a:ext cx="8116478" cy="1842591"/>
            <a:chOff x="222250" y="2100263"/>
            <a:chExt cx="8596313" cy="1842591"/>
          </a:xfrm>
        </p:grpSpPr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222250" y="2100263"/>
              <a:ext cx="777875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4400" b="1" dirty="0"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1076325" y="2100263"/>
              <a:ext cx="533400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4400" b="1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1670050" y="2100263"/>
              <a:ext cx="2395538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4400" b="1" u="sng" dirty="0" err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вираз</a:t>
              </a:r>
              <a:endParaRPr lang="en-US" altLang="ru-RU" sz="44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4165600" y="2100263"/>
              <a:ext cx="503238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4400" b="1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altLang="ru-RU" sz="4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4775200" y="2100263"/>
              <a:ext cx="4043363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4400" b="1" u="sng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оператор</a:t>
              </a:r>
              <a:r>
                <a:rPr lang="en-US" altLang="ru-RU" sz="4400" b="1" u="sng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ru-RU" sz="4400" b="1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687388" y="3173413"/>
              <a:ext cx="1614487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4400" b="1">
                  <a:latin typeface="Arial" panose="020B0604020202020204" pitchFamily="34" charset="0"/>
                  <a:cs typeface="Arial" panose="020B0604020202020204" pitchFamily="34" charset="0"/>
                </a:rPr>
                <a:t>else</a:t>
              </a:r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2438400" y="3173413"/>
              <a:ext cx="4100513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4400" b="1" u="sng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оператор</a:t>
              </a:r>
              <a:r>
                <a:rPr lang="en-US" altLang="ru-RU" sz="4400" b="1" u="sng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ru-RU" sz="4400" b="1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</p:txBody>
        </p:sp>
      </p:grpSp>
      <p:sp>
        <p:nvSpPr>
          <p:cNvPr id="17" name="Объект 1"/>
          <p:cNvSpPr txBox="1">
            <a:spLocks/>
          </p:cNvSpPr>
          <p:nvPr/>
        </p:nvSpPr>
        <p:spPr bwMode="auto">
          <a:xfrm>
            <a:off x="754144" y="4313238"/>
            <a:ext cx="7588578" cy="166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 значенням виразу є число (ціле або дробове)</a:t>
            </a:r>
            <a:endParaRPr lang="uk-UA" alt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ъект 1"/>
          <p:cNvSpPr txBox="1">
            <a:spLocks/>
          </p:cNvSpPr>
          <p:nvPr/>
        </p:nvSpPr>
        <p:spPr bwMode="auto">
          <a:xfrm>
            <a:off x="772998" y="480767"/>
            <a:ext cx="751316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У </a:t>
            </a:r>
            <a:r>
              <a:rPr lang="ru-RU" alt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мові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Сі</a:t>
            </a:r>
            <a:r>
              <a:rPr lang="ru-RU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під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поняттям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ru-RU" altLang="ru-RU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істина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ru-RU" alt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вважається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будь-яке </a:t>
            </a: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altLang="ru-RU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нульове</a:t>
            </a: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значення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endParaRPr lang="uk-UA" altLang="ru-RU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Объект 1"/>
          <p:cNvSpPr txBox="1">
            <a:spLocks/>
          </p:cNvSpPr>
          <p:nvPr/>
        </p:nvSpPr>
        <p:spPr bwMode="auto">
          <a:xfrm>
            <a:off x="772998" y="2020478"/>
            <a:ext cx="751316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ru-RU" alt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поняттю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ru-RU" altLang="ru-RU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хиба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ru-RU" alt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відповідає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значення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нуль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endParaRPr lang="uk-UA" altLang="ru-RU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704460"/>
              </p:ext>
            </p:extLst>
          </p:nvPr>
        </p:nvGraphicFramePr>
        <p:xfrm>
          <a:off x="772998" y="3121484"/>
          <a:ext cx="7513163" cy="296544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07218">
                  <a:extLst>
                    <a:ext uri="{9D8B030D-6E8A-4147-A177-3AD203B41FA5}">
                      <a16:colId xmlns="" xmlns:a16="http://schemas.microsoft.com/office/drawing/2014/main" val="2553991090"/>
                    </a:ext>
                  </a:extLst>
                </a:gridCol>
                <a:gridCol w="4605945">
                  <a:extLst>
                    <a:ext uri="{9D8B030D-6E8A-4147-A177-3AD203B41FA5}">
                      <a16:colId xmlns="" xmlns:a16="http://schemas.microsoft.com/office/drawing/2014/main" val="2753608519"/>
                    </a:ext>
                  </a:extLst>
                </a:gridCol>
              </a:tblGrid>
              <a:tr h="679029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err="1" smtClean="0"/>
                        <a:t>Значення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Хиба чи істина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8" marB="45728" anchor="ctr"/>
                </a:tc>
                <a:extLst>
                  <a:ext uri="{0D108BD9-81ED-4DB2-BD59-A6C34878D82A}">
                    <a16:rowId xmlns="" xmlns:a16="http://schemas.microsoft.com/office/drawing/2014/main" val="2959460693"/>
                  </a:ext>
                </a:extLst>
              </a:tr>
              <a:tr h="762140">
                <a:tc>
                  <a:txBody>
                    <a:bodyPr/>
                    <a:lstStyle/>
                    <a:p>
                      <a:pPr algn="ctr"/>
                      <a:r>
                        <a:rPr lang="uk-UA" sz="2800" kern="1200" dirty="0" smtClean="0"/>
                        <a:t>-8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kern="1200" dirty="0" smtClean="0"/>
                        <a:t>істина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8" marB="45728" anchor="ctr"/>
                </a:tc>
                <a:extLst>
                  <a:ext uri="{0D108BD9-81ED-4DB2-BD59-A6C34878D82A}">
                    <a16:rowId xmlns="" xmlns:a16="http://schemas.microsoft.com/office/drawing/2014/main" val="2298068913"/>
                  </a:ext>
                </a:extLst>
              </a:tr>
              <a:tr h="762140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/>
                        <a:t>1</a:t>
                      </a:r>
                      <a:r>
                        <a:rPr lang="uk-UA" sz="2800" kern="1200" dirty="0" smtClean="0"/>
                        <a:t>12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kern="1200" dirty="0" smtClean="0"/>
                        <a:t>істина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8" marB="45728" anchor="ctr"/>
                </a:tc>
                <a:extLst>
                  <a:ext uri="{0D108BD9-81ED-4DB2-BD59-A6C34878D82A}">
                    <a16:rowId xmlns="" xmlns:a16="http://schemas.microsoft.com/office/drawing/2014/main" val="1832789484"/>
                  </a:ext>
                </a:extLst>
              </a:tr>
              <a:tr h="762140">
                <a:tc>
                  <a:txBody>
                    <a:bodyPr/>
                    <a:lstStyle/>
                    <a:p>
                      <a:pPr algn="ctr"/>
                      <a:r>
                        <a:rPr lang="uk-UA" sz="2800" kern="1200" dirty="0" smtClean="0"/>
                        <a:t>0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kern="1200" dirty="0" smtClean="0"/>
                        <a:t>хиба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8" marB="45728" anchor="ctr"/>
                </a:tc>
                <a:extLst>
                  <a:ext uri="{0D108BD9-81ED-4DB2-BD59-A6C34878D82A}">
                    <a16:rowId xmlns="" xmlns:a16="http://schemas.microsoft.com/office/drawing/2014/main" val="1333474866"/>
                  </a:ext>
                </a:extLst>
              </a:tr>
            </a:tbl>
          </a:graphicData>
        </a:graphic>
      </p:graphicFrame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ъект 1"/>
          <p:cNvSpPr txBox="1">
            <a:spLocks/>
          </p:cNvSpPr>
          <p:nvPr/>
        </p:nvSpPr>
        <p:spPr bwMode="auto">
          <a:xfrm>
            <a:off x="794346" y="404812"/>
            <a:ext cx="7482388" cy="101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Якщо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в оператор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</a:t>
            </a:r>
            <a:r>
              <a:rPr lang="uk-UA" alt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мість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умови передавати вираз, то </a:t>
            </a:r>
            <a:endParaRPr lang="ru-RU" alt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endParaRPr lang="uk-UA" altLang="ru-RU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10472" y="1548002"/>
            <a:ext cx="8598322" cy="4737897"/>
            <a:chOff x="181781" y="1514933"/>
            <a:chExt cx="8598322" cy="4737897"/>
          </a:xfrm>
        </p:grpSpPr>
        <p:sp>
          <p:nvSpPr>
            <p:cNvPr id="23555" name="TextBox 4"/>
            <p:cNvSpPr txBox="1">
              <a:spLocks noChangeArrowheads="1"/>
            </p:cNvSpPr>
            <p:nvPr/>
          </p:nvSpPr>
          <p:spPr bwMode="auto">
            <a:xfrm>
              <a:off x="181781" y="2900363"/>
              <a:ext cx="759140" cy="707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</a:p>
          </p:txBody>
        </p:sp>
        <p:sp>
          <p:nvSpPr>
            <p:cNvPr id="23556" name="TextBox 5"/>
            <p:cNvSpPr txBox="1">
              <a:spLocks noChangeArrowheads="1"/>
            </p:cNvSpPr>
            <p:nvPr/>
          </p:nvSpPr>
          <p:spPr bwMode="auto">
            <a:xfrm>
              <a:off x="1029969" y="2900363"/>
              <a:ext cx="520552" cy="707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4000" b="1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</a:p>
          </p:txBody>
        </p:sp>
        <p:sp>
          <p:nvSpPr>
            <p:cNvPr id="23557" name="TextBox 6"/>
            <p:cNvSpPr txBox="1">
              <a:spLocks noChangeArrowheads="1"/>
            </p:cNvSpPr>
            <p:nvPr/>
          </p:nvSpPr>
          <p:spPr bwMode="auto">
            <a:xfrm>
              <a:off x="1668544" y="2900363"/>
              <a:ext cx="2337840" cy="707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4000" b="1" u="sng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вираз</a:t>
              </a:r>
              <a:endParaRPr lang="en-US" altLang="ru-RU" sz="4000" b="1" u="sng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58" name="TextBox 7"/>
            <p:cNvSpPr txBox="1">
              <a:spLocks noChangeArrowheads="1"/>
            </p:cNvSpPr>
            <p:nvPr/>
          </p:nvSpPr>
          <p:spPr bwMode="auto">
            <a:xfrm>
              <a:off x="4118516" y="2900363"/>
              <a:ext cx="491117" cy="707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4000" b="1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altLang="ru-RU" sz="4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59" name="TextBox 8"/>
            <p:cNvSpPr txBox="1">
              <a:spLocks noChangeArrowheads="1"/>
            </p:cNvSpPr>
            <p:nvPr/>
          </p:nvSpPr>
          <p:spPr bwMode="auto">
            <a:xfrm>
              <a:off x="4783688" y="2900363"/>
              <a:ext cx="3219669" cy="707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4000" b="1" u="sng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оператор</a:t>
              </a:r>
              <a:r>
                <a:rPr lang="en-US" altLang="ru-RU" sz="4000" b="1" u="sng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ru-RU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</p:txBody>
        </p:sp>
        <p:sp>
          <p:nvSpPr>
            <p:cNvPr id="23560" name="TextBox 10"/>
            <p:cNvSpPr txBox="1">
              <a:spLocks noChangeArrowheads="1"/>
            </p:cNvSpPr>
            <p:nvPr/>
          </p:nvSpPr>
          <p:spPr bwMode="auto">
            <a:xfrm>
              <a:off x="665655" y="3916951"/>
              <a:ext cx="1575602" cy="707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else</a:t>
              </a:r>
            </a:p>
          </p:txBody>
        </p:sp>
        <p:sp>
          <p:nvSpPr>
            <p:cNvPr id="23561" name="TextBox 11"/>
            <p:cNvSpPr txBox="1">
              <a:spLocks noChangeArrowheads="1"/>
            </p:cNvSpPr>
            <p:nvPr/>
          </p:nvSpPr>
          <p:spPr bwMode="auto">
            <a:xfrm>
              <a:off x="2476583" y="3916951"/>
              <a:ext cx="3311475" cy="707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4000" b="1" u="sng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оператор</a:t>
              </a:r>
              <a:r>
                <a:rPr lang="en-US" altLang="ru-RU" sz="4000" b="1" u="sng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ru-RU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3592153" y="1514933"/>
              <a:ext cx="5187950" cy="879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ru-RU" altLang="ru-RU" sz="3200" i="1" dirty="0" err="1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викона</a:t>
              </a:r>
              <a:r>
                <a:rPr lang="uk-UA" altLang="ru-RU" sz="3200" i="1" dirty="0" err="1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ється</a:t>
              </a:r>
              <a:r>
                <a:rPr lang="uk-UA" altLang="ru-RU" sz="3200" i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якщо вираз дає не нульове значення</a:t>
              </a:r>
              <a:endParaRPr lang="ru-RU" altLang="ru-RU" sz="32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Прямая со стрелкой 13"/>
            <p:cNvCxnSpPr/>
            <p:nvPr/>
          </p:nvCxnSpPr>
          <p:spPr>
            <a:xfrm>
              <a:off x="6393522" y="2394408"/>
              <a:ext cx="10453" cy="604380"/>
            </a:xfrm>
            <a:prstGeom prst="straightConnector1">
              <a:avLst/>
            </a:prstGeom>
            <a:ln w="95250">
              <a:solidFill>
                <a:srgbClr val="7030A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1462088" y="5373355"/>
              <a:ext cx="5986462" cy="879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ru-RU" altLang="ru-RU" sz="3200" i="1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викона</a:t>
              </a:r>
              <a:r>
                <a:rPr lang="uk-UA" altLang="ru-RU" sz="3200" i="1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ється, якщо вираз дає нульове значення</a:t>
              </a:r>
              <a:endParaRPr lang="ru-RU" altLang="ru-RU" sz="3200" i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Прямая со стрелкой 15"/>
            <p:cNvCxnSpPr/>
            <p:nvPr/>
          </p:nvCxnSpPr>
          <p:spPr>
            <a:xfrm flipH="1" flipV="1">
              <a:off x="4329113" y="4706605"/>
              <a:ext cx="4762" cy="644525"/>
            </a:xfrm>
            <a:prstGeom prst="straightConnector1">
              <a:avLst/>
            </a:prstGeom>
            <a:ln w="95250">
              <a:solidFill>
                <a:srgbClr val="7030A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Объект 1"/>
          <p:cNvSpPr txBox="1">
            <a:spLocks/>
          </p:cNvSpPr>
          <p:nvPr/>
        </p:nvSpPr>
        <p:spPr bwMode="auto">
          <a:xfrm>
            <a:off x="721871" y="463288"/>
            <a:ext cx="45497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Приклад:</a:t>
            </a:r>
            <a:endParaRPr lang="uk-UA" alt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166688" y="1096169"/>
            <a:ext cx="8891587" cy="4400550"/>
            <a:chOff x="166688" y="163513"/>
            <a:chExt cx="8891587" cy="4400550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166688" y="163513"/>
              <a:ext cx="8891587" cy="4400550"/>
              <a:chOff x="166688" y="163513"/>
              <a:chExt cx="8891587" cy="4400550"/>
            </a:xfrm>
          </p:grpSpPr>
          <p:sp>
            <p:nvSpPr>
              <p:cNvPr id="24578" name="Прямоугольник 3"/>
              <p:cNvSpPr>
                <a:spLocks noChangeArrowheads="1"/>
              </p:cNvSpPr>
              <p:nvPr/>
            </p:nvSpPr>
            <p:spPr bwMode="auto">
              <a:xfrm>
                <a:off x="166688" y="1393825"/>
                <a:ext cx="8626475" cy="31702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r>
                  <a:rPr lang="en-US" altLang="ru-RU" sz="40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float</a:t>
                </a:r>
                <a:r>
                  <a:rPr lang="en-US" altLang="ru-RU" sz="40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x = 1;</a:t>
                </a:r>
              </a:p>
              <a:p>
                <a:r>
                  <a:rPr lang="en-US" altLang="ru-RU" sz="40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altLang="ru-RU" sz="40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(x)</a:t>
                </a:r>
              </a:p>
              <a:p>
                <a:r>
                  <a:rPr lang="uk-UA" altLang="ru-RU" sz="40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ru-RU" sz="40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printf</a:t>
                </a:r>
                <a:r>
                  <a:rPr lang="en-US" altLang="ru-RU" sz="40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ru-RU" sz="40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ru-RU" altLang="ru-RU" sz="4000" b="1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Умова</a:t>
                </a:r>
                <a:r>
                  <a:rPr lang="ru-RU" altLang="ru-RU" sz="40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altLang="ru-RU" sz="4000" b="1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істинна</a:t>
                </a:r>
                <a:r>
                  <a:rPr lang="ru-RU" altLang="ru-RU" sz="40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ru-RU" altLang="ru-RU" sz="40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altLang="ru-RU" sz="40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</a:t>
                </a:r>
                <a:endParaRPr lang="en-US" altLang="ru-RU" sz="40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uk-UA" altLang="ru-RU" sz="40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ru-RU" sz="40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printf</a:t>
                </a:r>
                <a:r>
                  <a:rPr lang="en-US" altLang="ru-RU" sz="40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ru-RU" sz="40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ru-RU" altLang="ru-RU" sz="4000" b="1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Умова</a:t>
                </a:r>
                <a:r>
                  <a:rPr lang="ru-RU" altLang="ru-RU" sz="40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altLang="ru-RU" sz="4000" b="1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хибна</a:t>
                </a:r>
                <a:r>
                  <a:rPr lang="ru-RU" altLang="ru-RU" sz="40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ru-RU" altLang="ru-RU" sz="40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  <a:endParaRPr lang="ru-RU" altLang="ru-RU" sz="4800" b="1" dirty="0"/>
              </a:p>
            </p:txBody>
          </p:sp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>
                <a:off x="5527675" y="163513"/>
                <a:ext cx="3530600" cy="1865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defRPr/>
                </a:pPr>
                <a:r>
                  <a:rPr lang="uk-UA" altLang="ru-RU" sz="3200" i="1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змінна </a:t>
                </a:r>
                <a:r>
                  <a:rPr lang="uk-UA" altLang="ru-RU" sz="4000" i="1" dirty="0" smtClean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х</a:t>
                </a:r>
                <a:r>
                  <a:rPr lang="uk-UA" altLang="ru-RU" sz="3200" i="1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не нуль, тому умова вважається </a:t>
                </a:r>
                <a:r>
                  <a:rPr lang="uk-UA" altLang="ru-RU" sz="4000" i="1" dirty="0" smtClean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істинною</a:t>
                </a:r>
                <a:endParaRPr lang="ru-RU" altLang="ru-RU" sz="3200" i="1" dirty="0" smtClean="0">
                  <a:solidFill>
                    <a:schemeClr val="accent3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" name="Прямая со стрелкой 7"/>
            <p:cNvCxnSpPr/>
            <p:nvPr/>
          </p:nvCxnSpPr>
          <p:spPr>
            <a:xfrm flipH="1">
              <a:off x="1714500" y="1714500"/>
              <a:ext cx="4324350" cy="677863"/>
            </a:xfrm>
            <a:prstGeom prst="straightConnector1">
              <a:avLst/>
            </a:prstGeom>
            <a:ln w="95250">
              <a:solidFill>
                <a:srgbClr val="00B05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937965" y="1966647"/>
            <a:ext cx="740475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Розгалуженим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 називається алгоритм, в якому вибирається один з декількох можливих варіантів обчислювального процесу. Кожен подібний шлях називається гілкою алгоритму.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62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2"/>
          <p:cNvSpPr>
            <a:spLocks noGrp="1"/>
          </p:cNvSpPr>
          <p:nvPr>
            <p:ph type="title"/>
          </p:nvPr>
        </p:nvSpPr>
        <p:spPr>
          <a:xfrm>
            <a:off x="29029" y="345440"/>
            <a:ext cx="9114972" cy="805542"/>
          </a:xfrm>
          <a:noFill/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anchor="ctr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4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</a:t>
            </a:r>
            <a:r>
              <a:rPr lang="uk-UA" sz="4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ічні</a:t>
            </a:r>
            <a:r>
              <a:rPr lang="uk-UA" sz="4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операції</a:t>
            </a:r>
            <a:endParaRPr lang="uk-UA" sz="4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5" name="Content Placeholder 2"/>
          <p:cNvSpPr txBox="1">
            <a:spLocks/>
          </p:cNvSpPr>
          <p:nvPr/>
        </p:nvSpPr>
        <p:spPr bwMode="auto">
          <a:xfrm>
            <a:off x="659875" y="1150938"/>
            <a:ext cx="773940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SzTx/>
              <a:buFont typeface="Arial" panose="020B0604020202020204" pitchFamily="34" charset="0"/>
              <a:buNone/>
            </a:pPr>
            <a:r>
              <a:rPr lang="uk-UA" alt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Завдання: </a:t>
            </a:r>
            <a:r>
              <a:rPr lang="uk-UA" alt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Дано числовий проміжок від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alt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Визначити чи входить </a:t>
            </a:r>
            <a:r>
              <a:rPr lang="ru-RU" alt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число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 цей проміжок. 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991834" y="2957513"/>
            <a:ext cx="7075488" cy="758825"/>
            <a:chOff x="457200" y="3282950"/>
            <a:chExt cx="7075488" cy="758825"/>
          </a:xfrm>
        </p:grpSpPr>
        <p:cxnSp>
          <p:nvCxnSpPr>
            <p:cNvPr id="6" name="Straight Arrow Connector 4"/>
            <p:cNvCxnSpPr/>
            <p:nvPr/>
          </p:nvCxnSpPr>
          <p:spPr>
            <a:xfrm>
              <a:off x="457200" y="3355975"/>
              <a:ext cx="7075488" cy="0"/>
            </a:xfrm>
            <a:prstGeom prst="straightConnector1">
              <a:avLst/>
            </a:prstGeom>
            <a:ln w="952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6"/>
              <a:endCxn id="8" idx="2"/>
            </p:cNvCxnSpPr>
            <p:nvPr/>
          </p:nvCxnSpPr>
          <p:spPr>
            <a:xfrm>
              <a:off x="1258888" y="3355975"/>
              <a:ext cx="2376487" cy="0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5" name="Группа 4"/>
            <p:cNvGrpSpPr/>
            <p:nvPr/>
          </p:nvGrpSpPr>
          <p:grpSpPr>
            <a:xfrm>
              <a:off x="927100" y="3282950"/>
              <a:ext cx="2887663" cy="758825"/>
              <a:chOff x="927100" y="3282950"/>
              <a:chExt cx="2887663" cy="758825"/>
            </a:xfrm>
          </p:grpSpPr>
          <p:sp>
            <p:nvSpPr>
              <p:cNvPr id="7" name="Oval 5"/>
              <p:cNvSpPr/>
              <p:nvPr/>
            </p:nvSpPr>
            <p:spPr>
              <a:xfrm>
                <a:off x="1116013" y="3282950"/>
                <a:ext cx="142875" cy="144463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uk-UA" sz="3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Oval 6"/>
              <p:cNvSpPr/>
              <p:nvPr/>
            </p:nvSpPr>
            <p:spPr>
              <a:xfrm>
                <a:off x="3635375" y="3282950"/>
                <a:ext cx="144463" cy="144463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uk-UA" sz="3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927100" y="3387725"/>
                <a:ext cx="360363" cy="647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r>
                  <a:rPr lang="en-US" altLang="ru-RU" sz="36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uk-UA" altLang="ru-RU" sz="36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3455988" y="3395663"/>
                <a:ext cx="358775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r>
                  <a:rPr lang="en-US" altLang="ru-RU" sz="3600" b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uk-UA" altLang="ru-RU" sz="36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/>
              <p:cNvSpPr txBox="1">
                <a:spLocks noChangeArrowheads="1"/>
              </p:cNvSpPr>
              <p:nvPr/>
            </p:nvSpPr>
            <p:spPr bwMode="auto">
              <a:xfrm>
                <a:off x="2125663" y="3389313"/>
                <a:ext cx="360362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r>
                  <a:rPr lang="en-US" altLang="ru-RU" sz="3600" b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uk-UA" altLang="ru-RU" sz="36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/>
              <p:cNvSpPr txBox="1">
                <a:spLocks noChangeArrowheads="1"/>
              </p:cNvSpPr>
              <p:nvPr/>
            </p:nvSpPr>
            <p:spPr bwMode="auto">
              <a:xfrm>
                <a:off x="1547813" y="3394075"/>
                <a:ext cx="360362" cy="646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r>
                  <a:rPr lang="en-US" altLang="ru-RU" sz="3600" b="1">
                    <a:latin typeface="Arial" panose="020B0604020202020204" pitchFamily="34" charset="0"/>
                    <a:cs typeface="Arial" panose="020B0604020202020204" pitchFamily="34" charset="0"/>
                  </a:rPr>
                  <a:t>&lt;</a:t>
                </a:r>
                <a:endParaRPr lang="uk-UA" altLang="ru-RU" sz="3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>
                <a:spLocks noChangeArrowheads="1"/>
              </p:cNvSpPr>
              <p:nvPr/>
            </p:nvSpPr>
            <p:spPr bwMode="auto">
              <a:xfrm>
                <a:off x="2790825" y="3387725"/>
                <a:ext cx="360363" cy="647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r>
                  <a:rPr lang="en-US" altLang="ru-RU" sz="3600" b="1">
                    <a:latin typeface="Arial" panose="020B0604020202020204" pitchFamily="34" charset="0"/>
                    <a:cs typeface="Arial" panose="020B0604020202020204" pitchFamily="34" charset="0"/>
                  </a:rPr>
                  <a:t>&lt;</a:t>
                </a:r>
                <a:endParaRPr lang="uk-UA" altLang="ru-RU" sz="3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Овал 16"/>
              <p:cNvSpPr/>
              <p:nvPr/>
            </p:nvSpPr>
            <p:spPr>
              <a:xfrm>
                <a:off x="2286000" y="3282950"/>
                <a:ext cx="144463" cy="144463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</p:grpSp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627241" y="3701762"/>
            <a:ext cx="7356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Математичний запис: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591957" y="4286537"/>
            <a:ext cx="70531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Це має такий зміст: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uk-UA" alt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3" name="Прямоугольник 22"/>
          <p:cNvSpPr>
            <a:spLocks noChangeArrowheads="1"/>
          </p:cNvSpPr>
          <p:nvPr/>
        </p:nvSpPr>
        <p:spPr bwMode="auto">
          <a:xfrm>
            <a:off x="591957" y="4977272"/>
            <a:ext cx="78733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alt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мов</a:t>
            </a:r>
            <a:r>
              <a:rPr lang="uk-UA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і </a:t>
            </a:r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Сі </a:t>
            </a:r>
            <a:r>
              <a:rPr lang="uk-UA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для запису </a:t>
            </a:r>
            <a:r>
              <a:rPr lang="uk-UA" alt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  </a:t>
            </a:r>
            <a:r>
              <a:rPr lang="uk-UA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використовується</a:t>
            </a:r>
          </a:p>
          <a:p>
            <a:r>
              <a:rPr lang="uk-UA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операція </a:t>
            </a:r>
            <a:r>
              <a:rPr lang="en-US" alt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uk-UA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ru-RU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760674" y="386841"/>
            <a:ext cx="7356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Математичний запис: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850769" y="1541531"/>
            <a:ext cx="7472494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У мові </a:t>
            </a:r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Сі </a:t>
            </a:r>
            <a:r>
              <a:rPr lang="uk-UA" alt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таку умову можна записати так:</a:t>
            </a:r>
            <a:endParaRPr lang="en-US" alt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943885" y="971616"/>
            <a:ext cx="7356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еквівалентний: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119069" y="2836863"/>
            <a:ext cx="36782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uk-UA" altLang="ru-RU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/>
          <p:cNvSpPr>
            <a:spLocks noChangeArrowheads="1"/>
          </p:cNvSpPr>
          <p:nvPr/>
        </p:nvSpPr>
        <p:spPr bwMode="auto">
          <a:xfrm>
            <a:off x="1119069" y="3421638"/>
            <a:ext cx="36782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uk-UA" altLang="ru-RU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Прямоугольник 24"/>
          <p:cNvSpPr>
            <a:spLocks noChangeArrowheads="1"/>
          </p:cNvSpPr>
          <p:nvPr/>
        </p:nvSpPr>
        <p:spPr bwMode="auto">
          <a:xfrm>
            <a:off x="1209164" y="4006413"/>
            <a:ext cx="35881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uk-UA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 &amp;&amp;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uk-UA" altLang="ru-RU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Прямоугольник 25"/>
          <p:cNvSpPr>
            <a:spLocks noChangeArrowheads="1"/>
          </p:cNvSpPr>
          <p:nvPr/>
        </p:nvSpPr>
        <p:spPr bwMode="auto">
          <a:xfrm>
            <a:off x="1209165" y="4591188"/>
            <a:ext cx="35881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uk-UA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 &amp;&amp;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uk-UA" altLang="ru-RU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4797307" y="2836863"/>
            <a:ext cx="830508" cy="2341523"/>
          </a:xfrm>
          <a:prstGeom prst="rightBrace">
            <a:avLst>
              <a:gd name="adj1" fmla="val 30721"/>
              <a:gd name="adj2" fmla="val 50537"/>
            </a:avLst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/>
          <p:cNvSpPr>
            <a:spLocks noChangeArrowheads="1"/>
          </p:cNvSpPr>
          <p:nvPr/>
        </p:nvSpPr>
        <p:spPr bwMode="auto">
          <a:xfrm>
            <a:off x="5326145" y="3552014"/>
            <a:ext cx="289402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всі</a:t>
            </a:r>
            <a:r>
              <a:rPr lang="en-US" alt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ц</a:t>
            </a:r>
            <a:r>
              <a:rPr lang="uk-UA" alt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і виразі </a:t>
            </a:r>
            <a:br>
              <a:rPr lang="uk-UA" altLang="ru-RU" sz="28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еквівалентні</a:t>
            </a:r>
            <a:endParaRPr lang="uk-UA" altLang="ru-RU" sz="28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рямоугольник 27"/>
          <p:cNvSpPr>
            <a:spLocks noChangeArrowheads="1"/>
          </p:cNvSpPr>
          <p:nvPr/>
        </p:nvSpPr>
        <p:spPr bwMode="auto">
          <a:xfrm>
            <a:off x="894360" y="5386960"/>
            <a:ext cx="7428903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 &amp;&amp;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ru-RU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("a &lt; c &lt; b");</a:t>
            </a:r>
            <a:endParaRPr lang="uk-UA" alt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18" grpId="0"/>
      <p:bldP spid="20" grpId="0"/>
      <p:bldP spid="24" grpId="0"/>
      <p:bldP spid="25" grpId="0"/>
      <p:bldP spid="26" grpId="0"/>
      <p:bldP spid="3" grpId="0" animBg="1"/>
      <p:bldP spid="27" grpId="0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Прямоугольник 18"/>
          <p:cNvSpPr>
            <a:spLocks noChangeArrowheads="1"/>
          </p:cNvSpPr>
          <p:nvPr/>
        </p:nvSpPr>
        <p:spPr bwMode="auto">
          <a:xfrm>
            <a:off x="732395" y="398574"/>
            <a:ext cx="75908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Математичний запис: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732395" y="1052301"/>
            <a:ext cx="76857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У мові </a:t>
            </a:r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Сі </a:t>
            </a:r>
            <a:r>
              <a:rPr lang="uk-UA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таку умову можна записати так:</a:t>
            </a:r>
            <a:endParaRPr lang="en-US" altLang="ru-RU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рямоугольник 27"/>
          <p:cNvSpPr>
            <a:spLocks noChangeArrowheads="1"/>
          </p:cNvSpPr>
          <p:nvPr/>
        </p:nvSpPr>
        <p:spPr bwMode="auto">
          <a:xfrm>
            <a:off x="1961323" y="1643038"/>
            <a:ext cx="5953747" cy="95410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 &amp;&amp;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 </a:t>
            </a:r>
            <a:r>
              <a: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ru-RU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("a &lt; c &lt; b &lt; d");</a:t>
            </a:r>
            <a:endParaRPr lang="uk-UA" alt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>
            <a:spLocks noChangeArrowheads="1"/>
          </p:cNvSpPr>
          <p:nvPr/>
        </p:nvSpPr>
        <p:spPr bwMode="auto">
          <a:xfrm>
            <a:off x="732393" y="3149074"/>
            <a:ext cx="8411605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day;</a:t>
            </a:r>
          </a:p>
          <a:p>
            <a:r>
              <a:rPr lang="ru-RU" altLang="ru-RU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Введіть</a:t>
            </a:r>
            <a:r>
              <a:rPr lang="ru-RU" altLang="ru-RU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 номер дня </a:t>
            </a:r>
            <a:r>
              <a:rPr lang="ru-RU" altLang="ru-RU" sz="2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тижня</a:t>
            </a:r>
            <a:r>
              <a:rPr lang="ru-RU" altLang="ru-RU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ru-RU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ru-RU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&amp;day);</a:t>
            </a:r>
          </a:p>
          <a:p>
            <a:r>
              <a:rPr lang="en-US" altLang="ru-RU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(day &gt; 0 &amp;&amp; day &lt; 8)</a:t>
            </a:r>
          </a:p>
          <a:p>
            <a:r>
              <a:rPr lang="ru-RU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altLang="ru-RU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ru-RU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altLang="ru-RU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Помилка</a:t>
            </a:r>
            <a:r>
              <a:rPr lang="ru-RU" altLang="ru-RU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. Такого дня не </a:t>
            </a:r>
            <a:r>
              <a:rPr lang="ru-RU" altLang="ru-RU" sz="2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існує</a:t>
            </a:r>
            <a:r>
              <a:rPr lang="ru-RU" altLang="ru-RU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altLang="ru-RU" sz="2800" b="1" dirty="0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732395" y="2620861"/>
            <a:ext cx="39546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Ще один приклад:</a:t>
            </a:r>
            <a:endParaRPr lang="en-US" altLang="ru-RU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 animBg="1"/>
      <p:bldP spid="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7"/>
          <p:cNvSpPr txBox="1">
            <a:spLocks noChangeArrowheads="1"/>
          </p:cNvSpPr>
          <p:nvPr/>
        </p:nvSpPr>
        <p:spPr bwMode="auto">
          <a:xfrm>
            <a:off x="801277" y="410300"/>
            <a:ext cx="755087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altLang="ru-RU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запи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сі </a:t>
            </a:r>
            <a:r>
              <a:rPr lang="ru-RU" altLang="ru-RU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складних</a:t>
            </a:r>
            <a:r>
              <a:rPr lang="ru-RU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умов можна</a:t>
            </a:r>
            <a:r>
              <a:rPr lang="en-US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використовувати </a:t>
            </a:r>
            <a:r>
              <a:rPr lang="uk-UA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логічні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операції</a:t>
            </a:r>
            <a:r>
              <a:rPr lang="uk-UA" alt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758474"/>
              </p:ext>
            </p:extLst>
          </p:nvPr>
        </p:nvGraphicFramePr>
        <p:xfrm>
          <a:off x="801277" y="1651999"/>
          <a:ext cx="7550870" cy="44497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9759">
                  <a:extLst>
                    <a:ext uri="{9D8B030D-6E8A-4147-A177-3AD203B41FA5}">
                      <a16:colId xmlns="" xmlns:a16="http://schemas.microsoft.com/office/drawing/2014/main" val="2553991090"/>
                    </a:ext>
                  </a:extLst>
                </a:gridCol>
                <a:gridCol w="2748093">
                  <a:extLst>
                    <a:ext uri="{9D8B030D-6E8A-4147-A177-3AD203B41FA5}">
                      <a16:colId xmlns="" xmlns:a16="http://schemas.microsoft.com/office/drawing/2014/main" val="2753608519"/>
                    </a:ext>
                  </a:extLst>
                </a:gridCol>
                <a:gridCol w="2993018">
                  <a:extLst>
                    <a:ext uri="{9D8B030D-6E8A-4147-A177-3AD203B41FA5}">
                      <a16:colId xmlns="" xmlns:a16="http://schemas.microsoft.com/office/drawing/2014/main" val="2574291166"/>
                    </a:ext>
                  </a:extLst>
                </a:gridCol>
              </a:tblGrid>
              <a:tr h="1188635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err="1" smtClean="0"/>
                        <a:t>Операц</a:t>
                      </a:r>
                      <a:r>
                        <a:rPr lang="uk-UA" sz="2800" dirty="0" err="1" smtClean="0"/>
                        <a:t>ія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Пояснення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Приклад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7" marB="45717" anchor="ctr"/>
                </a:tc>
                <a:extLst>
                  <a:ext uri="{0D108BD9-81ED-4DB2-BD59-A6C34878D82A}">
                    <a16:rowId xmlns="" xmlns:a16="http://schemas.microsoft.com/office/drawing/2014/main" val="2959460693"/>
                  </a:ext>
                </a:extLst>
              </a:tr>
              <a:tr h="76194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&amp;&amp;</a:t>
                      </a:r>
                      <a:endParaRPr lang="ru-RU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і</a:t>
                      </a:r>
                      <a:endParaRPr lang="ru-RU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 &gt; b</a:t>
                      </a:r>
                      <a:r>
                        <a:rPr lang="uk-UA" sz="2800" dirty="0" smtClean="0"/>
                        <a:t> </a:t>
                      </a:r>
                      <a:r>
                        <a:rPr lang="en-US" sz="2800" dirty="0" smtClean="0"/>
                        <a:t>&amp;&amp;</a:t>
                      </a:r>
                      <a:r>
                        <a:rPr lang="en-US" sz="2800" baseline="0" dirty="0" smtClean="0"/>
                        <a:t> a &lt; c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7" marB="45717" anchor="ctr"/>
                </a:tc>
                <a:extLst>
                  <a:ext uri="{0D108BD9-81ED-4DB2-BD59-A6C34878D82A}">
                    <a16:rowId xmlns="" xmlns:a16="http://schemas.microsoft.com/office/drawing/2014/main" val="2298068913"/>
                  </a:ext>
                </a:extLst>
              </a:tr>
              <a:tr h="76194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||</a:t>
                      </a:r>
                      <a:endParaRPr lang="ru-RU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dirty="0" smtClean="0"/>
                        <a:t>або</a:t>
                      </a:r>
                      <a:endParaRPr lang="ru-RU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 ==</a:t>
                      </a:r>
                      <a:r>
                        <a:rPr lang="en-US" sz="2800" baseline="0" dirty="0" smtClean="0"/>
                        <a:t> 1 || x == 2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7" marB="45717" anchor="ctr"/>
                </a:tc>
                <a:extLst>
                  <a:ext uri="{0D108BD9-81ED-4DB2-BD59-A6C34878D82A}">
                    <a16:rowId xmlns="" xmlns:a16="http://schemas.microsoft.com/office/drawing/2014/main" val="1832789484"/>
                  </a:ext>
                </a:extLst>
              </a:tr>
              <a:tr h="1737236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!</a:t>
                      </a:r>
                      <a:endParaRPr lang="ru-RU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kern="1200" dirty="0" smtClean="0"/>
                        <a:t>заперечення</a:t>
                      </a:r>
                      <a:r>
                        <a:rPr lang="en-US" sz="2800" kern="1200" dirty="0" smtClean="0"/>
                        <a:t/>
                      </a:r>
                      <a:br>
                        <a:rPr lang="en-US" sz="2800" kern="1200" dirty="0" smtClean="0"/>
                      </a:br>
                      <a:r>
                        <a:rPr lang="en-US" sz="2800" kern="1200" dirty="0" smtClean="0"/>
                        <a:t>(</a:t>
                      </a:r>
                      <a:r>
                        <a:rPr lang="ru-RU" sz="2800" kern="1200" dirty="0" smtClean="0"/>
                        <a:t>унарна</a:t>
                      </a:r>
                      <a:r>
                        <a:rPr lang="ru-RU" sz="2800" kern="1200" baseline="0" dirty="0" smtClean="0"/>
                        <a:t> </a:t>
                      </a:r>
                      <a:r>
                        <a:rPr lang="ru-RU" sz="2800" kern="1200" baseline="0" dirty="0" err="1" smtClean="0"/>
                        <a:t>операція</a:t>
                      </a:r>
                      <a:r>
                        <a:rPr lang="ru-RU" sz="2800" kern="1200" baseline="0" dirty="0" smtClean="0"/>
                        <a:t>)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!</a:t>
                      </a:r>
                      <a:r>
                        <a:rPr lang="en-US" sz="2800" baseline="0" dirty="0" smtClean="0"/>
                        <a:t> (x == 5)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7" marB="45717" anchor="ctr"/>
                </a:tc>
                <a:extLst>
                  <a:ext uri="{0D108BD9-81ED-4DB2-BD59-A6C34878D82A}">
                    <a16:rowId xmlns="" xmlns:a16="http://schemas.microsoft.com/office/drawing/2014/main" val="1333474866"/>
                  </a:ext>
                </a:extLst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7"/>
          <p:cNvSpPr txBox="1">
            <a:spLocks noChangeArrowheads="1"/>
          </p:cNvSpPr>
          <p:nvPr/>
        </p:nvSpPr>
        <p:spPr bwMode="auto">
          <a:xfrm>
            <a:off x="677028" y="356975"/>
            <a:ext cx="760913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Кожна логічна операція має свою </a:t>
            </a:r>
            <a:r>
              <a:rPr lang="uk-UA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таблицю істинності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751528"/>
              </p:ext>
            </p:extLst>
          </p:nvPr>
        </p:nvGraphicFramePr>
        <p:xfrm>
          <a:off x="461913" y="3992754"/>
          <a:ext cx="3714161" cy="1751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784">
                  <a:extLst>
                    <a:ext uri="{9D8B030D-6E8A-4147-A177-3AD203B41FA5}">
                      <a16:colId xmlns="" xmlns:a16="http://schemas.microsoft.com/office/drawing/2014/main" val="2553991090"/>
                    </a:ext>
                  </a:extLst>
                </a:gridCol>
                <a:gridCol w="1214675">
                  <a:extLst>
                    <a:ext uri="{9D8B030D-6E8A-4147-A177-3AD203B41FA5}">
                      <a16:colId xmlns="" xmlns:a16="http://schemas.microsoft.com/office/drawing/2014/main" val="2753608519"/>
                    </a:ext>
                  </a:extLst>
                </a:gridCol>
                <a:gridCol w="1198702">
                  <a:extLst>
                    <a:ext uri="{9D8B030D-6E8A-4147-A177-3AD203B41FA5}">
                      <a16:colId xmlns="" xmlns:a16="http://schemas.microsoft.com/office/drawing/2014/main" val="3596005718"/>
                    </a:ext>
                  </a:extLst>
                </a:gridCol>
              </a:tblGrid>
              <a:tr h="58367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/>
                        <a:t>&amp;&amp;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5" marR="91425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kern="1200" dirty="0" smtClean="0"/>
                        <a:t>істина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5" marR="91425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kern="1200" dirty="0" smtClean="0"/>
                        <a:t>хиба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5" marR="91425" marT="45716" marB="45716" anchor="ctr"/>
                </a:tc>
                <a:extLst>
                  <a:ext uri="{0D108BD9-81ED-4DB2-BD59-A6C34878D82A}">
                    <a16:rowId xmlns="" xmlns:a16="http://schemas.microsoft.com/office/drawing/2014/main" val="2959460693"/>
                  </a:ext>
                </a:extLst>
              </a:tr>
              <a:tr h="583671">
                <a:tc>
                  <a:txBody>
                    <a:bodyPr/>
                    <a:lstStyle/>
                    <a:p>
                      <a:pPr algn="ctr"/>
                      <a:r>
                        <a:rPr lang="uk-UA" sz="2800" kern="1200" dirty="0" smtClean="0"/>
                        <a:t>істина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5" marR="91425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kern="1200" dirty="0" smtClean="0"/>
                        <a:t>1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5" marR="91425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kern="1200" dirty="0" smtClean="0"/>
                        <a:t>0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5" marR="91425" marT="45716" marB="45716" anchor="ctr"/>
                </a:tc>
                <a:extLst>
                  <a:ext uri="{0D108BD9-81ED-4DB2-BD59-A6C34878D82A}">
                    <a16:rowId xmlns="" xmlns:a16="http://schemas.microsoft.com/office/drawing/2014/main" val="2298068913"/>
                  </a:ext>
                </a:extLst>
              </a:tr>
              <a:tr h="583671">
                <a:tc>
                  <a:txBody>
                    <a:bodyPr/>
                    <a:lstStyle/>
                    <a:p>
                      <a:pPr algn="ctr"/>
                      <a:r>
                        <a:rPr lang="uk-UA" sz="2800" kern="1200" dirty="0" smtClean="0"/>
                        <a:t>хиба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5" marR="91425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kern="1200" dirty="0" smtClean="0"/>
                        <a:t>0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5" marR="91425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kern="1200" dirty="0" smtClean="0"/>
                        <a:t>0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5" marR="91425" marT="45716" marB="45716" anchor="ctr"/>
                </a:tc>
                <a:extLst>
                  <a:ext uri="{0D108BD9-81ED-4DB2-BD59-A6C34878D82A}">
                    <a16:rowId xmlns="" xmlns:a16="http://schemas.microsoft.com/office/drawing/2014/main" val="1832789484"/>
                  </a:ext>
                </a:extLst>
              </a:tr>
            </a:tbl>
          </a:graphicData>
        </a:graphic>
      </p:graphicFrame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752443" y="1328027"/>
            <a:ext cx="358388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Наприклад,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для операції </a:t>
            </a:r>
            <a:r>
              <a:rPr lang="en-US" alt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таблиця істинності 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виглядає так:</a:t>
            </a:r>
            <a:endParaRPr lang="en-US" alt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4647415" y="2839840"/>
            <a:ext cx="39116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Це означає, що:</a:t>
            </a:r>
            <a:endParaRPr lang="en-US" altLang="ru-RU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074584"/>
              </p:ext>
            </p:extLst>
          </p:nvPr>
        </p:nvGraphicFramePr>
        <p:xfrm>
          <a:off x="4398259" y="3481178"/>
          <a:ext cx="4229018" cy="2286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64062">
                  <a:extLst>
                    <a:ext uri="{9D8B030D-6E8A-4147-A177-3AD203B41FA5}">
                      <a16:colId xmlns="" xmlns:a16="http://schemas.microsoft.com/office/drawing/2014/main" val="1879957192"/>
                    </a:ext>
                  </a:extLst>
                </a:gridCol>
                <a:gridCol w="1764956">
                  <a:extLst>
                    <a:ext uri="{9D8B030D-6E8A-4147-A177-3AD203B41FA5}">
                      <a16:colId xmlns="" xmlns:a16="http://schemas.microsoft.com/office/drawing/2014/main" val="3727501653"/>
                    </a:ext>
                  </a:extLst>
                </a:gridCol>
              </a:tblGrid>
              <a:tr h="398414">
                <a:tc>
                  <a:txBody>
                    <a:bodyPr/>
                    <a:lstStyle/>
                    <a:p>
                      <a:pPr algn="ctr"/>
                      <a:r>
                        <a:rPr lang="uk-UA" sz="2400" noProof="0" dirty="0" smtClean="0"/>
                        <a:t>Вираз</a:t>
                      </a:r>
                      <a:endParaRPr lang="uk-UA" sz="2400" b="1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Результат</a:t>
                      </a:r>
                      <a:endParaRPr lang="ru-RU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327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altLang="ru-RU" sz="2400" dirty="0" smtClean="0"/>
                        <a:t>істина </a:t>
                      </a:r>
                      <a:r>
                        <a:rPr lang="en-US" altLang="ru-RU" sz="2400" dirty="0" smtClean="0"/>
                        <a:t>&amp;&amp; </a:t>
                      </a:r>
                      <a:r>
                        <a:rPr lang="uk-UA" altLang="ru-RU" sz="2400" dirty="0" smtClean="0"/>
                        <a:t>істина</a:t>
                      </a:r>
                      <a:endParaRPr lang="ru-RU" sz="2400" b="1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453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altLang="ru-RU" sz="2400" dirty="0" smtClean="0"/>
                        <a:t>істина </a:t>
                      </a:r>
                      <a:r>
                        <a:rPr lang="en-US" altLang="ru-RU" sz="2400" dirty="0" smtClean="0"/>
                        <a:t>&amp;&amp; </a:t>
                      </a:r>
                      <a:r>
                        <a:rPr lang="uk-UA" altLang="ru-RU" sz="2400" dirty="0" smtClean="0"/>
                        <a:t>хиба</a:t>
                      </a:r>
                      <a:r>
                        <a:rPr lang="en-US" altLang="ru-RU" sz="2400" dirty="0" smtClean="0"/>
                        <a:t>  </a:t>
                      </a:r>
                      <a:r>
                        <a:rPr lang="ru-RU" altLang="ru-RU" sz="2400" dirty="0" smtClean="0"/>
                        <a:t> </a:t>
                      </a:r>
                      <a:r>
                        <a:rPr lang="en-US" altLang="ru-RU" sz="2400" dirty="0" smtClean="0"/>
                        <a:t>  </a:t>
                      </a:r>
                      <a:endParaRPr lang="en-US" altLang="ru-RU" sz="2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122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altLang="ru-RU" sz="2400" dirty="0" smtClean="0"/>
                        <a:t>хиба    </a:t>
                      </a:r>
                      <a:r>
                        <a:rPr lang="en-US" altLang="ru-RU" sz="2400" dirty="0" smtClean="0"/>
                        <a:t>&amp;&amp; </a:t>
                      </a:r>
                      <a:r>
                        <a:rPr lang="uk-UA" altLang="ru-RU" sz="2400" dirty="0" smtClean="0"/>
                        <a:t>істина</a:t>
                      </a:r>
                      <a:endParaRPr lang="en-US" altLang="ru-RU" sz="2400" b="1" dirty="0" smtClean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684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altLang="ru-RU" sz="2400" dirty="0" smtClean="0"/>
                        <a:t>хиба    </a:t>
                      </a:r>
                      <a:r>
                        <a:rPr lang="en-US" altLang="ru-RU" sz="2400" dirty="0" smtClean="0"/>
                        <a:t>&amp;&amp; </a:t>
                      </a:r>
                      <a:r>
                        <a:rPr lang="uk-UA" altLang="ru-RU" sz="2400" dirty="0" smtClean="0"/>
                        <a:t>хиба</a:t>
                      </a:r>
                      <a:endParaRPr lang="en-US" altLang="ru-RU" sz="2400" b="1" dirty="0" smtClean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3734978"/>
                  </a:ext>
                </a:extLst>
              </a:tr>
            </a:tbl>
          </a:graphicData>
        </a:graphic>
      </p:graphicFrame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4336330" y="1527387"/>
            <a:ext cx="4290947" cy="10779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хиба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означає </a:t>
            </a:r>
            <a:r>
              <a:rPr lang="uk-UA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нуль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істина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uk-UA" altLang="ru-RU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нуль</a:t>
            </a:r>
            <a:endParaRPr lang="en-US" altLang="ru-RU" sz="3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785977" y="1994046"/>
            <a:ext cx="74813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Приклади виразів та їх значень:</a:t>
            </a:r>
            <a:endParaRPr lang="uk-UA" alt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16600"/>
              </p:ext>
            </p:extLst>
          </p:nvPr>
        </p:nvGraphicFramePr>
        <p:xfrm>
          <a:off x="801277" y="2526874"/>
          <a:ext cx="7484884" cy="362743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41756">
                  <a:extLst>
                    <a:ext uri="{9D8B030D-6E8A-4147-A177-3AD203B41FA5}">
                      <a16:colId xmlns="" xmlns:a16="http://schemas.microsoft.com/office/drawing/2014/main" val="1879957192"/>
                    </a:ext>
                  </a:extLst>
                </a:gridCol>
                <a:gridCol w="1943128">
                  <a:extLst>
                    <a:ext uri="{9D8B030D-6E8A-4147-A177-3AD203B41FA5}">
                      <a16:colId xmlns="" xmlns:a16="http://schemas.microsoft.com/office/drawing/2014/main" val="3727501653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pPr algn="ctr"/>
                      <a:r>
                        <a:rPr lang="uk-UA" sz="2800" b="1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Вираз</a:t>
                      </a:r>
                      <a:endParaRPr lang="uk-UA" sz="2800" b="1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Результат</a:t>
                      </a:r>
                      <a:endParaRPr lang="uk-UA" sz="2800" b="1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24" marB="4572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3272496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uk-UA" altLang="ru-RU" sz="2800" b="1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 </a:t>
                      </a:r>
                      <a:r>
                        <a:rPr lang="uk-UA" altLang="ru-RU" sz="2800" b="1" noProof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uk-UA" altLang="ru-RU" sz="2800" b="1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</a:t>
                      </a:r>
                      <a:endParaRPr lang="uk-UA" sz="2800" b="1" noProof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uk-UA" sz="2800" b="1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24" marB="4572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4533809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uk-UA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 </a:t>
                      </a:r>
                      <a:r>
                        <a:rPr lang="en-US" altLang="ru-RU" sz="28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uk-UA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ru-RU" sz="28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24" marB="4572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1224055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uk-UA" altLang="ru-RU" sz="2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-5 </a:t>
                      </a:r>
                      <a:r>
                        <a:rPr lang="en-US" altLang="ru-RU" sz="28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altLang="ru-RU" sz="2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-3</a:t>
                      </a:r>
                    </a:p>
                  </a:txBody>
                  <a:tcPr marL="91438" marR="91438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24" marB="4572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86843249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 </a:t>
                      </a:r>
                      <a:r>
                        <a:rPr lang="en-US" altLang="ru-RU" sz="28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 </a:t>
                      </a:r>
                      <a:r>
                        <a:rPr lang="en-US" altLang="ru-RU" sz="28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</a:t>
                      </a:r>
                    </a:p>
                  </a:txBody>
                  <a:tcPr marL="91438" marR="91438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24" marB="4572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3734978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</a:t>
                      </a:r>
                      <a:r>
                        <a:rPr lang="en-US" altLang="ru-RU" sz="28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uk-UA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 </a:t>
                      </a:r>
                      <a:r>
                        <a:rPr lang="en-US" altLang="ru-RU" sz="28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uk-UA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 </a:t>
                      </a:r>
                      <a:r>
                        <a:rPr lang="en-US" altLang="ru-RU" sz="28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uk-UA" altLang="ru-RU" sz="28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uk-UA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.5</a:t>
                      </a:r>
                    </a:p>
                  </a:txBody>
                  <a:tcPr marL="91438" marR="91438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24" marB="4572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5911558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 </a:t>
                      </a:r>
                      <a:r>
                        <a:rPr lang="en-US" altLang="ru-RU" sz="28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 </a:t>
                      </a:r>
                      <a:r>
                        <a:rPr lang="en-US" altLang="ru-RU" sz="28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 </a:t>
                      </a:r>
                      <a:r>
                        <a:rPr lang="en-US" altLang="ru-RU" sz="28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 </a:t>
                      </a:r>
                      <a:r>
                        <a:rPr lang="en-US" altLang="ru-RU" sz="28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</a:p>
                  </a:txBody>
                  <a:tcPr marL="91438" marR="91438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24" marB="4572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0857356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5977" y="489884"/>
            <a:ext cx="756617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Опе</a:t>
            </a:r>
            <a:r>
              <a:rPr lang="uk-UA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рація </a:t>
            </a:r>
            <a:r>
              <a:rPr lang="uk-UA" altLang="ru-RU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uk-UA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(логічне </a:t>
            </a:r>
            <a:r>
              <a:rPr lang="uk-UA" altLang="ru-RU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</a:t>
            </a:r>
            <a:r>
              <a:rPr lang="uk-UA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дає 1 тільки у випадку, коли </a:t>
            </a:r>
            <a:r>
              <a:rPr lang="uk-UA" altLang="ru-RU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обидва операнди є істиною </a:t>
            </a:r>
            <a:endParaRPr lang="uk-UA" altLang="ru-RU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113462"/>
              </p:ext>
            </p:extLst>
          </p:nvPr>
        </p:nvGraphicFramePr>
        <p:xfrm>
          <a:off x="2360613" y="1482749"/>
          <a:ext cx="4200525" cy="161981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71119">
                  <a:extLst>
                    <a:ext uri="{9D8B030D-6E8A-4147-A177-3AD203B41FA5}">
                      <a16:colId xmlns="" xmlns:a16="http://schemas.microsoft.com/office/drawing/2014/main" val="2553991090"/>
                    </a:ext>
                  </a:extLst>
                </a:gridCol>
                <a:gridCol w="1492245">
                  <a:extLst>
                    <a:ext uri="{9D8B030D-6E8A-4147-A177-3AD203B41FA5}">
                      <a16:colId xmlns="" xmlns:a16="http://schemas.microsoft.com/office/drawing/2014/main" val="2753608519"/>
                    </a:ext>
                  </a:extLst>
                </a:gridCol>
                <a:gridCol w="1237161">
                  <a:extLst>
                    <a:ext uri="{9D8B030D-6E8A-4147-A177-3AD203B41FA5}">
                      <a16:colId xmlns="" xmlns:a16="http://schemas.microsoft.com/office/drawing/2014/main" val="3596005718"/>
                    </a:ext>
                  </a:extLst>
                </a:gridCol>
              </a:tblGrid>
              <a:tr h="539938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||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60" marR="91460" marT="45758" marB="457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істина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60" marR="91460" marT="45758" marB="457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хиба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60" marR="91460" marT="45758" marB="45758" anchor="ctr"/>
                </a:tc>
                <a:extLst>
                  <a:ext uri="{0D108BD9-81ED-4DB2-BD59-A6C34878D82A}">
                    <a16:rowId xmlns="" xmlns:a16="http://schemas.microsoft.com/office/drawing/2014/main" val="2959460693"/>
                  </a:ext>
                </a:extLst>
              </a:tr>
              <a:tr h="539938">
                <a:tc>
                  <a:txBody>
                    <a:bodyPr/>
                    <a:lstStyle/>
                    <a:p>
                      <a:pPr algn="ctr"/>
                      <a:r>
                        <a:rPr lang="uk-UA" sz="2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істина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60" marR="91460" marT="45758" marB="457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60" marR="91460" marT="45758" marB="457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60" marR="91460" marT="45758" marB="45758" anchor="ctr"/>
                </a:tc>
                <a:extLst>
                  <a:ext uri="{0D108BD9-81ED-4DB2-BD59-A6C34878D82A}">
                    <a16:rowId xmlns="" xmlns:a16="http://schemas.microsoft.com/office/drawing/2014/main" val="2298068913"/>
                  </a:ext>
                </a:extLst>
              </a:tr>
              <a:tr h="539938">
                <a:tc>
                  <a:txBody>
                    <a:bodyPr/>
                    <a:lstStyle/>
                    <a:p>
                      <a:pPr algn="ctr"/>
                      <a:r>
                        <a:rPr lang="uk-UA" sz="2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хиба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60" marR="91460" marT="45758" marB="457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60" marR="91460" marT="45758" marB="457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ru-RU" sz="2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60" marR="91460" marT="45758" marB="45758" anchor="ctr"/>
                </a:tc>
                <a:extLst>
                  <a:ext uri="{0D108BD9-81ED-4DB2-BD59-A6C34878D82A}">
                    <a16:rowId xmlns="" xmlns:a16="http://schemas.microsoft.com/office/drawing/2014/main" val="1832789484"/>
                  </a:ext>
                </a:extLst>
              </a:tr>
            </a:tbl>
          </a:graphicData>
        </a:graphic>
      </p:graphicFrame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763570" y="396105"/>
            <a:ext cx="755087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Наприклад, для операції </a:t>
            </a:r>
            <a:r>
              <a:rPr lang="en-US" alt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таблиця істинності 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виглядає так:</a:t>
            </a:r>
            <a:endParaRPr lang="en-US" alt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664977"/>
              </p:ext>
            </p:extLst>
          </p:nvPr>
        </p:nvGraphicFramePr>
        <p:xfrm>
          <a:off x="3996965" y="3444156"/>
          <a:ext cx="4775200" cy="2286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82298">
                  <a:extLst>
                    <a:ext uri="{9D8B030D-6E8A-4147-A177-3AD203B41FA5}">
                      <a16:colId xmlns="" xmlns:a16="http://schemas.microsoft.com/office/drawing/2014/main" val="1879957192"/>
                    </a:ext>
                  </a:extLst>
                </a:gridCol>
                <a:gridCol w="1992902">
                  <a:extLst>
                    <a:ext uri="{9D8B030D-6E8A-4147-A177-3AD203B41FA5}">
                      <a16:colId xmlns="" xmlns:a16="http://schemas.microsoft.com/office/drawing/2014/main" val="3727501653"/>
                    </a:ext>
                  </a:extLst>
                </a:gridCol>
              </a:tblGrid>
              <a:tr h="398414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Вираз</a:t>
                      </a:r>
                      <a:endParaRPr lang="ru-RU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Результат</a:t>
                      </a:r>
                      <a:endParaRPr lang="ru-RU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327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altLang="ru-RU" sz="2400" b="1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істина</a:t>
                      </a:r>
                      <a:r>
                        <a:rPr lang="uk-UA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|| </a:t>
                      </a:r>
                      <a:r>
                        <a:rPr lang="uk-UA" altLang="ru-RU" sz="2400" b="1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істина</a:t>
                      </a:r>
                      <a:endParaRPr lang="ru-RU" sz="2400" b="1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453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altLang="ru-RU" sz="2400" b="1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істина</a:t>
                      </a:r>
                      <a:r>
                        <a:rPr lang="uk-UA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|| </a:t>
                      </a:r>
                      <a:r>
                        <a:rPr lang="uk-UA" altLang="ru-RU" sz="2400" b="1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хиба</a:t>
                      </a:r>
                      <a:r>
                        <a:rPr lang="en-US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ru-RU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122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altLang="ru-RU" sz="2400" b="1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хиба</a:t>
                      </a:r>
                      <a:r>
                        <a:rPr lang="uk-UA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|| </a:t>
                      </a:r>
                      <a:r>
                        <a:rPr lang="uk-UA" altLang="ru-RU" sz="2400" b="1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істина</a:t>
                      </a:r>
                      <a:endParaRPr lang="en-US" altLang="ru-RU" sz="2400" b="1" dirty="0" smtClean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8684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altLang="ru-RU" sz="2400" b="1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хиба</a:t>
                      </a:r>
                      <a:r>
                        <a:rPr lang="uk-UA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|| </a:t>
                      </a:r>
                      <a:r>
                        <a:rPr lang="uk-UA" altLang="ru-RU" sz="2400" b="1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хиба</a:t>
                      </a:r>
                      <a:endParaRPr lang="en-US" altLang="ru-RU" sz="2400" b="1" dirty="0" smtClean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373497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3570" y="3063662"/>
            <a:ext cx="323339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Опе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рація </a:t>
            </a:r>
            <a:r>
              <a:rPr lang="en-US" alt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 </a:t>
            </a:r>
            <a:r>
              <a:rPr lang="en-US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логічне </a:t>
            </a:r>
            <a:r>
              <a:rPr lang="uk-UA" alt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або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) дає 1, якщо хоча б один операнд є істиною</a:t>
            </a:r>
            <a:endParaRPr lang="en-US" alt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89362" y="634823"/>
            <a:ext cx="760743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Приклад.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Написати фрагмент коду, який для дійсного x обчислює значення f(x) та присвоює його дійсній змінній 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ru-RU" sz="2000" dirty="0" smtClean="0"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Перепишемо формулу обчислення f(x) у еквівалентному вигляді: </a:t>
            </a:r>
          </a:p>
        </p:txBody>
      </p:sp>
      <p:pic>
        <p:nvPicPr>
          <p:cNvPr id="5122" name="Picture 2" descr="https://studfiles.net/html/2706/299/html_MeAtSnEYRO.ewDU/img-ZDwre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773" y="1847654"/>
            <a:ext cx="2782609" cy="117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studfiles.net/html/2706/299/html_MeAtSnEYRO.ewDU/img-w9ehf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479" y="4176074"/>
            <a:ext cx="3011609" cy="1328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3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763572" y="424206"/>
            <a:ext cx="80316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Безпосередньо за формулою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запишемо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такий фрагмент коду:</a:t>
            </a:r>
          </a:p>
          <a:p>
            <a:endParaRPr lang="uk-UA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(x&lt;=-5) y=0; </a:t>
            </a:r>
          </a:p>
          <a:p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x&gt;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-5 &amp;&amp; x&lt;3) y=2*x; </a:t>
            </a:r>
          </a:p>
          <a:p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x&gt;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&amp;&amp; x&lt;=7) y=x; </a:t>
            </a:r>
          </a:p>
          <a:p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(x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&gt;7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y=x+2; </a:t>
            </a:r>
          </a:p>
          <a:p>
            <a:endParaRPr lang="uk-UA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Цей код є правильним, але неоптимальним за кількістю виконуваних операцій.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Отже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модифікуємо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фрагмент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коду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наступним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чином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(x&lt;=-5) y=0;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else if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-5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x&lt;3) y=2*x;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else if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(x&gt;=3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&amp;&amp; x&lt;=7) y=x;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else if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&gt;7) y=x+2; </a:t>
            </a:r>
          </a:p>
          <a:p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87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8306341" y="535919"/>
            <a:ext cx="7622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9600" dirty="0" smtClean="0">
                <a:solidFill>
                  <a:srgbClr val="FF0000"/>
                </a:solidFill>
              </a:rPr>
              <a:t>?</a:t>
            </a:r>
            <a:endParaRPr lang="ru-RU" sz="9600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685" y="743504"/>
            <a:ext cx="2581275" cy="2724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08" y="1220307"/>
            <a:ext cx="3576637" cy="1098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Объект 1"/>
          <p:cNvSpPr txBox="1">
            <a:spLocks/>
          </p:cNvSpPr>
          <p:nvPr/>
        </p:nvSpPr>
        <p:spPr bwMode="auto">
          <a:xfrm>
            <a:off x="694900" y="292228"/>
            <a:ext cx="2949206" cy="70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Приклади</a:t>
            </a:r>
            <a:r>
              <a:rPr lang="ru-RU" altLang="ru-RU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altLang="ru-RU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9108" y="3065319"/>
            <a:ext cx="2660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float f, x; </a:t>
            </a:r>
            <a:endParaRPr lang="uk-UA" dirty="0" smtClean="0"/>
          </a:p>
          <a:p>
            <a:endParaRPr lang="uk-UA" dirty="0" smtClean="0"/>
          </a:p>
          <a:p>
            <a:r>
              <a:rPr lang="en-US" dirty="0" smtClean="0"/>
              <a:t>// </a:t>
            </a:r>
            <a:r>
              <a:rPr lang="uk-UA" dirty="0" smtClean="0"/>
              <a:t>вводимо </a:t>
            </a:r>
            <a:r>
              <a:rPr lang="en-US" dirty="0" smtClean="0"/>
              <a:t>x </a:t>
            </a:r>
            <a:endParaRPr lang="uk-UA" dirty="0" smtClean="0"/>
          </a:p>
          <a:p>
            <a:r>
              <a:rPr lang="en-US" dirty="0" smtClean="0"/>
              <a:t>// </a:t>
            </a:r>
            <a:r>
              <a:rPr lang="en-US" dirty="0"/>
              <a:t>... </a:t>
            </a:r>
            <a:endParaRPr lang="uk-UA" dirty="0" smtClean="0"/>
          </a:p>
          <a:p>
            <a:endParaRPr lang="uk-UA" dirty="0" smtClean="0"/>
          </a:p>
          <a:p>
            <a:r>
              <a:rPr lang="en-US" dirty="0" smtClean="0"/>
              <a:t>if ((x&gt;=-8)&amp;&amp;(</a:t>
            </a:r>
            <a:r>
              <a:rPr lang="en-US" dirty="0"/>
              <a:t>x&lt;=5)) </a:t>
            </a:r>
            <a:endParaRPr lang="uk-UA" dirty="0" smtClean="0"/>
          </a:p>
          <a:p>
            <a:r>
              <a:rPr lang="uk-UA" dirty="0" smtClean="0"/>
              <a:t>     </a:t>
            </a:r>
            <a:r>
              <a:rPr lang="en-US" dirty="0" smtClean="0"/>
              <a:t>f </a:t>
            </a:r>
            <a:r>
              <a:rPr lang="en-US" dirty="0"/>
              <a:t>= </a:t>
            </a:r>
            <a:r>
              <a:rPr lang="en-US" dirty="0" smtClean="0"/>
              <a:t>pow(x,3)+</a:t>
            </a:r>
            <a:r>
              <a:rPr lang="en-US" dirty="0"/>
              <a:t>2*x-4; </a:t>
            </a:r>
            <a:endParaRPr lang="uk-UA" dirty="0" smtClean="0"/>
          </a:p>
          <a:p>
            <a:r>
              <a:rPr lang="en-US" dirty="0" smtClean="0"/>
              <a:t>else </a:t>
            </a:r>
            <a:endParaRPr lang="uk-UA" dirty="0" smtClean="0"/>
          </a:p>
          <a:p>
            <a:r>
              <a:rPr lang="uk-UA" dirty="0"/>
              <a:t> </a:t>
            </a:r>
            <a:r>
              <a:rPr lang="uk-UA" dirty="0" smtClean="0"/>
              <a:t>     </a:t>
            </a:r>
            <a:r>
              <a:rPr lang="en-US" dirty="0" smtClean="0"/>
              <a:t>f </a:t>
            </a:r>
            <a:r>
              <a:rPr lang="en-US" dirty="0"/>
              <a:t>= x-5;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58936" y="3467654"/>
            <a:ext cx="5019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 </a:t>
            </a:r>
            <a:r>
              <a:rPr lang="es-ES" dirty="0" smtClean="0"/>
              <a:t>x, y;</a:t>
            </a:r>
            <a:endParaRPr lang="es-ES" dirty="0"/>
          </a:p>
          <a:p>
            <a:r>
              <a:rPr lang="en-US" dirty="0"/>
              <a:t>// </a:t>
            </a:r>
            <a:r>
              <a:rPr lang="uk-UA" dirty="0"/>
              <a:t>вводимо </a:t>
            </a:r>
            <a:r>
              <a:rPr lang="en-US" dirty="0" err="1" smtClean="0"/>
              <a:t>x,y</a:t>
            </a:r>
            <a:r>
              <a:rPr lang="en-US" dirty="0" smtClean="0"/>
              <a:t> </a:t>
            </a:r>
            <a:endParaRPr lang="uk-UA" dirty="0"/>
          </a:p>
          <a:p>
            <a:r>
              <a:rPr lang="en-US" dirty="0" smtClean="0"/>
              <a:t>//(x1 </a:t>
            </a:r>
            <a:r>
              <a:rPr lang="en-US" dirty="0"/>
              <a:t>– </a:t>
            </a:r>
            <a:r>
              <a:rPr lang="en-US" dirty="0" smtClean="0"/>
              <a:t>x)^</a:t>
            </a:r>
            <a:r>
              <a:rPr lang="en-US" dirty="0"/>
              <a:t>2 + (</a:t>
            </a:r>
            <a:r>
              <a:rPr lang="en-US" dirty="0" smtClean="0"/>
              <a:t>y1 </a:t>
            </a:r>
            <a:r>
              <a:rPr lang="en-US" dirty="0"/>
              <a:t>– y</a:t>
            </a:r>
            <a:r>
              <a:rPr lang="en-US" dirty="0" smtClean="0"/>
              <a:t>)^</a:t>
            </a:r>
            <a:r>
              <a:rPr lang="en-US" dirty="0"/>
              <a:t>2 = R^2</a:t>
            </a:r>
          </a:p>
          <a:p>
            <a:endParaRPr lang="ru-RU" dirty="0"/>
          </a:p>
          <a:p>
            <a:r>
              <a:rPr lang="en-US" dirty="0"/>
              <a:t>if (y&lt;=0 &amp;&amp; pow(x,2)+pow(y,2) &lt;= 16)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/>
              <a:t>("true\n" );</a:t>
            </a:r>
          </a:p>
          <a:p>
            <a:r>
              <a:rPr lang="en-US" dirty="0"/>
              <a:t>else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/>
              <a:t>("no \n" 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67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284746"/>
            <a:ext cx="6562725" cy="3590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3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8306341" y="535919"/>
            <a:ext cx="7622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9600" dirty="0" smtClean="0">
                <a:solidFill>
                  <a:srgbClr val="FF0000"/>
                </a:solidFill>
              </a:rPr>
              <a:t>?</a:t>
            </a:r>
            <a:endParaRPr lang="ru-RU" sz="96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0882" y="756003"/>
            <a:ext cx="6982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Дано три цілих числа a, b, c. </a:t>
            </a:r>
            <a:endParaRPr lang="uk-UA" dirty="0" smtClean="0"/>
          </a:p>
          <a:p>
            <a:r>
              <a:rPr lang="uk-UA" dirty="0" smtClean="0"/>
              <a:t>Розробити </a:t>
            </a:r>
            <a:r>
              <a:rPr lang="uk-UA" dirty="0"/>
              <a:t>програму, яка знаходить мінімальне значення між цими числами.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35181" y="2081022"/>
            <a:ext cx="32107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a, b, c;</a:t>
            </a:r>
          </a:p>
          <a:p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min</a:t>
            </a:r>
            <a:r>
              <a:rPr lang="ru-RU" dirty="0"/>
              <a:t>; </a:t>
            </a:r>
          </a:p>
          <a:p>
            <a:r>
              <a:rPr lang="en-US" dirty="0"/>
              <a:t>a = 8;</a:t>
            </a:r>
          </a:p>
          <a:p>
            <a:r>
              <a:rPr lang="en-US" dirty="0"/>
              <a:t>b = -5;</a:t>
            </a:r>
          </a:p>
          <a:p>
            <a:r>
              <a:rPr lang="en-US" dirty="0"/>
              <a:t>c = 12;</a:t>
            </a:r>
          </a:p>
          <a:p>
            <a:endParaRPr lang="ru-RU" dirty="0"/>
          </a:p>
          <a:p>
            <a:r>
              <a:rPr lang="en-US" dirty="0" smtClean="0"/>
              <a:t>min </a:t>
            </a:r>
            <a:r>
              <a:rPr lang="en-US" dirty="0"/>
              <a:t>= a;</a:t>
            </a:r>
          </a:p>
          <a:p>
            <a:r>
              <a:rPr lang="en-US" dirty="0"/>
              <a:t>if (min &gt; b) min = b;</a:t>
            </a:r>
          </a:p>
          <a:p>
            <a:r>
              <a:rPr lang="en-US" dirty="0"/>
              <a:t>if (min &gt; c) min = c; </a:t>
            </a:r>
          </a:p>
          <a:p>
            <a:endParaRPr lang="ru-RU" dirty="0"/>
          </a:p>
          <a:p>
            <a:r>
              <a:rPr lang="en-US" dirty="0" err="1"/>
              <a:t>printf</a:t>
            </a:r>
            <a:r>
              <a:rPr lang="en-US" dirty="0"/>
              <a:t>("min = %d \n", min );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115462" y="1826267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a, b, c;</a:t>
            </a:r>
          </a:p>
          <a:p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min</a:t>
            </a:r>
            <a:r>
              <a:rPr lang="ru-RU" dirty="0"/>
              <a:t>; </a:t>
            </a:r>
          </a:p>
          <a:p>
            <a:r>
              <a:rPr lang="en-US" dirty="0"/>
              <a:t>a = 8;</a:t>
            </a:r>
          </a:p>
          <a:p>
            <a:r>
              <a:rPr lang="en-US" dirty="0"/>
              <a:t>b = 12;</a:t>
            </a:r>
          </a:p>
          <a:p>
            <a:r>
              <a:rPr lang="en-US" dirty="0"/>
              <a:t>c = -8;</a:t>
            </a:r>
          </a:p>
          <a:p>
            <a:endParaRPr lang="ru-RU" dirty="0"/>
          </a:p>
          <a:p>
            <a:r>
              <a:rPr lang="en-US" dirty="0"/>
              <a:t>if (a &lt;= b &amp;&amp; a &lt;= c) min = a;</a:t>
            </a:r>
          </a:p>
          <a:p>
            <a:r>
              <a:rPr lang="en-US" dirty="0" smtClean="0"/>
              <a:t>   else </a:t>
            </a:r>
            <a:endParaRPr lang="en-US" dirty="0"/>
          </a:p>
          <a:p>
            <a:r>
              <a:rPr lang="en-US" dirty="0" smtClean="0"/>
              <a:t>        if </a:t>
            </a:r>
            <a:r>
              <a:rPr lang="en-US" dirty="0"/>
              <a:t>(b &lt;= a &amp;&amp; b &lt;= c) min = b;</a:t>
            </a:r>
          </a:p>
          <a:p>
            <a:r>
              <a:rPr lang="en-US" dirty="0" smtClean="0"/>
              <a:t>        else</a:t>
            </a:r>
            <a:endParaRPr lang="en-US" dirty="0"/>
          </a:p>
          <a:p>
            <a:r>
              <a:rPr lang="en-US" dirty="0" smtClean="0"/>
              <a:t>              min </a:t>
            </a:r>
            <a:r>
              <a:rPr lang="en-US" dirty="0"/>
              <a:t>= c;</a:t>
            </a:r>
          </a:p>
          <a:p>
            <a:r>
              <a:rPr lang="en-US" dirty="0" err="1" smtClean="0"/>
              <a:t>printf</a:t>
            </a:r>
            <a:r>
              <a:rPr lang="en-US" dirty="0"/>
              <a:t>("min = %d \n", min 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591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99" y="1320749"/>
            <a:ext cx="3648762" cy="1414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06341" y="535919"/>
            <a:ext cx="7622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9600" dirty="0" smtClean="0">
                <a:solidFill>
                  <a:srgbClr val="FF0000"/>
                </a:solidFill>
              </a:rPr>
              <a:t>?</a:t>
            </a:r>
            <a:endParaRPr lang="ru-RU" sz="96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158" y="3257452"/>
            <a:ext cx="4695825" cy="2190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4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94" y="1872151"/>
            <a:ext cx="3048000" cy="2066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004" y="1872151"/>
            <a:ext cx="2620742" cy="2066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12028" y="4290890"/>
                <a:ext cx="2001702" cy="1307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,     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&gt;7,2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5∗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&lt;7,2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28" y="4290890"/>
                <a:ext cx="2001702" cy="1307922"/>
              </a:xfrm>
              <a:prstGeom prst="rect">
                <a:avLst/>
              </a:prstGeom>
              <a:blipFill rotWithShape="1">
                <a:blip r:embed="rId6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578764" y="4501086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K=K+1, </a:t>
            </a:r>
            <a:r>
              <a:rPr lang="uk-UA" dirty="0" smtClean="0"/>
              <a:t>якщо </a:t>
            </a:r>
            <a:r>
              <a:rPr lang="en-US" dirty="0" smtClean="0"/>
              <a:t>X&gt;0</a:t>
            </a:r>
            <a:endParaRPr lang="ru-RU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73723" y="703483"/>
            <a:ext cx="75125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Приклад.</a:t>
            </a:r>
          </a:p>
        </p:txBody>
      </p:sp>
    </p:spTree>
    <p:extLst>
      <p:ext uri="{BB962C8B-B14F-4D97-AF65-F5344CB8AC3E}">
        <p14:creationId xmlns:p14="http://schemas.microsoft.com/office/powerpoint/2010/main" val="41823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2"/>
          <p:cNvSpPr>
            <a:spLocks noGrp="1"/>
          </p:cNvSpPr>
          <p:nvPr>
            <p:ph type="title"/>
          </p:nvPr>
        </p:nvSpPr>
        <p:spPr>
          <a:xfrm>
            <a:off x="29029" y="345440"/>
            <a:ext cx="9114972" cy="805542"/>
          </a:xfrm>
          <a:noFill/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anchor="ctr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sz="6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sz="6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endParaRPr lang="uk-UA" sz="60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9" name="Объект 1"/>
          <p:cNvSpPr>
            <a:spLocks noGrp="1"/>
          </p:cNvSpPr>
          <p:nvPr>
            <p:ph idx="1"/>
          </p:nvPr>
        </p:nvSpPr>
        <p:spPr>
          <a:xfrm>
            <a:off x="772998" y="1573311"/>
            <a:ext cx="7588578" cy="3507736"/>
          </a:xfrm>
        </p:spPr>
        <p:txBody>
          <a:bodyPr>
            <a:noAutofit/>
          </a:bodyPr>
          <a:lstStyle/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Оператор</a:t>
            </a:r>
            <a:r>
              <a:rPr lang="uk-UA" altLang="ru-RU" sz="3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дозволяє перевірити умову і виконати оператор коду лише у випадку, якщо умова буде істинною. </a:t>
            </a:r>
          </a:p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endParaRPr lang="uk-UA" alt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Якщо умова не виконається, можна виконати інший оператор.</a:t>
            </a: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ъект 1"/>
          <p:cNvSpPr>
            <a:spLocks noGrp="1"/>
          </p:cNvSpPr>
          <p:nvPr>
            <p:ph idx="1"/>
          </p:nvPr>
        </p:nvSpPr>
        <p:spPr>
          <a:xfrm>
            <a:off x="778464" y="501651"/>
            <a:ext cx="7422855" cy="811212"/>
          </a:xfrm>
        </p:spPr>
        <p:txBody>
          <a:bodyPr>
            <a:normAutofit/>
          </a:bodyPr>
          <a:lstStyle/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Синтаксис оператора</a:t>
            </a:r>
            <a:r>
              <a:rPr lang="uk-UA" altLang="ru-RU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ru-RU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altLang="ru-RU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518318" y="1529679"/>
            <a:ext cx="8335963" cy="769441"/>
            <a:chOff x="228600" y="1312863"/>
            <a:chExt cx="8335963" cy="769441"/>
          </a:xfrm>
        </p:grpSpPr>
        <p:sp>
          <p:nvSpPr>
            <p:cNvPr id="12291" name="TextBox 2"/>
            <p:cNvSpPr txBox="1">
              <a:spLocks noChangeArrowheads="1"/>
            </p:cNvSpPr>
            <p:nvPr/>
          </p:nvSpPr>
          <p:spPr bwMode="auto">
            <a:xfrm>
              <a:off x="228600" y="1312863"/>
              <a:ext cx="777875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4400" b="1" dirty="0"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</a:p>
          </p:txBody>
        </p:sp>
        <p:sp>
          <p:nvSpPr>
            <p:cNvPr id="12292" name="TextBox 5"/>
            <p:cNvSpPr txBox="1">
              <a:spLocks noChangeArrowheads="1"/>
            </p:cNvSpPr>
            <p:nvPr/>
          </p:nvSpPr>
          <p:spPr bwMode="auto">
            <a:xfrm>
              <a:off x="1082675" y="1312863"/>
              <a:ext cx="533400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en-US" altLang="ru-RU" sz="4400" b="1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</a:p>
          </p:txBody>
        </p:sp>
        <p:sp>
          <p:nvSpPr>
            <p:cNvPr id="12293" name="TextBox 6"/>
            <p:cNvSpPr txBox="1">
              <a:spLocks noChangeArrowheads="1"/>
            </p:cNvSpPr>
            <p:nvPr/>
          </p:nvSpPr>
          <p:spPr bwMode="auto">
            <a:xfrm>
              <a:off x="1676400" y="1312863"/>
              <a:ext cx="2395538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4400" b="1" u="sng" dirty="0" err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умова</a:t>
              </a:r>
              <a:endParaRPr lang="en-US" altLang="ru-RU" sz="44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94" name="TextBox 7"/>
            <p:cNvSpPr txBox="1">
              <a:spLocks noChangeArrowheads="1"/>
            </p:cNvSpPr>
            <p:nvPr/>
          </p:nvSpPr>
          <p:spPr bwMode="auto">
            <a:xfrm>
              <a:off x="4171950" y="1312863"/>
              <a:ext cx="503238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4400" b="1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altLang="ru-RU" sz="4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95" name="TextBox 8"/>
            <p:cNvSpPr txBox="1">
              <a:spLocks noChangeArrowheads="1"/>
            </p:cNvSpPr>
            <p:nvPr/>
          </p:nvSpPr>
          <p:spPr bwMode="auto">
            <a:xfrm>
              <a:off x="4781550" y="1312863"/>
              <a:ext cx="3783013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/>
              <a:r>
                <a:rPr lang="ru-RU" altLang="ru-RU" sz="4400" b="1" u="sng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оператор</a:t>
              </a:r>
              <a:r>
                <a:rPr lang="en-US" altLang="ru-RU" sz="4400" b="1" dirty="0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</p:txBody>
        </p:sp>
      </p:grpSp>
      <p:sp>
        <p:nvSpPr>
          <p:cNvPr id="10" name="Объект 1"/>
          <p:cNvSpPr txBox="1">
            <a:spLocks/>
          </p:cNvSpPr>
          <p:nvPr/>
        </p:nvSpPr>
        <p:spPr bwMode="auto">
          <a:xfrm>
            <a:off x="44450" y="2609850"/>
            <a:ext cx="36131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4200" b="1" dirty="0" err="1">
                <a:latin typeface="Arial" panose="020B0604020202020204" pitchFamily="34" charset="0"/>
                <a:cs typeface="Arial" panose="020B0604020202020204" pitchFamily="34" charset="0"/>
              </a:rPr>
              <a:t>Наприклад</a:t>
            </a:r>
            <a:r>
              <a:rPr lang="ru-RU" altLang="ru-RU" sz="4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altLang="ru-RU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228600" y="3549650"/>
            <a:ext cx="89154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400" b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  <a:t> (a &gt; b) printf(</a:t>
            </a:r>
            <a:r>
              <a:rPr lang="en-US" altLang="ru-RU" sz="3400" b="1">
                <a:solidFill>
                  <a:srgbClr val="A31515"/>
                </a:solidFill>
                <a:latin typeface="Consolas" panose="020B0609020204030204" pitchFamily="49" charset="0"/>
              </a:rPr>
              <a:t>"A </a:t>
            </a:r>
            <a:r>
              <a:rPr lang="ru-RU" altLang="ru-RU" sz="3400" b="1">
                <a:solidFill>
                  <a:srgbClr val="A31515"/>
                </a:solidFill>
                <a:latin typeface="Consolas" panose="020B0609020204030204" pitchFamily="49" charset="0"/>
              </a:rPr>
              <a:t>більше ніж </a:t>
            </a:r>
            <a:r>
              <a:rPr lang="en-US" altLang="ru-RU" sz="3400" b="1">
                <a:solidFill>
                  <a:srgbClr val="A31515"/>
                </a:solidFill>
                <a:latin typeface="Consolas" panose="020B0609020204030204" pitchFamily="49" charset="0"/>
              </a:rPr>
              <a:t>B"</a:t>
            </a:r>
            <a:r>
              <a:rPr lang="en-US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altLang="ru-RU" sz="3400" b="1"/>
          </a:p>
        </p:txBody>
      </p:sp>
      <p:sp>
        <p:nvSpPr>
          <p:cNvPr id="14" name="Прямоугольник 13"/>
          <p:cNvSpPr/>
          <p:nvPr/>
        </p:nvSpPr>
        <p:spPr>
          <a:xfrm>
            <a:off x="1225550" y="3549650"/>
            <a:ext cx="1285875" cy="614363"/>
          </a:xfrm>
          <a:prstGeom prst="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95375" y="4957763"/>
            <a:ext cx="16192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4000" i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умова</a:t>
            </a:r>
            <a:endParaRPr lang="ru-RU" altLang="ru-RU" sz="4000" i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V="1">
            <a:off x="1878013" y="4164013"/>
            <a:ext cx="0" cy="793750"/>
          </a:xfrm>
          <a:prstGeom prst="straightConnector1">
            <a:avLst/>
          </a:prstGeom>
          <a:ln w="95250"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2874963" y="3549650"/>
            <a:ext cx="5788025" cy="614363"/>
          </a:xfrm>
          <a:prstGeom prst="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71938" y="4957763"/>
            <a:ext cx="26003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4000" i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</a:t>
            </a:r>
            <a:endParaRPr lang="ru-RU" altLang="ru-RU" sz="4000" i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V="1">
            <a:off x="5387975" y="4164013"/>
            <a:ext cx="4763" cy="793750"/>
          </a:xfrm>
          <a:prstGeom prst="straightConnector1">
            <a:avLst/>
          </a:prstGeom>
          <a:ln w="95250"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14" grpId="0" animBg="1"/>
      <p:bldP spid="15" grpId="0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1"/>
          <p:cNvSpPr txBox="1">
            <a:spLocks/>
          </p:cNvSpPr>
          <p:nvPr/>
        </p:nvSpPr>
        <p:spPr bwMode="auto">
          <a:xfrm>
            <a:off x="694900" y="292228"/>
            <a:ext cx="2949206" cy="70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ru-RU" altLang="ru-RU" sz="4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altLang="ru-RU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643069" y="1055045"/>
            <a:ext cx="82806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(a &gt; b) </a:t>
            </a:r>
            <a:r>
              <a:rPr lang="en-US" altLang="ru-RU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"A </a:t>
            </a:r>
            <a:r>
              <a:rPr lang="ru-RU" altLang="ru-RU" sz="3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більше</a:t>
            </a:r>
            <a:r>
              <a:rPr lang="ru-RU" altLang="ru-RU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3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ніж</a:t>
            </a:r>
            <a:r>
              <a:rPr lang="ru-RU" altLang="ru-RU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B"</a:t>
            </a:r>
            <a:r>
              <a:rPr lang="en-US" alt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altLang="ru-RU" sz="3200" b="1" dirty="0"/>
          </a:p>
        </p:txBody>
      </p:sp>
      <p:sp>
        <p:nvSpPr>
          <p:cNvPr id="12" name="Объект 1"/>
          <p:cNvSpPr txBox="1">
            <a:spLocks/>
          </p:cNvSpPr>
          <p:nvPr/>
        </p:nvSpPr>
        <p:spPr bwMode="auto">
          <a:xfrm>
            <a:off x="643069" y="1643391"/>
            <a:ext cx="7315200" cy="612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Можна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записувати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і так</a:t>
            </a: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alt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694900" y="2256199"/>
            <a:ext cx="7704382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4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(a &gt; b) </a:t>
            </a:r>
            <a:r>
              <a:rPr lang="uk-UA" altLang="ru-RU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uk-UA" altLang="ru-RU" sz="3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uk-UA" altLang="ru-RU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ru-RU" sz="3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ru-RU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3400" b="1" dirty="0">
                <a:solidFill>
                  <a:srgbClr val="A31515"/>
                </a:solidFill>
                <a:latin typeface="Consolas" panose="020B0609020204030204" pitchFamily="49" charset="0"/>
              </a:rPr>
              <a:t>"A </a:t>
            </a:r>
            <a:r>
              <a:rPr lang="ru-RU" altLang="ru-RU" sz="3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більше</a:t>
            </a:r>
            <a:r>
              <a:rPr lang="ru-RU" altLang="ru-RU" sz="34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3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ніж</a:t>
            </a:r>
            <a:r>
              <a:rPr lang="ru-RU" altLang="ru-RU" sz="34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3400" b="1" dirty="0">
                <a:solidFill>
                  <a:srgbClr val="A31515"/>
                </a:solidFill>
                <a:latin typeface="Consolas" panose="020B0609020204030204" pitchFamily="49" charset="0"/>
              </a:rPr>
              <a:t>B"</a:t>
            </a:r>
            <a:r>
              <a:rPr lang="en-US" altLang="ru-RU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altLang="ru-RU" sz="3400" b="1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409918" y="3536426"/>
            <a:ext cx="8630387" cy="2721875"/>
            <a:chOff x="409918" y="3536426"/>
            <a:chExt cx="8630387" cy="2721875"/>
          </a:xfrm>
        </p:grpSpPr>
        <p:sp>
          <p:nvSpPr>
            <p:cNvPr id="14" name="Объект 1"/>
            <p:cNvSpPr txBox="1">
              <a:spLocks/>
            </p:cNvSpPr>
            <p:nvPr/>
          </p:nvSpPr>
          <p:spPr bwMode="auto">
            <a:xfrm>
              <a:off x="409918" y="3536426"/>
              <a:ext cx="7316788" cy="811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44450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anose="020B0604020202020204" pitchFamily="34" charset="0"/>
                <a:buChar char="▪"/>
                <a:defRPr sz="2000">
                  <a:solidFill>
                    <a:srgbClr val="474747"/>
                  </a:solidFill>
                  <a:latin typeface="Book Antiqua" panose="02040602050305030304" pitchFamily="18" charset="0"/>
                </a:defRPr>
              </a:lvl1pPr>
              <a:lvl2pPr marL="593725" indent="-228600">
                <a:lnSpc>
                  <a:spcPct val="90000"/>
                </a:lnSpc>
                <a:spcBef>
                  <a:spcPts val="1000"/>
                </a:spcBef>
                <a:buSzPct val="100000"/>
                <a:buFont typeface="Arial" panose="020B0604020202020204" pitchFamily="34" charset="0"/>
                <a:buChar char="▪"/>
                <a:defRPr>
                  <a:solidFill>
                    <a:srgbClr val="474747"/>
                  </a:solidFill>
                  <a:latin typeface="Book Antiqua" panose="02040602050305030304" pitchFamily="18" charset="0"/>
                </a:defRPr>
              </a:lvl2pPr>
              <a:lvl3pPr indent="-228600">
                <a:lnSpc>
                  <a:spcPct val="90000"/>
                </a:lnSpc>
                <a:spcBef>
                  <a:spcPts val="800"/>
                </a:spcBef>
                <a:buSzPct val="100000"/>
                <a:buFont typeface="Arial" panose="020B0604020202020204" pitchFamily="34" charset="0"/>
                <a:buChar char="▪"/>
                <a:defRPr sz="1600">
                  <a:solidFill>
                    <a:srgbClr val="474747"/>
                  </a:solidFill>
                  <a:latin typeface="Book Antiqua" panose="02040602050305030304" pitchFamily="18" charset="0"/>
                </a:defRPr>
              </a:lvl3pPr>
              <a:lvl4pPr marL="1233488" indent="-228600">
                <a:lnSpc>
                  <a:spcPct val="90000"/>
                </a:lnSpc>
                <a:spcBef>
                  <a:spcPts val="800"/>
                </a:spcBef>
                <a:buSzPct val="100000"/>
                <a:buFont typeface="Arial" panose="020B0604020202020204" pitchFamily="34" charset="0"/>
                <a:buChar char="▪"/>
                <a:defRPr sz="1400">
                  <a:solidFill>
                    <a:srgbClr val="474747"/>
                  </a:solidFill>
                  <a:latin typeface="Book Antiqua" panose="02040602050305030304" pitchFamily="18" charset="0"/>
                </a:defRPr>
              </a:lvl4pPr>
              <a:lvl5pPr marL="1554163" indent="-228600">
                <a:lnSpc>
                  <a:spcPct val="90000"/>
                </a:lnSpc>
                <a:spcBef>
                  <a:spcPts val="800"/>
                </a:spcBef>
                <a:buSzPct val="100000"/>
                <a:buFont typeface="Arial" panose="020B0604020202020204" pitchFamily="34" charset="0"/>
                <a:buChar char="▪"/>
                <a:defRPr sz="1400">
                  <a:solidFill>
                    <a:srgbClr val="474747"/>
                  </a:solidFill>
                  <a:latin typeface="Book Antiqua" panose="02040602050305030304" pitchFamily="18" charset="0"/>
                </a:defRPr>
              </a:lvl5pPr>
              <a:lvl6pPr marL="2011363" indent="-228600" eaLnBrk="0" fontAlgn="base" hangingPunct="0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▪"/>
                <a:defRPr sz="1400">
                  <a:solidFill>
                    <a:srgbClr val="474747"/>
                  </a:solidFill>
                  <a:latin typeface="Book Antiqua" panose="02040602050305030304" pitchFamily="18" charset="0"/>
                </a:defRPr>
              </a:lvl6pPr>
              <a:lvl7pPr marL="2468563" indent="-228600" eaLnBrk="0" fontAlgn="base" hangingPunct="0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▪"/>
                <a:defRPr sz="1400">
                  <a:solidFill>
                    <a:srgbClr val="474747"/>
                  </a:solidFill>
                  <a:latin typeface="Book Antiqua" panose="02040602050305030304" pitchFamily="18" charset="0"/>
                </a:defRPr>
              </a:lvl7pPr>
              <a:lvl8pPr marL="2925763" indent="-228600" eaLnBrk="0" fontAlgn="base" hangingPunct="0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▪"/>
                <a:defRPr sz="1400">
                  <a:solidFill>
                    <a:srgbClr val="474747"/>
                  </a:solidFill>
                  <a:latin typeface="Book Antiqua" panose="02040602050305030304" pitchFamily="18" charset="0"/>
                </a:defRPr>
              </a:lvl8pPr>
              <a:lvl9pPr marL="3382963" indent="-228600" eaLnBrk="0" fontAlgn="base" hangingPunct="0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▪"/>
                <a:defRPr sz="1400">
                  <a:solidFill>
                    <a:srgbClr val="474747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uk-UA" altLang="ru-RU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А так не правильно</a:t>
              </a:r>
              <a:r>
                <a:rPr lang="ru-RU" altLang="ru-RU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uk-UA" altLang="ru-RU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" name="Группа 2"/>
            <p:cNvGrpSpPr/>
            <p:nvPr/>
          </p:nvGrpSpPr>
          <p:grpSpPr>
            <a:xfrm>
              <a:off x="421694" y="3536426"/>
              <a:ext cx="8618611" cy="2721875"/>
              <a:chOff x="228600" y="3849687"/>
              <a:chExt cx="9037638" cy="2884181"/>
            </a:xfrm>
          </p:grpSpPr>
          <p:sp>
            <p:nvSpPr>
              <p:cNvPr id="15" name="Прямоугольник 14"/>
              <p:cNvSpPr>
                <a:spLocks noChangeArrowheads="1"/>
              </p:cNvSpPr>
              <p:nvPr/>
            </p:nvSpPr>
            <p:spPr bwMode="auto">
              <a:xfrm>
                <a:off x="228600" y="4564062"/>
                <a:ext cx="8915400" cy="1138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r>
                  <a:rPr lang="en-US" altLang="ru-RU" sz="34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altLang="ru-RU" sz="34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(a &gt; b)</a:t>
                </a:r>
                <a:r>
                  <a:rPr lang="uk-UA" altLang="ru-RU" sz="34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ru-RU" sz="34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 </a:t>
                </a:r>
                <a:r>
                  <a:rPr lang="uk-UA" altLang="ru-RU" sz="34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uk-UA" altLang="ru-RU" sz="34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uk-UA" altLang="ru-RU" sz="34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altLang="ru-RU" sz="34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printf</a:t>
                </a:r>
                <a:r>
                  <a:rPr lang="en-US" altLang="ru-RU" sz="34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ru-RU" sz="34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"A </a:t>
                </a:r>
                <a:r>
                  <a:rPr lang="ru-RU" altLang="ru-RU" sz="3400" b="1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більше</a:t>
                </a:r>
                <a:r>
                  <a:rPr lang="ru-RU" altLang="ru-RU" sz="34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altLang="ru-RU" sz="3400" b="1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ніж</a:t>
                </a:r>
                <a:r>
                  <a:rPr lang="ru-RU" altLang="ru-RU" sz="34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ru-RU" sz="34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B"</a:t>
                </a:r>
                <a:r>
                  <a:rPr lang="en-US" altLang="ru-RU" sz="34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  <a:endParaRPr lang="ru-RU" altLang="ru-RU" sz="3400" b="1" dirty="0"/>
              </a:p>
            </p:txBody>
          </p:sp>
          <p:sp>
            <p:nvSpPr>
              <p:cNvPr id="16" name="Прямоугольник 15"/>
              <p:cNvSpPr/>
              <p:nvPr/>
            </p:nvSpPr>
            <p:spPr>
              <a:xfrm>
                <a:off x="2811463" y="4545013"/>
                <a:ext cx="522287" cy="615950"/>
              </a:xfrm>
              <a:prstGeom prst="rect">
                <a:avLst/>
              </a:prstGeom>
              <a:noFill/>
              <a:ln w="539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17" name="TextBox 16"/>
              <p:cNvSpPr txBox="1">
                <a:spLocks noChangeArrowheads="1"/>
              </p:cNvSpPr>
              <p:nvPr/>
            </p:nvSpPr>
            <p:spPr bwMode="auto">
              <a:xfrm>
                <a:off x="4686300" y="3849687"/>
                <a:ext cx="4579938" cy="1193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uk-UA" altLang="ru-RU" sz="2800" i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оператор, який виконається, якщо умова істинна</a:t>
                </a:r>
                <a:endParaRPr lang="ru-RU" altLang="ru-RU" sz="2800" i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" name="Прямая со стрелкой 17"/>
              <p:cNvCxnSpPr>
                <a:stCxn id="15" idx="0"/>
              </p:cNvCxnSpPr>
              <p:nvPr/>
            </p:nvCxnSpPr>
            <p:spPr>
              <a:xfrm flipH="1">
                <a:off x="3333750" y="4564062"/>
                <a:ext cx="1352551" cy="288925"/>
              </a:xfrm>
              <a:prstGeom prst="straightConnector1">
                <a:avLst/>
              </a:prstGeom>
              <a:ln w="95250">
                <a:solidFill>
                  <a:srgbClr val="00B050"/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1" name="Прямоугольник 20"/>
              <p:cNvSpPr/>
              <p:nvPr/>
            </p:nvSpPr>
            <p:spPr>
              <a:xfrm>
                <a:off x="904875" y="5130800"/>
                <a:ext cx="6164263" cy="615950"/>
              </a:xfrm>
              <a:prstGeom prst="rect">
                <a:avLst/>
              </a:prstGeom>
              <a:noFill/>
              <a:ln w="539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3541713" y="5905500"/>
                <a:ext cx="5602287" cy="828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Book Antiqua" panose="02040602050305030304" pitchFamily="18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uk-UA" altLang="ru-RU" sz="2800" i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оператор, який до </a:t>
                </a:r>
                <a:r>
                  <a:rPr lang="en-US" altLang="ru-RU" sz="2800" i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:r>
                  <a:rPr lang="ru-RU" altLang="ru-RU" sz="2800" i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н</a:t>
                </a:r>
                <a:r>
                  <a:rPr lang="uk-UA" altLang="ru-RU" sz="2800" i="1" dirty="0" err="1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іякого</a:t>
                </a:r>
                <a:r>
                  <a:rPr lang="uk-UA" altLang="ru-RU" sz="2800" i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відношення не має</a:t>
                </a:r>
                <a:endParaRPr lang="ru-RU" altLang="ru-RU" sz="2800" i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8" name="Прямая со стрелкой 27"/>
              <p:cNvCxnSpPr>
                <a:stCxn id="27" idx="1"/>
              </p:cNvCxnSpPr>
              <p:nvPr/>
            </p:nvCxnSpPr>
            <p:spPr>
              <a:xfrm flipH="1" flipV="1">
                <a:off x="2787652" y="5751514"/>
                <a:ext cx="754062" cy="568169"/>
              </a:xfrm>
              <a:prstGeom prst="straightConnector1">
                <a:avLst/>
              </a:prstGeom>
              <a:ln w="95250">
                <a:solidFill>
                  <a:srgbClr val="7030A0"/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Объект 1"/>
          <p:cNvSpPr>
            <a:spLocks noGrp="1"/>
          </p:cNvSpPr>
          <p:nvPr>
            <p:ph idx="1"/>
          </p:nvPr>
        </p:nvSpPr>
        <p:spPr>
          <a:xfrm>
            <a:off x="478819" y="345306"/>
            <a:ext cx="9115425" cy="811212"/>
          </a:xfrm>
        </p:spPr>
        <p:txBody>
          <a:bodyPr>
            <a:normAutofit/>
          </a:bodyPr>
          <a:lstStyle/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altLang="ru-RU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altLang="ru-RU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може містити частину </a:t>
            </a:r>
            <a:r>
              <a:rPr lang="en-US" altLang="ru-RU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ru-RU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altLang="ru-RU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133350" y="2576513"/>
            <a:ext cx="777875" cy="922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5400" b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</a:p>
        </p:txBody>
      </p:sp>
      <p:sp>
        <p:nvSpPr>
          <p:cNvPr id="14340" name="TextBox 5"/>
          <p:cNvSpPr txBox="1">
            <a:spLocks noChangeArrowheads="1"/>
          </p:cNvSpPr>
          <p:nvPr/>
        </p:nvSpPr>
        <p:spPr bwMode="auto">
          <a:xfrm>
            <a:off x="987425" y="2576513"/>
            <a:ext cx="533400" cy="922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5400" b="1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</p:txBody>
      </p:sp>
      <p:sp>
        <p:nvSpPr>
          <p:cNvPr id="14341" name="TextBox 6"/>
          <p:cNvSpPr txBox="1">
            <a:spLocks noChangeArrowheads="1"/>
          </p:cNvSpPr>
          <p:nvPr/>
        </p:nvSpPr>
        <p:spPr bwMode="auto">
          <a:xfrm>
            <a:off x="1581150" y="2576513"/>
            <a:ext cx="2395538" cy="922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5400" b="1" u="sng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умова</a:t>
            </a:r>
            <a:endParaRPr lang="en-US" altLang="ru-RU" sz="5400" b="1" u="sng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2" name="TextBox 7"/>
          <p:cNvSpPr txBox="1">
            <a:spLocks noChangeArrowheads="1"/>
          </p:cNvSpPr>
          <p:nvPr/>
        </p:nvSpPr>
        <p:spPr bwMode="auto">
          <a:xfrm>
            <a:off x="4076700" y="2576513"/>
            <a:ext cx="503238" cy="922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54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ru-RU" sz="5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3" name="TextBox 8"/>
          <p:cNvSpPr txBox="1">
            <a:spLocks noChangeArrowheads="1"/>
          </p:cNvSpPr>
          <p:nvPr/>
        </p:nvSpPr>
        <p:spPr bwMode="auto">
          <a:xfrm>
            <a:off x="4686300" y="2576513"/>
            <a:ext cx="4043363" cy="922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5400" b="1" u="sng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</a:t>
            </a:r>
            <a:r>
              <a:rPr lang="en-US" altLang="ru-RU" sz="5400" b="1" u="sng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ru-RU" sz="5400" b="1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4344" name="TextBox 19"/>
          <p:cNvSpPr txBox="1">
            <a:spLocks noChangeArrowheads="1"/>
          </p:cNvSpPr>
          <p:nvPr/>
        </p:nvSpPr>
        <p:spPr bwMode="auto">
          <a:xfrm>
            <a:off x="598488" y="3649663"/>
            <a:ext cx="1614487" cy="923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5400" b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</p:txBody>
      </p:sp>
      <p:sp>
        <p:nvSpPr>
          <p:cNvPr id="14345" name="TextBox 20"/>
          <p:cNvSpPr txBox="1">
            <a:spLocks noChangeArrowheads="1"/>
          </p:cNvSpPr>
          <p:nvPr/>
        </p:nvSpPr>
        <p:spPr bwMode="auto">
          <a:xfrm>
            <a:off x="2349500" y="3649663"/>
            <a:ext cx="4102100" cy="923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5400" b="1" u="sng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</a:t>
            </a:r>
            <a:r>
              <a:rPr lang="en-US" altLang="ru-RU" sz="5400" b="1" u="sng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ru-RU" sz="5400" b="1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418013" y="1081088"/>
            <a:ext cx="4579937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u-RU" altLang="ru-RU" sz="3200" i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викона</a:t>
            </a:r>
            <a:r>
              <a:rPr lang="uk-UA" altLang="ru-RU" sz="3200" i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ється, якщо умова істинна</a:t>
            </a:r>
            <a:endParaRPr lang="ru-RU" altLang="ru-RU" sz="3200" i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6573838" y="1912938"/>
            <a:ext cx="0" cy="752475"/>
          </a:xfrm>
          <a:prstGeom prst="straightConnector1">
            <a:avLst/>
          </a:prstGeom>
          <a:ln w="95250">
            <a:solidFill>
              <a:srgbClr val="7030A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128838" y="5322888"/>
            <a:ext cx="4579937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u-RU" altLang="ru-RU" sz="3200" i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викона</a:t>
            </a:r>
            <a:r>
              <a:rPr lang="uk-UA" altLang="ru-RU" sz="3200" i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ється, якщо умова хибна</a:t>
            </a:r>
            <a:endParaRPr lang="ru-RU" altLang="ru-RU" sz="3200" i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H="1" flipV="1">
            <a:off x="4329113" y="4656138"/>
            <a:ext cx="4762" cy="644525"/>
          </a:xfrm>
          <a:prstGeom prst="straightConnector1">
            <a:avLst/>
          </a:prstGeom>
          <a:ln w="95250">
            <a:solidFill>
              <a:srgbClr val="7030A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1"/>
          <p:cNvSpPr txBox="1">
            <a:spLocks/>
          </p:cNvSpPr>
          <p:nvPr/>
        </p:nvSpPr>
        <p:spPr bwMode="auto">
          <a:xfrm>
            <a:off x="520831" y="482095"/>
            <a:ext cx="36131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Приклад:</a:t>
            </a:r>
            <a:endParaRPr lang="uk-UA" alt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273378" y="1320541"/>
            <a:ext cx="8795208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4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(a &gt; b) </a:t>
            </a:r>
            <a:r>
              <a:rPr lang="en-US" altLang="ru-RU" sz="3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ru-RU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3400" b="1" dirty="0">
                <a:solidFill>
                  <a:srgbClr val="A31515"/>
                </a:solidFill>
                <a:latin typeface="Consolas" panose="020B0609020204030204" pitchFamily="49" charset="0"/>
              </a:rPr>
              <a:t>"A </a:t>
            </a:r>
            <a:r>
              <a:rPr lang="ru-RU" altLang="ru-RU" sz="3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більше</a:t>
            </a:r>
            <a:r>
              <a:rPr lang="ru-RU" altLang="ru-RU" sz="34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3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ніж</a:t>
            </a:r>
            <a:r>
              <a:rPr lang="ru-RU" altLang="ru-RU" sz="34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3400" b="1" dirty="0">
                <a:solidFill>
                  <a:srgbClr val="A31515"/>
                </a:solidFill>
                <a:latin typeface="Consolas" panose="020B0609020204030204" pitchFamily="49" charset="0"/>
              </a:rPr>
              <a:t>B"</a:t>
            </a:r>
            <a:r>
              <a:rPr lang="en-US" altLang="ru-RU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uk-UA" altLang="ru-RU" sz="3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altLang="ru-RU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ru-RU" sz="34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ru-RU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3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ru-RU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3400" b="1" dirty="0">
                <a:solidFill>
                  <a:srgbClr val="A31515"/>
                </a:solidFill>
                <a:latin typeface="Consolas" panose="020B0609020204030204" pitchFamily="49" charset="0"/>
              </a:rPr>
              <a:t>"A </a:t>
            </a:r>
            <a:r>
              <a:rPr lang="uk-UA" altLang="ru-RU" sz="3400" b="1" dirty="0">
                <a:solidFill>
                  <a:srgbClr val="A31515"/>
                </a:solidFill>
                <a:latin typeface="Consolas" panose="020B0609020204030204" pitchFamily="49" charset="0"/>
              </a:rPr>
              <a:t>не </a:t>
            </a:r>
            <a:r>
              <a:rPr lang="ru-RU" altLang="ru-RU" sz="3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більше</a:t>
            </a:r>
            <a:r>
              <a:rPr lang="ru-RU" altLang="ru-RU" sz="3400" b="1" dirty="0">
                <a:solidFill>
                  <a:srgbClr val="A31515"/>
                </a:solidFill>
                <a:latin typeface="Consolas" panose="020B0609020204030204" pitchFamily="49" charset="0"/>
              </a:rPr>
              <a:t> за </a:t>
            </a:r>
            <a:r>
              <a:rPr lang="en-US" altLang="ru-RU" sz="3400" b="1" dirty="0">
                <a:solidFill>
                  <a:srgbClr val="A31515"/>
                </a:solidFill>
                <a:latin typeface="Consolas" panose="020B0609020204030204" pitchFamily="49" charset="0"/>
              </a:rPr>
              <a:t>B"</a:t>
            </a:r>
            <a:r>
              <a:rPr lang="en-US" altLang="ru-RU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altLang="ru-RU" sz="3400" b="1" dirty="0"/>
          </a:p>
        </p:txBody>
      </p:sp>
      <p:sp>
        <p:nvSpPr>
          <p:cNvPr id="19" name="Объект 1"/>
          <p:cNvSpPr txBox="1">
            <a:spLocks/>
          </p:cNvSpPr>
          <p:nvPr/>
        </p:nvSpPr>
        <p:spPr bwMode="auto">
          <a:xfrm>
            <a:off x="596245" y="2619034"/>
            <a:ext cx="67945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Можна записувати і так:</a:t>
            </a:r>
            <a:endParaRPr lang="uk-UA" alt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728221" y="3398037"/>
            <a:ext cx="7727623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4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(a &gt; b) </a:t>
            </a:r>
            <a:endParaRPr lang="uk-UA" altLang="ru-RU" sz="3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altLang="ru-RU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ru-RU" sz="3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ru-RU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3400" b="1" dirty="0">
                <a:solidFill>
                  <a:srgbClr val="A31515"/>
                </a:solidFill>
                <a:latin typeface="Consolas" panose="020B0609020204030204" pitchFamily="49" charset="0"/>
              </a:rPr>
              <a:t>"A </a:t>
            </a:r>
            <a:r>
              <a:rPr lang="ru-RU" altLang="ru-RU" sz="3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більше</a:t>
            </a:r>
            <a:r>
              <a:rPr lang="ru-RU" altLang="ru-RU" sz="34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3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ніж</a:t>
            </a:r>
            <a:r>
              <a:rPr lang="ru-RU" altLang="ru-RU" sz="34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3400" b="1" dirty="0">
                <a:solidFill>
                  <a:srgbClr val="A31515"/>
                </a:solidFill>
                <a:latin typeface="Consolas" panose="020B0609020204030204" pitchFamily="49" charset="0"/>
              </a:rPr>
              <a:t>B"</a:t>
            </a:r>
            <a:r>
              <a:rPr lang="en-US" altLang="ru-RU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uk-UA" altLang="ru-RU" sz="3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ru-RU" sz="34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ru-RU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uk-UA" altLang="ru-RU" sz="3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altLang="ru-RU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ru-RU" sz="3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ru-RU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3400" b="1" dirty="0">
                <a:solidFill>
                  <a:srgbClr val="A31515"/>
                </a:solidFill>
                <a:latin typeface="Consolas" panose="020B0609020204030204" pitchFamily="49" charset="0"/>
              </a:rPr>
              <a:t>"A </a:t>
            </a:r>
            <a:r>
              <a:rPr lang="uk-UA" altLang="ru-RU" sz="3400" b="1" dirty="0">
                <a:solidFill>
                  <a:srgbClr val="A31515"/>
                </a:solidFill>
                <a:latin typeface="Consolas" panose="020B0609020204030204" pitchFamily="49" charset="0"/>
              </a:rPr>
              <a:t>не </a:t>
            </a:r>
            <a:r>
              <a:rPr lang="ru-RU" altLang="ru-RU" sz="3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більше</a:t>
            </a:r>
            <a:r>
              <a:rPr lang="ru-RU" altLang="ru-RU" sz="3400" b="1" dirty="0">
                <a:solidFill>
                  <a:srgbClr val="A31515"/>
                </a:solidFill>
                <a:latin typeface="Consolas" panose="020B0609020204030204" pitchFamily="49" charset="0"/>
              </a:rPr>
              <a:t> за </a:t>
            </a:r>
            <a:r>
              <a:rPr lang="en-US" altLang="ru-RU" sz="3400" b="1" dirty="0">
                <a:solidFill>
                  <a:srgbClr val="A31515"/>
                </a:solidFill>
                <a:latin typeface="Consolas" panose="020B0609020204030204" pitchFamily="49" charset="0"/>
              </a:rPr>
              <a:t>B"</a:t>
            </a:r>
            <a:r>
              <a:rPr lang="en-US" altLang="ru-RU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altLang="ru-RU" sz="3400" b="1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Державний університет "Житомирська політехніка"</a:t>
            </a:r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19" grpId="0"/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0C23E2-BFD5-4729-9358-5172987B1BA6}">
  <ds:schemaRefs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1704</Words>
  <Application>Microsoft Office PowerPoint</Application>
  <PresentationFormat>Экран (4:3)</PresentationFormat>
  <Paragraphs>350</Paragraphs>
  <Slides>31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NewsPrint</vt:lpstr>
      <vt:lpstr>Лекція 3.  Оператори розгалуження</vt:lpstr>
      <vt:lpstr>Презентация PowerPoint</vt:lpstr>
      <vt:lpstr>Презентация PowerPoint</vt:lpstr>
      <vt:lpstr>Презентация PowerPoint</vt:lpstr>
      <vt:lpstr>Оператор if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Логічні операції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2013-07-31T01:42:42Z</dcterms:created>
  <dcterms:modified xsi:type="dcterms:W3CDTF">2021-09-14T07:57:50Z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