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4" r:id="rId4"/>
  </p:sldMasterIdLst>
  <p:notesMasterIdLst>
    <p:notesMasterId r:id="rId24"/>
  </p:notesMasterIdLst>
  <p:handoutMasterIdLst>
    <p:handoutMasterId r:id="rId25"/>
  </p:handoutMasterIdLst>
  <p:sldIdLst>
    <p:sldId id="256" r:id="rId5"/>
    <p:sldId id="388" r:id="rId6"/>
    <p:sldId id="380" r:id="rId7"/>
    <p:sldId id="394" r:id="rId8"/>
    <p:sldId id="392" r:id="rId9"/>
    <p:sldId id="391" r:id="rId10"/>
    <p:sldId id="393" r:id="rId11"/>
    <p:sldId id="358" r:id="rId12"/>
    <p:sldId id="368" r:id="rId13"/>
    <p:sldId id="396" r:id="rId14"/>
    <p:sldId id="379" r:id="rId15"/>
    <p:sldId id="381" r:id="rId16"/>
    <p:sldId id="383" r:id="rId17"/>
    <p:sldId id="385" r:id="rId18"/>
    <p:sldId id="382" r:id="rId19"/>
    <p:sldId id="386" r:id="rId20"/>
    <p:sldId id="390" r:id="rId21"/>
    <p:sldId id="387" r:id="rId22"/>
    <p:sldId id="395" r:id="rId23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4" autoAdjust="0"/>
    <p:restoredTop sz="90427" autoAdjust="0"/>
  </p:normalViewPr>
  <p:slideViewPr>
    <p:cSldViewPr snapToGrid="0">
      <p:cViewPr>
        <p:scale>
          <a:sx n="108" d="100"/>
          <a:sy n="108" d="100"/>
        </p:scale>
        <p:origin x="-15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12.09.2019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4035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12.09.2019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2210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367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EE93B-6E26-4633-AB32-5C6D6FEFA9B7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E3D80-2875-4AF3-9DD6-4E58D8C05889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38B595-8E58-4002-B5F7-7387F4C89A74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D508B-418F-411A-8F2D-6E58D09E02BD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0EBED-3EBA-4A7E-966F-B9A4DCF842D3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BD0ADC-17F7-4B75-BD70-E80DAC62234F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490E4B-7E39-4108-B01E-FD99B8F50DD8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5CEDA5-630B-429E-8F3F-7A4321EDCC6D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A9C92E-1749-4676-A7D0-8E1A685B6330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38517-46AC-416E-BDC3-69E56F72E9F6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ADA4D2-1330-48A7-AF7B-6C18B33223F5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53F9A23-8E62-46A3-B7BF-8FE1BAD41A4F}" type="datetime1">
              <a:rPr lang="uk-UA" smtClean="0"/>
              <a:t>12.09.2019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w/s!AvLKc6r1gw0VtHwp63aYmz6BUJ0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228600" y="2863850"/>
            <a:ext cx="9601200" cy="1724025"/>
          </a:xfrm>
        </p:spPr>
        <p:txBody>
          <a:bodyPr/>
          <a:lstStyle/>
          <a:p>
            <a:pPr algn="ctr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Тернарна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операція. Оператор </a:t>
            </a:r>
            <a:r>
              <a:rPr lang="en-US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9956" y="298064"/>
            <a:ext cx="673969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</a:p>
          <a:p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"Day = "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&amp;day);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(day)</a:t>
            </a:r>
          </a:p>
          <a:p>
            <a:r>
              <a:rPr lang="ru-RU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понеділок</a:t>
            </a:r>
            <a:r>
              <a:rPr lang="ru-RU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2: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вівторок</a:t>
            </a:r>
            <a:r>
              <a:rPr lang="ru-RU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середа\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4: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четвер</a:t>
            </a:r>
            <a:r>
              <a:rPr lang="ru-RU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5: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п'ятниця</a:t>
            </a:r>
            <a:r>
              <a:rPr lang="ru-RU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6: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субота</a:t>
            </a:r>
            <a:r>
              <a:rPr lang="ru-RU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7: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неділя</a:t>
            </a:r>
            <a:r>
              <a:rPr lang="ru-RU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:printf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помилка</a:t>
            </a:r>
            <a:r>
              <a:rPr lang="ru-RU" sz="2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3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3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3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000" b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112295" y="3470376"/>
            <a:ext cx="2696703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28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Наприклад</a:t>
            </a:r>
            <a: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8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8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== 2</a:t>
            </a:r>
            <a:r>
              <a:rPr lang="en-US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8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тод</a:t>
            </a: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b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управління </a:t>
            </a:r>
            <a:b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передається </a:t>
            </a:r>
            <a:r>
              <a:rPr lang="en-US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altLang="ru-RU" sz="28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2</a:t>
            </a:r>
            <a: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962526" y="3164623"/>
            <a:ext cx="1782303" cy="4974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94610" y="1784403"/>
            <a:ext cx="0" cy="1415388"/>
          </a:xfrm>
          <a:prstGeom prst="line">
            <a:avLst/>
          </a:prstGeom>
          <a:ln w="95250">
            <a:solidFill>
              <a:srgbClr val="00B05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946484" y="1837155"/>
            <a:ext cx="1307430" cy="0"/>
          </a:xfrm>
          <a:prstGeom prst="line">
            <a:avLst/>
          </a:prstGeom>
          <a:ln w="95250">
            <a:solidFill>
              <a:srgbClr val="00B05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2549240" y="3435208"/>
            <a:ext cx="0" cy="2677656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40114" y="578538"/>
            <a:ext cx="2869535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2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дал</a:t>
            </a:r>
            <a:r>
              <a:rPr lang="uk-UA" altLang="ru-RU" sz="2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виконаються</a:t>
            </a:r>
          </a:p>
          <a:p>
            <a:pPr algn="ctr" eaLnBrk="1" hangingPunct="1">
              <a:lnSpc>
                <a:spcPct val="80000"/>
              </a:lnSpc>
            </a:pPr>
            <a:r>
              <a:rPr lang="uk-UA" altLang="ru-RU" sz="2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усі </a:t>
            </a:r>
            <a:r>
              <a:rPr lang="ru-RU" altLang="ru-RU" sz="2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блоки </a:t>
            </a:r>
            <a:r>
              <a:rPr lang="en-US" altLang="ru-RU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altLang="ru-RU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 </a:t>
            </a:r>
            <a:r>
              <a:rPr lang="en-US" altLang="ru-RU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endParaRPr lang="ru-RU" altLang="ru-RU" sz="2800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931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0" y="1420383"/>
            <a:ext cx="3903167" cy="39201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434" y="4294263"/>
            <a:ext cx="3334638" cy="14568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692" y="552219"/>
            <a:ext cx="3526123" cy="2981021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05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738554" y="978223"/>
            <a:ext cx="762293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Блок </a:t>
            </a:r>
            <a:r>
              <a:rPr lang="en-US" altLang="ru-RU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можуть бути записані</a:t>
            </a:r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будь-якому порядку.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1"/>
          <p:cNvSpPr>
            <a:spLocks noChangeArrowheads="1"/>
          </p:cNvSpPr>
          <p:nvPr/>
        </p:nvSpPr>
        <p:spPr bwMode="auto">
          <a:xfrm>
            <a:off x="738554" y="3633023"/>
            <a:ext cx="76229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Блок </a:t>
            </a:r>
            <a:r>
              <a:rPr lang="en-US" altLang="ru-RU" sz="3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uk-UA" altLang="ru-RU" sz="3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може знаходитися і між блоками </a:t>
            </a:r>
            <a:r>
              <a:rPr lang="en-US" altLang="ru-RU" sz="3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81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234001" y="261349"/>
            <a:ext cx="679168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"Day = 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&amp;day);</a:t>
            </a:r>
          </a:p>
          <a:p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(day)</a:t>
            </a:r>
          </a:p>
          <a:p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6: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субота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1: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понеділок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помилка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4: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четвер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7: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неділя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2: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вівторок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3: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середа\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5: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п'ятниця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b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470376"/>
            <a:ext cx="2497015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28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Наприклад</a:t>
            </a:r>
            <a: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8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8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== </a:t>
            </a:r>
            <a:r>
              <a:rPr lang="ru-RU" altLang="ru-RU" sz="28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8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тод</a:t>
            </a: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b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управління </a:t>
            </a:r>
            <a:b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передається </a:t>
            </a:r>
            <a:r>
              <a:rPr lang="en-US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altLang="ru-RU" sz="28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ru-RU" altLang="ru-RU" sz="28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962526" y="3085495"/>
            <a:ext cx="1782303" cy="4974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94610" y="1837155"/>
            <a:ext cx="0" cy="1274716"/>
          </a:xfrm>
          <a:prstGeom prst="line">
            <a:avLst/>
          </a:prstGeom>
          <a:ln w="95250">
            <a:solidFill>
              <a:srgbClr val="00B05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946484" y="1837155"/>
            <a:ext cx="1307430" cy="0"/>
          </a:xfrm>
          <a:prstGeom prst="line">
            <a:avLst/>
          </a:prstGeom>
          <a:ln w="95250">
            <a:solidFill>
              <a:srgbClr val="00B050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2584408" y="3391248"/>
            <a:ext cx="0" cy="2677656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56155" y="584297"/>
            <a:ext cx="2869535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дал</a:t>
            </a:r>
            <a:r>
              <a:rPr lang="uk-UA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виконаються</a:t>
            </a:r>
          </a:p>
          <a:p>
            <a:pPr algn="ctr" eaLnBrk="1" hangingPunct="1">
              <a:lnSpc>
                <a:spcPct val="80000"/>
              </a:lnSpc>
            </a:pPr>
            <a:r>
              <a:rPr lang="uk-UA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усі </a:t>
            </a:r>
            <a:r>
              <a:rPr lang="ru-RU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блоки </a:t>
            </a:r>
            <a:r>
              <a:rPr lang="en-US" altLang="ru-RU" sz="24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altLang="ru-RU" sz="24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 </a:t>
            </a:r>
            <a:r>
              <a:rPr lang="en-US" altLang="ru-RU" sz="24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ru-RU" altLang="ru-RU" sz="24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порядку </a:t>
            </a:r>
            <a:r>
              <a:rPr lang="ru-RU" altLang="ru-RU" sz="24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запису</a:t>
            </a:r>
            <a:r>
              <a:rPr lang="ru-RU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код</a:t>
            </a:r>
            <a:r>
              <a:rPr lang="uk-UA" altLang="ru-RU" sz="24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endParaRPr lang="ru-RU" altLang="ru-RU" sz="24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01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42" y="1679331"/>
            <a:ext cx="3463078" cy="42661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739" y="527538"/>
            <a:ext cx="3754693" cy="4020355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17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3712" y="1396596"/>
            <a:ext cx="857644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(day)</a:t>
            </a:r>
          </a:p>
          <a:p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6: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субота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1: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понеділок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помилка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4: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четвер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7: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неділя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2: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вівторок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3: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середа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5: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п'ятниця</a:t>
            </a:r>
            <a:r>
              <a:rPr 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b="1" dirty="0"/>
          </a:p>
        </p:txBody>
      </p:sp>
      <p:sp>
        <p:nvSpPr>
          <p:cNvPr id="12" name="Прямоугольник 1"/>
          <p:cNvSpPr>
            <a:spLocks noChangeArrowheads="1"/>
          </p:cNvSpPr>
          <p:nvPr/>
        </p:nvSpPr>
        <p:spPr bwMode="auto">
          <a:xfrm>
            <a:off x="773722" y="391764"/>
            <a:ext cx="75438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Додавши </a:t>
            </a:r>
            <a:r>
              <a:rPr lang="uk-UA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оператори  </a:t>
            </a:r>
            <a:r>
              <a:rPr lang="uk-UA" altLang="ru-RU" sz="28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uk-UA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програмний код працюватиме </a:t>
            </a:r>
            <a:r>
              <a:rPr lang="uk-UA" altLang="ru-RU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коректно</a:t>
            </a:r>
            <a:r>
              <a:rPr lang="uk-UA" alt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57176" y="1510892"/>
            <a:ext cx="5258387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після останнього оператора </a:t>
            </a:r>
            <a:r>
              <a:rPr lang="en-US" altLang="ru-RU" sz="2800" b="1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altLang="ru-RU" sz="28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</a:t>
            </a:r>
            <a:r>
              <a:rPr lang="uk-UA" altLang="ru-RU" sz="280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ібний</a:t>
            </a:r>
            <a:endParaRPr lang="ru-RU" altLang="ru-RU" sz="28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Дуга 8"/>
          <p:cNvSpPr/>
          <p:nvPr/>
        </p:nvSpPr>
        <p:spPr>
          <a:xfrm>
            <a:off x="5366393" y="1926390"/>
            <a:ext cx="3573760" cy="4041273"/>
          </a:xfrm>
          <a:prstGeom prst="arc">
            <a:avLst>
              <a:gd name="adj1" fmla="val 17496995"/>
              <a:gd name="adj2" fmla="val 5548087"/>
            </a:avLst>
          </a:prstGeom>
          <a:ln w="476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924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764931" y="714462"/>
            <a:ext cx="757017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Оператор </a:t>
            </a:r>
            <a:r>
              <a:rPr lang="en-US" altLang="ru-RU" sz="4000" b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switch</a:t>
            </a:r>
            <a:r>
              <a:rPr lang="uk-UA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часто </a:t>
            </a:r>
            <a:r>
              <a:rPr lang="ru-RU" altLang="ru-RU" sz="40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використову</a:t>
            </a:r>
            <a:r>
              <a:rPr lang="uk-UA" altLang="ru-RU" sz="40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ється</a:t>
            </a:r>
            <a:r>
              <a:rPr lang="uk-UA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для створення меню в програмі</a:t>
            </a:r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1"/>
          <p:cNvSpPr>
            <a:spLocks noChangeArrowheads="1"/>
          </p:cNvSpPr>
          <p:nvPr/>
        </p:nvSpPr>
        <p:spPr bwMode="auto">
          <a:xfrm>
            <a:off x="764931" y="3043959"/>
            <a:ext cx="757017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 блоках </a:t>
            </a:r>
            <a:r>
              <a:rPr lang="en-US" altLang="ru-RU" sz="4000" b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case</a:t>
            </a:r>
            <a:r>
              <a:rPr lang="en-US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та </a:t>
            </a:r>
            <a:r>
              <a:rPr lang="en-US" altLang="ru-RU" sz="4000" b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default </a:t>
            </a:r>
            <a:r>
              <a:rPr lang="ru-RU" altLang="ru-RU" sz="40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мож</a:t>
            </a:r>
            <a:r>
              <a:rPr lang="uk-UA" altLang="ru-RU" sz="40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уть</a:t>
            </a:r>
            <a:r>
              <a:rPr lang="uk-UA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розміщуватися будь-які оператори, у тому числі і </a:t>
            </a:r>
            <a:r>
              <a:rPr lang="en-US" altLang="ru-RU" sz="4000" b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switch</a:t>
            </a:r>
            <a:r>
              <a:rPr lang="en-US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та </a:t>
            </a:r>
            <a:r>
              <a:rPr lang="en-US" altLang="ru-RU" sz="4000" b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if</a:t>
            </a:r>
            <a:r>
              <a:rPr lang="en-US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altLang="ru-RU" sz="4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30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1112" y="580264"/>
            <a:ext cx="1625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latin typeface="Arial Narrow" panose="020B0606020202030204" pitchFamily="34" charset="0"/>
              </a:rPr>
              <a:t>Приклади</a:t>
            </a:r>
            <a:endParaRPr lang="ru-RU" sz="28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80572"/>
              </p:ext>
            </p:extLst>
          </p:nvPr>
        </p:nvGraphicFramePr>
        <p:xfrm>
          <a:off x="1288940" y="1433146"/>
          <a:ext cx="7169259" cy="388823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7169259"/>
              </a:tblGrid>
              <a:tr h="11809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US" sz="2400" b="0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uk-UA" sz="2400" b="0" dirty="0" smtClean="0">
                          <a:effectLst/>
                          <a:latin typeface="Arial Narrow" panose="020B0606020202030204" pitchFamily="34" charset="0"/>
                        </a:rPr>
                        <a:t>Дано </a:t>
                      </a:r>
                      <a:r>
                        <a:rPr lang="uk-UA" sz="2400" b="0" dirty="0">
                          <a:effectLst/>
                          <a:latin typeface="Arial Narrow" panose="020B0606020202030204" pitchFamily="34" charset="0"/>
                        </a:rPr>
                        <a:t>ціле число у діапазоні [1,12], що означає місяць. Вивести на екран повідомлення про квартал. Наприклад; 3- перший квартал</a:t>
                      </a:r>
                      <a:r>
                        <a:rPr lang="uk-UA" sz="2400" b="0" dirty="0" smtClean="0">
                          <a:effectLst/>
                          <a:latin typeface="Arial Narrow" panose="020B0606020202030204" pitchFamily="34" charset="0"/>
                        </a:rPr>
                        <a:t>…</a:t>
                      </a:r>
                      <a:endParaRPr lang="en-US" sz="2400" b="0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ru-RU" sz="2000" b="0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US" sz="2400" b="0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uk-UA" sz="2400" b="0" dirty="0" smtClean="0">
                          <a:effectLst/>
                          <a:latin typeface="Arial Narrow" panose="020B0606020202030204" pitchFamily="34" charset="0"/>
                        </a:rPr>
                        <a:t>Дано </a:t>
                      </a:r>
                      <a:r>
                        <a:rPr lang="uk-UA" sz="2400" b="0" dirty="0">
                          <a:effectLst/>
                          <a:latin typeface="Arial Narrow" panose="020B0606020202030204" pitchFamily="34" charset="0"/>
                        </a:rPr>
                        <a:t>ціле число у діапазоні [0,9]. Вивести на екран число прописом. Наприклад: 7- сім</a:t>
                      </a:r>
                      <a:r>
                        <a:rPr lang="uk-UA" sz="2400" b="0" dirty="0" smtClean="0">
                          <a:effectLst/>
                          <a:latin typeface="Arial Narrow" panose="020B0606020202030204" pitchFamily="34" charset="0"/>
                        </a:rPr>
                        <a:t>…</a:t>
                      </a:r>
                      <a:endParaRPr lang="en-US" sz="2400" b="0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ru-RU" sz="2000" b="0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976" y="628581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7200" dirty="0">
                <a:solidFill>
                  <a:srgbClr val="FF0000"/>
                </a:solidFill>
                <a:latin typeface="Arial Narrow" panose="020B0606020202030204" pitchFamily="34" charset="0"/>
              </a:rPr>
              <a:t>?</a:t>
            </a:r>
            <a:endParaRPr lang="ru-RU" sz="72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78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73722" y="4324573"/>
            <a:ext cx="7622932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1drv.ms/w/s!AvLKc6r1gw0VtHwp63aYmz6BUJ0n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844061" y="1176512"/>
            <a:ext cx="748225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Приклад </a:t>
            </a:r>
            <a:r>
              <a:rPr lang="ru-RU" altLang="ru-RU" sz="40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використання</a:t>
            </a:r>
            <a:r>
              <a:rPr lang="ru-RU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ru-RU" sz="4000" b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switch</a:t>
            </a:r>
            <a:r>
              <a:rPr lang="uk-UA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для реал</a:t>
            </a:r>
            <a:r>
              <a:rPr lang="uk-UA" altLang="ru-RU" sz="40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ізації</a:t>
            </a:r>
            <a:r>
              <a:rPr lang="uk-UA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розміщено за посиланням</a:t>
            </a:r>
            <a:r>
              <a:rPr lang="en-US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ru-RU" altLang="ru-RU" sz="40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натисн</a:t>
            </a:r>
            <a:r>
              <a:rPr lang="uk-UA" altLang="ru-RU" sz="40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іть</a:t>
            </a:r>
            <a:r>
              <a:rPr lang="uk-UA" altLang="ru-RU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для переходу):</a:t>
            </a:r>
            <a:endParaRPr lang="uk-UA" altLang="ru-RU" sz="40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15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9653" y="817685"/>
            <a:ext cx="2754924" cy="2250830"/>
          </a:xfrm>
        </p:spPr>
        <p:txBody>
          <a:bodyPr>
            <a:noAutofit/>
          </a:bodyPr>
          <a:lstStyle/>
          <a:p>
            <a:r>
              <a:rPr lang="uk-UA" sz="2800" dirty="0">
                <a:latin typeface="Arial Narrow" panose="020B0606020202030204" pitchFamily="34" charset="0"/>
              </a:rPr>
              <a:t>Оператор '?' в деяких випадках можна </a:t>
            </a:r>
            <a:r>
              <a:rPr lang="uk-UA" sz="2800" dirty="0" err="1">
                <a:latin typeface="Arial Narrow" panose="020B0606020202030204" pitchFamily="34" charset="0"/>
              </a:rPr>
              <a:t>компактно</a:t>
            </a:r>
            <a:r>
              <a:rPr lang="uk-UA" sz="2800" dirty="0">
                <a:latin typeface="Arial Narrow" panose="020B0606020202030204" pitchFamily="34" charset="0"/>
              </a:rPr>
              <a:t> записати як оператор </a:t>
            </a:r>
            <a:r>
              <a:rPr lang="uk-UA" sz="2800" dirty="0" err="1">
                <a:latin typeface="Arial Narrow" panose="020B0606020202030204" pitchFamily="34" charset="0"/>
              </a:rPr>
              <a:t>switch</a:t>
            </a:r>
            <a:r>
              <a:rPr lang="uk-UA" sz="2800" dirty="0">
                <a:latin typeface="Arial Narrow" panose="020B0606020202030204" pitchFamily="34" charset="0"/>
              </a:rPr>
              <a:t>:</a:t>
            </a:r>
            <a:endParaRPr lang="ru-RU" sz="2800" dirty="0">
              <a:latin typeface="Arial Narrow" panose="020B0606020202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2515" y="351252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day;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 name;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"day: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"%u"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&amp;day);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name = day == 1 ?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"Monday"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day == 2 ?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"Tuesday"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day == 3 ?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"Wednesday"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day == 4 ?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"Thursday"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day == 5 ?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"Friday"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day == 6 ?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"Saturday"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day == 7 ?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"Sunday"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</a:t>
            </a: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"Wrong day of week"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name);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81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5269" y="929826"/>
            <a:ext cx="749983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uk-UA" sz="2800" dirty="0">
                <a:latin typeface="Arial Narrow" panose="020B0606020202030204" pitchFamily="34" charset="0"/>
                <a:cs typeface="Arial" pitchFamily="34" charset="0"/>
              </a:rPr>
              <a:t>Назва </a:t>
            </a:r>
            <a:r>
              <a:rPr lang="uk-UA" sz="2800" dirty="0">
                <a:solidFill>
                  <a:srgbClr val="0070C0"/>
                </a:solidFill>
                <a:latin typeface="Arial Narrow" panose="020B0606020202030204" pitchFamily="34" charset="0"/>
                <a:cs typeface="Arial" pitchFamily="34" charset="0"/>
              </a:rPr>
              <a:t>«</a:t>
            </a:r>
            <a:r>
              <a:rPr lang="uk-UA" sz="2800" dirty="0" err="1">
                <a:solidFill>
                  <a:srgbClr val="0070C0"/>
                </a:solidFill>
                <a:latin typeface="Arial Narrow" panose="020B0606020202030204" pitchFamily="34" charset="0"/>
                <a:cs typeface="Arial" pitchFamily="34" charset="0"/>
              </a:rPr>
              <a:t>тернарний</a:t>
            </a:r>
            <a:r>
              <a:rPr lang="uk-UA" sz="2800" dirty="0">
                <a:solidFill>
                  <a:srgbClr val="0070C0"/>
                </a:solidFill>
                <a:latin typeface="Arial Narrow" panose="020B0606020202030204" pitchFamily="34" charset="0"/>
                <a:cs typeface="Arial" pitchFamily="34" charset="0"/>
              </a:rPr>
              <a:t>» </a:t>
            </a:r>
            <a:r>
              <a:rPr lang="uk-UA" sz="2800" dirty="0">
                <a:latin typeface="Arial Narrow" panose="020B0606020202030204" pitchFamily="34" charset="0"/>
                <a:cs typeface="Arial" pitchFamily="34" charset="0"/>
              </a:rPr>
              <a:t>походить від латинського </a:t>
            </a:r>
            <a:r>
              <a:rPr lang="uk-UA" sz="2800" i="1" dirty="0" err="1">
                <a:latin typeface="Arial Narrow" panose="020B0606020202030204" pitchFamily="34" charset="0"/>
                <a:cs typeface="Arial" pitchFamily="34" charset="0"/>
              </a:rPr>
              <a:t>ternarius</a:t>
            </a:r>
            <a:r>
              <a:rPr lang="uk-UA" sz="2800" dirty="0">
                <a:latin typeface="Arial Narrow" panose="020B0606020202030204" pitchFamily="34" charset="0"/>
                <a:cs typeface="Arial" pitchFamily="34" charset="0"/>
              </a:rPr>
              <a:t> - потрійний.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uk-UA" sz="2800" dirty="0">
                <a:latin typeface="Arial Narrow" panose="020B0606020202030204" pitchFamily="34" charset="0"/>
                <a:cs typeface="Arial" pitchFamily="34" charset="0"/>
              </a:rPr>
              <a:t/>
            </a:r>
            <a:br>
              <a:rPr lang="uk-UA" sz="2800" dirty="0">
                <a:latin typeface="Arial Narrow" panose="020B0606020202030204" pitchFamily="34" charset="0"/>
                <a:cs typeface="Arial" pitchFamily="34" charset="0"/>
              </a:rPr>
            </a:br>
            <a:r>
              <a:rPr lang="uk-UA" sz="2800" dirty="0">
                <a:latin typeface="Arial Narrow" panose="020B0606020202030204" pitchFamily="34" charset="0"/>
                <a:cs typeface="Arial" pitchFamily="34" charset="0"/>
              </a:rPr>
              <a:t>Оператор приймає три аргументи.</a:t>
            </a:r>
            <a:br>
              <a:rPr lang="uk-UA" sz="2800" dirty="0">
                <a:latin typeface="Arial Narrow" panose="020B0606020202030204" pitchFamily="34" charset="0"/>
                <a:cs typeface="Arial" pitchFamily="34" charset="0"/>
              </a:rPr>
            </a:br>
            <a:r>
              <a:rPr lang="uk-UA" sz="2800" dirty="0">
                <a:latin typeface="Arial Narrow" panose="020B0606020202030204" pitchFamily="34" charset="0"/>
                <a:cs typeface="Arial" pitchFamily="34" charset="0"/>
              </a:rPr>
              <a:t>Якщо перший аргумент істина, то повертається другий аргумент, якщо </a:t>
            </a:r>
            <a:r>
              <a:rPr lang="uk-UA" sz="2800" dirty="0" smtClean="0">
                <a:latin typeface="Arial Narrow" panose="020B0606020202030204" pitchFamily="34" charset="0"/>
                <a:cs typeface="Arial" pitchFamily="34" charset="0"/>
              </a:rPr>
              <a:t>хиба, </a:t>
            </a:r>
            <a:r>
              <a:rPr lang="uk-UA" sz="2800" dirty="0">
                <a:latin typeface="Arial Narrow" panose="020B0606020202030204" pitchFamily="34" charset="0"/>
                <a:cs typeface="Arial" pitchFamily="34" charset="0"/>
              </a:rPr>
              <a:t>то повертається третій.</a:t>
            </a:r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uk-UA" sz="2800" dirty="0">
                <a:latin typeface="Arial Narrow" panose="020B0606020202030204" pitchFamily="34" charset="0"/>
                <a:cs typeface="Arial" pitchFamily="34" charset="0"/>
              </a:rPr>
              <a:t/>
            </a:r>
            <a:br>
              <a:rPr lang="uk-UA" sz="2800" dirty="0">
                <a:latin typeface="Arial Narrow" panose="020B0606020202030204" pitchFamily="34" charset="0"/>
                <a:cs typeface="Arial" pitchFamily="34" charset="0"/>
              </a:rPr>
            </a:br>
            <a:r>
              <a:rPr lang="uk-UA" sz="2800" dirty="0">
                <a:latin typeface="Arial Narrow" panose="020B0606020202030204" pitchFamily="34" charset="0"/>
                <a:cs typeface="Arial" pitchFamily="34" charset="0"/>
              </a:rPr>
              <a:t>Синтаксис оператора:</a:t>
            </a:r>
            <a:endParaRPr lang="ru-RU" altLang="ru-RU" sz="28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6719" y="4888450"/>
            <a:ext cx="7156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3200" b="1" dirty="0" smtClean="0">
                <a:latin typeface="Arial Narrow" panose="020B0606020202030204" pitchFamily="34" charset="0"/>
                <a:cs typeface="Arial" pitchFamily="34" charset="0"/>
              </a:rPr>
              <a:t>&lt;</a:t>
            </a:r>
            <a:r>
              <a:rPr lang="ru-RU" altLang="ru-RU" sz="3200" b="1" dirty="0" err="1" smtClean="0">
                <a:latin typeface="Arial Narrow" panose="020B0606020202030204" pitchFamily="34" charset="0"/>
                <a:cs typeface="Arial" pitchFamily="34" charset="0"/>
              </a:rPr>
              <a:t>умова</a:t>
            </a:r>
            <a:r>
              <a:rPr lang="ru-RU" altLang="ru-RU" sz="3200" b="1" dirty="0" smtClean="0">
                <a:latin typeface="Arial Narrow" panose="020B0606020202030204" pitchFamily="34" charset="0"/>
                <a:cs typeface="Arial" pitchFamily="34" charset="0"/>
              </a:rPr>
              <a:t>&gt; </a:t>
            </a:r>
            <a:r>
              <a:rPr lang="ru-RU" altLang="ru-RU" sz="3200" b="1" dirty="0">
                <a:latin typeface="Arial Narrow" panose="020B0606020202030204" pitchFamily="34" charset="0"/>
                <a:cs typeface="Arial" pitchFamily="34" charset="0"/>
              </a:rPr>
              <a:t>? &lt;аргумент 2&gt; : &lt;аргумент 3&gt; </a:t>
            </a:r>
            <a:endParaRPr lang="ru-RU" altLang="ru-RU" sz="6000" b="1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01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911515" y="791308"/>
            <a:ext cx="2869535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2800" i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Наприклад</a:t>
            </a:r>
            <a:r>
              <a:rPr lang="ru-RU" altLang="ru-RU" sz="28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ru-RU" sz="28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8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800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altLang="ru-RU" sz="28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altLang="ru-RU" sz="28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8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ru-RU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uk-UA" altLang="ru-RU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ru-RU" sz="2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ru-RU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b==</a:t>
            </a:r>
            <a:r>
              <a:rPr lang="uk-UA" altLang="ru-RU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ru-RU" sz="2800" b="1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28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800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тод</a:t>
            </a:r>
            <a:r>
              <a:rPr lang="uk-UA" altLang="ru-RU" sz="28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br>
              <a:rPr lang="uk-UA" altLang="ru-RU" sz="28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управління </a:t>
            </a:r>
            <a:br>
              <a:rPr lang="uk-UA" altLang="ru-RU" sz="28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uk-UA" altLang="ru-RU" sz="28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другого </a:t>
            </a:r>
            <a:r>
              <a:rPr lang="uk-UA" altLang="ru-RU" sz="28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аргументу</a:t>
            </a:r>
            <a:endParaRPr lang="ru-RU" altLang="ru-RU" sz="28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7739" y="580296"/>
            <a:ext cx="8194896" cy="4945166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5900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#define</a:t>
            </a: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5900" dirty="0">
                <a:solidFill>
                  <a:srgbClr val="6F008A"/>
                </a:solidFill>
                <a:latin typeface="Consolas"/>
                <a:ea typeface="Calibri"/>
                <a:cs typeface="Consolas"/>
              </a:rPr>
              <a:t>_CRT_SECURE_NO_WARNINGS</a:t>
            </a:r>
            <a:endParaRPr lang="ru-RU" sz="5900" b="1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5900" b="1" dirty="0">
                <a:solidFill>
                  <a:srgbClr val="808080"/>
                </a:solidFill>
                <a:latin typeface="Consolas"/>
                <a:ea typeface="Calibri"/>
                <a:cs typeface="Consolas"/>
              </a:rPr>
              <a:t>#include</a:t>
            </a:r>
            <a:r>
              <a:rPr lang="en-US" sz="5900" b="1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5900" b="1" dirty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&lt;</a:t>
            </a:r>
            <a:r>
              <a:rPr lang="en-US" sz="5900" b="1" dirty="0" err="1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stdio.h</a:t>
            </a:r>
            <a:r>
              <a:rPr lang="en-US" sz="5900" b="1" dirty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&gt;</a:t>
            </a:r>
            <a:endParaRPr lang="ru-RU" sz="5900" b="1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 </a:t>
            </a:r>
            <a:endParaRPr lang="ru-RU" sz="5900" dirty="0" smtClean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59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</a:t>
            </a:r>
            <a:r>
              <a:rPr lang="en-US" sz="59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59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main()</a:t>
            </a:r>
            <a:endParaRPr lang="ru-RU" sz="5900" dirty="0" smtClean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{</a:t>
            </a:r>
            <a:endParaRPr lang="ru-RU" sz="5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</a:t>
            </a:r>
            <a:r>
              <a:rPr lang="en-US" sz="590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59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a, b;</a:t>
            </a:r>
            <a:endParaRPr lang="ru-RU" sz="5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</a:t>
            </a:r>
            <a:r>
              <a:rPr lang="en-US" sz="5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printf</a:t>
            </a: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5900" dirty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"a = "</a:t>
            </a: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ru-RU" sz="5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</a:t>
            </a:r>
            <a:r>
              <a:rPr lang="en-US" sz="5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scanf</a:t>
            </a: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5900" dirty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"%d"</a:t>
            </a: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&amp;a);</a:t>
            </a:r>
            <a:endParaRPr lang="ru-RU" sz="5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</a:t>
            </a:r>
            <a:r>
              <a:rPr lang="en-US" sz="5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printf</a:t>
            </a: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5900" dirty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"b = "</a:t>
            </a: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ru-RU" sz="5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</a:t>
            </a:r>
            <a:r>
              <a:rPr lang="en-US" sz="5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scanf</a:t>
            </a: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5900" dirty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"%d"</a:t>
            </a: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, &amp;b);</a:t>
            </a:r>
            <a:endParaRPr lang="ru-RU" sz="5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a &gt; b ? </a:t>
            </a:r>
            <a:r>
              <a:rPr lang="en-US" sz="5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printf</a:t>
            </a: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5900" dirty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"a&gt;b\n"</a:t>
            </a: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: </a:t>
            </a:r>
            <a:r>
              <a:rPr lang="en-US" sz="5900" dirty="0" err="1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printf</a:t>
            </a: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5900" dirty="0">
                <a:solidFill>
                  <a:srgbClr val="A31515"/>
                </a:solidFill>
                <a:latin typeface="Consolas"/>
                <a:ea typeface="Calibri"/>
                <a:cs typeface="Consolas"/>
              </a:rPr>
              <a:t>"a&lt;b\n"</a:t>
            </a: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ru-RU" sz="5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	</a:t>
            </a:r>
            <a:r>
              <a:rPr lang="ru-RU" sz="5900" dirty="0" err="1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return</a:t>
            </a:r>
            <a:r>
              <a:rPr lang="ru-RU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0;</a:t>
            </a:r>
            <a:endParaRPr lang="ru-RU" sz="59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5900" dirty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	}</a:t>
            </a:r>
            <a:endParaRPr lang="ru-RU" sz="59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2259623" y="5363308"/>
            <a:ext cx="4809392" cy="351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114300" y="3470375"/>
            <a:ext cx="6954715" cy="2160591"/>
            <a:chOff x="114300" y="3470375"/>
            <a:chExt cx="6954715" cy="2160591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114300" y="3470375"/>
              <a:ext cx="2349174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ru-RU" altLang="ru-RU" sz="2400" i="1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Наприклад</a:t>
              </a:r>
              <a:r>
                <a:rPr lang="ru-RU" altLang="ru-RU" sz="2400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en-US" altLang="ru-RU" sz="2400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altLang="ru-RU" sz="2400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ru-RU" altLang="ru-RU" sz="2400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altLang="ru-RU" sz="2400" i="1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якщо</a:t>
              </a:r>
              <a:r>
                <a:rPr lang="ru-RU" altLang="ru-RU" sz="2400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ru-RU" altLang="ru-RU" sz="2400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ru-RU" sz="2400" b="1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== 2</a:t>
              </a:r>
              <a:r>
                <a:rPr lang="en-US" altLang="ru-RU" sz="2400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ru-RU" sz="2400" b="1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b==5 </a:t>
              </a:r>
              <a:r>
                <a:rPr lang="ru-RU" altLang="ru-RU" sz="2400" b="1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ru-RU" altLang="ru-RU" sz="2400" b="1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altLang="ru-RU" sz="2400" i="1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тод</a:t>
              </a:r>
              <a:r>
                <a:rPr lang="uk-UA" altLang="ru-RU" sz="2400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і</a:t>
              </a:r>
              <a:br>
                <a:rPr lang="uk-UA" altLang="ru-RU" sz="2400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2400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управління </a:t>
              </a:r>
              <a:br>
                <a:rPr lang="uk-UA" altLang="ru-RU" sz="2400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uk-UA" altLang="ru-RU" sz="2400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 третього аргументу</a:t>
              </a:r>
              <a:endParaRPr lang="ru-RU" altLang="ru-RU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Прямая со стрелкой 26"/>
            <p:cNvCxnSpPr/>
            <p:nvPr/>
          </p:nvCxnSpPr>
          <p:spPr>
            <a:xfrm flipV="1">
              <a:off x="7069015" y="4396154"/>
              <a:ext cx="0" cy="967154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Группа 33"/>
          <p:cNvGrpSpPr/>
          <p:nvPr/>
        </p:nvGrpSpPr>
        <p:grpSpPr>
          <a:xfrm>
            <a:off x="5284177" y="3077308"/>
            <a:ext cx="1151792" cy="993530"/>
            <a:chOff x="5284177" y="3077308"/>
            <a:chExt cx="1151792" cy="993530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 flipH="1">
              <a:off x="5284177" y="3077308"/>
              <a:ext cx="1151792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>
              <a:off x="5284177" y="3077308"/>
              <a:ext cx="0" cy="99353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060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26479" y="395574"/>
            <a:ext cx="742949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/>
              </a:rPr>
              <a:t>_CRT_SECURE_NO_WARNINGS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main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ru-RU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600" dirty="0">
              <a:solidFill>
                <a:srgbClr val="000000"/>
              </a:solidFill>
              <a:latin typeface="Consolas"/>
            </a:endParaRPr>
          </a:p>
          <a:p>
            <a:pPr indent="176213"/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a, b, max;</a:t>
            </a:r>
          </a:p>
          <a:p>
            <a:pPr indent="176213"/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"a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&amp;a);</a:t>
            </a:r>
          </a:p>
          <a:p>
            <a:pPr indent="176213"/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"b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&amp;b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176213"/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indent="176213"/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(a &gt; b)</a:t>
            </a:r>
          </a:p>
          <a:p>
            <a:pPr indent="176213"/>
            <a:r>
              <a:rPr lang="en-US" sz="1600" dirty="0">
                <a:solidFill>
                  <a:srgbClr val="000000"/>
                </a:solidFill>
                <a:latin typeface="Consolas"/>
              </a:rPr>
              <a:t>max = a;</a:t>
            </a:r>
          </a:p>
          <a:p>
            <a:pPr indent="176213"/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indent="176213"/>
            <a:r>
              <a:rPr lang="en-US" sz="1600" dirty="0">
                <a:solidFill>
                  <a:srgbClr val="000000"/>
                </a:solidFill>
                <a:latin typeface="Consolas"/>
              </a:rPr>
              <a:t>max = b;</a:t>
            </a:r>
          </a:p>
          <a:p>
            <a:pPr indent="176213"/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"max=%d\n"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max);</a:t>
            </a:r>
          </a:p>
          <a:p>
            <a:pPr indent="176213"/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indent="176213"/>
            <a:r>
              <a:rPr lang="en-US" sz="1600" dirty="0">
                <a:solidFill>
                  <a:srgbClr val="000000"/>
                </a:solidFill>
                <a:latin typeface="Consolas"/>
              </a:rPr>
              <a:t>a &gt; b ? max=a : max=b;</a:t>
            </a:r>
          </a:p>
          <a:p>
            <a:pPr indent="176213"/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"max=%d\n"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max);</a:t>
            </a:r>
          </a:p>
          <a:p>
            <a:pPr indent="176213"/>
            <a:endParaRPr lang="pt-BR" sz="1600" dirty="0" smtClean="0">
              <a:solidFill>
                <a:srgbClr val="000000"/>
              </a:solidFill>
              <a:latin typeface="Consolas"/>
            </a:endParaRPr>
          </a:p>
          <a:p>
            <a:pPr indent="176213"/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max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=(a &gt; b) ?  a : b;</a:t>
            </a:r>
          </a:p>
          <a:p>
            <a:pPr indent="176213"/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"max=%d\n"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max);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154616" y="589085"/>
            <a:ext cx="283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+mj-lt"/>
              </a:rPr>
              <a:t>З двох чисел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b</a:t>
            </a:r>
            <a:r>
              <a:rPr lang="uk-UA" sz="2800" dirty="0" smtClean="0">
                <a:latin typeface="+mj-lt"/>
              </a:rPr>
              <a:t> вибрати максимальне</a:t>
            </a:r>
            <a:endParaRPr lang="uk-UA" sz="2800" dirty="0">
              <a:latin typeface="+mj-lt"/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4299438" y="2400300"/>
            <a:ext cx="553916" cy="11166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фигурная скобка 9"/>
          <p:cNvSpPr/>
          <p:nvPr/>
        </p:nvSpPr>
        <p:spPr>
          <a:xfrm>
            <a:off x="4286251" y="4624754"/>
            <a:ext cx="553916" cy="558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4286251" y="3851032"/>
            <a:ext cx="553916" cy="558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073162" y="2725615"/>
            <a:ext cx="2057400" cy="51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latin typeface="Arial Narrow" panose="020B0606020202030204" pitchFamily="34" charset="0"/>
              </a:rPr>
              <a:t>За допомогою </a:t>
            </a:r>
            <a:r>
              <a:rPr lang="en-US" dirty="0" smtClean="0">
                <a:latin typeface="Arial Narrow" panose="020B0606020202030204" pitchFamily="34" charset="0"/>
              </a:rPr>
              <a:t>if</a:t>
            </a:r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073162" y="3851032"/>
            <a:ext cx="2057400" cy="51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latin typeface="Arial Narrow" panose="020B0606020202030204" pitchFamily="34" charset="0"/>
              </a:rPr>
              <a:t>За допомогою </a:t>
            </a:r>
            <a:r>
              <a:rPr lang="uk-UA" dirty="0" err="1" smtClean="0">
                <a:latin typeface="Arial Narrow" panose="020B0606020202030204" pitchFamily="34" charset="0"/>
              </a:rPr>
              <a:t>тернарної</a:t>
            </a:r>
            <a:r>
              <a:rPr lang="uk-UA" dirty="0" smtClean="0">
                <a:latin typeface="Arial Narrow" panose="020B0606020202030204" pitchFamily="34" charset="0"/>
              </a:rPr>
              <a:t> операції</a:t>
            </a:r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073162" y="4644535"/>
            <a:ext cx="2057400" cy="51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latin typeface="Arial Narrow" panose="020B0606020202030204" pitchFamily="34" charset="0"/>
              </a:rPr>
              <a:t>За допомогою </a:t>
            </a:r>
            <a:r>
              <a:rPr lang="uk-UA" dirty="0" err="1" smtClean="0">
                <a:latin typeface="Arial Narrow" panose="020B0606020202030204" pitchFamily="34" charset="0"/>
              </a:rPr>
              <a:t>тернарної</a:t>
            </a:r>
            <a:r>
              <a:rPr lang="uk-UA" dirty="0" smtClean="0">
                <a:latin typeface="Arial Narrow" panose="020B0606020202030204" pitchFamily="34" charset="0"/>
              </a:rPr>
              <a:t> операції</a:t>
            </a:r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37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6140" y="481305"/>
            <a:ext cx="75877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sz="2800" dirty="0" err="1" smtClean="0">
                <a:latin typeface="Arial Narrow" panose="020B0606020202030204" pitchFamily="34" charset="0"/>
              </a:rPr>
              <a:t>Тернарний</a:t>
            </a:r>
            <a:r>
              <a:rPr lang="uk-UA" sz="2800" dirty="0" smtClean="0">
                <a:latin typeface="Arial Narrow" panose="020B0606020202030204" pitchFamily="34" charset="0"/>
              </a:rPr>
              <a:t> </a:t>
            </a:r>
            <a:r>
              <a:rPr lang="uk-UA" sz="2800" dirty="0">
                <a:latin typeface="Arial Narrow" panose="020B0606020202030204" pitchFamily="34" charset="0"/>
              </a:rPr>
              <a:t>оператор </a:t>
            </a:r>
            <a:r>
              <a:rPr lang="uk-UA" sz="2800" dirty="0" smtClean="0">
                <a:latin typeface="Arial Narrow" panose="020B0606020202030204" pitchFamily="34" charset="0"/>
              </a:rPr>
              <a:t>можна використовувати замість </a:t>
            </a:r>
            <a:r>
              <a:rPr lang="uk-UA" sz="2800" dirty="0">
                <a:latin typeface="Arial Narrow" panose="020B0606020202030204" pitchFamily="34" charset="0"/>
              </a:rPr>
              <a:t>аргументу функції </a:t>
            </a:r>
            <a:r>
              <a:rPr lang="uk-UA" sz="2800" dirty="0" err="1">
                <a:latin typeface="Arial Narrow" panose="020B0606020202030204" pitchFamily="34" charset="0"/>
              </a:rPr>
              <a:t>printf</a:t>
            </a:r>
            <a:r>
              <a:rPr lang="uk-UA" sz="2800" dirty="0">
                <a:latin typeface="Arial Narrow" panose="020B0606020202030204" pitchFamily="34" charset="0"/>
              </a:rPr>
              <a:t>.</a:t>
            </a:r>
            <a:endParaRPr lang="ru-RU" sz="2800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9908" y="2068460"/>
            <a:ext cx="78339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pch.h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x = 0;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++x ? x++ : x++);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x);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44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085848" y="602203"/>
            <a:ext cx="7117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latin typeface="Arial Narrow" panose="020B0606020202030204" pitchFamily="34" charset="0"/>
              </a:rPr>
              <a:t>Оператор? може бути вкладеним. </a:t>
            </a:r>
            <a:endParaRPr lang="en-US" sz="2800" dirty="0" smtClean="0">
              <a:latin typeface="Arial Narrow" panose="020B0606020202030204" pitchFamily="34" charset="0"/>
            </a:endParaRPr>
          </a:p>
          <a:p>
            <a:r>
              <a:rPr lang="uk-UA" sz="2800" dirty="0" smtClean="0">
                <a:latin typeface="Arial Narrow" panose="020B0606020202030204" pitchFamily="34" charset="0"/>
              </a:rPr>
              <a:t>Наприклад</a:t>
            </a:r>
            <a:r>
              <a:rPr lang="uk-UA" sz="2800" dirty="0">
                <a:latin typeface="Arial Narrow" panose="020B0606020202030204" pitchFamily="34" charset="0"/>
              </a:rPr>
              <a:t>, знайдемо середнє з трьох чисел:</a:t>
            </a:r>
            <a:endParaRPr lang="ru-RU" sz="2800" dirty="0">
              <a:latin typeface="Arial Narrow" panose="020B060602020203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48456" y="1852367"/>
            <a:ext cx="75525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 = 1, b = 2, c = 3;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mid;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mid = (a &gt; b) ? (a &gt; c) ? (c &gt; b) ? c : b : a : (b &gt; c) ? (c &gt; a) ? c : a : b;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mid);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86911" y="4347728"/>
            <a:ext cx="2941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>
                <a:latin typeface="Arial Narrow" panose="020B0606020202030204" pitchFamily="34" charset="0"/>
              </a:rPr>
              <a:t>Поясніть вираз.</a:t>
            </a:r>
            <a:endParaRPr lang="ru-RU" sz="2800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976" y="628581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7200" dirty="0">
                <a:solidFill>
                  <a:srgbClr val="FF0000"/>
                </a:solidFill>
                <a:latin typeface="Arial Narrow" panose="020B0606020202030204" pitchFamily="34" charset="0"/>
              </a:rPr>
              <a:t>?</a:t>
            </a:r>
            <a:endParaRPr lang="ru-RU" sz="72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0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0644"/>
              </p:ext>
            </p:extLst>
          </p:nvPr>
        </p:nvGraphicFramePr>
        <p:xfrm>
          <a:off x="1603131" y="1433146"/>
          <a:ext cx="6096000" cy="31476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8352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effectLst/>
                        </a:rPr>
                        <a:t>Дано x . Обрахувати y , якщо:</a:t>
                      </a:r>
                      <a:endParaRPr lang="ru-RU" sz="16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923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effectLst/>
                        </a:rPr>
                        <a:t>Дано x, y, z . Знайти: </a:t>
                      </a:r>
                      <a:r>
                        <a:rPr lang="uk-UA" sz="1800" dirty="0" err="1" smtClean="0">
                          <a:effectLst/>
                        </a:rPr>
                        <a:t>min</a:t>
                      </a:r>
                      <a:r>
                        <a:rPr lang="uk-UA" sz="1800" dirty="0" smtClean="0">
                          <a:effectLst/>
                        </a:rPr>
                        <a:t>{(x + y)-7 ,y + 2z}− 4 .</a:t>
                      </a:r>
                      <a:endParaRPr lang="ru-RU" sz="1600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05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effectLst/>
                        </a:rPr>
                        <a:t>Дано x . Обрахувати y , якщо:</a:t>
                      </a:r>
                      <a:endParaRPr lang="ru-RU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effectLst/>
                        </a:rPr>
                        <a:t>Дано x . Обрахувати y , якщо:</a:t>
                      </a:r>
                      <a:endParaRPr lang="ru-RU" sz="1600" dirty="0" smtClean="0">
                        <a:effectLst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66" y="2975951"/>
            <a:ext cx="14859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66" y="3814884"/>
            <a:ext cx="13049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66" y="1546469"/>
            <a:ext cx="1619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4976" y="628581"/>
            <a:ext cx="606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7200" dirty="0">
                <a:solidFill>
                  <a:srgbClr val="FF0000"/>
                </a:solidFill>
                <a:latin typeface="Arial Narrow" panose="020B0606020202030204" pitchFamily="34" charset="0"/>
              </a:rPr>
              <a:t>?</a:t>
            </a:r>
            <a:endParaRPr lang="ru-RU" sz="72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92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2"/>
          <p:cNvSpPr>
            <a:spLocks noGrp="1"/>
          </p:cNvSpPr>
          <p:nvPr>
            <p:ph type="title"/>
          </p:nvPr>
        </p:nvSpPr>
        <p:spPr>
          <a:xfrm>
            <a:off x="764930" y="373575"/>
            <a:ext cx="7561385" cy="805542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32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uk-UA" sz="32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229567" y="2610360"/>
            <a:ext cx="19791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altLang="ru-RU" sz="2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ru-RU" sz="2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ru-RU" sz="2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2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 </a:t>
            </a:r>
            <a:br>
              <a:rPr lang="uk-UA" altLang="ru-RU" sz="2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бути </a:t>
            </a:r>
            <a:br>
              <a:rPr lang="uk-UA" altLang="ru-RU" sz="2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відсутнім</a:t>
            </a:r>
            <a:endParaRPr lang="ru-RU" altLang="ru-RU" sz="28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501152" y="1116623"/>
            <a:ext cx="6849080" cy="4974494"/>
            <a:chOff x="307729" y="748982"/>
            <a:chExt cx="7042503" cy="5324551"/>
          </a:xfrm>
        </p:grpSpPr>
        <p:sp>
          <p:nvSpPr>
            <p:cNvPr id="12291" name="TextBox 2"/>
            <p:cNvSpPr txBox="1">
              <a:spLocks noChangeArrowheads="1"/>
            </p:cNvSpPr>
            <p:nvPr/>
          </p:nvSpPr>
          <p:spPr bwMode="auto">
            <a:xfrm>
              <a:off x="307729" y="748983"/>
              <a:ext cx="1767840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92" name="TextBox 5"/>
            <p:cNvSpPr txBox="1">
              <a:spLocks noChangeArrowheads="1"/>
            </p:cNvSpPr>
            <p:nvPr/>
          </p:nvSpPr>
          <p:spPr bwMode="auto">
            <a:xfrm>
              <a:off x="1976563" y="748983"/>
              <a:ext cx="533400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</a:p>
          </p:txBody>
        </p:sp>
        <p:sp>
          <p:nvSpPr>
            <p:cNvPr id="12293" name="TextBox 6"/>
            <p:cNvSpPr txBox="1">
              <a:spLocks noChangeArrowheads="1"/>
            </p:cNvSpPr>
            <p:nvPr/>
          </p:nvSpPr>
          <p:spPr bwMode="auto">
            <a:xfrm>
              <a:off x="2519296" y="748983"/>
              <a:ext cx="1615440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вираз</a:t>
              </a:r>
              <a:endParaRPr lang="en-US" altLang="ru-RU" sz="2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94" name="TextBox 7"/>
            <p:cNvSpPr txBox="1">
              <a:spLocks noChangeArrowheads="1"/>
            </p:cNvSpPr>
            <p:nvPr/>
          </p:nvSpPr>
          <p:spPr bwMode="auto">
            <a:xfrm>
              <a:off x="4133691" y="748982"/>
              <a:ext cx="503238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413232" y="1179870"/>
              <a:ext cx="533400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"/>
            <p:cNvSpPr txBox="1">
              <a:spLocks noChangeArrowheads="1"/>
            </p:cNvSpPr>
            <p:nvPr/>
          </p:nvSpPr>
          <p:spPr bwMode="auto">
            <a:xfrm>
              <a:off x="826928" y="1608456"/>
              <a:ext cx="1311275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6"/>
            <p:cNvSpPr txBox="1">
              <a:spLocks noChangeArrowheads="1"/>
            </p:cNvSpPr>
            <p:nvPr/>
          </p:nvSpPr>
          <p:spPr bwMode="auto">
            <a:xfrm>
              <a:off x="2199163" y="1608456"/>
              <a:ext cx="1523365" cy="461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знач</a:t>
              </a:r>
              <a:r>
                <a:rPr lang="en-US" altLang="ru-RU" sz="2800" b="1" u="sng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ru-RU" sz="2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3799363" y="1606233"/>
              <a:ext cx="365125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229416" y="1606232"/>
              <a:ext cx="3059272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4223047" y="2132116"/>
              <a:ext cx="3059272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1N</a:t>
              </a:r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"/>
            <p:cNvSpPr txBox="1">
              <a:spLocks noChangeArrowheads="1"/>
            </p:cNvSpPr>
            <p:nvPr/>
          </p:nvSpPr>
          <p:spPr bwMode="auto">
            <a:xfrm>
              <a:off x="4222020" y="2640126"/>
              <a:ext cx="1580992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break;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2"/>
            <p:cNvSpPr txBox="1">
              <a:spLocks noChangeArrowheads="1"/>
            </p:cNvSpPr>
            <p:nvPr/>
          </p:nvSpPr>
          <p:spPr bwMode="auto">
            <a:xfrm>
              <a:off x="805960" y="3177530"/>
              <a:ext cx="1311275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6"/>
            <p:cNvSpPr txBox="1">
              <a:spLocks noChangeArrowheads="1"/>
            </p:cNvSpPr>
            <p:nvPr/>
          </p:nvSpPr>
          <p:spPr bwMode="auto">
            <a:xfrm>
              <a:off x="2178195" y="3177530"/>
              <a:ext cx="1523365" cy="461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Знач</a:t>
              </a:r>
              <a:r>
                <a:rPr lang="en-US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</a:t>
              </a:r>
              <a:endParaRPr lang="en-US" altLang="ru-RU" sz="2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5"/>
            <p:cNvSpPr txBox="1">
              <a:spLocks noChangeArrowheads="1"/>
            </p:cNvSpPr>
            <p:nvPr/>
          </p:nvSpPr>
          <p:spPr bwMode="auto">
            <a:xfrm>
              <a:off x="3778395" y="3175307"/>
              <a:ext cx="365125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6"/>
            <p:cNvSpPr txBox="1">
              <a:spLocks noChangeArrowheads="1"/>
            </p:cNvSpPr>
            <p:nvPr/>
          </p:nvSpPr>
          <p:spPr bwMode="auto">
            <a:xfrm>
              <a:off x="4208448" y="3175306"/>
              <a:ext cx="3059272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6"/>
            <p:cNvSpPr txBox="1">
              <a:spLocks noChangeArrowheads="1"/>
            </p:cNvSpPr>
            <p:nvPr/>
          </p:nvSpPr>
          <p:spPr bwMode="auto">
            <a:xfrm>
              <a:off x="4199656" y="3692020"/>
              <a:ext cx="3059272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2"/>
            <p:cNvSpPr txBox="1">
              <a:spLocks noChangeArrowheads="1"/>
            </p:cNvSpPr>
            <p:nvPr/>
          </p:nvSpPr>
          <p:spPr bwMode="auto">
            <a:xfrm>
              <a:off x="4208448" y="4218587"/>
              <a:ext cx="1580992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break;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2"/>
            <p:cNvSpPr txBox="1">
              <a:spLocks noChangeArrowheads="1"/>
            </p:cNvSpPr>
            <p:nvPr/>
          </p:nvSpPr>
          <p:spPr bwMode="auto">
            <a:xfrm>
              <a:off x="841128" y="4756170"/>
              <a:ext cx="1722120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default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5"/>
            <p:cNvSpPr txBox="1">
              <a:spLocks noChangeArrowheads="1"/>
            </p:cNvSpPr>
            <p:nvPr/>
          </p:nvSpPr>
          <p:spPr bwMode="auto">
            <a:xfrm>
              <a:off x="2624843" y="4753947"/>
              <a:ext cx="365125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6"/>
            <p:cNvSpPr txBox="1">
              <a:spLocks noChangeArrowheads="1"/>
            </p:cNvSpPr>
            <p:nvPr/>
          </p:nvSpPr>
          <p:spPr bwMode="auto">
            <a:xfrm>
              <a:off x="4182072" y="4753946"/>
              <a:ext cx="3059272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6"/>
            <p:cNvSpPr txBox="1">
              <a:spLocks noChangeArrowheads="1"/>
            </p:cNvSpPr>
            <p:nvPr/>
          </p:nvSpPr>
          <p:spPr bwMode="auto">
            <a:xfrm>
              <a:off x="4182072" y="5323412"/>
              <a:ext cx="3059272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28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5"/>
            <p:cNvSpPr txBox="1">
              <a:spLocks noChangeArrowheads="1"/>
            </p:cNvSpPr>
            <p:nvPr/>
          </p:nvSpPr>
          <p:spPr bwMode="auto">
            <a:xfrm>
              <a:off x="501152" y="5642646"/>
              <a:ext cx="533400" cy="430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Прямая со стрелкой 50"/>
            <p:cNvCxnSpPr/>
            <p:nvPr/>
          </p:nvCxnSpPr>
          <p:spPr>
            <a:xfrm flipH="1">
              <a:off x="5836784" y="2868931"/>
              <a:ext cx="1478280" cy="0"/>
            </a:xfrm>
            <a:prstGeom prst="straightConnector1">
              <a:avLst/>
            </a:prstGeom>
            <a:ln w="95250">
              <a:solidFill>
                <a:srgbClr val="FF0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 flipH="1">
              <a:off x="5871952" y="4449099"/>
              <a:ext cx="1478280" cy="0"/>
            </a:xfrm>
            <a:prstGeom prst="straightConnector1">
              <a:avLst/>
            </a:prstGeom>
            <a:ln w="95250">
              <a:solidFill>
                <a:srgbClr val="FF0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923192" y="1568087"/>
            <a:ext cx="757017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just"/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Якщо </a:t>
            </a:r>
            <a:r>
              <a:rPr lang="en-US" altLang="ru-RU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відсутній, тоді програмний код продовжує виконуватись, навіть, якщо далі знаходить наступна </a:t>
            </a:r>
            <a:r>
              <a:rPr lang="uk-UA" altLang="ru-RU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гілк</a:t>
            </a:r>
            <a:r>
              <a:rPr lang="ru-RU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altLang="ru-RU" sz="4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0C23E2-BFD5-4729-9358-5172987B1BA6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971</Words>
  <Application>Microsoft Office PowerPoint</Application>
  <PresentationFormat>Экран (4:3)</PresentationFormat>
  <Paragraphs>197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NewsPrint</vt:lpstr>
      <vt:lpstr>Лекція 4.  Тернарна операція. Оператор switch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Оператор switch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Оператор '?' в деяких випадках можна компактно записати як оператор switch: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2019-09-12T19:17:03Z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