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4" r:id="rId4"/>
  </p:sldMasterIdLst>
  <p:notesMasterIdLst>
    <p:notesMasterId r:id="rId28"/>
  </p:notesMasterIdLst>
  <p:handoutMasterIdLst>
    <p:handoutMasterId r:id="rId29"/>
  </p:handoutMasterIdLst>
  <p:sldIdLst>
    <p:sldId id="256" r:id="rId5"/>
    <p:sldId id="358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84" r:id="rId14"/>
    <p:sldId id="392" r:id="rId15"/>
    <p:sldId id="393" r:id="rId16"/>
    <p:sldId id="394" r:id="rId17"/>
    <p:sldId id="396" r:id="rId18"/>
    <p:sldId id="402" r:id="rId19"/>
    <p:sldId id="397" r:id="rId20"/>
    <p:sldId id="399" r:id="rId21"/>
    <p:sldId id="403" r:id="rId22"/>
    <p:sldId id="400" r:id="rId23"/>
    <p:sldId id="401" r:id="rId24"/>
    <p:sldId id="404" r:id="rId25"/>
    <p:sldId id="405" r:id="rId26"/>
    <p:sldId id="406" r:id="rId27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288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024" autoAdjust="0"/>
    <p:restoredTop sz="90371" autoAdjust="0"/>
  </p:normalViewPr>
  <p:slideViewPr>
    <p:cSldViewPr snapToGrid="0">
      <p:cViewPr varScale="1">
        <p:scale>
          <a:sx n="101" d="100"/>
          <a:sy n="101" d="100"/>
        </p:scale>
        <p:origin x="-18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7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BF223EA-B03E-4244-83B7-F8EDFD62811A}" type="datetime1">
              <a:rPr lang="uk-UA"/>
              <a:pPr>
                <a:defRPr/>
              </a:pPr>
              <a:t>04.10.2020</a:t>
            </a:fld>
            <a:endParaRPr lang="uk-UA" dirty="0"/>
          </a:p>
        </p:txBody>
      </p:sp>
      <p:sp>
        <p:nvSpPr>
          <p:cNvPr id="4" name="Покажчик місця заповненн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Покажчик місця заповненн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1693678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27E500-CDC4-47CA-88A4-67DD75AE4736}" type="datetime1">
              <a:rPr lang="uk-UA"/>
              <a:pPr>
                <a:defRPr/>
              </a:pPr>
              <a:t>04.10.2020</a:t>
            </a:fld>
            <a:endParaRPr lang="uk-UA" dirty="0"/>
          </a:p>
        </p:txBody>
      </p:sp>
      <p:sp>
        <p:nvSpPr>
          <p:cNvPr id="4" name="Покажчик місця заповнення зображення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 dirty="0"/>
          </a:p>
        </p:txBody>
      </p:sp>
      <p:sp>
        <p:nvSpPr>
          <p:cNvPr id="5" name="Покажчик місця заповнення примі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noProof="0" dirty="0" smtClean="0"/>
              <a:t>Зразок тексту</a:t>
            </a:r>
          </a:p>
          <a:p>
            <a:pPr lvl="1"/>
            <a:r>
              <a:rPr lang="uk-UA" noProof="0" dirty="0" smtClean="0"/>
              <a:t>Другий рівень</a:t>
            </a:r>
          </a:p>
          <a:p>
            <a:pPr lvl="2"/>
            <a:r>
              <a:rPr lang="uk-UA" noProof="0" dirty="0" smtClean="0"/>
              <a:t>Третій рівень</a:t>
            </a:r>
          </a:p>
          <a:p>
            <a:pPr lvl="3"/>
            <a:r>
              <a:rPr lang="uk-UA" noProof="0" dirty="0" smtClean="0"/>
              <a:t>Четвертий рівень</a:t>
            </a:r>
          </a:p>
          <a:p>
            <a:pPr lvl="4"/>
            <a:r>
              <a:rPr lang="uk-UA" noProof="0" dirty="0" smtClean="0"/>
              <a:t>П’ятий рівень</a:t>
            </a:r>
            <a:endParaRPr lang="uk-UA" noProof="0" dirty="0"/>
          </a:p>
        </p:txBody>
      </p:sp>
      <p:sp>
        <p:nvSpPr>
          <p:cNvPr id="6" name="Покажчик місця заповненн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415373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10244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7836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4317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6052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215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118175-C1C9-4B65-AD1F-43DAD7EDF649}" type="datetime1">
              <a:rPr lang="uk-UA" smtClean="0"/>
              <a:t>04.10.2020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79CE99-5F6E-40D5-852E-33DBD6A6093A}" type="datetime1">
              <a:rPr lang="uk-UA" smtClean="0"/>
              <a:t>04.10.2020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DC5414-D75B-4DF4-BAAD-41CFA386FC3D}" type="datetime1">
              <a:rPr lang="uk-UA" smtClean="0"/>
              <a:t>04.10.2020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B85406-CBC0-48E4-B907-482C10A93765}" type="datetime1">
              <a:rPr lang="uk-UA" smtClean="0"/>
              <a:t>04.10.2020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54A4A9-C97E-4813-B60B-158A9CDAE423}" type="datetime1">
              <a:rPr lang="uk-UA" smtClean="0"/>
              <a:t>04.10.2020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49555B-2E13-40A8-9A74-5A53BEF2A50D}" type="datetime1">
              <a:rPr lang="uk-UA" smtClean="0"/>
              <a:t>04.10.2020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1E130-4387-49F2-9CB1-D47446845B4B}" type="datetime1">
              <a:rPr lang="uk-UA" smtClean="0"/>
              <a:t>04.10.2020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FBD7D8-0EFE-4B31-BA60-09437FC332B9}" type="datetime1">
              <a:rPr lang="uk-UA" smtClean="0"/>
              <a:t>04.10.2020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715550-B798-411F-8036-9EB70FA0DAAC}" type="datetime1">
              <a:rPr lang="uk-UA" smtClean="0"/>
              <a:t>04.10.2020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E8567B-51DE-4179-8105-1ED77F30B558}" type="datetime1">
              <a:rPr lang="uk-UA" smtClean="0"/>
              <a:t>04.10.2020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8431B4-302D-4BEA-BD86-3B42AB6CC9F1}" type="datetime1">
              <a:rPr lang="uk-UA" smtClean="0"/>
              <a:t>04.10.2020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A1E7291-3149-4EC6-AED1-612E03FE0429}" type="datetime1">
              <a:rPr lang="uk-UA" smtClean="0"/>
              <a:t>04.10.2020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3"/>
          <p:cNvSpPr>
            <a:spLocks noGrp="1"/>
          </p:cNvSpPr>
          <p:nvPr>
            <p:ph type="ctrTitle"/>
          </p:nvPr>
        </p:nvSpPr>
        <p:spPr>
          <a:xfrm>
            <a:off x="180241" y="3567430"/>
            <a:ext cx="9029700" cy="1724025"/>
          </a:xfrm>
        </p:spPr>
        <p:txBody>
          <a:bodyPr/>
          <a:lstStyle/>
          <a:p>
            <a:pPr algn="ctr"/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Лекція </a:t>
            </a:r>
            <a:r>
              <a:rPr lang="en-US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Цикли. </a:t>
            </a:r>
            <a:r>
              <a:rPr lang="en-US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Цикл </a:t>
            </a:r>
            <a:r>
              <a:rPr lang="en-US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endParaRPr lang="uk-UA" alt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991" y="467515"/>
            <a:ext cx="6172200" cy="174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12"/>
          <p:cNvSpPr>
            <a:spLocks noGrp="1"/>
          </p:cNvSpPr>
          <p:nvPr>
            <p:ph type="title"/>
          </p:nvPr>
        </p:nvSpPr>
        <p:spPr>
          <a:xfrm>
            <a:off x="29028" y="389467"/>
            <a:ext cx="9114972" cy="805542"/>
          </a:xfrm>
          <a:noFill/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anchor="ctr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4000" dirty="0" smtClean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2. </a:t>
            </a:r>
            <a:r>
              <a:rPr lang="uk-UA" sz="4000" dirty="0" smtClean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Оператор циклу </a:t>
            </a: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while</a:t>
            </a:r>
            <a:endParaRPr lang="uk-UA" sz="4000" dirty="0">
              <a:solidFill>
                <a:schemeClr val="accent2">
                  <a:lumMod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917232" y="1585802"/>
            <a:ext cx="7364370" cy="2656966"/>
            <a:chOff x="1025050" y="1290144"/>
            <a:chExt cx="7364370" cy="2656966"/>
          </a:xfrm>
        </p:grpSpPr>
        <p:sp>
          <p:nvSpPr>
            <p:cNvPr id="12291" name="TextBox 2"/>
            <p:cNvSpPr txBox="1">
              <a:spLocks noChangeArrowheads="1"/>
            </p:cNvSpPr>
            <p:nvPr/>
          </p:nvSpPr>
          <p:spPr bwMode="auto">
            <a:xfrm>
              <a:off x="1025050" y="1290144"/>
              <a:ext cx="1767840" cy="677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en-US" altLang="ru-RU" sz="4400" b="1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>while</a:t>
              </a:r>
              <a:endParaRPr lang="en-US" altLang="ru-RU" sz="4400" b="1" dirty="0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92" name="TextBox 5"/>
            <p:cNvSpPr txBox="1">
              <a:spLocks noChangeArrowheads="1"/>
            </p:cNvSpPr>
            <p:nvPr/>
          </p:nvSpPr>
          <p:spPr bwMode="auto">
            <a:xfrm>
              <a:off x="2869724" y="1290144"/>
              <a:ext cx="533400" cy="677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en-US" altLang="ru-RU" sz="4400" b="1">
                  <a:latin typeface="Arial Narrow" panose="020B0606020202030204" pitchFamily="34" charset="0"/>
                  <a:cs typeface="Arial" panose="020B0604020202020204" pitchFamily="34" charset="0"/>
                </a:rPr>
                <a:t>(</a:t>
              </a:r>
            </a:p>
          </p:txBody>
        </p:sp>
        <p:sp>
          <p:nvSpPr>
            <p:cNvPr id="12293" name="TextBox 6"/>
            <p:cNvSpPr txBox="1">
              <a:spLocks noChangeArrowheads="1"/>
            </p:cNvSpPr>
            <p:nvPr/>
          </p:nvSpPr>
          <p:spPr bwMode="auto">
            <a:xfrm>
              <a:off x="3509169" y="1290144"/>
              <a:ext cx="2057400" cy="677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4400" b="1" u="sng" dirty="0" err="1" smtClean="0">
                  <a:solidFill>
                    <a:srgbClr val="00B05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умова</a:t>
              </a:r>
              <a:endParaRPr lang="en-US" altLang="ru-RU" sz="4400" b="1" u="sng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94" name="TextBox 7"/>
            <p:cNvSpPr txBox="1">
              <a:spLocks noChangeArrowheads="1"/>
            </p:cNvSpPr>
            <p:nvPr/>
          </p:nvSpPr>
          <p:spPr bwMode="auto">
            <a:xfrm>
              <a:off x="5699919" y="1290144"/>
              <a:ext cx="503238" cy="677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4400" b="1">
                  <a:latin typeface="Arial Narrow" panose="020B0606020202030204" pitchFamily="34" charset="0"/>
                  <a:cs typeface="Arial" panose="020B0604020202020204" pitchFamily="34" charset="0"/>
                </a:rPr>
                <a:t>)</a:t>
              </a:r>
              <a:endParaRPr lang="en-US" altLang="ru-RU" sz="4400" b="1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6"/>
            <p:cNvSpPr txBox="1">
              <a:spLocks noChangeArrowheads="1"/>
            </p:cNvSpPr>
            <p:nvPr/>
          </p:nvSpPr>
          <p:spPr bwMode="auto">
            <a:xfrm>
              <a:off x="1747083" y="2245914"/>
              <a:ext cx="3312081" cy="677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4400" b="1" u="sng" dirty="0" smtClean="0">
                  <a:solidFill>
                    <a:srgbClr val="00B05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оператор</a:t>
              </a:r>
              <a:r>
                <a:rPr lang="en-US" altLang="ru-RU" sz="4400" b="1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>;</a:t>
              </a:r>
              <a:endParaRPr lang="en-US" altLang="ru-RU" sz="4400" b="1" dirty="0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 noChangeArrowheads="1"/>
            </p:cNvSpPr>
            <p:nvPr/>
          </p:nvSpPr>
          <p:spPr bwMode="auto">
            <a:xfrm>
              <a:off x="5133434" y="3239224"/>
              <a:ext cx="325598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 eaLnBrk="1" hangingPunct="1"/>
              <a:r>
                <a:rPr lang="ru-RU" altLang="ru-RU" sz="4000" i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т</a:t>
              </a:r>
              <a:r>
                <a:rPr lang="uk-UA" altLang="ru-RU" sz="4000" i="1" dirty="0" err="1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іло</a:t>
              </a:r>
              <a:r>
                <a:rPr lang="uk-UA" altLang="ru-RU" sz="4000" i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циклу</a:t>
              </a:r>
              <a:endParaRPr lang="ru-RU" altLang="ru-RU" sz="4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Прямая со стрелкой 31"/>
            <p:cNvCxnSpPr/>
            <p:nvPr/>
          </p:nvCxnSpPr>
          <p:spPr>
            <a:xfrm flipH="1" flipV="1">
              <a:off x="5147733" y="2675467"/>
              <a:ext cx="1458020" cy="477636"/>
            </a:xfrm>
            <a:prstGeom prst="straightConnector1">
              <a:avLst/>
            </a:prstGeom>
            <a:ln w="95250">
              <a:solidFill>
                <a:srgbClr val="FF0000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809414" y="4641377"/>
            <a:ext cx="758000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i="1" dirty="0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буде повторюватися, доти, доки </a:t>
            </a:r>
            <a:r>
              <a:rPr lang="uk-UA" altLang="ru-RU" sz="4000" i="1" dirty="0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умова</a:t>
            </a:r>
            <a:r>
              <a:rPr lang="uk-UA" altLang="ru-RU" sz="4000" i="1" dirty="0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буде істинною</a:t>
            </a:r>
            <a:endParaRPr lang="ru-RU" altLang="ru-RU" sz="4000" i="1" dirty="0">
              <a:solidFill>
                <a:srgbClr val="FF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800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558800" y="709206"/>
            <a:ext cx="8077201" cy="680501"/>
            <a:chOff x="285810" y="209673"/>
            <a:chExt cx="8692314" cy="680501"/>
          </a:xfrm>
        </p:grpSpPr>
        <p:sp>
          <p:nvSpPr>
            <p:cNvPr id="12291" name="TextBox 2"/>
            <p:cNvSpPr txBox="1">
              <a:spLocks noChangeArrowheads="1"/>
            </p:cNvSpPr>
            <p:nvPr/>
          </p:nvSpPr>
          <p:spPr bwMode="auto">
            <a:xfrm>
              <a:off x="285810" y="209673"/>
              <a:ext cx="1767840" cy="677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en-US" altLang="ru-RU" sz="4400" b="1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>while</a:t>
              </a:r>
              <a:endParaRPr lang="en-US" altLang="ru-RU" sz="4400" b="1" dirty="0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92" name="TextBox 5"/>
            <p:cNvSpPr txBox="1">
              <a:spLocks noChangeArrowheads="1"/>
            </p:cNvSpPr>
            <p:nvPr/>
          </p:nvSpPr>
          <p:spPr bwMode="auto">
            <a:xfrm>
              <a:off x="2130484" y="209673"/>
              <a:ext cx="533400" cy="677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en-US" altLang="ru-RU" sz="4400" b="1">
                  <a:latin typeface="Arial Narrow" panose="020B0606020202030204" pitchFamily="34" charset="0"/>
                  <a:cs typeface="Arial" panose="020B0604020202020204" pitchFamily="34" charset="0"/>
                </a:rPr>
                <a:t>(</a:t>
              </a:r>
            </a:p>
          </p:txBody>
        </p:sp>
        <p:sp>
          <p:nvSpPr>
            <p:cNvPr id="12293" name="TextBox 6"/>
            <p:cNvSpPr txBox="1">
              <a:spLocks noChangeArrowheads="1"/>
            </p:cNvSpPr>
            <p:nvPr/>
          </p:nvSpPr>
          <p:spPr bwMode="auto">
            <a:xfrm>
              <a:off x="2769929" y="209673"/>
              <a:ext cx="2057400" cy="677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4400" b="1" u="sng" dirty="0" err="1" smtClean="0">
                  <a:solidFill>
                    <a:srgbClr val="00B05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умова</a:t>
              </a:r>
              <a:endParaRPr lang="en-US" altLang="ru-RU" sz="4400" b="1" u="sng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94" name="TextBox 7"/>
            <p:cNvSpPr txBox="1">
              <a:spLocks noChangeArrowheads="1"/>
            </p:cNvSpPr>
            <p:nvPr/>
          </p:nvSpPr>
          <p:spPr bwMode="auto">
            <a:xfrm>
              <a:off x="4960679" y="209673"/>
              <a:ext cx="503238" cy="677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4400" b="1">
                  <a:latin typeface="Arial Narrow" panose="020B0606020202030204" pitchFamily="34" charset="0"/>
                  <a:cs typeface="Arial" panose="020B0604020202020204" pitchFamily="34" charset="0"/>
                </a:rPr>
                <a:t>)</a:t>
              </a:r>
              <a:endParaRPr lang="en-US" altLang="ru-RU" sz="4400" b="1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6"/>
            <p:cNvSpPr txBox="1">
              <a:spLocks noChangeArrowheads="1"/>
            </p:cNvSpPr>
            <p:nvPr/>
          </p:nvSpPr>
          <p:spPr bwMode="auto">
            <a:xfrm>
              <a:off x="5666043" y="213066"/>
              <a:ext cx="3312081" cy="677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4400" b="1" u="sng" dirty="0" smtClean="0">
                  <a:solidFill>
                    <a:srgbClr val="00B05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оператор</a:t>
              </a:r>
              <a:r>
                <a:rPr lang="en-US" altLang="ru-RU" sz="4400" b="1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>;</a:t>
              </a:r>
              <a:endParaRPr lang="en-US" altLang="ru-RU" sz="4400" b="1" dirty="0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22587" y="1567160"/>
            <a:ext cx="699024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4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Цикл працює так: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84929" y="2475788"/>
            <a:ext cx="77073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1. Обчислюється вираз умови.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84929" y="3122119"/>
            <a:ext cx="795107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2. Якщо умова </a:t>
            </a:r>
            <a:r>
              <a:rPr lang="uk-UA" altLang="ru-RU" sz="3600" b="1" dirty="0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істинна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(вираз умови не дорівнює нулю), то виконується </a:t>
            </a:r>
            <a:r>
              <a:rPr lang="uk-UA" altLang="ru-RU" sz="3600" b="1" dirty="0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оператор 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і перехід до пункту 1. </a:t>
            </a:r>
          </a:p>
          <a:p>
            <a:pPr eaLnBrk="1" hangingPunct="1"/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3. Якщо умова </a:t>
            </a:r>
            <a:r>
              <a:rPr lang="uk-UA" altLang="ru-RU" sz="3600" b="1" dirty="0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хибна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, то здійснюється вихід з циклу.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1009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26078" y="463176"/>
            <a:ext cx="76008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В більшості випадків, потрібно повторити виконання не одного оператора, а кількох.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29733" y="1848800"/>
            <a:ext cx="74972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Тоді використовують </a:t>
            </a:r>
            <a:r>
              <a:rPr lang="uk-UA" altLang="ru-RU" sz="3600" b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оператор «блок»: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313267" y="2710629"/>
            <a:ext cx="8127428" cy="3352094"/>
            <a:chOff x="491078" y="2710629"/>
            <a:chExt cx="8210789" cy="3352094"/>
          </a:xfrm>
        </p:grpSpPr>
        <p:sp>
          <p:nvSpPr>
            <p:cNvPr id="17" name="TextBox 2"/>
            <p:cNvSpPr txBox="1">
              <a:spLocks noChangeArrowheads="1"/>
            </p:cNvSpPr>
            <p:nvPr/>
          </p:nvSpPr>
          <p:spPr bwMode="auto">
            <a:xfrm>
              <a:off x="3694416" y="2710629"/>
              <a:ext cx="1767840" cy="553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en-US" altLang="ru-RU" sz="3600" b="1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>while</a:t>
              </a:r>
              <a:endParaRPr lang="en-US" altLang="ru-RU" sz="3600" b="1" dirty="0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5"/>
            <p:cNvSpPr txBox="1">
              <a:spLocks noChangeArrowheads="1"/>
            </p:cNvSpPr>
            <p:nvPr/>
          </p:nvSpPr>
          <p:spPr bwMode="auto">
            <a:xfrm>
              <a:off x="3694416" y="3287016"/>
              <a:ext cx="533400" cy="553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en-US" altLang="ru-RU" sz="3600" b="1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>{</a:t>
              </a:r>
              <a:endParaRPr lang="en-US" altLang="ru-RU" sz="3600" b="1" dirty="0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6"/>
            <p:cNvSpPr txBox="1">
              <a:spLocks noChangeArrowheads="1"/>
            </p:cNvSpPr>
            <p:nvPr/>
          </p:nvSpPr>
          <p:spPr bwMode="auto">
            <a:xfrm>
              <a:off x="6084867" y="2710629"/>
              <a:ext cx="2057400" cy="553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3600" b="1" u="sng" dirty="0" err="1" smtClean="0">
                  <a:solidFill>
                    <a:srgbClr val="00B05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умова</a:t>
              </a:r>
              <a:endParaRPr lang="en-US" altLang="ru-RU" sz="3600" b="1" u="sng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"/>
            <p:cNvSpPr txBox="1">
              <a:spLocks noChangeArrowheads="1"/>
            </p:cNvSpPr>
            <p:nvPr/>
          </p:nvSpPr>
          <p:spPr bwMode="auto">
            <a:xfrm>
              <a:off x="8198629" y="2710629"/>
              <a:ext cx="503238" cy="553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3600" b="1" dirty="0">
                  <a:latin typeface="Arial Narrow" panose="020B0606020202030204" pitchFamily="34" charset="0"/>
                  <a:cs typeface="Arial" panose="020B0604020202020204" pitchFamily="34" charset="0"/>
                </a:rPr>
                <a:t>)</a:t>
              </a:r>
              <a:endParaRPr lang="en-US" altLang="ru-RU" sz="3600" b="1" dirty="0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6"/>
            <p:cNvSpPr txBox="1">
              <a:spLocks noChangeArrowheads="1"/>
            </p:cNvSpPr>
            <p:nvPr/>
          </p:nvSpPr>
          <p:spPr bwMode="auto">
            <a:xfrm>
              <a:off x="4342871" y="3707147"/>
              <a:ext cx="4350029" cy="553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3600" b="1" u="sng" dirty="0" smtClean="0">
                  <a:solidFill>
                    <a:srgbClr val="00B05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оператор1</a:t>
              </a:r>
              <a:r>
                <a:rPr lang="en-US" altLang="ru-RU" sz="3600" b="1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>;</a:t>
              </a:r>
              <a:endParaRPr lang="en-US" altLang="ru-RU" sz="3600" b="1" dirty="0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6"/>
            <p:cNvSpPr txBox="1">
              <a:spLocks noChangeArrowheads="1"/>
            </p:cNvSpPr>
            <p:nvPr/>
          </p:nvSpPr>
          <p:spPr bwMode="auto">
            <a:xfrm>
              <a:off x="4342870" y="4978456"/>
              <a:ext cx="4350029" cy="553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3600" b="1" u="sng" dirty="0" smtClean="0">
                  <a:solidFill>
                    <a:srgbClr val="00B05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оператор</a:t>
              </a:r>
              <a:r>
                <a:rPr lang="en-US" altLang="ru-RU" sz="3600" b="1" u="sng" dirty="0">
                  <a:solidFill>
                    <a:srgbClr val="00B05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N</a:t>
              </a:r>
              <a:r>
                <a:rPr lang="en-US" altLang="ru-RU" sz="3600" b="1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>;</a:t>
              </a:r>
              <a:endParaRPr lang="en-US" altLang="ru-RU" sz="3600" b="1" dirty="0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6"/>
            <p:cNvSpPr txBox="1">
              <a:spLocks noChangeArrowheads="1"/>
            </p:cNvSpPr>
            <p:nvPr/>
          </p:nvSpPr>
          <p:spPr bwMode="auto">
            <a:xfrm>
              <a:off x="4342870" y="4337451"/>
              <a:ext cx="4350029" cy="553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en-US" altLang="ru-RU" sz="3600" b="1" dirty="0" smtClean="0">
                  <a:solidFill>
                    <a:srgbClr val="00B05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…</a:t>
              </a:r>
              <a:endParaRPr lang="en-US" altLang="ru-RU" sz="3600" b="1" dirty="0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5"/>
            <p:cNvSpPr txBox="1">
              <a:spLocks noChangeArrowheads="1"/>
            </p:cNvSpPr>
            <p:nvPr/>
          </p:nvSpPr>
          <p:spPr bwMode="auto">
            <a:xfrm>
              <a:off x="5510452" y="2710629"/>
              <a:ext cx="533400" cy="553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en-US" altLang="ru-RU" sz="3600" b="1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>(</a:t>
              </a:r>
              <a:endParaRPr lang="en-US" altLang="ru-RU" sz="3600" b="1" dirty="0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7"/>
            <p:cNvSpPr txBox="1">
              <a:spLocks noChangeArrowheads="1"/>
            </p:cNvSpPr>
            <p:nvPr/>
          </p:nvSpPr>
          <p:spPr bwMode="auto">
            <a:xfrm>
              <a:off x="3786232" y="5508725"/>
              <a:ext cx="503238" cy="553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en-US" altLang="ru-RU" sz="3600" b="1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>}</a:t>
              </a:r>
              <a:endParaRPr lang="en-US" altLang="ru-RU" sz="3600" b="1" dirty="0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491078" y="4145518"/>
              <a:ext cx="2807253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 eaLnBrk="1" hangingPunct="1"/>
              <a:r>
                <a:rPr lang="ru-RU" altLang="ru-RU" sz="3600" i="1" dirty="0" smtClean="0">
                  <a:solidFill>
                    <a:srgbClr val="FF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оператор «блок»</a:t>
              </a:r>
              <a:endParaRPr lang="ru-RU" altLang="ru-RU" sz="3600" i="1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 flipV="1">
              <a:off x="2620902" y="3707148"/>
              <a:ext cx="1073514" cy="553997"/>
            </a:xfrm>
            <a:prstGeom prst="straightConnector1">
              <a:avLst/>
            </a:prstGeom>
            <a:ln w="95250">
              <a:solidFill>
                <a:srgbClr val="FF0000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2466939" y="5255455"/>
              <a:ext cx="1227477" cy="530269"/>
            </a:xfrm>
            <a:prstGeom prst="straightConnector1">
              <a:avLst/>
            </a:prstGeom>
            <a:ln w="95250">
              <a:solidFill>
                <a:srgbClr val="FF0000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350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87401" y="356137"/>
            <a:ext cx="7569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ru-RU" altLang="ru-RU" sz="36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Приклад 1.</a:t>
            </a:r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Знайти</a:t>
            </a:r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суму </a:t>
            </a:r>
            <a:r>
              <a:rPr lang="ru-RU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парних</a:t>
            </a:r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чисел 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від 2 до 10 (включно).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62060" y="1662543"/>
            <a:ext cx="83819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summa = 0;</a:t>
            </a:r>
          </a:p>
          <a:p>
            <a:r>
              <a:rPr lang="en-US" sz="3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en-US" sz="36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(a &lt;= 10)</a:t>
            </a:r>
          </a:p>
          <a:p>
            <a:r>
              <a:rPr lang="ru-RU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uk-UA" sz="3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3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summa 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= summa + a;</a:t>
            </a:r>
          </a:p>
          <a:p>
            <a:r>
              <a:rPr lang="uk-UA" sz="3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3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= a + 2;</a:t>
            </a:r>
          </a:p>
          <a:p>
            <a:r>
              <a:rPr lang="ru-RU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3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A31515"/>
                </a:solidFill>
                <a:latin typeface="Consolas" panose="020B0609020204030204" pitchFamily="49" charset="0"/>
              </a:rPr>
              <a:t>"Summa = %d\n</a:t>
            </a:r>
            <a:r>
              <a:rPr lang="en-US" sz="36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uk-UA" sz="3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summa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3600" b="1" dirty="0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774207" y="1176435"/>
            <a:ext cx="301419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ru-RU" altLang="ru-RU" sz="3600" i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умова</a:t>
            </a:r>
            <a:r>
              <a:rPr lang="ru-RU" altLang="ru-RU" sz="36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600" i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виконання</a:t>
            </a:r>
            <a:r>
              <a:rPr lang="ru-RU" altLang="ru-RU" sz="36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6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тіла циклу</a:t>
            </a:r>
            <a:endParaRPr lang="ru-RU" altLang="ru-RU" sz="3600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Прямая со стрелкой 29"/>
          <p:cNvCxnSpPr/>
          <p:nvPr/>
        </p:nvCxnSpPr>
        <p:spPr>
          <a:xfrm flipH="1">
            <a:off x="4056026" y="2156630"/>
            <a:ext cx="1830364" cy="624669"/>
          </a:xfrm>
          <a:prstGeom prst="straightConnector1">
            <a:avLst/>
          </a:prstGeom>
          <a:ln w="95250"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2133600" y="2800350"/>
            <a:ext cx="1828800" cy="5334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810764" y="3409950"/>
            <a:ext cx="5524380" cy="2114550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182507" y="3526760"/>
            <a:ext cx="325598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ru-RU" altLang="ru-RU" sz="3600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тіло</a:t>
            </a:r>
            <a:r>
              <a:rPr lang="ru-RU" altLang="ru-RU" sz="36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eaLnBrk="1" hangingPunct="1"/>
            <a:r>
              <a:rPr lang="ru-RU" altLang="ru-RU" sz="36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циклу</a:t>
            </a:r>
            <a:endParaRPr lang="ru-RU" altLang="ru-RU" sz="3600" i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6343613" y="4188479"/>
            <a:ext cx="937690" cy="1"/>
          </a:xfrm>
          <a:prstGeom prst="straightConnector1">
            <a:avLst/>
          </a:prstGeom>
          <a:ln w="95250">
            <a:solidFill>
              <a:srgbClr val="7030A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611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  <p:bldP spid="6" grpId="0" animBg="1"/>
      <p:bldP spid="31" grpId="0" animBg="1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68411" y="835709"/>
            <a:ext cx="756031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ru-RU" altLang="ru-RU" sz="36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Приклад 2.</a:t>
            </a:r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Користувач вводить </a:t>
            </a:r>
            <a:r>
              <a:rPr lang="en-US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N </a:t>
            </a:r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чисел з к</a:t>
            </a:r>
            <a:r>
              <a:rPr lang="uk-UA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лавіатури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. Порахувати суму та добуток цих чисел.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19160" y="3434833"/>
            <a:ext cx="790956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ru-RU" altLang="ru-RU" sz="4000" b="1" i="1" dirty="0" err="1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Спершу</a:t>
            </a:r>
            <a:r>
              <a:rPr lang="ru-RU" altLang="ru-RU" sz="4000" b="1" i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4000" b="1" i="1" dirty="0" err="1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почнемо</a:t>
            </a:r>
            <a:r>
              <a:rPr lang="ru-RU" altLang="ru-RU" sz="4000" b="1" i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з </a:t>
            </a:r>
            <a:r>
              <a:rPr lang="ru-RU" altLang="ru-RU" sz="4000" b="1" i="1" dirty="0" err="1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роздумів</a:t>
            </a:r>
            <a:r>
              <a:rPr lang="ru-RU" altLang="ru-RU" sz="4000" b="1" i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над </a:t>
            </a:r>
            <a:r>
              <a:rPr lang="ru-RU" altLang="ru-RU" sz="4000" b="1" i="1" dirty="0" err="1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завданням</a:t>
            </a:r>
            <a:endParaRPr lang="ru-RU" altLang="ru-RU" sz="4000" b="1" i="1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450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19666" y="510104"/>
            <a:ext cx="757766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ru-RU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Змоделюємо</a:t>
            </a:r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процес</a:t>
            </a:r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роз</a:t>
            </a:r>
            <a:r>
              <a:rPr lang="en-US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’</a:t>
            </a:r>
            <a:r>
              <a:rPr lang="ru-RU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язання</a:t>
            </a:r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дано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ї задачі людиною:</a:t>
            </a:r>
            <a:endParaRPr lang="ru-RU" altLang="ru-RU" sz="36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91607" y="2243833"/>
            <a:ext cx="25880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Числа:</a:t>
            </a:r>
            <a:endParaRPr lang="ru-RU" alt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93877" y="2243833"/>
            <a:ext cx="77149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alt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81949" y="2915282"/>
            <a:ext cx="23178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Добуток:</a:t>
            </a:r>
            <a:endParaRPr lang="ru-RU" alt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77607" y="3623168"/>
            <a:ext cx="172215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Сума:</a:t>
            </a:r>
            <a:endParaRPr lang="ru-RU" alt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299760" y="2939573"/>
            <a:ext cx="77149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alt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299759" y="3635314"/>
            <a:ext cx="77149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alt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122020" y="2229319"/>
            <a:ext cx="77149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ru-RU" alt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444222" y="3063875"/>
            <a:ext cx="499155" cy="4531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3413500" y="3061727"/>
            <a:ext cx="529877" cy="4552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448235" y="3792121"/>
            <a:ext cx="499155" cy="4531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3417513" y="3789973"/>
            <a:ext cx="529877" cy="4552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122020" y="2957025"/>
            <a:ext cx="77149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ru-RU" alt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072948" y="3623168"/>
            <a:ext cx="77149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ru-RU" alt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327534" y="2229319"/>
            <a:ext cx="9317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ru-RU" alt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4215715" y="3070795"/>
            <a:ext cx="499155" cy="4531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4184993" y="3068647"/>
            <a:ext cx="529877" cy="4552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4219728" y="3799041"/>
            <a:ext cx="499155" cy="4531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4189006" y="3796893"/>
            <a:ext cx="529877" cy="4552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163264" y="2939573"/>
            <a:ext cx="11724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10.5</a:t>
            </a:r>
            <a:endParaRPr lang="ru-RU" alt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114192" y="3605716"/>
            <a:ext cx="122154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10.5</a:t>
            </a:r>
            <a:endParaRPr lang="ru-RU" alt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614827" y="2207396"/>
            <a:ext cx="9317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ru-RU" alt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557137" y="2949730"/>
            <a:ext cx="11724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-21</a:t>
            </a:r>
            <a:endParaRPr lang="ru-RU" alt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584265" y="3615873"/>
            <a:ext cx="122154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8.5</a:t>
            </a:r>
            <a:endParaRPr lang="ru-RU" alt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240859" y="3132238"/>
            <a:ext cx="1018408" cy="3847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5240859" y="3121462"/>
            <a:ext cx="1018408" cy="3955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201363" y="3789973"/>
            <a:ext cx="1096004" cy="362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V="1">
            <a:off x="5201363" y="3789973"/>
            <a:ext cx="1096004" cy="3819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536095" y="5201281"/>
            <a:ext cx="55445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 так далі …</a:t>
            </a:r>
            <a:endParaRPr lang="ru-RU" altLang="ru-RU" sz="4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9720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6" grpId="0"/>
      <p:bldP spid="17" grpId="0"/>
      <p:bldP spid="18" grpId="0"/>
      <p:bldP spid="23" grpId="0"/>
      <p:bldP spid="24" grpId="0"/>
      <p:bldP spid="25" grpId="0"/>
      <p:bldP spid="26" grpId="0"/>
      <p:bldP spid="27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92008" y="3238914"/>
            <a:ext cx="753019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3) на початку роботи програми попросимо користувача ввести кількість чисел</a:t>
            </a:r>
            <a:endParaRPr lang="ru-RU" altLang="ru-RU" sz="32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92008" y="4510125"/>
            <a:ext cx="753019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Кількість – це ціле число, оскільки користувач не може ввести 1.5 (півтора числа) чи 7.25 (сім цілих двадцять п</a:t>
            </a:r>
            <a:r>
              <a:rPr lang="en-US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’</a:t>
            </a:r>
            <a:r>
              <a:rPr lang="ru-RU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ять </a:t>
            </a:r>
            <a:r>
              <a:rPr lang="ru-RU" alt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сотих</a:t>
            </a:r>
            <a:r>
              <a:rPr lang="ru-RU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)</a:t>
            </a:r>
            <a:r>
              <a:rPr lang="uk-UA" altLang="ru-RU" sz="3200" dirty="0">
                <a:latin typeface="Arial Narrow" panose="020B0606020202030204" pitchFamily="34" charset="0"/>
                <a:cs typeface="Arial" panose="020B0604020202020204" pitchFamily="34" charset="0"/>
              </a:rPr>
              <a:t>.</a:t>
            </a:r>
            <a:endParaRPr lang="ru-RU" altLang="ru-RU" sz="32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70466" y="503140"/>
            <a:ext cx="755173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1) оскільки не сказано, які саме числа, то передбачаємо найбільш загальний випадок – коли числа </a:t>
            </a:r>
            <a:r>
              <a:rPr lang="uk-UA" altLang="ru-RU" sz="3200" b="1" i="1" dirty="0" smtClean="0">
                <a:solidFill>
                  <a:srgbClr val="0070C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дробові</a:t>
            </a:r>
            <a:endParaRPr lang="ru-RU" altLang="ru-RU" sz="3200" b="1" i="1" dirty="0">
              <a:solidFill>
                <a:srgbClr val="0070C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70466" y="2098198"/>
            <a:ext cx="755173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2) сума та добуток дробових чисел будуть </a:t>
            </a:r>
            <a:r>
              <a:rPr lang="uk-UA" altLang="ru-RU" sz="3200" b="1" i="1" dirty="0">
                <a:solidFill>
                  <a:srgbClr val="0070C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дробовими</a:t>
            </a:r>
            <a:endParaRPr lang="ru-RU" altLang="ru-RU" sz="3200" b="1" i="1" dirty="0">
              <a:solidFill>
                <a:srgbClr val="0070C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579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51312" y="328941"/>
            <a:ext cx="79095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ru-RU" alt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Запису</a:t>
            </a:r>
            <a:r>
              <a:rPr lang="uk-UA" alt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ємо</a:t>
            </a: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програмний код:</a:t>
            </a:r>
            <a:endParaRPr lang="ru-RU" altLang="ru-RU" sz="3200" b="1" i="1" dirty="0">
              <a:solidFill>
                <a:srgbClr val="0070C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12646" y="893179"/>
            <a:ext cx="83313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uk-UA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n;</a:t>
            </a:r>
          </a:p>
          <a:p>
            <a:r>
              <a:rPr lang="uk-UA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summa</a:t>
            </a:r>
            <a:r>
              <a:rPr lang="uk-UA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dob</a:t>
            </a:r>
            <a:r>
              <a:rPr lang="uk-UA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1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x;</a:t>
            </a:r>
          </a:p>
          <a:p>
            <a:r>
              <a:rPr lang="uk-UA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pt-B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"n = "</a:t>
            </a:r>
            <a:r>
              <a:rPr lang="pt-B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 scanf(</a:t>
            </a:r>
            <a:r>
              <a:rPr lang="pt-BR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pt-B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r>
              <a:rPr lang="uk-UA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(n &gt; 0)</a:t>
            </a:r>
          </a:p>
          <a:p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"x = 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"%lf"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&amp;x);</a:t>
            </a:r>
          </a:p>
          <a:p>
            <a:r>
              <a:rPr lang="uk-UA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dob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dob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* x;</a:t>
            </a:r>
          </a:p>
          <a:p>
            <a:r>
              <a:rPr lang="uk-UA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summa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 summa + x;</a:t>
            </a:r>
          </a:p>
          <a:p>
            <a:r>
              <a:rPr lang="uk-UA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n-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-;</a:t>
            </a:r>
          </a:p>
          <a:p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pt-B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"Summa = %f\nDob = %f\n"</a:t>
            </a:r>
            <a:r>
              <a:rPr lang="pt-B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summa, dob);</a:t>
            </a:r>
          </a:p>
          <a:p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951334" y="2417784"/>
            <a:ext cx="1630066" cy="346371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508717" y="867095"/>
            <a:ext cx="32989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u-RU" altLang="ru-RU" sz="20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сума повинна бути </a:t>
            </a:r>
            <a:r>
              <a:rPr lang="uk-UA" altLang="ru-RU" sz="2000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ініціалізована</a:t>
            </a:r>
            <a:r>
              <a:rPr lang="uk-UA" altLang="ru-RU" sz="20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нулем</a:t>
            </a:r>
            <a:endParaRPr lang="ru-RU" altLang="ru-RU" sz="2000" i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3200400" y="1576552"/>
            <a:ext cx="1166648" cy="850757"/>
          </a:xfrm>
          <a:prstGeom prst="straightConnector1">
            <a:avLst/>
          </a:prstGeom>
          <a:ln w="95250">
            <a:solidFill>
              <a:srgbClr val="7030A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3755676" y="2417784"/>
            <a:ext cx="1402512" cy="346371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281076" y="1291148"/>
            <a:ext cx="24780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20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добуток </a:t>
            </a:r>
            <a:br>
              <a:rPr lang="uk-UA" altLang="ru-RU" sz="20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2000" i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ініціалізується</a:t>
            </a:r>
            <a:r>
              <a:rPr lang="uk-UA" altLang="ru-RU" sz="20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uk-UA" altLang="ru-RU" sz="20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20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одиницею</a:t>
            </a:r>
            <a:endParaRPr lang="ru-RU" altLang="ru-RU" sz="2000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4795262" y="1815360"/>
            <a:ext cx="1573892" cy="573849"/>
          </a:xfrm>
          <a:prstGeom prst="straightConnector1">
            <a:avLst/>
          </a:prstGeom>
          <a:ln w="95250"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1104217" y="4994810"/>
            <a:ext cx="815033" cy="379295"/>
          </a:xfrm>
          <a:prstGeom prst="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335361" y="4437734"/>
            <a:ext cx="5563106" cy="111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uk-UA" altLang="ru-RU" sz="2300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uk-UA" altLang="ru-RU" sz="2000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змінна </a:t>
            </a:r>
            <a:r>
              <a:rPr lang="en-US" altLang="ru-RU" sz="2000" b="1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ru-RU" sz="2000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000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altLang="ru-RU" sz="2000" i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</a:t>
            </a:r>
            <a:r>
              <a:rPr lang="ru-RU" altLang="ru-RU" sz="2000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000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кількість чисел, які 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2000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000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вводить користувач; ми будемо           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2000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000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позначати під </a:t>
            </a:r>
            <a:r>
              <a:rPr lang="en-US" altLang="ru-RU" sz="2000" b="1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uk-UA" altLang="ru-RU" sz="2000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скільки ще чисел треба ввести; ввели число – зменшили </a:t>
            </a:r>
            <a:r>
              <a:rPr lang="en-US" altLang="ru-RU" sz="2000" b="1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ru-RU" altLang="ru-RU" sz="2000" b="1" i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Прямая со стрелкой 24"/>
          <p:cNvCxnSpPr>
            <a:endCxn id="23" idx="3"/>
          </p:cNvCxnSpPr>
          <p:nvPr/>
        </p:nvCxnSpPr>
        <p:spPr>
          <a:xfrm flipH="1">
            <a:off x="1919250" y="5117432"/>
            <a:ext cx="2059192" cy="67026"/>
          </a:xfrm>
          <a:prstGeom prst="straightConnector1">
            <a:avLst/>
          </a:prstGeom>
          <a:ln w="952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1975397" y="3156695"/>
            <a:ext cx="923262" cy="34850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015789" y="2353902"/>
            <a:ext cx="312821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20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поки </a:t>
            </a:r>
            <a:r>
              <a:rPr lang="en-US" altLang="ru-RU" sz="20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ru-RU" altLang="ru-RU" sz="20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</a:t>
            </a:r>
            <a:r>
              <a:rPr lang="uk-UA" altLang="ru-RU" sz="2000" i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ільше</a:t>
            </a:r>
            <a:r>
              <a:rPr lang="uk-UA" altLang="ru-RU" sz="20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нуля, повторюємо тіло циклу; якщо </a:t>
            </a:r>
            <a:r>
              <a:rPr lang="en-US" altLang="ru-RU" sz="20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uk-UA" altLang="ru-RU" sz="20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0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стало р</a:t>
            </a:r>
            <a:r>
              <a:rPr lang="uk-UA" altLang="ru-RU" sz="2000" i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івне</a:t>
            </a:r>
            <a:r>
              <a:rPr lang="uk-UA" altLang="ru-RU" sz="20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0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uk-UA" altLang="ru-RU" sz="20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тоді завершуємо цикл</a:t>
            </a:r>
            <a:endParaRPr lang="ru-RU" altLang="ru-RU" sz="2000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Прямая со стрелкой 31"/>
          <p:cNvCxnSpPr/>
          <p:nvPr/>
        </p:nvCxnSpPr>
        <p:spPr>
          <a:xfrm flipH="1">
            <a:off x="2898660" y="3156695"/>
            <a:ext cx="3470494" cy="176765"/>
          </a:xfrm>
          <a:prstGeom prst="straightConnector1">
            <a:avLst/>
          </a:prstGeom>
          <a:ln w="95250">
            <a:solidFill>
              <a:srgbClr val="0070C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707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  <p:bldP spid="17" grpId="0"/>
      <p:bldP spid="23" grpId="0" animBg="1"/>
      <p:bldP spid="24" grpId="0"/>
      <p:bldP spid="30" grpId="0" animBg="1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26078" y="818775"/>
            <a:ext cx="769825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ru-RU" altLang="ru-RU" sz="36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Приклад 3.</a:t>
            </a:r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Користувач вводить </a:t>
            </a:r>
            <a:r>
              <a:rPr lang="en-US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N </a:t>
            </a:r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чисел з к</a:t>
            </a:r>
            <a:r>
              <a:rPr lang="uk-UA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лавіатури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. Знайти мінімальне та максимальне з них.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85810" y="3187183"/>
            <a:ext cx="790956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ru-RU" altLang="ru-RU" sz="4400" b="1" i="1" dirty="0" err="1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Почнемо</a:t>
            </a:r>
            <a:r>
              <a:rPr lang="ru-RU" altLang="ru-RU" sz="4400" b="1" i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з </a:t>
            </a:r>
            <a:r>
              <a:rPr lang="ru-RU" altLang="ru-RU" sz="4400" b="1" i="1" dirty="0" err="1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роздумів</a:t>
            </a:r>
            <a:r>
              <a:rPr lang="ru-RU" altLang="ru-RU" sz="4400" b="1" i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над </a:t>
            </a:r>
            <a:r>
              <a:rPr lang="ru-RU" altLang="ru-RU" sz="4400" b="1" i="1" dirty="0" err="1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завданням</a:t>
            </a:r>
            <a:endParaRPr lang="ru-RU" altLang="ru-RU" sz="4400" b="1" i="1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08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55613" y="510127"/>
            <a:ext cx="760098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1) введемо позначення для змінних і виберемо для них типи даних:</a:t>
            </a:r>
            <a:endParaRPr lang="ru-RU" altLang="ru-RU" sz="3200" b="1" i="1" dirty="0">
              <a:solidFill>
                <a:srgbClr val="0070C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5613" y="1879290"/>
            <a:ext cx="766025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en-US" altLang="ru-RU" sz="3200" b="1" dirty="0" smtClean="0">
                <a:solidFill>
                  <a:srgbClr val="0070C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n </a:t>
            </a:r>
            <a:r>
              <a:rPr lang="en-US" altLang="ru-RU" sz="3200" dirty="0">
                <a:latin typeface="Arial Narrow" panose="020B0606020202030204" pitchFamily="34" charset="0"/>
                <a:cs typeface="Arial" panose="020B0604020202020204" pitchFamily="34" charset="0"/>
              </a:rPr>
              <a:t>– </a:t>
            </a:r>
            <a:r>
              <a:rPr lang="uk-UA" altLang="ru-RU" sz="3200" dirty="0">
                <a:latin typeface="Arial Narrow" panose="020B0606020202030204" pitchFamily="34" charset="0"/>
                <a:cs typeface="Arial" panose="020B0604020202020204" pitchFamily="34" charset="0"/>
              </a:rPr>
              <a:t>кількість чисел, які </a:t>
            </a: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планує </a:t>
            </a:r>
            <a:r>
              <a:rPr lang="uk-UA" altLang="ru-RU" sz="3200" dirty="0">
                <a:latin typeface="Arial Narrow" panose="020B0606020202030204" pitchFamily="34" charset="0"/>
                <a:cs typeface="Arial" panose="020B0604020202020204" pitchFamily="34" charset="0"/>
              </a:rPr>
              <a:t>ввести </a:t>
            </a:r>
            <a:endParaRPr lang="uk-UA" altLang="ru-RU" sz="32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uk-UA" altLang="ru-RU" sz="32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   користувач (</a:t>
            </a:r>
            <a:r>
              <a:rPr lang="ru-RU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ц</a:t>
            </a:r>
            <a:r>
              <a:rPr lang="uk-UA" alt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іле</a:t>
            </a: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число);</a:t>
            </a:r>
            <a:endParaRPr lang="ru-RU" altLang="ru-RU" sz="32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ru-RU" sz="3200" b="1" dirty="0" err="1">
                <a:solidFill>
                  <a:srgbClr val="0070C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</a:t>
            </a:r>
            <a:r>
              <a:rPr lang="en-US" altLang="ru-RU" sz="3200" b="1" dirty="0" smtClean="0">
                <a:solidFill>
                  <a:srgbClr val="0070C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ru-RU" sz="3200" dirty="0">
                <a:latin typeface="Arial Narrow" panose="020B0606020202030204" pitchFamily="34" charset="0"/>
                <a:cs typeface="Arial" panose="020B0604020202020204" pitchFamily="34" charset="0"/>
              </a:rPr>
              <a:t>– </a:t>
            </a:r>
            <a:r>
              <a:rPr lang="ru-RU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міститиме кількість чисел, </a:t>
            </a:r>
            <a:r>
              <a:rPr lang="uk-UA" altLang="ru-RU" sz="3200" dirty="0">
                <a:latin typeface="Arial Narrow" panose="020B0606020202030204" pitchFamily="34" charset="0"/>
                <a:cs typeface="Arial" panose="020B0604020202020204" pitchFamily="34" charset="0"/>
              </a:rPr>
              <a:t>які </a:t>
            </a: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вже ввів </a:t>
            </a:r>
            <a:b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    користувач </a:t>
            </a:r>
            <a:r>
              <a:rPr lang="uk-UA" altLang="ru-RU" sz="3200" dirty="0"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  <a:r>
              <a:rPr lang="ru-RU" altLang="ru-RU" sz="3200" dirty="0">
                <a:latin typeface="Arial Narrow" panose="020B0606020202030204" pitchFamily="34" charset="0"/>
                <a:cs typeface="Arial" panose="020B0604020202020204" pitchFamily="34" charset="0"/>
              </a:rPr>
              <a:t>ц</a:t>
            </a:r>
            <a:r>
              <a:rPr lang="uk-UA" altLang="ru-RU" sz="3200" dirty="0" err="1">
                <a:latin typeface="Arial Narrow" panose="020B0606020202030204" pitchFamily="34" charset="0"/>
                <a:cs typeface="Arial" panose="020B0604020202020204" pitchFamily="34" charset="0"/>
              </a:rPr>
              <a:t>іле</a:t>
            </a:r>
            <a:r>
              <a:rPr lang="uk-UA" altLang="ru-RU" sz="3200" dirty="0">
                <a:latin typeface="Arial Narrow" panose="020B0606020202030204" pitchFamily="34" charset="0"/>
                <a:cs typeface="Arial" panose="020B0604020202020204" pitchFamily="34" charset="0"/>
              </a:rPr>
              <a:t> число</a:t>
            </a: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);</a:t>
            </a:r>
            <a:endParaRPr lang="en-US" altLang="ru-RU" sz="3200" b="1" dirty="0" smtClean="0">
              <a:solidFill>
                <a:srgbClr val="0070C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ru-RU" sz="3200" b="1" dirty="0" smtClean="0">
                <a:solidFill>
                  <a:srgbClr val="0070C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x</a:t>
            </a:r>
            <a:r>
              <a:rPr lang="en-US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ru-RU" sz="3200" dirty="0">
                <a:latin typeface="Arial Narrow" panose="020B0606020202030204" pitchFamily="34" charset="0"/>
                <a:cs typeface="Arial" panose="020B0604020202020204" pitchFamily="34" charset="0"/>
              </a:rPr>
              <a:t>– </a:t>
            </a:r>
            <a:r>
              <a:rPr lang="ru-RU" altLang="ru-RU" sz="3200" dirty="0">
                <a:latin typeface="Arial Narrow" panose="020B0606020202030204" pitchFamily="34" charset="0"/>
                <a:cs typeface="Arial" panose="020B0604020202020204" pitchFamily="34" charset="0"/>
              </a:rPr>
              <a:t>число,</a:t>
            </a:r>
            <a:r>
              <a:rPr lang="en-US" altLang="ru-RU" sz="32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яке вводить користувач </a:t>
            </a:r>
            <a:b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    (дробове число);</a:t>
            </a:r>
          </a:p>
          <a:p>
            <a:pPr eaLnBrk="1" hangingPunct="1"/>
            <a:r>
              <a:rPr lang="en-US" altLang="ru-RU" sz="3200" b="1" dirty="0" smtClean="0">
                <a:solidFill>
                  <a:srgbClr val="0070C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min</a:t>
            </a:r>
            <a:r>
              <a:rPr lang="en-US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–</a:t>
            </a:r>
            <a:r>
              <a:rPr lang="ru-RU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мінімальне число (дробове число);</a:t>
            </a:r>
            <a:b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n-US" altLang="ru-RU" sz="3200" b="1" dirty="0" smtClean="0">
                <a:solidFill>
                  <a:srgbClr val="0070C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max</a:t>
            </a:r>
            <a:r>
              <a:rPr lang="en-US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– </a:t>
            </a: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максимальне число (дробове число);</a:t>
            </a:r>
            <a:b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</a:br>
            <a:endParaRPr lang="ru-RU" altLang="ru-RU" sz="3200" b="1" i="1" dirty="0">
              <a:solidFill>
                <a:srgbClr val="0070C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3418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2"/>
          <p:cNvSpPr>
            <a:spLocks noGrp="1"/>
          </p:cNvSpPr>
          <p:nvPr>
            <p:ph type="title"/>
          </p:nvPr>
        </p:nvSpPr>
        <p:spPr>
          <a:xfrm>
            <a:off x="0" y="442505"/>
            <a:ext cx="9114972" cy="805542"/>
          </a:xfrm>
          <a:noFill/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anchor="ctr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4000" dirty="0" smtClean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1. Цикл</a:t>
            </a:r>
            <a:r>
              <a:rPr lang="uk-UA" sz="4000" dirty="0" err="1" smtClean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ічні</a:t>
            </a:r>
            <a:r>
              <a:rPr lang="uk-UA" sz="4000" dirty="0" smtClean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алгоритми</a:t>
            </a:r>
            <a:endParaRPr lang="uk-UA" sz="4000" dirty="0">
              <a:solidFill>
                <a:schemeClr val="accent2">
                  <a:lumMod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Прямоугольник 1"/>
          <p:cNvSpPr>
            <a:spLocks noChangeArrowheads="1"/>
          </p:cNvSpPr>
          <p:nvPr/>
        </p:nvSpPr>
        <p:spPr bwMode="auto">
          <a:xfrm>
            <a:off x="0" y="1248047"/>
            <a:ext cx="88773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Задача. </a:t>
            </a:r>
            <a:endParaRPr lang="en-US" altLang="ru-RU" sz="4000" b="1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algn="ctr"/>
            <a:r>
              <a:rPr lang="uk-UA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Скласти алгоритм фарбування паркану</a:t>
            </a:r>
            <a:endParaRPr lang="uk-UA" altLang="ru-RU" sz="40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strmnt.com/wp-content/uploads/2012/09/113-400x2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834" y="2795341"/>
            <a:ext cx="4918166" cy="309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dirty="0" smtClean="0"/>
              <a:t>Державний університет "Житомирська політехніка"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78683" y="321192"/>
            <a:ext cx="79095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Записуємо програмний код:</a:t>
            </a:r>
            <a:endParaRPr lang="uk-UA" altLang="ru-RU" sz="3200" b="1" i="1" dirty="0">
              <a:solidFill>
                <a:srgbClr val="0070C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7800" y="905967"/>
            <a:ext cx="869325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n,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min = 1e7, max = -1e7, x;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"n = 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while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n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"x = 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uk-UA" sz="2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"%lf"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&amp;x);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if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(x &lt; min) min = x;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if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(x &gt; max) max = x;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"Min = %f\</a:t>
            </a:r>
            <a:r>
              <a:rPr lang="en-US" sz="2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nMax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 = %f\n"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min, max);</a:t>
            </a:r>
          </a:p>
          <a:p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b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875134" y="1701892"/>
            <a:ext cx="1249066" cy="363516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790949" y="809696"/>
            <a:ext cx="52863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r" eaLnBrk="1" hangingPunct="1">
              <a:lnSpc>
                <a:spcPct val="80000"/>
              </a:lnSpc>
            </a:pPr>
            <a:r>
              <a:rPr lang="ru-RU" altLang="ru-RU" sz="2000" i="1" dirty="0" err="1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змінна</a:t>
            </a:r>
            <a:r>
              <a:rPr lang="uk-UA" altLang="ru-RU" sz="2000" i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ru-RU" sz="2000" b="1" i="1" dirty="0" err="1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</a:t>
            </a:r>
            <a:r>
              <a:rPr lang="en-US" altLang="ru-RU" sz="2000" i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altLang="ru-RU" sz="2000" i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виступатиме </a:t>
            </a:r>
            <a:r>
              <a:rPr lang="uk-UA" altLang="ru-RU" sz="2000" b="1" i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лічильником</a:t>
            </a:r>
            <a:r>
              <a:rPr lang="uk-UA" altLang="ru-RU" sz="2000" i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(буде використовуватися для підрахунку кількості введених чисел); поки числа не почали вводитися, </a:t>
            </a:r>
            <a:br>
              <a:rPr lang="uk-UA" altLang="ru-RU" sz="2000" i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n-US" altLang="ru-RU" sz="2000" b="1" i="1" dirty="0" err="1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</a:t>
            </a:r>
            <a:r>
              <a:rPr lang="en-US" altLang="ru-RU" sz="2000" i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altLang="ru-RU" sz="2000" i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дорівнює </a:t>
            </a:r>
            <a:r>
              <a:rPr lang="uk-UA" altLang="ru-RU" sz="2000" b="1" i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нулю</a:t>
            </a:r>
            <a:endParaRPr lang="ru-RU" altLang="ru-RU" sz="2000" b="1" i="1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Прямая со стрелкой 20"/>
          <p:cNvCxnSpPr>
            <a:endCxn id="19" idx="3"/>
          </p:cNvCxnSpPr>
          <p:nvPr/>
        </p:nvCxnSpPr>
        <p:spPr>
          <a:xfrm flipH="1">
            <a:off x="3124200" y="1143000"/>
            <a:ext cx="1057275" cy="740650"/>
          </a:xfrm>
          <a:prstGeom prst="straightConnector1">
            <a:avLst/>
          </a:prstGeom>
          <a:ln w="95250">
            <a:solidFill>
              <a:srgbClr val="7030A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1211214" y="4646239"/>
            <a:ext cx="815033" cy="379295"/>
          </a:xfrm>
          <a:prstGeom prst="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998913" y="4825218"/>
            <a:ext cx="50131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r" eaLnBrk="1" hangingPunct="1">
              <a:lnSpc>
                <a:spcPct val="80000"/>
              </a:lnSpc>
            </a:pPr>
            <a:r>
              <a:rPr lang="uk-UA" altLang="ru-RU" sz="2000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після того, як було введено число, збільшуємо лічильник </a:t>
            </a:r>
            <a:r>
              <a:rPr lang="uk-UA" altLang="ru-RU" sz="2000" b="1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</a:t>
            </a:r>
            <a:r>
              <a:rPr lang="uk-UA" altLang="ru-RU" sz="2000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одиницю</a:t>
            </a:r>
            <a:endParaRPr lang="ru-RU" altLang="ru-RU" sz="2000" b="1" i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Прямая со стрелкой 27"/>
          <p:cNvCxnSpPr>
            <a:endCxn id="26" idx="3"/>
          </p:cNvCxnSpPr>
          <p:nvPr/>
        </p:nvCxnSpPr>
        <p:spPr>
          <a:xfrm flipH="1" flipV="1">
            <a:off x="2026247" y="4835887"/>
            <a:ext cx="2421928" cy="189647"/>
          </a:xfrm>
          <a:prstGeom prst="straightConnector1">
            <a:avLst/>
          </a:prstGeom>
          <a:ln w="952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1882794" y="2086070"/>
            <a:ext cx="3702636" cy="370621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432927" y="1893175"/>
            <a:ext cx="269914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r" eaLnBrk="1" hangingPunct="1">
              <a:lnSpc>
                <a:spcPct val="80000"/>
              </a:lnSpc>
            </a:pPr>
            <a:r>
              <a:rPr lang="uk-UA" altLang="ru-RU" sz="20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записуємо у змінну </a:t>
            </a:r>
            <a:r>
              <a:rPr lang="en-US" altLang="ru-RU" sz="2000" b="1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uk-UA" altLang="ru-RU" sz="2000" b="1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0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нескінченність, а в </a:t>
            </a:r>
            <a:r>
              <a:rPr lang="en-US" altLang="ru-RU" sz="2000" b="1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uk-UA" altLang="ru-RU" sz="2000" b="1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uk-UA" altLang="ru-RU" sz="20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мінус нескінченність</a:t>
            </a:r>
            <a:endParaRPr lang="ru-RU" altLang="ru-RU" sz="2000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Прямая со стрелкой 33"/>
          <p:cNvCxnSpPr/>
          <p:nvPr/>
        </p:nvCxnSpPr>
        <p:spPr>
          <a:xfrm flipH="1" flipV="1">
            <a:off x="5585430" y="2053129"/>
            <a:ext cx="1179268" cy="6140"/>
          </a:xfrm>
          <a:prstGeom prst="straightConnector1">
            <a:avLst/>
          </a:prstGeom>
          <a:ln w="95250"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1053365" y="3839125"/>
            <a:ext cx="3913112" cy="39397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326306" y="3474706"/>
            <a:ext cx="47347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r" eaLnBrk="1" hangingPunct="1">
              <a:lnSpc>
                <a:spcPct val="80000"/>
              </a:lnSpc>
            </a:pPr>
            <a:r>
              <a:rPr lang="uk-UA" altLang="ru-RU" sz="20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якщо введене число </a:t>
            </a:r>
            <a:r>
              <a:rPr lang="uk-UA" altLang="ru-RU" sz="20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 </a:t>
            </a:r>
            <a:r>
              <a:rPr lang="uk-UA" altLang="ru-RU" sz="20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більше попереднього значення </a:t>
            </a:r>
            <a:r>
              <a:rPr lang="en-US" altLang="ru-RU" sz="20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min, </a:t>
            </a:r>
            <a:r>
              <a:rPr lang="ru-RU" altLang="ru-RU" sz="20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 число </a:t>
            </a:r>
            <a:r>
              <a:rPr lang="ru-RU" altLang="ru-RU" sz="20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ru-RU" altLang="ru-RU" sz="20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0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є мінімумом</a:t>
            </a:r>
            <a:endParaRPr lang="ru-RU" altLang="ru-RU" sz="2000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Прямая со стрелкой 36"/>
          <p:cNvCxnSpPr/>
          <p:nvPr/>
        </p:nvCxnSpPr>
        <p:spPr>
          <a:xfrm flipH="1">
            <a:off x="4966477" y="4116318"/>
            <a:ext cx="1024748" cy="0"/>
          </a:xfrm>
          <a:prstGeom prst="straightConnector1">
            <a:avLst/>
          </a:prstGeom>
          <a:ln w="95250">
            <a:solidFill>
              <a:srgbClr val="0070C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1053365" y="4305703"/>
            <a:ext cx="3913112" cy="317776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</a:endParaRPr>
          </a:p>
        </p:txBody>
      </p:sp>
      <p:cxnSp>
        <p:nvCxnSpPr>
          <p:cNvPr id="44" name="Прямая со стрелкой 43"/>
          <p:cNvCxnSpPr/>
          <p:nvPr/>
        </p:nvCxnSpPr>
        <p:spPr>
          <a:xfrm flipH="1">
            <a:off x="5014102" y="4464591"/>
            <a:ext cx="1986773" cy="15860"/>
          </a:xfrm>
          <a:prstGeom prst="straightConnector1">
            <a:avLst/>
          </a:prstGeom>
          <a:ln w="952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753127" y="4305703"/>
            <a:ext cx="19626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r" eaLnBrk="1" hangingPunct="1">
              <a:lnSpc>
                <a:spcPct val="80000"/>
              </a:lnSpc>
            </a:pPr>
            <a:r>
              <a:rPr lang="uk-UA" altLang="ru-RU" sz="2000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аналогічно </a:t>
            </a:r>
            <a:br>
              <a:rPr lang="uk-UA" altLang="ru-RU" sz="2000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2000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 максимумом</a:t>
            </a:r>
            <a:endParaRPr lang="ru-RU" altLang="ru-RU" sz="2000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1929672" y="2791814"/>
            <a:ext cx="973293" cy="35715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924134" y="2941749"/>
            <a:ext cx="51626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uk-UA" alt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повторюємо процес, поки </a:t>
            </a:r>
            <a:r>
              <a:rPr lang="en-US" altLang="ru-RU" sz="2000" b="1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менше</a:t>
            </a:r>
            <a:r>
              <a:rPr lang="ru-RU" alt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 </a:t>
            </a:r>
            <a:r>
              <a:rPr lang="en-US" altLang="ru-RU" sz="20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n;</a:t>
            </a:r>
            <a:r>
              <a:rPr lang="ru-RU" altLang="ru-RU" sz="20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коли </a:t>
            </a:r>
            <a:r>
              <a:rPr lang="en-US" altLang="ru-RU" sz="2000" b="1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стане </a:t>
            </a:r>
            <a:r>
              <a:rPr lang="en-US" alt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&gt;= </a:t>
            </a:r>
            <a:r>
              <a:rPr lang="en-US" altLang="ru-RU" sz="20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alt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вийдемо з циклу</a:t>
            </a:r>
            <a:endParaRPr lang="ru-RU" alt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Прямая со стрелкой 71"/>
          <p:cNvCxnSpPr/>
          <p:nvPr/>
        </p:nvCxnSpPr>
        <p:spPr>
          <a:xfrm flipH="1">
            <a:off x="2939321" y="3120397"/>
            <a:ext cx="1051654" cy="1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021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6" grpId="0" animBg="1"/>
      <p:bldP spid="27" grpId="0"/>
      <p:bldP spid="29" grpId="0" animBg="1"/>
      <p:bldP spid="33" grpId="0"/>
      <p:bldP spid="35" grpId="0" animBg="1"/>
      <p:bldP spid="36" grpId="0"/>
      <p:bldP spid="43" grpId="0" animBg="1"/>
      <p:bldP spid="49" grpId="0"/>
      <p:bldP spid="71" grpId="0" animBg="1"/>
      <p:bldP spid="7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61814" y="1829166"/>
            <a:ext cx="297624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808080"/>
                </a:solidFill>
                <a:latin typeface="Consolas"/>
              </a:rPr>
              <a:t>#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include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 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</a:t>
            </a:r>
          </a:p>
          <a:p>
            <a:pPr lvl="1"/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10)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9014"/>
              </p:ext>
            </p:extLst>
          </p:nvPr>
        </p:nvGraphicFramePr>
        <p:xfrm>
          <a:off x="3673729" y="1315634"/>
          <a:ext cx="5225174" cy="4602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4267"/>
                <a:gridCol w="2780907"/>
              </a:tblGrid>
              <a:tr h="391239">
                <a:tc gridSpan="2">
                  <a:txBody>
                    <a:bodyPr/>
                    <a:lstStyle/>
                    <a:p>
                      <a:pPr algn="ctr"/>
                      <a:r>
                        <a:rPr lang="uk-UA" sz="44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sz="4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1064569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= 0;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while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(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&lt; 10) {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printf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"%d\n"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= 0;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while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(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&lt;= 9) 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printf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"%d\n"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++);</a:t>
                      </a:r>
                      <a:endParaRPr lang="ru-RU" sz="18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/>
                </a:tc>
              </a:tr>
              <a:tr h="1310239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= 0;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while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(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&gt; 0) {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printf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"%d\n"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++;</a:t>
                      </a:r>
                    </a:p>
                    <a:p>
                      <a:r>
                        <a:rPr lang="ru-RU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= 0;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while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(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&lt; 10)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printf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"%d\n"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++);</a:t>
                      </a:r>
                      <a:endParaRPr lang="uk-UA" sz="18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endParaRPr lang="ru-RU" sz="18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/>
                </a:tc>
              </a:tr>
              <a:tr h="856674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= 0;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while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(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++ &lt; 10) {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printf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"%d 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  <a:endParaRPr lang="uk-UA" sz="18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= 0;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while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(++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&lt; 10) {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printf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"%d 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  <a:endParaRPr lang="uk-UA" sz="18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-1" y="669303"/>
            <a:ext cx="871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Вивести на екран числа від 0 до 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087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223110" y="1122156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 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1, j = 1;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10) {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(j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3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"%c"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'*'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3"/>
            <a:r>
              <a:rPr lang="en-US" dirty="0" err="1">
                <a:solidFill>
                  <a:srgbClr val="000000"/>
                </a:solidFill>
                <a:latin typeface="Consolas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/>
              </a:rPr>
              <a:t>j = 1;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65" y="2074634"/>
            <a:ext cx="30289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14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3337088" y="1065226"/>
            <a:ext cx="55241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main() 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max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(1) {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"Please, enter number: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&amp;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ru-RU" dirty="0">
                <a:solidFill>
                  <a:srgbClr val="008000"/>
                </a:solidFill>
                <a:latin typeface="Consolas"/>
              </a:rPr>
              <a:t>/*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умова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виходу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із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циклу*/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2"/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== 0)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pt-BR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(num &gt; max) max = num;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"max number was %d\n"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max);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03316" y="2450220"/>
            <a:ext cx="25923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uk-UA" dirty="0" smtClean="0"/>
              <a:t>Знайти максимальне число у введеній послідовності, при умові виходу із циклу -  </a:t>
            </a:r>
            <a:r>
              <a:rPr lang="uk-UA" smtClean="0"/>
              <a:t>число  0.</a:t>
            </a:r>
            <a:endParaRPr lang="uk-UA" dirty="0" smtClean="0"/>
          </a:p>
          <a:p>
            <a:pPr algn="ctr"/>
            <a:r>
              <a:rPr lang="uk-UA" dirty="0" smtClean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0773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1"/>
          <p:cNvSpPr>
            <a:spLocks noChangeArrowheads="1"/>
          </p:cNvSpPr>
          <p:nvPr/>
        </p:nvSpPr>
        <p:spPr bwMode="auto">
          <a:xfrm>
            <a:off x="0" y="287927"/>
            <a:ext cx="88773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Питання:</a:t>
            </a:r>
            <a:endParaRPr lang="uk-UA" altLang="ru-RU" sz="44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1"/>
          <p:cNvSpPr>
            <a:spLocks noChangeArrowheads="1"/>
          </p:cNvSpPr>
          <p:nvPr/>
        </p:nvSpPr>
        <p:spPr bwMode="auto">
          <a:xfrm>
            <a:off x="335280" y="896290"/>
            <a:ext cx="8229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- скільки дошок має паркан?</a:t>
            </a:r>
            <a:endParaRPr lang="uk-UA" altLang="ru-RU" sz="44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1"/>
          <p:cNvSpPr>
            <a:spLocks noChangeArrowheads="1"/>
          </p:cNvSpPr>
          <p:nvPr/>
        </p:nvSpPr>
        <p:spPr bwMode="auto">
          <a:xfrm>
            <a:off x="335280" y="1641813"/>
            <a:ext cx="749808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uk-UA" altLang="ru-RU" sz="4400" dirty="0">
                <a:latin typeface="Arial Narrow" panose="020B0606020202030204" pitchFamily="34" charset="0"/>
                <a:cs typeface="Arial" panose="020B0604020202020204" pitchFamily="34" charset="0"/>
              </a:rPr>
              <a:t>- 10 дошок</a:t>
            </a:r>
          </a:p>
        </p:txBody>
      </p:sp>
      <p:sp>
        <p:nvSpPr>
          <p:cNvPr id="9" name="Прямоугольник 1"/>
          <p:cNvSpPr>
            <a:spLocks noChangeArrowheads="1"/>
          </p:cNvSpPr>
          <p:nvPr/>
        </p:nvSpPr>
        <p:spPr bwMode="auto">
          <a:xfrm>
            <a:off x="335280" y="2356856"/>
            <a:ext cx="749808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uk-UA" altLang="ru-RU" sz="4400" dirty="0">
                <a:latin typeface="Arial Narrow" panose="020B0606020202030204" pitchFamily="34" charset="0"/>
                <a:cs typeface="Arial" panose="020B0604020202020204" pitchFamily="34" charset="0"/>
              </a:rPr>
              <a:t>- тоді алгоритм такий: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35280" y="3399919"/>
            <a:ext cx="858012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sz="2500" b="1" dirty="0">
                <a:latin typeface="Lucida Console" panose="020B0609040504020204" pitchFamily="49" charset="0"/>
                <a:ea typeface="MS Mincho"/>
                <a:cs typeface="Times New Roman" panose="02020603050405020304" pitchFamily="18" charset="0"/>
              </a:rPr>
              <a:t>1. Підійти до лівої дошки паркану</a:t>
            </a:r>
            <a:endParaRPr lang="ru-RU" sz="2500" b="1" dirty="0">
              <a:latin typeface="Lucida Console" panose="020B0609040504020204" pitchFamily="49" charset="0"/>
              <a:ea typeface="MS Mincho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500" b="1" dirty="0">
                <a:latin typeface="Lucida Console" panose="020B0609040504020204" pitchFamily="49" charset="0"/>
                <a:ea typeface="MS Mincho"/>
                <a:cs typeface="Times New Roman" panose="02020603050405020304" pitchFamily="18" charset="0"/>
              </a:rPr>
              <a:t>2. Пофарбувати одну дошку</a:t>
            </a:r>
            <a:endParaRPr lang="ru-RU" sz="2500" b="1" dirty="0">
              <a:latin typeface="Lucida Console" panose="020B0609040504020204" pitchFamily="49" charset="0"/>
              <a:ea typeface="MS Mincho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500" b="1" dirty="0">
                <a:latin typeface="Lucida Console" panose="020B0609040504020204" pitchFamily="49" charset="0"/>
                <a:ea typeface="MS Mincho"/>
                <a:cs typeface="Times New Roman" panose="02020603050405020304" pitchFamily="18" charset="0"/>
              </a:rPr>
              <a:t>3. Зробити один крок вправо на ширину дошки</a:t>
            </a:r>
            <a:endParaRPr lang="ru-RU" sz="2500" b="1" dirty="0">
              <a:latin typeface="Lucida Console" panose="020B0609040504020204" pitchFamily="49" charset="0"/>
              <a:ea typeface="MS Mincho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500" b="1" dirty="0">
                <a:latin typeface="Lucida Console" panose="020B0609040504020204" pitchFamily="49" charset="0"/>
                <a:ea typeface="MS Mincho"/>
                <a:cs typeface="Times New Roman" panose="02020603050405020304" pitchFamily="18" charset="0"/>
              </a:rPr>
              <a:t>4. Пофарбувати одну дошку</a:t>
            </a:r>
            <a:endParaRPr lang="ru-RU" sz="2500" b="1" dirty="0">
              <a:latin typeface="Lucida Console" panose="020B0609040504020204" pitchFamily="49" charset="0"/>
              <a:ea typeface="MS Mincho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500" b="1" dirty="0">
                <a:latin typeface="Lucida Console" panose="020B0609040504020204" pitchFamily="49" charset="0"/>
                <a:ea typeface="MS Mincho"/>
                <a:cs typeface="Times New Roman" panose="02020603050405020304" pitchFamily="18" charset="0"/>
              </a:rPr>
              <a:t>5. Зробити один крок вправо на ширину дошки</a:t>
            </a:r>
            <a:endParaRPr lang="ru-RU" sz="2500" b="1" dirty="0">
              <a:latin typeface="Lucida Console" panose="020B0609040504020204" pitchFamily="49" charset="0"/>
              <a:ea typeface="MS Mincho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500" b="1" dirty="0">
                <a:latin typeface="Lucida Console" panose="020B0609040504020204" pitchFamily="49" charset="0"/>
                <a:ea typeface="MS Mincho"/>
                <a:cs typeface="Times New Roman" panose="02020603050405020304" pitchFamily="18" charset="0"/>
              </a:rPr>
              <a:t>6. Пофарбувати одну дошку</a:t>
            </a:r>
            <a:endParaRPr lang="ru-RU" sz="2500" b="1" dirty="0">
              <a:latin typeface="Lucida Console" panose="020B0609040504020204" pitchFamily="49" charset="0"/>
              <a:ea typeface="MS Mincho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500" b="1" dirty="0">
                <a:latin typeface="Lucida Console" panose="020B0609040504020204" pitchFamily="49" charset="0"/>
                <a:ea typeface="MS Mincho"/>
                <a:cs typeface="Times New Roman" panose="02020603050405020304" pitchFamily="18" charset="0"/>
              </a:rPr>
              <a:t>7. …</a:t>
            </a:r>
            <a:endParaRPr lang="ru-RU" sz="2500" b="1" dirty="0">
              <a:effectLst/>
              <a:latin typeface="Lucida Console" panose="020B0609040504020204" pitchFamily="49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032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1"/>
          <p:cNvSpPr>
            <a:spLocks noChangeArrowheads="1"/>
          </p:cNvSpPr>
          <p:nvPr/>
        </p:nvSpPr>
        <p:spPr bwMode="auto">
          <a:xfrm>
            <a:off x="152400" y="770527"/>
            <a:ext cx="88773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Питання:</a:t>
            </a:r>
            <a:endParaRPr lang="uk-UA" altLang="ru-RU" sz="44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1"/>
          <p:cNvSpPr>
            <a:spLocks noChangeArrowheads="1"/>
          </p:cNvSpPr>
          <p:nvPr/>
        </p:nvSpPr>
        <p:spPr bwMode="auto">
          <a:xfrm>
            <a:off x="647700" y="1884350"/>
            <a:ext cx="8102600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marL="685800" indent="-6858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uk-UA" altLang="ru-RU" sz="4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а якщо 100 дошок?</a:t>
            </a:r>
            <a:endParaRPr lang="en-US" altLang="ru-RU" sz="48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685800" indent="-6858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uk-UA" altLang="ru-RU" sz="4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а </a:t>
            </a:r>
            <a:r>
              <a:rPr lang="uk-UA" altLang="ru-RU" sz="4800" dirty="0">
                <a:latin typeface="Arial Narrow" panose="020B0606020202030204" pitchFamily="34" charset="0"/>
                <a:cs typeface="Arial" panose="020B0604020202020204" pitchFamily="34" charset="0"/>
              </a:rPr>
              <a:t>якщо 200? 500? 1000? </a:t>
            </a:r>
          </a:p>
          <a:p>
            <a:pPr marL="685800" indent="-6858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uk-UA" altLang="ru-RU" sz="4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тоді </a:t>
            </a:r>
            <a:r>
              <a:rPr lang="uk-UA" altLang="ru-RU" sz="4800" dirty="0">
                <a:latin typeface="Arial Narrow" panose="020B0606020202030204" pitchFamily="34" charset="0"/>
                <a:cs typeface="Arial" panose="020B0604020202020204" pitchFamily="34" charset="0"/>
              </a:rPr>
              <a:t>в алгоритмі буде 200, 500 або 1000 однакових </a:t>
            </a:r>
            <a:r>
              <a:rPr lang="uk-UA" altLang="ru-RU" sz="4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дій</a:t>
            </a:r>
            <a:endParaRPr lang="uk-UA" altLang="ru-RU" sz="48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251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1"/>
          <p:cNvSpPr>
            <a:spLocks noChangeArrowheads="1"/>
          </p:cNvSpPr>
          <p:nvPr/>
        </p:nvSpPr>
        <p:spPr bwMode="auto">
          <a:xfrm>
            <a:off x="0" y="376827"/>
            <a:ext cx="88773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В програмуванні:</a:t>
            </a:r>
            <a:endParaRPr lang="uk-UA" altLang="ru-RU" sz="44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1"/>
          <p:cNvSpPr>
            <a:spLocks noChangeArrowheads="1"/>
          </p:cNvSpPr>
          <p:nvPr/>
        </p:nvSpPr>
        <p:spPr bwMode="auto">
          <a:xfrm>
            <a:off x="781050" y="1055424"/>
            <a:ext cx="77533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якщо треба виконати якусь дію </a:t>
            </a:r>
            <a:r>
              <a:rPr lang="en-US" altLang="ru-RU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N</a:t>
            </a:r>
            <a:r>
              <a:rPr lang="uk-UA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разів, можна розмістити </a:t>
            </a:r>
            <a:r>
              <a:rPr lang="en-US" altLang="ru-RU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N </a:t>
            </a:r>
            <a:r>
              <a:rPr lang="ru-RU" altLang="ru-RU" sz="40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однакових</a:t>
            </a:r>
            <a:r>
              <a:rPr lang="ru-RU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рядків програмного коду:</a:t>
            </a:r>
            <a:endParaRPr lang="uk-UA" altLang="ru-RU" sz="4000" b="1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323850" y="3273708"/>
            <a:ext cx="8553450" cy="2703512"/>
            <a:chOff x="323850" y="3769008"/>
            <a:chExt cx="8553450" cy="2703512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323850" y="3843491"/>
              <a:ext cx="4572000" cy="255454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32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printf</a:t>
              </a:r>
              <a:r>
                <a:rPr lang="en-US" sz="3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1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3200" b="1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Привіт</a:t>
              </a:r>
              <a:r>
                <a:rPr lang="ru-RU" sz="3200" b="1" dirty="0">
                  <a:solidFill>
                    <a:srgbClr val="A31515"/>
                  </a:solidFill>
                  <a:latin typeface="Consolas" panose="020B0609020204030204" pitchFamily="49" charset="0"/>
                </a:rPr>
                <a:t>! "</a:t>
              </a:r>
              <a:r>
                <a:rPr lang="ru-RU" sz="3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32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printf</a:t>
              </a:r>
              <a:r>
                <a:rPr lang="en-US" sz="3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1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3200" b="1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Привіт</a:t>
              </a:r>
              <a:r>
                <a:rPr lang="ru-RU" sz="3200" b="1" dirty="0">
                  <a:solidFill>
                    <a:srgbClr val="A31515"/>
                  </a:solidFill>
                  <a:latin typeface="Consolas" panose="020B0609020204030204" pitchFamily="49" charset="0"/>
                </a:rPr>
                <a:t>! "</a:t>
              </a:r>
              <a:r>
                <a:rPr lang="ru-RU" sz="3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32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printf</a:t>
              </a:r>
              <a:r>
                <a:rPr lang="en-US" sz="3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1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3200" b="1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Привіт</a:t>
              </a:r>
              <a:r>
                <a:rPr lang="ru-RU" sz="3200" b="1" dirty="0">
                  <a:solidFill>
                    <a:srgbClr val="A31515"/>
                  </a:solidFill>
                  <a:latin typeface="Consolas" panose="020B0609020204030204" pitchFamily="49" charset="0"/>
                </a:rPr>
                <a:t>! "</a:t>
              </a:r>
              <a:r>
                <a:rPr lang="ru-RU" sz="3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32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printf</a:t>
              </a:r>
              <a:r>
                <a:rPr lang="en-US" sz="3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1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3200" b="1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Привіт</a:t>
              </a:r>
              <a:r>
                <a:rPr lang="ru-RU" sz="3200" b="1" dirty="0">
                  <a:solidFill>
                    <a:srgbClr val="A31515"/>
                  </a:solidFill>
                  <a:latin typeface="Consolas" panose="020B0609020204030204" pitchFamily="49" charset="0"/>
                </a:rPr>
                <a:t>! "</a:t>
              </a:r>
              <a:r>
                <a:rPr lang="ru-RU" sz="3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32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printf</a:t>
              </a:r>
              <a:r>
                <a:rPr lang="en-US" sz="3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1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3200" b="1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Привіт</a:t>
              </a:r>
              <a:r>
                <a:rPr lang="ru-RU" sz="3200" b="1" dirty="0">
                  <a:solidFill>
                    <a:srgbClr val="A31515"/>
                  </a:solidFill>
                  <a:latin typeface="Consolas" panose="020B0609020204030204" pitchFamily="49" charset="0"/>
                </a:rPr>
                <a:t>! "</a:t>
              </a:r>
              <a:r>
                <a:rPr lang="ru-RU" sz="3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ru-RU" sz="3200" b="1" dirty="0"/>
            </a:p>
          </p:txBody>
        </p:sp>
        <p:sp>
          <p:nvSpPr>
            <p:cNvPr id="8" name="Правая фигурная скобка 7"/>
            <p:cNvSpPr/>
            <p:nvPr/>
          </p:nvSpPr>
          <p:spPr>
            <a:xfrm>
              <a:off x="4650581" y="3769008"/>
              <a:ext cx="971550" cy="2703512"/>
            </a:xfrm>
            <a:prstGeom prst="rightBrace">
              <a:avLst>
                <a:gd name="adj1" fmla="val 30721"/>
                <a:gd name="adj2" fmla="val 50537"/>
              </a:avLst>
            </a:prstGeom>
            <a:ln w="444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10" name="Прямоугольник 9"/>
            <p:cNvSpPr>
              <a:spLocks noChangeArrowheads="1"/>
            </p:cNvSpPr>
            <p:nvPr/>
          </p:nvSpPr>
          <p:spPr bwMode="auto">
            <a:xfrm>
              <a:off x="5700712" y="3843491"/>
              <a:ext cx="3176588" cy="2308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uk-UA" altLang="ru-RU" sz="3600" i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раз виконається однаковий оператор</a:t>
              </a:r>
              <a:endParaRPr lang="uk-UA" altLang="ru-RU" sz="36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210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1"/>
          <p:cNvSpPr>
            <a:spLocks noChangeArrowheads="1"/>
          </p:cNvSpPr>
          <p:nvPr/>
        </p:nvSpPr>
        <p:spPr bwMode="auto">
          <a:xfrm>
            <a:off x="0" y="425087"/>
            <a:ext cx="88773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Проблеми такого підходу:</a:t>
            </a:r>
            <a:endParaRPr lang="uk-UA" altLang="ru-RU" sz="44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1"/>
          <p:cNvSpPr>
            <a:spLocks noChangeArrowheads="1"/>
          </p:cNvSpPr>
          <p:nvPr/>
        </p:nvSpPr>
        <p:spPr bwMode="auto">
          <a:xfrm>
            <a:off x="660400" y="1598984"/>
            <a:ext cx="77724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1) щоб повторити операцію багато разів, наприклад, 1000, доведеться писати 1000 однакових рядків</a:t>
            </a:r>
          </a:p>
        </p:txBody>
      </p:sp>
      <p:sp>
        <p:nvSpPr>
          <p:cNvPr id="9" name="Прямоугольник 1"/>
          <p:cNvSpPr>
            <a:spLocks noChangeArrowheads="1"/>
          </p:cNvSpPr>
          <p:nvPr/>
        </p:nvSpPr>
        <p:spPr bwMode="auto">
          <a:xfrm>
            <a:off x="660400" y="3702104"/>
            <a:ext cx="789305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dirty="0">
                <a:latin typeface="Arial Narrow" panose="020B0606020202030204" pitchFamily="34" charset="0"/>
                <a:cs typeface="Arial" panose="020B0604020202020204" pitchFamily="34" charset="0"/>
              </a:rPr>
              <a:t>2) якщо потрібно буде </a:t>
            </a:r>
            <a:r>
              <a:rPr lang="uk-UA" altLang="ru-RU" sz="3600" dirty="0" err="1">
                <a:latin typeface="Arial Narrow" panose="020B0606020202030204" pitchFamily="34" charset="0"/>
                <a:cs typeface="Arial" panose="020B0604020202020204" pitchFamily="34" charset="0"/>
              </a:rPr>
              <a:t>внести</a:t>
            </a:r>
            <a:r>
              <a:rPr lang="uk-UA" altLang="ru-RU" sz="3600" dirty="0">
                <a:latin typeface="Arial Narrow" panose="020B0606020202030204" pitchFamily="34" charset="0"/>
                <a:cs typeface="Arial" panose="020B0604020202020204" pitchFamily="34" charset="0"/>
              </a:rPr>
              <a:t> правку у повторюваний оператор, то доведеться правити 1000 однакових рядків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194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1"/>
          <p:cNvSpPr>
            <a:spLocks noChangeArrowheads="1"/>
          </p:cNvSpPr>
          <p:nvPr/>
        </p:nvSpPr>
        <p:spPr bwMode="auto">
          <a:xfrm>
            <a:off x="0" y="403611"/>
            <a:ext cx="88773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800" b="1" dirty="0" smtClean="0">
                <a:solidFill>
                  <a:srgbClr val="A3010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Важливий принцип програмування:</a:t>
            </a:r>
            <a:endParaRPr lang="uk-UA" altLang="ru-RU" sz="4800" dirty="0">
              <a:solidFill>
                <a:srgbClr val="A3010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1"/>
          <p:cNvSpPr>
            <a:spLocks noChangeArrowheads="1"/>
          </p:cNvSpPr>
          <p:nvPr/>
        </p:nvSpPr>
        <p:spPr bwMode="auto">
          <a:xfrm>
            <a:off x="689610" y="1926644"/>
            <a:ext cx="771779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dirty="0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У програмі не має бути однакових фрагментів програмного коду, або їх має бути максимально мало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588228" y="3653241"/>
            <a:ext cx="7996979" cy="2569759"/>
            <a:chOff x="495300" y="3850422"/>
            <a:chExt cx="7996979" cy="2569759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689610" y="3865636"/>
              <a:ext cx="4572000" cy="255454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32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printf</a:t>
              </a:r>
              <a:r>
                <a:rPr lang="en-US" sz="3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1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3200" b="1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Привіт</a:t>
              </a:r>
              <a:r>
                <a:rPr lang="ru-RU" sz="3200" b="1" dirty="0">
                  <a:solidFill>
                    <a:srgbClr val="A31515"/>
                  </a:solidFill>
                  <a:latin typeface="Consolas" panose="020B0609020204030204" pitchFamily="49" charset="0"/>
                </a:rPr>
                <a:t>! "</a:t>
              </a:r>
              <a:r>
                <a:rPr lang="ru-RU" sz="3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32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printf</a:t>
              </a:r>
              <a:r>
                <a:rPr lang="en-US" sz="3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1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3200" b="1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Привіт</a:t>
              </a:r>
              <a:r>
                <a:rPr lang="ru-RU" sz="3200" b="1" dirty="0">
                  <a:solidFill>
                    <a:srgbClr val="A31515"/>
                  </a:solidFill>
                  <a:latin typeface="Consolas" panose="020B0609020204030204" pitchFamily="49" charset="0"/>
                </a:rPr>
                <a:t>! "</a:t>
              </a:r>
              <a:r>
                <a:rPr lang="ru-RU" sz="3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32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printf</a:t>
              </a:r>
              <a:r>
                <a:rPr lang="en-US" sz="3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1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3200" b="1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Привіт</a:t>
              </a:r>
              <a:r>
                <a:rPr lang="ru-RU" sz="3200" b="1" dirty="0">
                  <a:solidFill>
                    <a:srgbClr val="A31515"/>
                  </a:solidFill>
                  <a:latin typeface="Consolas" panose="020B0609020204030204" pitchFamily="49" charset="0"/>
                </a:rPr>
                <a:t>! "</a:t>
              </a:r>
              <a:r>
                <a:rPr lang="ru-RU" sz="3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32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printf</a:t>
              </a:r>
              <a:r>
                <a:rPr lang="en-US" sz="3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1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3200" b="1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Привіт</a:t>
              </a:r>
              <a:r>
                <a:rPr lang="ru-RU" sz="3200" b="1" dirty="0">
                  <a:solidFill>
                    <a:srgbClr val="A31515"/>
                  </a:solidFill>
                  <a:latin typeface="Consolas" panose="020B0609020204030204" pitchFamily="49" charset="0"/>
                </a:rPr>
                <a:t>! "</a:t>
              </a:r>
              <a:r>
                <a:rPr lang="ru-RU" sz="3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32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printf</a:t>
              </a:r>
              <a:r>
                <a:rPr lang="en-US" sz="3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1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3200" b="1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Привіт</a:t>
              </a:r>
              <a:r>
                <a:rPr lang="ru-RU" sz="3200" b="1" dirty="0">
                  <a:solidFill>
                    <a:srgbClr val="A31515"/>
                  </a:solidFill>
                  <a:latin typeface="Consolas" panose="020B0609020204030204" pitchFamily="49" charset="0"/>
                </a:rPr>
                <a:t>! "</a:t>
              </a:r>
              <a:r>
                <a:rPr lang="ru-RU" sz="32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ru-RU" sz="3200" b="1" dirty="0"/>
            </a:p>
          </p:txBody>
        </p:sp>
        <p:sp>
          <p:nvSpPr>
            <p:cNvPr id="13" name="Прямоугольник 12"/>
            <p:cNvSpPr>
              <a:spLocks noChangeArrowheads="1"/>
            </p:cNvSpPr>
            <p:nvPr/>
          </p:nvSpPr>
          <p:spPr bwMode="auto">
            <a:xfrm>
              <a:off x="6194478" y="4259488"/>
              <a:ext cx="2297801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uk-UA" altLang="ru-RU" sz="3200" i="1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так </a:t>
              </a:r>
              <a:br>
                <a:rPr lang="uk-UA" altLang="ru-RU" sz="3200" i="1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uk-UA" altLang="ru-RU" sz="3200" i="1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робити </a:t>
              </a:r>
              <a:br>
                <a:rPr lang="uk-UA" altLang="ru-RU" sz="3200" i="1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uk-UA" altLang="ru-RU" sz="3200" i="1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не треба</a:t>
              </a:r>
              <a:endParaRPr lang="uk-UA" altLang="ru-RU" sz="3200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" name="Прямая соединительная линия 2"/>
            <p:cNvCxnSpPr/>
            <p:nvPr/>
          </p:nvCxnSpPr>
          <p:spPr>
            <a:xfrm>
              <a:off x="518160" y="3865636"/>
              <a:ext cx="4680373" cy="2357364"/>
            </a:xfrm>
            <a:prstGeom prst="line">
              <a:avLst/>
            </a:prstGeom>
            <a:ln w="952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flipV="1">
              <a:off x="495300" y="3865636"/>
              <a:ext cx="4766310" cy="2420387"/>
            </a:xfrm>
            <a:prstGeom prst="line">
              <a:avLst/>
            </a:prstGeom>
            <a:ln w="952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Правая фигурная скобка 11"/>
            <p:cNvSpPr/>
            <p:nvPr/>
          </p:nvSpPr>
          <p:spPr>
            <a:xfrm>
              <a:off x="5326371" y="3850422"/>
              <a:ext cx="727287" cy="2431847"/>
            </a:xfrm>
            <a:prstGeom prst="rightBrace">
              <a:avLst>
                <a:gd name="adj1" fmla="val 30721"/>
                <a:gd name="adj2" fmla="val 50537"/>
              </a:avLst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FF0000"/>
                </a:solidFill>
              </a:endParaRPr>
            </a:p>
          </p:txBody>
        </p:sp>
      </p:grp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339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1"/>
          <p:cNvSpPr>
            <a:spLocks noChangeArrowheads="1"/>
          </p:cNvSpPr>
          <p:nvPr/>
        </p:nvSpPr>
        <p:spPr bwMode="auto">
          <a:xfrm>
            <a:off x="770690" y="702977"/>
            <a:ext cx="75689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2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Для повтору дії (оператора) використовують </a:t>
            </a:r>
            <a:r>
              <a:rPr lang="uk-UA" altLang="ru-RU" sz="280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цикли</a:t>
            </a:r>
            <a:r>
              <a:rPr lang="uk-UA" altLang="ru-RU" sz="2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.</a:t>
            </a:r>
            <a:endParaRPr lang="uk-UA" altLang="ru-RU" sz="28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1"/>
          <p:cNvSpPr>
            <a:spLocks noChangeArrowheads="1"/>
          </p:cNvSpPr>
          <p:nvPr/>
        </p:nvSpPr>
        <p:spPr bwMode="auto">
          <a:xfrm>
            <a:off x="770690" y="1668584"/>
            <a:ext cx="756897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2800" b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Цикл</a:t>
            </a:r>
            <a:r>
              <a:rPr lang="uk-UA" altLang="ru-RU" sz="2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– багаторазове повторення виконання операторів.</a:t>
            </a:r>
            <a:endParaRPr lang="uk-UA" altLang="ru-RU" sz="28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1"/>
          <p:cNvSpPr>
            <a:spLocks noChangeArrowheads="1"/>
          </p:cNvSpPr>
          <p:nvPr/>
        </p:nvSpPr>
        <p:spPr bwMode="auto">
          <a:xfrm>
            <a:off x="770689" y="3099147"/>
            <a:ext cx="756897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2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Цикл повинен мати </a:t>
            </a:r>
            <a:r>
              <a:rPr lang="uk-UA" altLang="ru-RU" sz="2800" b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умову продовження </a:t>
            </a:r>
            <a:r>
              <a:rPr lang="uk-UA" altLang="ru-RU" sz="280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  <a:r>
              <a:rPr lang="uk-UA" altLang="ru-RU" sz="2800" b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завершення) циклу</a:t>
            </a:r>
            <a:endParaRPr lang="uk-UA" altLang="ru-RU" sz="2800" b="1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1"/>
          <p:cNvSpPr>
            <a:spLocks noChangeArrowheads="1"/>
          </p:cNvSpPr>
          <p:nvPr/>
        </p:nvSpPr>
        <p:spPr bwMode="auto">
          <a:xfrm>
            <a:off x="770690" y="4643837"/>
            <a:ext cx="756897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2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Інакше відбудеться </a:t>
            </a:r>
            <a:r>
              <a:rPr lang="uk-UA" altLang="ru-RU" sz="2800" b="1" dirty="0" err="1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зациключання</a:t>
            </a:r>
            <a:r>
              <a:rPr lang="uk-UA" altLang="ru-RU" sz="2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(зависання програми)</a:t>
            </a:r>
            <a:endParaRPr lang="uk-UA" altLang="ru-RU" sz="28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302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1"/>
          <p:cNvSpPr>
            <a:spLocks noChangeArrowheads="1"/>
          </p:cNvSpPr>
          <p:nvPr/>
        </p:nvSpPr>
        <p:spPr bwMode="auto">
          <a:xfrm>
            <a:off x="792380" y="435247"/>
            <a:ext cx="753035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В мові Сі є три оператори циклів:</a:t>
            </a:r>
            <a:endParaRPr lang="uk-UA" altLang="ru-RU" sz="40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440503" y="1538090"/>
            <a:ext cx="8703497" cy="4350576"/>
            <a:chOff x="110290" y="1368750"/>
            <a:chExt cx="9033710" cy="4350576"/>
          </a:xfrm>
        </p:grpSpPr>
        <p:sp>
          <p:nvSpPr>
            <p:cNvPr id="7" name="Прямоугольник 1"/>
            <p:cNvSpPr>
              <a:spLocks noChangeArrowheads="1"/>
            </p:cNvSpPr>
            <p:nvPr/>
          </p:nvSpPr>
          <p:spPr bwMode="auto">
            <a:xfrm>
              <a:off x="110290" y="1368750"/>
              <a:ext cx="903371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r>
                <a:rPr lang="ru-RU" altLang="ru-RU" sz="4000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>1) оператор </a:t>
              </a:r>
              <a:r>
                <a:rPr lang="en-US" altLang="ru-RU" sz="4000" b="1" dirty="0" smtClean="0">
                  <a:solidFill>
                    <a:srgbClr val="0070C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while</a:t>
              </a:r>
              <a:endParaRPr lang="ru-RU" altLang="ru-RU" sz="4000" b="1" dirty="0" smtClean="0">
                <a:solidFill>
                  <a:srgbClr val="0070C0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Прямоугольник 1"/>
            <p:cNvSpPr>
              <a:spLocks noChangeArrowheads="1"/>
            </p:cNvSpPr>
            <p:nvPr/>
          </p:nvSpPr>
          <p:spPr bwMode="auto">
            <a:xfrm>
              <a:off x="110290" y="2296428"/>
              <a:ext cx="903371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r>
                <a:rPr lang="ru-RU" altLang="ru-RU" sz="4000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>2) оператор </a:t>
              </a:r>
              <a:r>
                <a:rPr lang="en-US" altLang="ru-RU" sz="4000" b="1" dirty="0" smtClean="0">
                  <a:solidFill>
                    <a:srgbClr val="0070C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for</a:t>
              </a:r>
              <a:endParaRPr lang="ru-RU" altLang="ru-RU" sz="4000" b="1" dirty="0" smtClean="0">
                <a:solidFill>
                  <a:srgbClr val="0070C0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Прямоугольник 1"/>
            <p:cNvSpPr>
              <a:spLocks noChangeArrowheads="1"/>
            </p:cNvSpPr>
            <p:nvPr/>
          </p:nvSpPr>
          <p:spPr bwMode="auto">
            <a:xfrm>
              <a:off x="110290" y="3271788"/>
              <a:ext cx="903371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r>
                <a:rPr lang="en-US" altLang="ru-RU" sz="4000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>3</a:t>
              </a:r>
              <a:r>
                <a:rPr lang="ru-RU" altLang="ru-RU" sz="4000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>) оператор </a:t>
              </a:r>
              <a:r>
                <a:rPr lang="en-US" altLang="ru-RU" sz="4000" b="1" dirty="0" smtClean="0">
                  <a:solidFill>
                    <a:srgbClr val="0070C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do … while</a:t>
              </a:r>
              <a:endParaRPr lang="ru-RU" altLang="ru-RU" sz="4000" b="1" dirty="0" smtClean="0">
                <a:solidFill>
                  <a:srgbClr val="0070C0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Прямоугольник 9"/>
            <p:cNvSpPr>
              <a:spLocks noChangeArrowheads="1"/>
            </p:cNvSpPr>
            <p:nvPr/>
          </p:nvSpPr>
          <p:spPr bwMode="auto">
            <a:xfrm>
              <a:off x="5452533" y="1680875"/>
              <a:ext cx="3133149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4000" i="1" dirty="0" smtClean="0">
                  <a:solidFill>
                    <a:srgbClr val="7030A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цикли з </a:t>
              </a:r>
              <a:r>
                <a:rPr lang="ru-RU" altLang="ru-RU" sz="4000" i="1" dirty="0" err="1" smtClean="0">
                  <a:solidFill>
                    <a:srgbClr val="7030A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передумовою</a:t>
              </a:r>
              <a:endParaRPr lang="uk-UA" altLang="ru-RU" sz="4000" b="1" i="1" dirty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Правая фигурная скобка 10"/>
            <p:cNvSpPr/>
            <p:nvPr/>
          </p:nvSpPr>
          <p:spPr>
            <a:xfrm>
              <a:off x="4548940" y="1368750"/>
              <a:ext cx="1235869" cy="1789011"/>
            </a:xfrm>
            <a:prstGeom prst="rightBrace">
              <a:avLst>
                <a:gd name="adj1" fmla="val 11475"/>
                <a:gd name="adj2" fmla="val 51351"/>
              </a:avLst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FF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5363803" y="4395887"/>
              <a:ext cx="3255986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 eaLnBrk="1" hangingPunct="1"/>
              <a:r>
                <a:rPr lang="ru-RU" altLang="ru-RU" sz="4000" i="1" dirty="0" smtClean="0">
                  <a:solidFill>
                    <a:srgbClr val="FF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цикл з </a:t>
              </a:r>
              <a:r>
                <a:rPr lang="ru-RU" altLang="ru-RU" sz="4000" i="1" dirty="0" err="1" smtClean="0">
                  <a:solidFill>
                    <a:srgbClr val="FF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постумовою</a:t>
              </a:r>
              <a:endParaRPr lang="ru-RU" altLang="ru-RU" sz="4000" i="1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flipH="1" flipV="1">
              <a:off x="4548940" y="4010454"/>
              <a:ext cx="1235869" cy="798096"/>
            </a:xfrm>
            <a:prstGeom prst="straightConnector1">
              <a:avLst/>
            </a:prstGeom>
            <a:ln w="95250">
              <a:solidFill>
                <a:srgbClr val="FF0000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980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7B5BEA-1A94-46FE-A640-71D5A8BF2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80C23E2-BFD5-4729-9358-5172987B1BA6}">
  <ds:schemaRefs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9695C8A-0197-4B9C-A4A6-8EBC4BE030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1428</Words>
  <Application>Microsoft Office PowerPoint</Application>
  <PresentationFormat>Экран (4:3)</PresentationFormat>
  <Paragraphs>258</Paragraphs>
  <Slides>23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NewsPrint</vt:lpstr>
      <vt:lpstr>Лекція 5.  Цикли.  Цикл while</vt:lpstr>
      <vt:lpstr>1. Циклічні алгоритми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2. Оператор циклу while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2013-07-31T01:42:42Z</dcterms:created>
  <dcterms:modified xsi:type="dcterms:W3CDTF">2020-10-04T20:41:14Z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