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4" r:id="rId4"/>
  </p:sldMasterIdLst>
  <p:notesMasterIdLst>
    <p:notesMasterId r:id="rId27"/>
  </p:notesMasterIdLst>
  <p:handoutMasterIdLst>
    <p:handoutMasterId r:id="rId28"/>
  </p:handoutMasterIdLst>
  <p:sldIdLst>
    <p:sldId id="256" r:id="rId5"/>
    <p:sldId id="358" r:id="rId6"/>
    <p:sldId id="385" r:id="rId7"/>
    <p:sldId id="386" r:id="rId8"/>
    <p:sldId id="387" r:id="rId9"/>
    <p:sldId id="388" r:id="rId10"/>
    <p:sldId id="404" r:id="rId11"/>
    <p:sldId id="405" r:id="rId12"/>
    <p:sldId id="389" r:id="rId13"/>
    <p:sldId id="406" r:id="rId14"/>
    <p:sldId id="390" r:id="rId15"/>
    <p:sldId id="407" r:id="rId16"/>
    <p:sldId id="391" r:id="rId17"/>
    <p:sldId id="408" r:id="rId18"/>
    <p:sldId id="409" r:id="rId19"/>
    <p:sldId id="410" r:id="rId20"/>
    <p:sldId id="411" r:id="rId21"/>
    <p:sldId id="414" r:id="rId22"/>
    <p:sldId id="415" r:id="rId23"/>
    <p:sldId id="413" r:id="rId24"/>
    <p:sldId id="412" r:id="rId25"/>
    <p:sldId id="416" r:id="rId26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77920" autoAdjust="0"/>
  </p:normalViewPr>
  <p:slideViewPr>
    <p:cSldViewPr snapToGrid="0">
      <p:cViewPr varScale="1">
        <p:scale>
          <a:sx n="86" d="100"/>
          <a:sy n="86" d="100"/>
        </p:scale>
        <p:origin x="-22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06.10.2020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2825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06.10.2020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875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048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89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25A88-48CC-40AB-9D48-EE1255930513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DCE617-5707-4B61-A54E-623181430C5F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827BC-58D2-4211-A401-DDB2FDD5F01C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56D307-80E4-4C1B-A8DF-EFCD0CE3DB20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167AA-5B9C-4910-8FF7-650388235352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991144-59E7-4E2F-8B49-A09C8F16CAB7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D0FF2-FF4B-4927-B504-D702DE9944B1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7B5E0-2679-41B2-BD45-094BD9C2690A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28CB58-9DC0-4CBE-AC02-A41563BFCC5E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C8F71B-2332-469D-83EA-E89ADED219CA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35894E-1531-4AF7-BA65-33727B4E9656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856A22-1071-441F-9B4F-BDF0B29D75FE}" type="datetime1">
              <a:rPr lang="uk-UA" smtClean="0"/>
              <a:t>06.10.2020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4044837"/>
            <a:ext cx="9144000" cy="10985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Оператори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ru-RU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1089" y="866156"/>
            <a:ext cx="8507730" cy="1877437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result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uk-UA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= 3; i 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n; i+=3)</a:t>
            </a:r>
          </a:p>
          <a:p>
            <a:r>
              <a:rPr lang="uk-UA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result++;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-38481" y="364194"/>
            <a:ext cx="887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lang="uk-UA" altLang="ru-RU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1089" y="2946705"/>
            <a:ext cx="8507730" cy="3170099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uk-UA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3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result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 &amp;n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&lt;= n)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uk-UA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result++;</a:t>
            </a:r>
          </a:p>
          <a:p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</a:p>
          <a:p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62710" y="1834431"/>
            <a:ext cx="1150620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06570" y="3041851"/>
            <a:ext cx="1242060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077921" y="1834263"/>
            <a:ext cx="1411987" cy="456478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106570" y="3864542"/>
            <a:ext cx="1273715" cy="456478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59165" y="1828967"/>
            <a:ext cx="999555" cy="456478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356268" y="5203848"/>
            <a:ext cx="999555" cy="456478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331361" y="2302136"/>
            <a:ext cx="2048924" cy="45647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299706" y="4722770"/>
            <a:ext cx="2048924" cy="45647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50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77922" y="390074"/>
            <a:ext cx="7574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У циклі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altLang="ru-RU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 бути відсутньою </a:t>
            </a:r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будь-яка з трьох компонент:</a:t>
            </a:r>
            <a:endParaRPr lang="uk-UA" alt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9234" y="1954771"/>
            <a:ext cx="8917235" cy="1757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0920" y="1913157"/>
            <a:ext cx="111252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102765" y="1913157"/>
            <a:ext cx="533400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484352" y="193303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517486" y="2920689"/>
            <a:ext cx="2815110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</a:t>
            </a:r>
            <a:r>
              <a:rPr lang="ru-RU" altLang="ru-RU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466946" y="2071533"/>
            <a:ext cx="137898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3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6169024" y="1866247"/>
            <a:ext cx="234307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зміна</a:t>
            </a:r>
            <a:r>
              <a:rPr lang="ru-RU" altLang="ru-RU" sz="3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07841" y="1966403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790941" y="195048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580294" y="1860428"/>
            <a:ext cx="2514602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ru-RU" altLang="ru-RU" sz="3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777922" y="3894233"/>
            <a:ext cx="773417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у циклі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відсутня умова, тоді вона вважається завжди істинною.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30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77922" y="424330"/>
            <a:ext cx="79157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Ось такий цикл є синтаксично коректним, але він є нескінченним: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7922" y="1758381"/>
            <a:ext cx="501035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>
                <a:solidFill>
                  <a:srgbClr val="000000"/>
                </a:solidFill>
                <a:latin typeface="Consolas" panose="020B0609020204030204" pitchFamily="49" charset="0"/>
              </a:rPr>
              <a:t>(;;)</a:t>
            </a:r>
            <a:endParaRPr lang="en-US" sz="4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4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44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217030" y="3881418"/>
            <a:ext cx="33101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  <a:endParaRPr lang="en-US" sz="4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4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4400" b="1" dirty="0"/>
          </a:p>
        </p:txBody>
      </p:sp>
      <p:sp>
        <p:nvSpPr>
          <p:cNvPr id="3" name="Двойная стрелка влево/вправо 2"/>
          <p:cNvSpPr/>
          <p:nvPr/>
        </p:nvSpPr>
        <p:spPr>
          <a:xfrm rot="2234569">
            <a:off x="2736709" y="3380198"/>
            <a:ext cx="2139360" cy="1105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3961120" y="2243350"/>
            <a:ext cx="35409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еквівалентні</a:t>
            </a:r>
            <a:r>
              <a:rPr lang="ru-RU" altLang="ru-RU" sz="40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цикли</a:t>
            </a:r>
            <a:endParaRPr lang="uk-UA" altLang="ru-RU" sz="40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02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682388" y="663559"/>
            <a:ext cx="772463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того, </a:t>
            </a:r>
            <a:r>
              <a:rPr lang="ru-RU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щоб</a:t>
            </a:r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перервати</a:t>
            </a:r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цикл у </a:t>
            </a:r>
            <a:r>
              <a:rPr lang="ru-RU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мові</a:t>
            </a:r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Сі</a:t>
            </a:r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існує оператор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break</a:t>
            </a:r>
            <a:r>
              <a:rPr lang="en-US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  <a:endParaRPr lang="uk-UA" altLang="ru-RU" sz="4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682388" y="2345782"/>
            <a:ext cx="760180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break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дозволяє завершити будь-який цикл: </a:t>
            </a:r>
            <a:r>
              <a:rPr lang="en-US" altLang="ru-RU" sz="4000" b="1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r>
              <a:rPr lang="en-US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altLang="ru-RU" sz="4000" b="1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або</a:t>
            </a:r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do … while</a:t>
            </a:r>
            <a:endParaRPr lang="uk-UA" altLang="ru-RU" sz="40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"/>
          <p:cNvSpPr>
            <a:spLocks noChangeArrowheads="1"/>
          </p:cNvSpPr>
          <p:nvPr/>
        </p:nvSpPr>
        <p:spPr bwMode="auto">
          <a:xfrm>
            <a:off x="136476" y="4513419"/>
            <a:ext cx="90075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 </a:t>
            </a:r>
            <a:r>
              <a:rPr lang="ru-RU" altLang="ru-RU" sz="40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допомогою</a:t>
            </a:r>
            <a:r>
              <a:rPr lang="ru-RU" altLang="ru-RU" sz="40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нього</a:t>
            </a:r>
            <a:r>
              <a:rPr lang="ru-RU" altLang="ru-RU" sz="40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40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забезпечити</a:t>
            </a:r>
            <a:r>
              <a:rPr lang="ru-RU" altLang="ru-RU" sz="40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завершення нескінченного циклу.</a:t>
            </a:r>
            <a:endParaRPr lang="uk-UA" altLang="ru-RU" sz="40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980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"/>
          <p:cNvSpPr>
            <a:spLocks noChangeArrowheads="1"/>
          </p:cNvSpPr>
          <p:nvPr/>
        </p:nvSpPr>
        <p:spPr bwMode="auto">
          <a:xfrm>
            <a:off x="518614" y="746171"/>
            <a:ext cx="862538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r>
              <a:rPr lang="en-US" altLang="ru-RU" sz="4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ru-RU" alt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оператори1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4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sz="44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умова2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altLang="ru-RU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alt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ru-RU" sz="4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оператори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2;</a:t>
            </a:r>
            <a:endParaRPr lang="en-US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45595" y="646539"/>
            <a:ext cx="395516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 </a:t>
            </a:r>
            <a:r>
              <a:rPr lang="uk-UA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продовження</a:t>
            </a:r>
            <a:r>
              <a:rPr lang="uk-UA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 (якщо умова істинна, то тіло циклу виконується ще раз)</a:t>
            </a:r>
            <a:endParaRPr lang="ru-RU" altLang="ru-RU" sz="28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019264" y="1660742"/>
            <a:ext cx="1453488" cy="536548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3547872" y="3903260"/>
            <a:ext cx="1597723" cy="532262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35866" y="4179002"/>
            <a:ext cx="395516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 </a:t>
            </a:r>
            <a:r>
              <a:rPr lang="uk-UA" altLang="ru-RU" sz="28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завершення</a:t>
            </a:r>
            <a:r>
              <a:rPr lang="uk-UA" altLang="ru-RU" sz="2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 (якщо умова істинна, то цикл переривається)</a:t>
            </a:r>
            <a:endParaRPr lang="ru-RU" altLang="ru-RU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07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36979" y="422524"/>
            <a:ext cx="77246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Отже, наступні цикли є еквівалентними: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4017" y="1196068"/>
            <a:ext cx="78264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3, result = 0;</a:t>
            </a:r>
          </a:p>
          <a:p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 scanf(</a:t>
            </a:r>
            <a:r>
              <a:rPr lang="pt-BR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endParaRPr lang="en-US" sz="28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n)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result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+= 3;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63337" y="2347678"/>
            <a:ext cx="30903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n)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+= 3;</a:t>
            </a:r>
          </a:p>
          <a:p>
            <a:r>
              <a:rPr 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/>
          </a:p>
        </p:txBody>
      </p:sp>
      <p:sp>
        <p:nvSpPr>
          <p:cNvPr id="9" name="Двойная стрелка влево/вправо 8"/>
          <p:cNvSpPr/>
          <p:nvPr/>
        </p:nvSpPr>
        <p:spPr>
          <a:xfrm>
            <a:off x="3605618" y="2873721"/>
            <a:ext cx="1987355" cy="6487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838316" y="3522462"/>
            <a:ext cx="35409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2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еквівалентні</a:t>
            </a:r>
            <a:r>
              <a:rPr lang="ru-RU" altLang="ru-RU" sz="32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цикли</a:t>
            </a:r>
            <a:endParaRPr lang="uk-UA" altLang="ru-RU" sz="32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75460" y="2516282"/>
            <a:ext cx="1267991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416134" y="3236601"/>
            <a:ext cx="1045479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404017" y="4688241"/>
            <a:ext cx="5349029" cy="1336639"/>
            <a:chOff x="135940" y="5129645"/>
            <a:chExt cx="5349029" cy="1420154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5940" y="5129645"/>
              <a:ext cx="5349029" cy="1420154"/>
            </a:xfrm>
            <a:prstGeom prst="rect">
              <a:avLst/>
            </a:prstGeom>
            <a:solidFill>
              <a:schemeClr val="bg1"/>
            </a:soli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812280" y="5340037"/>
              <a:ext cx="1245854" cy="555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!(</a:t>
              </a:r>
              <a:r>
                <a:rPr lang="en-US" sz="2800" b="1" dirty="0" err="1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i</a:t>
              </a:r>
              <a:r>
                <a:rPr lang="en-US" sz="28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28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&lt;= </a:t>
              </a:r>
              <a:r>
                <a:rPr lang="en-US" sz="28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n)</a:t>
              </a:r>
              <a:endParaRPr lang="ru-RU" sz="2800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254680" y="5298319"/>
              <a:ext cx="790601" cy="555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err="1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i</a:t>
              </a:r>
              <a:r>
                <a:rPr lang="en-US" sz="28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 &gt; n</a:t>
              </a:r>
              <a:endParaRPr lang="ru-RU" sz="2800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Двойная стрелка влево/вправо 13"/>
            <p:cNvSpPr/>
            <p:nvPr/>
          </p:nvSpPr>
          <p:spPr>
            <a:xfrm>
              <a:off x="2061990" y="5476569"/>
              <a:ext cx="1987355" cy="29112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6" name="Прямоугольник 15"/>
            <p:cNvSpPr>
              <a:spLocks noChangeArrowheads="1"/>
            </p:cNvSpPr>
            <p:nvPr/>
          </p:nvSpPr>
          <p:spPr bwMode="auto">
            <a:xfrm>
              <a:off x="1230487" y="5666880"/>
              <a:ext cx="3540919" cy="882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400" i="1" dirty="0" err="1" smtClean="0">
                  <a:solidFill>
                    <a:srgbClr val="C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ек</a:t>
              </a:r>
              <a:r>
                <a:rPr lang="uk-UA" altLang="ru-RU" sz="2400" i="1" dirty="0" err="1" smtClean="0">
                  <a:solidFill>
                    <a:srgbClr val="C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вівалентні</a:t>
              </a:r>
              <a:r>
                <a:rPr lang="uk-UA" altLang="ru-RU" sz="2400" i="1" dirty="0" smtClean="0">
                  <a:solidFill>
                    <a:srgbClr val="C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uk-UA" altLang="ru-RU" sz="2400" i="1" dirty="0" smtClean="0">
                  <a:solidFill>
                    <a:srgbClr val="C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умови</a:t>
              </a:r>
              <a:endParaRPr lang="uk-UA" altLang="ru-RU" sz="2400" b="1" i="1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8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91319" y="3521122"/>
            <a:ext cx="7985311" cy="2169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51998" y="585357"/>
            <a:ext cx="7641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У циклах можна використовувати також оператор </a:t>
            </a:r>
            <a:r>
              <a:rPr lang="en-US" altLang="ru-RU" sz="36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continue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  <a:endParaRPr lang="uk-UA" altLang="ru-RU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835255" y="2034747"/>
            <a:ext cx="7641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continue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завершу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є поточну ітерацію і передає управління: </a:t>
            </a:r>
            <a:endParaRPr lang="uk-UA" altLang="ru-RU" sz="3600" b="1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51998" y="3766989"/>
            <a:ext cx="75867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457200" indent="-457200">
              <a:buFontTx/>
              <a:buChar char="-"/>
            </a:pP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у циклах </a:t>
            </a:r>
            <a:r>
              <a:rPr lang="en-US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та</a:t>
            </a:r>
            <a:r>
              <a:rPr lang="en-US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do </a:t>
            </a:r>
            <a:r>
              <a:rPr lang="en-US" altLang="ru-RU" sz="3200" b="1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… </a:t>
            </a:r>
            <a:r>
              <a:rPr lang="en-US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r>
              <a:rPr lang="uk-UA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– на перевірку умови;</a:t>
            </a:r>
          </a:p>
          <a:p>
            <a:pPr marL="457200" indent="-457200">
              <a:buFontTx/>
              <a:buChar char="-"/>
            </a:pPr>
            <a:r>
              <a:rPr lang="uk-UA" altLang="ru-RU" sz="3200" b="1" dirty="0">
                <a:latin typeface="Arial Narrow" panose="020B0606020202030204" pitchFamily="34" charset="0"/>
                <a:cs typeface="Arial" panose="020B0604020202020204" pitchFamily="34" charset="0"/>
              </a:rPr>
              <a:t>- у циклі </a:t>
            </a:r>
            <a:r>
              <a:rPr lang="en-US" altLang="ru-RU" sz="3200" b="1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 </a:t>
            </a:r>
            <a:r>
              <a:rPr lang="uk-UA" altLang="ru-RU" sz="3200" b="1" dirty="0">
                <a:latin typeface="Arial Narrow" panose="020B0606020202030204" pitchFamily="34" charset="0"/>
                <a:cs typeface="Arial" panose="020B0604020202020204" pitchFamily="34" charset="0"/>
              </a:rPr>
              <a:t>– на зміну лічильника </a:t>
            </a: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циклу</a:t>
            </a:r>
            <a:endParaRPr lang="uk-UA" altLang="ru-RU" sz="32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1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6648" y="968976"/>
            <a:ext cx="83040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a = -5, </a:t>
            </a:r>
            <a:endParaRPr lang="uk-UA" sz="3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= 5, </a:t>
            </a:r>
            <a:endParaRPr lang="uk-UA" sz="3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= 0.5, x, res;</a:t>
            </a:r>
          </a:p>
          <a:p>
            <a:r>
              <a:rPr lang="pt-BR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(x = a; x &lt;= b; x += h)</a:t>
            </a:r>
          </a:p>
          <a:p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(x == 0)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continue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res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= 1 / x;</a:t>
            </a:r>
          </a:p>
          <a:p>
            <a:r>
              <a:rPr lang="pt-BR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printf</a:t>
            </a:r>
            <a:r>
              <a:rPr lang="pt-BR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"1 / %f == %f\n"</a:t>
            </a:r>
            <a:r>
              <a:rPr lang="pt-BR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, x, res);</a:t>
            </a:r>
          </a:p>
          <a:p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41708" y="1035374"/>
            <a:ext cx="14380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сюди</a:t>
            </a:r>
            <a:endParaRPr lang="ru-RU" altLang="ru-RU" sz="28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56648" y="404712"/>
            <a:ext cx="75411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77500" y="2990088"/>
            <a:ext cx="47665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uk-UA" altLang="ru-RU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дорівнює нулю, то одразу здійснюється перехід на зміну лічильника</a:t>
            </a:r>
            <a:endParaRPr lang="ru-RU" alt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794078" y="3767328"/>
            <a:ext cx="997378" cy="377589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041708" y="1581132"/>
            <a:ext cx="719043" cy="936638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6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94475"/>
              </p:ext>
            </p:extLst>
          </p:nvPr>
        </p:nvGraphicFramePr>
        <p:xfrm>
          <a:off x="423082" y="591783"/>
          <a:ext cx="8229598" cy="5308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799"/>
                <a:gridCol w="4114799"/>
              </a:tblGrid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1, k = 10, sum =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(;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&lt;= k;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++)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sum = sum +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"sum = 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sum);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1, k = 10, sum = 0;</a:t>
                      </a:r>
                    </a:p>
                    <a:p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1; i &lt;= k; ){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sum = sum +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++;           </a:t>
                      </a:r>
                    </a:p>
                    <a:p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"sum = 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sum);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k = 10;</a:t>
                      </a:r>
                    </a:p>
                    <a:p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 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i = 1, j = 2; i &lt;= k; i++, j += 2)                                  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 = %3d   j = %3d\n"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j); 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sum = 0.0, a = 0.0;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b = 1.0, h = 0.01,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x;</a:t>
                      </a:r>
                    </a:p>
                    <a:p>
                      <a:r>
                        <a:rPr lang="pt-BR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(x = a; x &lt; b; x += h)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sum += x;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"%.3f\n"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sum);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j;</a:t>
                      </a:r>
                    </a:p>
                    <a:p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(i = 2; i &lt; 10; i++) 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(j = 2; j &lt; 10;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 </a:t>
                      </a:r>
                    </a:p>
                    <a:p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printf(</a:t>
                      </a:r>
                      <a:r>
                        <a:rPr lang="pt-BR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"%d*%d=%d\n"</a:t>
                      </a: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,i,j, i*j);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79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23675"/>
              </p:ext>
            </p:extLst>
          </p:nvPr>
        </p:nvGraphicFramePr>
        <p:xfrm>
          <a:off x="545910" y="1397000"/>
          <a:ext cx="7997589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75714"/>
                <a:gridCol w="4421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1, j = 0;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while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&lt; 10) {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 while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(j &lt;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 {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"%c"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'*'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j = 0;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++;</a:t>
                      </a:r>
                    </a:p>
                    <a:p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n-NO" sz="1800" b="0" dirty="0" smtClean="0">
                        <a:solidFill>
                          <a:srgbClr val="0000FF"/>
                        </a:solidFill>
                        <a:latin typeface="Consolas"/>
                      </a:endParaRPr>
                    </a:p>
                    <a:p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(int i = 1; i &lt; 10; i++) {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 for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j=0; j&lt;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"%c"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'*'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77921" y="500604"/>
            <a:ext cx="764274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У </a:t>
            </a:r>
            <a:r>
              <a:rPr lang="ru-RU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мов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Сі є два оператори, які реалізують цикл з </a:t>
            </a:r>
            <a:r>
              <a:rPr lang="uk-UA" altLang="ru-RU" sz="40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передумовою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40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2226064" y="1921186"/>
            <a:ext cx="31623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400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400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endParaRPr lang="uk-UA" altLang="ru-RU" sz="4400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873456" y="3399788"/>
            <a:ext cx="754721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зручно використовувати, коли треба </a:t>
            </a:r>
            <a:r>
              <a:rPr lang="uk-UA" altLang="ru-RU" sz="40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перебрати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інтервал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чисел або </a:t>
            </a:r>
            <a:r>
              <a:rPr lang="uk-UA" altLang="ru-RU" sz="40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«пробігтися» 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по послідовності.</a:t>
            </a:r>
            <a:endParaRPr lang="uk-UA" altLang="ru-RU" sz="4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479980" y="404712"/>
            <a:ext cx="69270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Приклади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76" y="450878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7200" dirty="0">
                <a:solidFill>
                  <a:srgbClr val="FF0000"/>
                </a:solidFill>
                <a:latin typeface="Arial Narrow" panose="020B0606020202030204" pitchFamily="34" charset="0"/>
              </a:rPr>
              <a:t>?</a:t>
            </a:r>
            <a:endParaRPr lang="ru-RU" sz="72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995"/>
              </p:ext>
            </p:extLst>
          </p:nvPr>
        </p:nvGraphicFramePr>
        <p:xfrm>
          <a:off x="861232" y="1337482"/>
          <a:ext cx="7615449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3582"/>
                <a:gridCol w="6591867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0" dirty="0" smtClean="0"/>
                        <a:t>1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800" b="0" smtClean="0"/>
                        <a:t>Під</a:t>
                      </a:r>
                      <a:r>
                        <a:rPr lang="uk-UA" sz="2800" b="0" smtClean="0"/>
                        <a:t>рахувати </a:t>
                      </a:r>
                      <a:r>
                        <a:rPr lang="uk-UA" sz="2800" b="0" dirty="0" smtClean="0"/>
                        <a:t>суму тільки непарних чисел з деякого діапазону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smtClean="0"/>
                        <a:t>2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Вивести 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x^2</a:t>
                      </a:r>
                      <a:r>
                        <a:rPr lang="en-US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тільки для</a:t>
                      </a:r>
                      <a:r>
                        <a:rPr lang="uk-UA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додатних чисел</a:t>
                      </a:r>
                      <a:endParaRPr lang="ru-RU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46044" y="3294042"/>
            <a:ext cx="4131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% 2 == 0)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result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"result = 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result);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5144" y="3294043"/>
            <a:ext cx="4131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&amp;x);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(x &lt; 0)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"=%d\n"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x*x);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42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479980" y="404712"/>
            <a:ext cx="69270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Приклади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76" y="450878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7200" dirty="0">
                <a:solidFill>
                  <a:srgbClr val="FF0000"/>
                </a:solidFill>
                <a:latin typeface="Arial Narrow" panose="020B0606020202030204" pitchFamily="34" charset="0"/>
              </a:rPr>
              <a:t>?</a:t>
            </a:r>
            <a:endParaRPr lang="ru-RU" sz="72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924026"/>
                  </p:ext>
                </p:extLst>
              </p:nvPr>
            </p:nvGraphicFramePr>
            <p:xfrm>
              <a:off x="996287" y="1397000"/>
              <a:ext cx="7615449" cy="42110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23582"/>
                    <a:gridCol w="65918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b="0" dirty="0" smtClean="0"/>
                            <a:t>1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b="0" kern="1200" dirty="0" smtClean="0">
                              <a:effectLst/>
                            </a:rPr>
                            <a:t>Знайти суму чисел, кратних трьом, в діапазоні від 0 до 50.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b="0" dirty="0" smtClean="0"/>
                            <a:t>2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b="0" kern="1200" dirty="0" smtClean="0">
                              <a:effectLst/>
                            </a:rPr>
                            <a:t>Знайти кількість</a:t>
                          </a:r>
                          <a:r>
                            <a:rPr lang="uk-UA" sz="2800" b="0" kern="1200" baseline="0" dirty="0" smtClean="0">
                              <a:effectLst/>
                            </a:rPr>
                            <a:t> </a:t>
                          </a:r>
                          <a:r>
                            <a:rPr lang="uk-UA" sz="2800" b="0" kern="1200" dirty="0" smtClean="0">
                              <a:effectLst/>
                            </a:rPr>
                            <a:t>чисел, кратних 5, в діапазоні від 0 до 45.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dirty="0" smtClean="0"/>
                            <a:t>3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kern="1200" dirty="0" smtClean="0">
                              <a:effectLst/>
                            </a:rPr>
                            <a:t>Обчислити значення функції F (х)</a:t>
                          </a:r>
                          <a:r>
                            <a:rPr lang="en-US" sz="2800" kern="1200" dirty="0" smtClean="0"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800" i="1" kern="1200" smtClean="0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2800" kern="1200">
                                      <a:effectLst/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sz="2800" kern="120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uk-UA" sz="2800" kern="12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ru-RU" sz="2800" i="1" kern="1200">
                                      <a:effectLst/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uk-UA" sz="2800" kern="12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uk-UA" sz="2800" kern="1200">
                                  <a:effectLst/>
                                  <a:latin typeface="Cambria Math"/>
                                </a:rPr>
                                <m:t>−4</m:t>
                              </m:r>
                              <m:r>
                                <a:rPr lang="uk-UA" sz="2800" kern="120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uk-UA" sz="2800" kern="1200" dirty="0" smtClean="0">
                              <a:effectLst/>
                            </a:rPr>
                            <a:t> на відрізку [</a:t>
                          </a:r>
                          <a:r>
                            <a:rPr lang="en-US" sz="2800" kern="1200" dirty="0" smtClean="0">
                              <a:effectLst/>
                            </a:rPr>
                            <a:t>1</a:t>
                          </a:r>
                          <a:r>
                            <a:rPr lang="uk-UA" sz="2800" kern="1200" dirty="0" smtClean="0">
                              <a:effectLst/>
                            </a:rPr>
                            <a:t>,</a:t>
                          </a:r>
                          <a:r>
                            <a:rPr lang="en-US" sz="2800" kern="1200" dirty="0" smtClean="0">
                              <a:effectLst/>
                            </a:rPr>
                            <a:t>5</a:t>
                          </a:r>
                          <a:r>
                            <a:rPr lang="uk-UA" sz="2800" kern="1200" dirty="0" smtClean="0">
                              <a:effectLst/>
                            </a:rPr>
                            <a:t>] кроком </a:t>
                          </a:r>
                          <a:r>
                            <a:rPr lang="en-US" sz="2800" kern="1200" dirty="0" smtClean="0">
                              <a:effectLst/>
                            </a:rPr>
                            <a:t>1</a:t>
                          </a:r>
                          <a:r>
                            <a:rPr lang="uk-UA" sz="2800" kern="1200" dirty="0" smtClean="0">
                              <a:effectLst/>
                            </a:rPr>
                            <a:t>.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dirty="0" smtClean="0"/>
                            <a:t>4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2800" kern="1200" dirty="0" smtClean="0">
                              <a:effectLst/>
                            </a:rPr>
                            <a:t>Обчислити значення функції F (х)</a:t>
                          </a:r>
                          <a:r>
                            <a:rPr lang="en-US" sz="2800" kern="1200" dirty="0" smtClean="0"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uk-UA" sz="2800" kern="1200" smtClean="0">
                                  <a:effectLst/>
                                </a:rPr>
                                <m:t>1+</m:t>
                              </m:r>
                              <m:r>
                                <m:rPr>
                                  <m:nor/>
                                </m:rPr>
                                <a:rPr lang="uk-UA" sz="2800" kern="1200" smtClean="0">
                                  <a:effectLst/>
                                </a:rPr>
                                <m:t>ex</m:t>
                              </m:r>
                              <m:r>
                                <a:rPr lang="uk-UA" sz="2800" kern="1200">
                                  <a:effectLst/>
                                  <a:latin typeface="Cambria Math"/>
                                </a:rPr>
                                <m:t>−4</m:t>
                              </m:r>
                              <m:r>
                                <a:rPr lang="uk-UA" sz="2800" kern="120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uk-UA" sz="2800" kern="1200" dirty="0" smtClean="0">
                              <a:effectLst/>
                            </a:rPr>
                            <a:t> на відрізку [</a:t>
                          </a:r>
                          <a:r>
                            <a:rPr lang="en-US" sz="2800" kern="1200" dirty="0" smtClean="0">
                              <a:effectLst/>
                            </a:rPr>
                            <a:t>1</a:t>
                          </a:r>
                          <a:r>
                            <a:rPr lang="uk-UA" sz="2800" kern="1200" dirty="0" smtClean="0">
                              <a:effectLst/>
                            </a:rPr>
                            <a:t>,</a:t>
                          </a:r>
                          <a:r>
                            <a:rPr lang="en-US" sz="2800" kern="1200" dirty="0" smtClean="0">
                              <a:effectLst/>
                            </a:rPr>
                            <a:t>5.2</a:t>
                          </a:r>
                          <a:r>
                            <a:rPr lang="uk-UA" sz="2800" kern="1200" dirty="0" smtClean="0">
                              <a:effectLst/>
                            </a:rPr>
                            <a:t>] кроком </a:t>
                          </a:r>
                          <a:r>
                            <a:rPr lang="en-US" sz="2800" kern="1200" dirty="0" smtClean="0">
                              <a:effectLst/>
                            </a:rPr>
                            <a:t>0,2</a:t>
                          </a:r>
                          <a:r>
                            <a:rPr lang="uk-UA" sz="2800" kern="1200" dirty="0" smtClean="0">
                              <a:effectLst/>
                            </a:rPr>
                            <a:t>.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924026"/>
                  </p:ext>
                </p:extLst>
              </p:nvPr>
            </p:nvGraphicFramePr>
            <p:xfrm>
              <a:off x="996287" y="1397000"/>
              <a:ext cx="7615449" cy="37880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23582"/>
                    <a:gridCol w="6591867"/>
                  </a:tblGrid>
                  <a:tr h="94488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b="0" dirty="0" smtClean="0"/>
                            <a:t>1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b="0" kern="1200" dirty="0" smtClean="0">
                              <a:effectLst/>
                            </a:rPr>
                            <a:t>Знайти суму чисел, кратних трьом, в діапазоні від 0 до 50.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b="0" dirty="0" smtClean="0"/>
                            <a:t>2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b="0" kern="1200" dirty="0" smtClean="0">
                              <a:effectLst/>
                            </a:rPr>
                            <a:t>Знайти кількість</a:t>
                          </a:r>
                          <a:r>
                            <a:rPr lang="uk-UA" sz="2800" b="0" kern="1200" baseline="0" dirty="0" smtClean="0">
                              <a:effectLst/>
                            </a:rPr>
                            <a:t> </a:t>
                          </a:r>
                          <a:r>
                            <a:rPr lang="uk-UA" sz="2800" b="0" kern="1200" dirty="0" smtClean="0">
                              <a:effectLst/>
                            </a:rPr>
                            <a:t>чисел, кратних 5, в діапазоні від 0 до 45.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</a:tr>
                  <a:tr h="95338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dirty="0" smtClean="0"/>
                            <a:t>3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527" t="-203822" b="-116561"/>
                          </a:stretch>
                        </a:blipFill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uk-UA" sz="2800" dirty="0" smtClean="0"/>
                            <a:t>4</a:t>
                          </a:r>
                          <a:endParaRPr lang="ru-RU" sz="2800" b="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527" t="-307742" b="-1806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4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782198" y="482121"/>
            <a:ext cx="78660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windows.h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SetConsoleCP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(1251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SetConsoleOutputCP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(1251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 = 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(y)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букву\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x =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(x){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а'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АКУЛА\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б'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БУРУНДУК\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ф'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ФАРБА\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нема\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Продовжити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так - 1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ні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- 0\n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&amp;y);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9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88216" y="464188"/>
            <a:ext cx="74523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називають</a:t>
            </a:r>
            <a:r>
              <a:rPr lang="ru-RU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ще</a:t>
            </a:r>
            <a:r>
              <a:rPr lang="ru-RU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849176" y="1356145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>
                <a:latin typeface="Arial Narrow" panose="020B0606020202030204" pitchFamily="34" charset="0"/>
                <a:cs typeface="Arial" panose="020B0604020202020204" pitchFamily="34" charset="0"/>
              </a:rPr>
              <a:t>- </a:t>
            </a:r>
            <a:r>
              <a:rPr lang="ru-RU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циклом </a:t>
            </a:r>
            <a:r>
              <a:rPr lang="ru-RU" altLang="ru-RU" sz="4400" dirty="0">
                <a:latin typeface="Arial Narrow" panose="020B0606020202030204" pitchFamily="34" charset="0"/>
                <a:cs typeface="Arial" panose="020B0604020202020204" pitchFamily="34" charset="0"/>
              </a:rPr>
              <a:t>з л</a:t>
            </a:r>
            <a:r>
              <a:rPr lang="uk-UA" altLang="ru-RU" sz="4400" dirty="0" err="1">
                <a:latin typeface="Arial Narrow" panose="020B0606020202030204" pitchFamily="34" charset="0"/>
                <a:cs typeface="Arial" panose="020B0604020202020204" pitchFamily="34" charset="0"/>
              </a:rPr>
              <a:t>ічильником</a:t>
            </a:r>
            <a:r>
              <a:rPr lang="uk-UA" altLang="ru-RU" sz="4400" dirty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  <a:endParaRPr lang="uk-UA" altLang="ru-RU" sz="44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849176" y="2239266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>
                <a:latin typeface="Arial Narrow" panose="020B0606020202030204" pitchFamily="34" charset="0"/>
                <a:cs typeface="Arial" panose="020B0604020202020204" pitchFamily="34" charset="0"/>
              </a:rPr>
              <a:t>- </a:t>
            </a:r>
            <a:r>
              <a:rPr lang="ru-RU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циклом </a:t>
            </a:r>
            <a:r>
              <a:rPr lang="ru-RU" altLang="ru-RU" sz="4400" dirty="0">
                <a:latin typeface="Arial Narrow" panose="020B0606020202030204" pitchFamily="34" charset="0"/>
                <a:cs typeface="Arial" panose="020B0604020202020204" pitchFamily="34" charset="0"/>
              </a:rPr>
              <a:t>з </a:t>
            </a:r>
            <a:r>
              <a:rPr lang="ru-RU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параметром</a:t>
            </a:r>
            <a:r>
              <a:rPr lang="uk-UA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  <a:endParaRPr lang="uk-UA" altLang="ru-RU" sz="44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"/>
          <p:cNvSpPr>
            <a:spLocks noChangeArrowheads="1"/>
          </p:cNvSpPr>
          <p:nvPr/>
        </p:nvSpPr>
        <p:spPr bwMode="auto">
          <a:xfrm>
            <a:off x="792902" y="310366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Синтаксис циклу </a:t>
            </a:r>
            <a:r>
              <a:rPr lang="en-US" altLang="ru-RU" sz="44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44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23983" y="4048721"/>
            <a:ext cx="7816593" cy="1690697"/>
            <a:chOff x="423983" y="4048721"/>
            <a:chExt cx="7816593" cy="1690697"/>
          </a:xfrm>
        </p:grpSpPr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423983" y="4292807"/>
              <a:ext cx="1112520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5"/>
            <p:cNvSpPr txBox="1">
              <a:spLocks noChangeArrowheads="1"/>
            </p:cNvSpPr>
            <p:nvPr/>
          </p:nvSpPr>
          <p:spPr bwMode="auto">
            <a:xfrm>
              <a:off x="1120166" y="4292807"/>
              <a:ext cx="533400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7737338" y="4253726"/>
              <a:ext cx="503238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1345922" y="5308531"/>
              <a:ext cx="2381069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4159554" y="4264164"/>
              <a:ext cx="1378983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умова</a:t>
              </a:r>
              <a:endParaRPr lang="en-US" altLang="ru-RU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5585436" y="4048721"/>
              <a:ext cx="2343071" cy="8617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зміна</a:t>
              </a:r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лічильника</a:t>
              </a:r>
              <a:endParaRPr lang="en-US" altLang="ru-RU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3768683" y="4264165"/>
              <a:ext cx="503238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333817" y="4264163"/>
              <a:ext cx="503238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6"/>
            <p:cNvSpPr txBox="1">
              <a:spLocks noChangeArrowheads="1"/>
            </p:cNvSpPr>
            <p:nvPr/>
          </p:nvSpPr>
          <p:spPr bwMode="auto">
            <a:xfrm>
              <a:off x="1504912" y="4144542"/>
              <a:ext cx="2514602" cy="8617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ініціалізація</a:t>
              </a:r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лічильника</a:t>
              </a:r>
              <a:endParaRPr lang="en-US" altLang="ru-RU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03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737693" y="2428109"/>
            <a:ext cx="769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ru-RU" alt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циклу </a:t>
            </a:r>
            <a:r>
              <a:rPr lang="en-US" alt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737692" y="3133585"/>
            <a:ext cx="80514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355600" indent="-355600">
              <a:buFont typeface="+mj-lt"/>
              <a:buAutoNum type="arabicPeriod"/>
            </a:pP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здійснюється </a:t>
            </a:r>
            <a:r>
              <a:rPr lang="uk-UA" altLang="ru-RU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ініціалізація лічильника</a:t>
            </a: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циклу</a:t>
            </a:r>
          </a:p>
          <a:p>
            <a:pPr marL="355600" indent="-355600">
              <a:buFont typeface="+mj-lt"/>
              <a:buAutoNum type="arabicPeriod"/>
            </a:pP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перевіряється </a:t>
            </a:r>
            <a:r>
              <a:rPr lang="uk-UA" altLang="ru-RU" sz="2800" b="1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істинність </a:t>
            </a:r>
            <a:r>
              <a:rPr lang="uk-UA" altLang="ru-RU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умови</a:t>
            </a:r>
            <a:endParaRPr lang="uk-UA" altLang="ru-RU" sz="2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355600" indent="-355600">
              <a:buFont typeface="+mj-lt"/>
              <a:buAutoNum type="arabicPeriod"/>
            </a:pP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якщо </a:t>
            </a:r>
            <a:r>
              <a:rPr lang="uk-UA" altLang="ru-RU" sz="2800" dirty="0">
                <a:latin typeface="Arial Narrow" panose="020B0606020202030204" pitchFamily="34" charset="0"/>
                <a:cs typeface="Arial" panose="020B0604020202020204" pitchFamily="34" charset="0"/>
              </a:rPr>
              <a:t>умова </a:t>
            </a:r>
            <a:r>
              <a:rPr lang="uk-UA" altLang="ru-RU" sz="28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істинна</a:t>
            </a:r>
            <a:r>
              <a:rPr lang="uk-UA" altLang="ru-RU" sz="2800" dirty="0">
                <a:latin typeface="Arial Narrow" panose="020B060602020203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2800" b="1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виконується тіло циклу</a:t>
            </a:r>
            <a:r>
              <a:rPr lang="uk-UA" altLang="ru-RU" sz="2800" dirty="0">
                <a:latin typeface="Arial Narrow" panose="020B0606020202030204" pitchFamily="34" charset="0"/>
                <a:cs typeface="Arial" panose="020B0604020202020204" pitchFamily="34" charset="0"/>
              </a:rPr>
              <a:t> (оператор), </a:t>
            </a:r>
            <a:br>
              <a:rPr lang="uk-UA" altLang="ru-RU" sz="28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uk-UA" altLang="ru-RU" sz="2800" dirty="0">
                <a:latin typeface="Arial Narrow" panose="020B0606020202030204" pitchFamily="34" charset="0"/>
                <a:cs typeface="Arial" panose="020B0604020202020204" pitchFamily="34" charset="0"/>
              </a:rPr>
              <a:t>якщо </a:t>
            </a:r>
            <a:r>
              <a:rPr lang="uk-UA" altLang="ru-RU" sz="28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хибна</a:t>
            </a:r>
            <a:r>
              <a:rPr lang="uk-UA" altLang="ru-RU" sz="2800" dirty="0">
                <a:latin typeface="Arial Narrow" panose="020B060602020203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2800" b="1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вихід з циклу </a:t>
            </a:r>
          </a:p>
          <a:p>
            <a:pPr marL="355600" indent="-355600">
              <a:buFont typeface="+mj-lt"/>
              <a:buAutoNum type="arabicPeriod"/>
            </a:pP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здійснюється </a:t>
            </a:r>
            <a:r>
              <a:rPr lang="uk-UA" altLang="ru-RU" sz="2800" b="1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зміна лічильника</a:t>
            </a:r>
            <a:r>
              <a:rPr lang="uk-UA" altLang="ru-RU" sz="2800" dirty="0">
                <a:latin typeface="Arial Narrow" panose="020B0606020202030204" pitchFamily="34" charset="0"/>
                <a:cs typeface="Arial" panose="020B0604020202020204" pitchFamily="34" charset="0"/>
              </a:rPr>
              <a:t> і перехід до пункту 2. 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Державний університет "Житомирська політехніка"</a:t>
            </a:r>
            <a:endParaRPr lang="uk-UA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458810" y="527599"/>
            <a:ext cx="7816593" cy="1690697"/>
            <a:chOff x="423983" y="4048721"/>
            <a:chExt cx="7816593" cy="1690697"/>
          </a:xfrm>
        </p:grpSpPr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423983" y="4292807"/>
              <a:ext cx="1112520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1120166" y="4292807"/>
              <a:ext cx="533400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7737338" y="4253726"/>
              <a:ext cx="503238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1345922" y="5308531"/>
              <a:ext cx="2381069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159554" y="4264164"/>
              <a:ext cx="1378983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умова</a:t>
              </a:r>
              <a:endParaRPr lang="en-US" altLang="ru-RU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6"/>
            <p:cNvSpPr txBox="1">
              <a:spLocks noChangeArrowheads="1"/>
            </p:cNvSpPr>
            <p:nvPr/>
          </p:nvSpPr>
          <p:spPr bwMode="auto">
            <a:xfrm>
              <a:off x="5585436" y="4048721"/>
              <a:ext cx="2343071" cy="8617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зміна</a:t>
              </a:r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лічильника</a:t>
              </a:r>
              <a:endParaRPr lang="en-US" altLang="ru-RU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7"/>
            <p:cNvSpPr txBox="1">
              <a:spLocks noChangeArrowheads="1"/>
            </p:cNvSpPr>
            <p:nvPr/>
          </p:nvSpPr>
          <p:spPr bwMode="auto">
            <a:xfrm>
              <a:off x="3768683" y="4264165"/>
              <a:ext cx="503238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5333817" y="4264163"/>
              <a:ext cx="503238" cy="4308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6"/>
            <p:cNvSpPr txBox="1">
              <a:spLocks noChangeArrowheads="1"/>
            </p:cNvSpPr>
            <p:nvPr/>
          </p:nvSpPr>
          <p:spPr bwMode="auto">
            <a:xfrm>
              <a:off x="1504912" y="4144542"/>
              <a:ext cx="2514602" cy="8617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ініціалізація</a:t>
              </a:r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лічильника</a:t>
              </a:r>
              <a:endParaRPr lang="en-US" altLang="ru-RU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250832" y="404452"/>
            <a:ext cx="88931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Отже, схема роботи циклу </a:t>
            </a:r>
            <a:r>
              <a:rPr lang="uk-UA" altLang="ru-RU" sz="400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виглядає так:</a:t>
            </a:r>
            <a:endParaRPr lang="uk-UA" altLang="ru-RU" sz="40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738365" y="1162670"/>
            <a:ext cx="7979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1012" y="5071056"/>
            <a:ext cx="6709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92752" y="4588814"/>
            <a:ext cx="755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323980" y="1162670"/>
            <a:ext cx="710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942551" y="3486444"/>
            <a:ext cx="375020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так далі,</a:t>
            </a:r>
            <a:br>
              <a:rPr lang="uk-UA" altLang="ru-RU" sz="3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поки умова </a:t>
            </a:r>
            <a:br>
              <a:rPr lang="uk-UA" altLang="ru-RU" sz="3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 </a:t>
            </a:r>
            <a:br>
              <a:rPr lang="uk-UA" altLang="ru-RU" sz="3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істинною</a:t>
            </a:r>
            <a:r>
              <a:rPr lang="uk-UA" altLang="ru-RU" sz="3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36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50833" y="2330013"/>
            <a:ext cx="8668099" cy="1475041"/>
            <a:chOff x="250833" y="2330013"/>
            <a:chExt cx="8668099" cy="1475041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250833" y="2376923"/>
              <a:ext cx="1112520" cy="7386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1207721" y="2376923"/>
              <a:ext cx="533400" cy="7386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8415694" y="2422346"/>
              <a:ext cx="503238" cy="7386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561482" y="3312611"/>
              <a:ext cx="2381069" cy="4924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32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4493540" y="2607012"/>
              <a:ext cx="1378983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30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умова</a:t>
              </a:r>
              <a:endParaRPr lang="en-US" altLang="ru-RU" sz="3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6"/>
            <p:cNvSpPr txBox="1">
              <a:spLocks noChangeArrowheads="1"/>
            </p:cNvSpPr>
            <p:nvPr/>
          </p:nvSpPr>
          <p:spPr bwMode="auto">
            <a:xfrm>
              <a:off x="6120932" y="2330013"/>
              <a:ext cx="2343071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30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зміна</a:t>
              </a:r>
              <a:r>
                <a:rPr lang="ru-RU" altLang="ru-RU" sz="30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ru-RU" altLang="ru-RU" sz="30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altLang="ru-RU" sz="30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лічильника</a:t>
              </a:r>
              <a:endParaRPr lang="en-US" altLang="ru-RU" sz="3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3990303" y="2395206"/>
              <a:ext cx="503238" cy="7386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5780400" y="2330013"/>
              <a:ext cx="503238" cy="7386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1598195" y="2400412"/>
              <a:ext cx="2514602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30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ініціалізація</a:t>
              </a:r>
              <a:r>
                <a:rPr lang="ru-RU" altLang="ru-RU" sz="30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ru-RU" altLang="ru-RU" sz="30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altLang="ru-RU" sz="30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лічильника</a:t>
              </a:r>
              <a:endParaRPr lang="en-US" altLang="ru-RU" sz="3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Прямая со стрелкой 19"/>
          <p:cNvCxnSpPr/>
          <p:nvPr/>
        </p:nvCxnSpPr>
        <p:spPr>
          <a:xfrm>
            <a:off x="1752016" y="1895907"/>
            <a:ext cx="803211" cy="481016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3" idx="0"/>
          </p:cNvCxnSpPr>
          <p:nvPr/>
        </p:nvCxnSpPr>
        <p:spPr>
          <a:xfrm>
            <a:off x="4518344" y="1910362"/>
            <a:ext cx="664688" cy="69665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1331938" y="3897860"/>
            <a:ext cx="282001" cy="117319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7447821" y="3323742"/>
            <a:ext cx="62953" cy="1263042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354567" y="1144696"/>
            <a:ext cx="6856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540222" y="4592031"/>
            <a:ext cx="7039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902787" y="1123007"/>
            <a:ext cx="720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855528" y="5057455"/>
            <a:ext cx="7981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111942" y="4587799"/>
            <a:ext cx="8483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563686" y="1122641"/>
            <a:ext cx="71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Державний університет "Житомирська політехніка"</a:t>
            </a:r>
            <a:endParaRPr lang="uk-UA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323980" y="5077411"/>
            <a:ext cx="638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en-US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1" grpId="0"/>
      <p:bldP spid="19" grpId="0"/>
      <p:bldP spid="44" grpId="0"/>
      <p:bldP spid="37" grpId="0"/>
      <p:bldP spid="39" grpId="0"/>
      <p:bldP spid="40" grpId="0"/>
      <p:bldP spid="41" grpId="0"/>
      <p:bldP spid="42" grpId="0"/>
      <p:bldP spid="4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64274" y="552425"/>
            <a:ext cx="764274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8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Отже</a:t>
            </a:r>
            <a:r>
              <a:rPr lang="ru-RU" altLang="ru-RU" sz="4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ru-RU" altLang="ru-RU" sz="48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4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8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зробити</a:t>
            </a:r>
            <a:r>
              <a:rPr lang="ru-RU" altLang="ru-RU" sz="4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так</a:t>
            </a:r>
            <a:r>
              <a:rPr lang="uk-UA" altLang="ru-RU" sz="4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висновки:</a:t>
            </a:r>
            <a:endParaRPr lang="uk-UA" altLang="ru-RU" sz="48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764274" y="2101427"/>
            <a:ext cx="76427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1)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ініціалізація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лічильника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виконується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один раз перед початком циклу</a:t>
            </a:r>
            <a:endParaRPr lang="uk-UA" altLang="ru-RU" sz="3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64274" y="3487479"/>
            <a:ext cx="81892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2)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перевірка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умови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виконується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перед початком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кожної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ітерації</a:t>
            </a:r>
            <a:endParaRPr lang="uk-UA" altLang="ru-RU" sz="3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764274" y="4887182"/>
            <a:ext cx="76427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3)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зміна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лічильника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здійснюється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наприкінці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кожної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ітерації</a:t>
            </a:r>
            <a:endParaRPr lang="uk-UA" altLang="ru-RU" sz="3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19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750625" y="462055"/>
            <a:ext cx="76770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використовують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коли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потрібно перебрати певну послідовність чисел.</a:t>
            </a: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50625" y="1539273"/>
            <a:ext cx="75062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Завдання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Визначити кількість чисел від 1 до 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N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які діляться на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0625" y="2548251"/>
            <a:ext cx="81876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result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pt-BR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printf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); scanf(</a:t>
            </a:r>
            <a:r>
              <a:rPr lang="pt-BR" sz="2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nn-NO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</a:t>
            </a:r>
            <a:r>
              <a:rPr lang="nn-NO" sz="2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nn-NO" sz="2600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2600" dirty="0">
                <a:solidFill>
                  <a:srgbClr val="000000"/>
                </a:solidFill>
                <a:latin typeface="Consolas" panose="020B0609020204030204" pitchFamily="49" charset="0"/>
              </a:rPr>
              <a:t>n; i++)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% 3 == 0)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result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"result = %d\n"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result);</a:t>
            </a:r>
          </a:p>
          <a:p>
            <a:r>
              <a:rPr 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21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16280" y="440385"/>
            <a:ext cx="78065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i="1" dirty="0">
                <a:latin typeface="Arial Narrow" panose="020B0606020202030204" pitchFamily="34" charset="0"/>
                <a:cs typeface="Arial" panose="020B0604020202020204" pitchFamily="34" charset="0"/>
              </a:rPr>
              <a:t>Завдання. 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Визначити кількість чисел від 1 до </a:t>
            </a:r>
            <a:r>
              <a:rPr lang="en-US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N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, які діляться на 3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Інший 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варіант </a:t>
            </a:r>
            <a:r>
              <a:rPr lang="uk-UA" altLang="ru-RU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розв</a:t>
            </a:r>
            <a:r>
              <a:rPr lang="en-US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язання</a:t>
            </a:r>
            <a:r>
              <a:rPr lang="ru-RU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6280" y="1797267"/>
            <a:ext cx="82639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result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uk-UA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uk-UA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uk-UA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= 3; i 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n; i+=3)</a:t>
            </a:r>
          </a:p>
          <a:p>
            <a:r>
              <a:rPr lang="uk-UA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 = %d\n"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result);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70919" y="2612875"/>
            <a:ext cx="28597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збільшення </a:t>
            </a:r>
            <a:b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 </a:t>
            </a:r>
            <a:b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3</a:t>
            </a:r>
            <a:endParaRPr lang="ru-RU" alt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813946" y="3761851"/>
            <a:ext cx="857364" cy="643953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970145" y="4405804"/>
            <a:ext cx="990600" cy="45647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0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61656" y="1529734"/>
            <a:ext cx="8917235" cy="1757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749040" y="3416180"/>
            <a:ext cx="5245091" cy="3309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-19800" y="411573"/>
            <a:ext cx="9163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завжди можна замінити циклом </a:t>
            </a:r>
            <a:r>
              <a:rPr lang="en-US" altLang="ru-RU" sz="32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r>
              <a:rPr lang="en-US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навпаки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2221" y="1638837"/>
            <a:ext cx="111252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094066" y="1638837"/>
            <a:ext cx="533400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475653" y="165871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08787" y="2646369"/>
            <a:ext cx="2815110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</a:t>
            </a:r>
            <a:r>
              <a:rPr lang="ru-RU" altLang="ru-RU" sz="32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4458247" y="1797213"/>
            <a:ext cx="137898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6160325" y="1591927"/>
            <a:ext cx="234307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зміна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3999142" y="1692083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782242" y="1676164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1571595" y="1586108"/>
            <a:ext cx="2514602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3978901" y="4112592"/>
            <a:ext cx="176784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5625455" y="4066872"/>
            <a:ext cx="533400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625455" y="4251081"/>
            <a:ext cx="2057400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3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7179617" y="4066872"/>
            <a:ext cx="503238" cy="738664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4068858" y="4772437"/>
            <a:ext cx="4788642" cy="18466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ru-RU" altLang="ru-RU" sz="3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</a:t>
            </a:r>
            <a:r>
              <a:rPr lang="ru-RU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</a:t>
            </a:r>
            <a:r>
              <a:rPr lang="en-US" alt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0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3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</a:t>
            </a:r>
            <a:r>
              <a:rPr lang="uk-UA" altLang="ru-RU" sz="3000" b="1" u="sng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іна</a:t>
            </a:r>
            <a:r>
              <a:rPr lang="uk-UA" altLang="ru-RU" sz="3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r>
              <a:rPr lang="en-US" alt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1504" y="3647034"/>
            <a:ext cx="591633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</a:t>
            </a:r>
            <a:r>
              <a:rPr lang="en-US" altLang="ru-RU" sz="3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лічильника</a:t>
            </a:r>
            <a:r>
              <a:rPr lang="en-US" alt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Стрелка углом 7"/>
          <p:cNvSpPr/>
          <p:nvPr/>
        </p:nvSpPr>
        <p:spPr>
          <a:xfrm rot="10800000" flipH="1">
            <a:off x="1452553" y="3312317"/>
            <a:ext cx="2296487" cy="1771747"/>
          </a:xfrm>
          <a:prstGeom prst="bentArrow">
            <a:avLst>
              <a:gd name="adj1" fmla="val 14648"/>
              <a:gd name="adj2" fmla="val 17607"/>
              <a:gd name="adj3" fmla="val 25000"/>
              <a:gd name="adj4" fmla="val 31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>
            <a:spLocks noChangeArrowheads="1"/>
          </p:cNvSpPr>
          <p:nvPr/>
        </p:nvSpPr>
        <p:spPr bwMode="auto">
          <a:xfrm>
            <a:off x="145882" y="5034046"/>
            <a:ext cx="35409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6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еквівалентні</a:t>
            </a:r>
            <a:r>
              <a:rPr lang="ru-RU" altLang="ru-RU" sz="36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цикли</a:t>
            </a:r>
            <a:endParaRPr lang="uk-UA" altLang="ru-RU" sz="36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33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9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1" grpId="0"/>
      <p:bldP spid="32" grpId="0"/>
      <p:bldP spid="33" grpId="0"/>
      <p:bldP spid="34" grpId="0"/>
      <p:bldP spid="35" grpId="0"/>
      <p:bldP spid="37" grpId="0"/>
      <p:bldP spid="8" grpId="0" animBg="1"/>
      <p:bldP spid="3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0C23E2-BFD5-4729-9358-5172987B1BA6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1486</Words>
  <Application>Microsoft Office PowerPoint</Application>
  <PresentationFormat>Экран (4:3)</PresentationFormat>
  <Paragraphs>290</Paragraphs>
  <Slides>22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NewsPrint</vt:lpstr>
      <vt:lpstr>Лекція 6.  Цикл for.  Оператори break та continue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2020-10-06T19:12:04Z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