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4" r:id="rId4"/>
  </p:sldMasterIdLst>
  <p:notesMasterIdLst>
    <p:notesMasterId r:id="rId21"/>
  </p:notesMasterIdLst>
  <p:handoutMasterIdLst>
    <p:handoutMasterId r:id="rId22"/>
  </p:handoutMasterIdLst>
  <p:sldIdLst>
    <p:sldId id="256" r:id="rId5"/>
    <p:sldId id="358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6" r:id="rId16"/>
    <p:sldId id="397" r:id="rId17"/>
    <p:sldId id="394" r:id="rId18"/>
    <p:sldId id="395" r:id="rId19"/>
    <p:sldId id="398" r:id="rId2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3707" autoAdjust="0"/>
  </p:normalViewPr>
  <p:slideViewPr>
    <p:cSldViewPr snapToGrid="0">
      <p:cViewPr>
        <p:scale>
          <a:sx n="91" d="100"/>
          <a:sy n="91" d="100"/>
        </p:scale>
        <p:origin x="-213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11.10.2020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16993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11.10.2020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72192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05B3AE-5453-413A-B64B-4BE69AA8B009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D40228-2C07-4DB7-AAA8-87329320C8A2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101AB6-B2ED-4284-BA6C-4B3B7124A975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CD589-20AA-41F1-BB78-7D74DA55AED9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C4EB0-4BD1-44A4-94C6-FFA10ED38472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54420B-08FC-48EC-AED3-D95C211D6522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69DA4F-C6BC-4941-B479-8DDF6C7A6C43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0063F6-6FCE-4178-A550-7AFE1D3FC50C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AF2584-0CF1-4AFF-B8F0-48D4DFE87632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C3E51C-D782-4ABA-A4CE-39F16ADC35F5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D58669-E6D7-4577-969E-CA5B8ECF9D6E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B43876-8DBB-44B5-95FB-CBCD318AAC7B}" type="datetime1">
              <a:rPr lang="uk-UA" smtClean="0"/>
              <a:t>11.10.2020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97221" y="3636579"/>
            <a:ext cx="9046779" cy="1692798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ru-RU" alt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uk-UA" alt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з </a:t>
            </a:r>
            <a:r>
              <a:rPr lang="uk-UA" alt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післяумовою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do … while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Операція «кома»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741848" y="402201"/>
            <a:ext cx="85747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Ось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результат роботи програми:</a:t>
            </a:r>
            <a:endParaRPr lang="uk-UA" altLang="ru-RU" sz="40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1110087"/>
            <a:ext cx="6797249" cy="501004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1848" y="5258955"/>
            <a:ext cx="6217920" cy="86117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82510" y="1433148"/>
            <a:ext cx="4561490" cy="2260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rgbClr val="C00000"/>
            </a:solidFill>
          </a:ln>
          <a:extLst/>
        </p:spPr>
        <p:txBody>
          <a:bodyPr wrap="square" lIns="180000" tIns="144000" rIns="180000" bIns="14400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коли вводиться 0, потрібно вийти, а не вивести результат</a:t>
            </a:r>
            <a:endParaRPr lang="ru-RU" altLang="ru-RU" sz="4000" i="1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6956535" y="3693731"/>
            <a:ext cx="660521" cy="1565224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36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742176" y="391456"/>
            <a:ext cx="758201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Модифікуємо програму, додаючи ще одну перевірку умови і оператор </a:t>
            </a:r>
            <a:r>
              <a:rPr lang="en-US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break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2176" y="1468674"/>
            <a:ext cx="75820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Вводьте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0)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break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%f, x*x = %f\n"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value, </a:t>
            </a:r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value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 value);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</a:p>
          <a:p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0119" y="3974921"/>
            <a:ext cx="2447178" cy="60758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01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46520"/>
              </p:ext>
            </p:extLst>
          </p:nvPr>
        </p:nvGraphicFramePr>
        <p:xfrm>
          <a:off x="1292772" y="1491593"/>
          <a:ext cx="6999890" cy="3845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1026"/>
                <a:gridCol w="64688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Дано дійсне число - ціна 1 кг цукерок. Вивести вартість 0.1, 0.2, ..., 1 кг цукерок.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Дано ціле число N (&gt; 0). Знайти суму 1 + 1/2 + 1/3 + ... + 1 / N (дійсне число).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Дано ціле число N (&gt; 0). Знайти суму N</a:t>
                      </a:r>
                      <a:r>
                        <a:rPr lang="en-US" dirty="0" smtClean="0"/>
                        <a:t>^</a:t>
                      </a:r>
                      <a:r>
                        <a:rPr lang="uk-UA" dirty="0" smtClean="0"/>
                        <a:t>2 + (N + 1)</a:t>
                      </a:r>
                      <a:r>
                        <a:rPr lang="en-US" dirty="0" smtClean="0"/>
                        <a:t>^</a:t>
                      </a:r>
                      <a:r>
                        <a:rPr lang="uk-UA" dirty="0" smtClean="0"/>
                        <a:t> 2 + (N + 2)</a:t>
                      </a:r>
                      <a:r>
                        <a:rPr lang="en-US" dirty="0" smtClean="0"/>
                        <a:t>^</a:t>
                      </a:r>
                      <a:r>
                        <a:rPr lang="uk-UA" dirty="0" smtClean="0"/>
                        <a:t> 2 + ... + (2 * N)</a:t>
                      </a:r>
                      <a:r>
                        <a:rPr lang="en-US" dirty="0" smtClean="0"/>
                        <a:t>^</a:t>
                      </a:r>
                      <a:r>
                        <a:rPr lang="uk-UA" dirty="0" smtClean="0"/>
                        <a:t> 2 (ціле число).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Дано дійсне число A і ціле число N (&gt; 0). Використовуючи один цикл, знайти суму 1 + A + A</a:t>
                      </a:r>
                      <a:r>
                        <a:rPr lang="en-US" dirty="0" smtClean="0"/>
                        <a:t>^</a:t>
                      </a:r>
                      <a:r>
                        <a:rPr lang="uk-UA" dirty="0" smtClean="0"/>
                        <a:t>2 + A</a:t>
                      </a:r>
                      <a:r>
                        <a:rPr lang="en-US" dirty="0" smtClean="0"/>
                        <a:t>^</a:t>
                      </a:r>
                      <a:r>
                        <a:rPr lang="uk-UA" dirty="0" smtClean="0"/>
                        <a:t>3 + ... + A</a:t>
                      </a:r>
                      <a:r>
                        <a:rPr lang="en-US" dirty="0" smtClean="0"/>
                        <a:t>^</a:t>
                      </a:r>
                      <a:r>
                        <a:rPr lang="uk-UA" dirty="0" smtClean="0"/>
                        <a:t>N.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Дано ціле число K і набір ненульових цілих чисел; ознака його завершення - число 0. Вивести номер першого числа в наборі, більшого K. Якщо таких чисел немає, то вивести 0.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Перевірте</a:t>
                      </a:r>
                      <a:r>
                        <a:rPr lang="uk-UA" baseline="0" dirty="0" smtClean="0"/>
                        <a:t> число х, що ввів користувач,  0</a:t>
                      </a:r>
                      <a:r>
                        <a:rPr lang="en-US" baseline="0" dirty="0" smtClean="0"/>
                        <a:t>&lt; x &lt;10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1945" y="657632"/>
            <a:ext cx="472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?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9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68165" y="2702628"/>
            <a:ext cx="4235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№</a:t>
            </a:r>
            <a:r>
              <a:rPr lang="ru-RU" dirty="0" smtClean="0"/>
              <a:t>4</a:t>
            </a:r>
            <a:endParaRPr lang="ru-RU" dirty="0"/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a, a2 = 1,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"A:"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); scanf(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"%f"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&amp;a);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"N:"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);scanf(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"%i"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2; i &lt;= n; ++i){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a2 *= a;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rez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a2;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"%f \n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0717" y="409903"/>
            <a:ext cx="3878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</a:t>
            </a:r>
            <a:r>
              <a:rPr lang="en-US" dirty="0" smtClean="0"/>
              <a:t>3</a:t>
            </a:r>
            <a:endParaRPr lang="ru-RU" dirty="0"/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&lt;= n; ++i)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rez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+= pow(n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"rez = %i \n 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rez);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03833" y="388883"/>
            <a:ext cx="45825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</a:t>
            </a:r>
            <a:r>
              <a:rPr lang="en-US" dirty="0" smtClean="0"/>
              <a:t>5</a:t>
            </a:r>
            <a:endParaRPr lang="pt-BR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k, r = 1, num = 0, num1, fl=1;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&amp;k);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(r != 0)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&amp;r);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((r &gt; k) &amp;&amp;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1))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num1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num1);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172604" y="4097800"/>
            <a:ext cx="4971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</a:t>
            </a:r>
            <a:r>
              <a:rPr lang="en-US" dirty="0" smtClean="0"/>
              <a:t>6</a:t>
            </a:r>
            <a:endParaRPr lang="pt-BR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число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від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0 до 10: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((num &lt; 0) || (num &gt; 10)); </a:t>
            </a:r>
          </a:p>
          <a:p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"Введено число= %d\n"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6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752686" y="465029"/>
            <a:ext cx="75925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А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взагалі скористатися циклом 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while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операцією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«кома».</a:t>
            </a:r>
            <a:endParaRPr lang="uk-UA" altLang="ru-RU" sz="3200" b="1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752686" y="1726901"/>
            <a:ext cx="78178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Операція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«кома» 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зліва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направо прораховує вирази і повертає значення правого 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операнда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2686" y="2994679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x = (1, 24);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25607" y="3012966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x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2686" y="3825664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y = (1, -24, -3*5);</a:t>
            </a:r>
            <a:endParaRPr lang="ru-RU" sz="32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25607" y="3825662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y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-15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560789" y="3586146"/>
            <a:ext cx="566928" cy="0"/>
          </a:xfrm>
          <a:prstGeom prst="line">
            <a:avLst/>
          </a:prstGeom>
          <a:ln w="698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665870" y="4405023"/>
            <a:ext cx="1025023" cy="0"/>
          </a:xfrm>
          <a:prstGeom prst="line">
            <a:avLst/>
          </a:prstGeom>
          <a:ln w="698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"/>
          <p:cNvSpPr>
            <a:spLocks noChangeArrowheads="1"/>
          </p:cNvSpPr>
          <p:nvPr/>
        </p:nvSpPr>
        <p:spPr bwMode="auto">
          <a:xfrm>
            <a:off x="757463" y="4755064"/>
            <a:ext cx="75925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Використа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ємо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в операторі </a:t>
            </a:r>
            <a:r>
              <a:rPr lang="en-US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опера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цію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«кома»</a:t>
            </a:r>
            <a:endParaRPr lang="uk-UA" altLang="ru-RU" sz="3200" b="1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79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9" grpId="0"/>
      <p:bldP spid="8" grpId="0"/>
      <p:bldP spid="11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4102" y="483576"/>
            <a:ext cx="905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endParaRPr lang="uk-UA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Вводьте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:\n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&amp;value), value !=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uk-UA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%f, x*x = %f\n"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value, </a:t>
            </a:r>
            <a:endParaRPr lang="uk-UA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value);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47502" y="2364152"/>
            <a:ext cx="5911282" cy="38687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51587" y="3662589"/>
            <a:ext cx="83031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1) спочатку виконується   </a:t>
            </a:r>
          </a:p>
          <a:p>
            <a:pPr eaLnBrk="1" hangingPunct="1"/>
            <a:r>
              <a:rPr lang="uk-U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uk-UA" sz="3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uk-UA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2) обраховується значення виразу</a:t>
            </a:r>
          </a:p>
          <a:p>
            <a:pPr eaLnBrk="1" hangingPunct="1"/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uk-UA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яке і повертається операцією </a:t>
            </a:r>
            <a:r>
              <a:rPr lang="uk-UA" sz="3200" b="1" i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«,»</a:t>
            </a:r>
            <a:r>
              <a:rPr lang="uk-UA" sz="32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endParaRPr lang="ru-RU" altLang="ru-RU" sz="3200" i="1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930685" y="2751024"/>
            <a:ext cx="0" cy="2188838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612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557048" y="1008992"/>
            <a:ext cx="3699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10, b = 20, c = 30;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b, c;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(b++,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c+b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52193" y="3384330"/>
            <a:ext cx="5087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 = 10, y = 20, z = 30;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y=(x, y++,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z+y-x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\n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y);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y=((x--, y--), y-z);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\n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y);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35917" y="756743"/>
            <a:ext cx="67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ru-RU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7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88275" y="415003"/>
            <a:ext cx="749429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Мова Сі дозволяє реалізовувати цикл з </a:t>
            </a:r>
            <a:r>
              <a:rPr lang="uk-UA" altLang="ru-RU" sz="3600" b="1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постумовою</a:t>
            </a:r>
            <a:r>
              <a:rPr lang="uk-UA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</a:t>
            </a:r>
            <a:r>
              <a:rPr lang="uk-UA" altLang="ru-RU" sz="3600" b="1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післяумовою</a:t>
            </a:r>
            <a:r>
              <a:rPr lang="uk-UA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r>
              <a:rPr lang="uk-UA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 допомогою оператора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do…while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08246" y="4163696"/>
            <a:ext cx="176784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652920" y="4163696"/>
            <a:ext cx="5334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4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292365" y="4163696"/>
            <a:ext cx="20574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4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483115" y="4163696"/>
            <a:ext cx="503238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530279" y="3270042"/>
            <a:ext cx="3312081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67325" y="2325528"/>
            <a:ext cx="2638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36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</a:t>
            </a:r>
            <a:r>
              <a:rPr lang="uk-UA" altLang="ru-RU" sz="3600" i="1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іло</a:t>
            </a:r>
            <a:r>
              <a:rPr lang="uk-UA" altLang="ru-RU" sz="36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циклу</a:t>
            </a:r>
            <a:endParaRPr lang="ru-RU" altLang="ru-RU" sz="3600" i="1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981903" y="2648694"/>
            <a:ext cx="1085422" cy="74614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4942247"/>
            <a:ext cx="90708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6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буде повторюватися, доти, доки </a:t>
            </a:r>
            <a:r>
              <a:rPr lang="uk-UA" altLang="ru-RU" sz="36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умова</a:t>
            </a:r>
            <a:r>
              <a:rPr lang="uk-UA" altLang="ru-RU" sz="36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буде істинною</a:t>
            </a:r>
            <a:endParaRPr lang="ru-RU" altLang="ru-RU" sz="3600" i="1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808246" y="2407411"/>
            <a:ext cx="1042415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6116299" y="4163696"/>
            <a:ext cx="503238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94057" y="433971"/>
            <a:ext cx="74523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Особли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вість циклу:</a:t>
            </a:r>
            <a:endParaRPr lang="ru-RU" altLang="ru-RU" sz="4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794057" y="3330026"/>
            <a:ext cx="76457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- 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тіло циклу виконається мінімум один раз (навіть якщо умова одразу буде хибною);</a:t>
            </a:r>
            <a:endParaRPr lang="uk-UA" altLang="ru-RU" sz="40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1"/>
          <p:cNvSpPr>
            <a:spLocks noChangeArrowheads="1"/>
          </p:cNvSpPr>
          <p:nvPr/>
        </p:nvSpPr>
        <p:spPr bwMode="auto">
          <a:xfrm>
            <a:off x="794057" y="1554114"/>
            <a:ext cx="76457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- спочатку виконується тіло циклу, а потім перевіряється умова;</a:t>
            </a:r>
            <a:endParaRPr lang="uk-UA" altLang="ru-RU" sz="40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03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797880" y="601898"/>
            <a:ext cx="75368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Коли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зручно використовувати 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do … while ? </a:t>
            </a:r>
            <a:endParaRPr lang="uk-UA" altLang="ru-RU" sz="36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797880" y="2217945"/>
            <a:ext cx="753682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Завдання.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Користувач вводить послідовно один за одним цілі числа, закінчуючи введення нулем. Порахувати у введеній послідовності кількість непарних, додатних та від’ємних чисел.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25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0734" y="495075"/>
            <a:ext cx="80833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0,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Введіть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цілі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&amp;value);</a:t>
            </a:r>
          </a:p>
          <a:p>
            <a:r>
              <a:rPr lang="uk-UA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!= 0)</a:t>
            </a:r>
          </a:p>
          <a:p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&gt; 0)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&lt; 0)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% 2 == 1)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&amp;value);</a:t>
            </a:r>
          </a:p>
          <a:p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Додатних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Від'ємних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Непарних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d\n"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uk-UA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15669" y="2462353"/>
            <a:ext cx="280251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доводиться </a:t>
            </a:r>
            <a:b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вводити число перед циклом</a:t>
            </a:r>
            <a:endParaRPr lang="ru-RU" altLang="ru-RU" sz="32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133090" y="2615184"/>
            <a:ext cx="1882579" cy="527409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1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776098" y="412712"/>
            <a:ext cx="75586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Але програма працює правильно:</a:t>
            </a:r>
            <a:endParaRPr lang="uk-UA" altLang="ru-RU" sz="40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02" y="1238701"/>
            <a:ext cx="7329072" cy="4725323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72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806581" y="475774"/>
            <a:ext cx="77067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одразу ввести </a:t>
            </a: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то програма теж правильно працюватиме:</a:t>
            </a:r>
            <a:endParaRPr lang="uk-UA" altLang="ru-RU" sz="40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82" y="2633298"/>
            <a:ext cx="7514888" cy="2391698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23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9508" y="1301888"/>
            <a:ext cx="90292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0,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Введіть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цілі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uk-UA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&gt; 0)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&lt; 0)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% 2 == 1)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!= 0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Додатних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Від'ємних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Непарних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d\n"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uk-UA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b="1" dirty="0"/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241738" y="442761"/>
            <a:ext cx="9032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П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рограма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працює так само з циклом </a:t>
            </a:r>
            <a:r>
              <a:rPr lang="en-US" altLang="ru-RU" sz="36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do … while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6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74243" y="3163614"/>
            <a:ext cx="5742171" cy="189186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83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784217" y="370437"/>
            <a:ext cx="757150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Ще</a:t>
            </a:r>
            <a:r>
              <a:rPr lang="ru-RU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одна задача.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Написати програму, яка запитує у користувача дійсне число </a:t>
            </a: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х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 виводить значення </a:t>
            </a: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х</a:t>
            </a:r>
            <a:r>
              <a:rPr lang="uk-UA" altLang="ru-RU" sz="3200" b="1" baseline="30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доти, доки користувач не введе нуль.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4217" y="2374129"/>
            <a:ext cx="78868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Вводьте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%f, x*x = %f\n"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value, </a:t>
            </a:r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value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 value);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!= 0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b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81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1293</Words>
  <Application>Microsoft Office PowerPoint</Application>
  <PresentationFormat>Экран (4:3)</PresentationFormat>
  <Paragraphs>187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NewsPrint</vt:lpstr>
      <vt:lpstr>Лекція 7.  Цикл з післяумовою do … while. Операція «кома»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2020-10-11T18:34:04Z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