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3"/>
  </p:notesMasterIdLst>
  <p:handoutMasterIdLst>
    <p:handoutMasterId r:id="rId24"/>
  </p:handoutMasterIdLst>
  <p:sldIdLst>
    <p:sldId id="256" r:id="rId5"/>
    <p:sldId id="358" r:id="rId6"/>
    <p:sldId id="409" r:id="rId7"/>
    <p:sldId id="405" r:id="rId8"/>
    <p:sldId id="408" r:id="rId9"/>
    <p:sldId id="406" r:id="rId10"/>
    <p:sldId id="397" r:id="rId11"/>
    <p:sldId id="402" r:id="rId12"/>
    <p:sldId id="401" r:id="rId13"/>
    <p:sldId id="407" r:id="rId14"/>
    <p:sldId id="403" r:id="rId15"/>
    <p:sldId id="398" r:id="rId16"/>
    <p:sldId id="385" r:id="rId17"/>
    <p:sldId id="410" r:id="rId18"/>
    <p:sldId id="404" r:id="rId19"/>
    <p:sldId id="400" r:id="rId20"/>
    <p:sldId id="411" r:id="rId21"/>
    <p:sldId id="412" r:id="rId22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77920" autoAdjust="0"/>
  </p:normalViewPr>
  <p:slideViewPr>
    <p:cSldViewPr snapToGrid="0">
      <p:cViewPr>
        <p:scale>
          <a:sx n="75" d="100"/>
          <a:sy n="75" d="100"/>
        </p:scale>
        <p:origin x="-2580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89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89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54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89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48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48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4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29.09.2021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697763"/>
            <a:ext cx="91440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327" y="2505136"/>
            <a:ext cx="6519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&lt;=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'z'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&gt;= 97 &amp;&amp;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&lt;= 122)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85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974" y="495300"/>
            <a:ext cx="7566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Приклад. </a:t>
            </a:r>
            <a:r>
              <a:rPr lang="uk-UA" sz="2400" dirty="0"/>
              <a:t>Дано цілі додатні числа </a:t>
            </a:r>
            <a:r>
              <a:rPr lang="en-US" sz="2400" dirty="0"/>
              <a:t>A </a:t>
            </a:r>
            <a:r>
              <a:rPr lang="uk-UA" sz="2400" dirty="0"/>
              <a:t>і </a:t>
            </a:r>
            <a:r>
              <a:rPr lang="en-US" sz="2400" dirty="0"/>
              <a:t>B (A &lt;B). </a:t>
            </a:r>
            <a:r>
              <a:rPr lang="uk-UA" sz="2400" dirty="0"/>
              <a:t>Вивести всі цілі числа від </a:t>
            </a:r>
            <a:r>
              <a:rPr lang="en-US" sz="2400" dirty="0"/>
              <a:t>A </a:t>
            </a:r>
            <a:r>
              <a:rPr lang="uk-UA" sz="2400" dirty="0"/>
              <a:t>до </a:t>
            </a:r>
            <a:r>
              <a:rPr lang="en-US" sz="2400" dirty="0"/>
              <a:t>B </a:t>
            </a:r>
            <a:r>
              <a:rPr lang="uk-UA" sz="2400" dirty="0"/>
              <a:t>включно; при цьому кожне число має виводитися стільки разів, яке його значення (наприклад, число 3 виводиться 3 рази).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874" y="2434292"/>
            <a:ext cx="6413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B;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"A = 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);    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&amp;B);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A; i &lt;= B; i++) {</a:t>
            </a:r>
          </a:p>
          <a:p>
            <a:pPr lvl="2"/>
            <a:r>
              <a:rPr lang="nb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j = 1; j &lt;= i; j++)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3670300"/>
            <a:ext cx="2162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0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5974" y="2431196"/>
            <a:ext cx="751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A, B;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очищаємо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вікно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консолі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"A = 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);    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&amp;B);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&gt;=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A; i &lt;= B; i++) {</a:t>
            </a:r>
          </a:p>
          <a:p>
            <a:pPr lvl="1"/>
            <a:r>
              <a:rPr lang="nb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j = 1; j &lt;= i; j++)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974" y="495300"/>
            <a:ext cx="7883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Приклад. </a:t>
            </a:r>
            <a:r>
              <a:rPr lang="uk-UA" sz="2400" dirty="0"/>
              <a:t>Дано цілі додатні числа </a:t>
            </a:r>
            <a:r>
              <a:rPr lang="en-US" sz="2400" dirty="0"/>
              <a:t>A </a:t>
            </a:r>
            <a:r>
              <a:rPr lang="uk-UA" sz="2400" dirty="0"/>
              <a:t>і </a:t>
            </a:r>
            <a:r>
              <a:rPr lang="en-US" sz="2400" dirty="0"/>
              <a:t>B (A &lt;B). </a:t>
            </a:r>
            <a:r>
              <a:rPr lang="uk-UA" sz="2400" dirty="0"/>
              <a:t>Вивести всі цілі числа від </a:t>
            </a:r>
            <a:r>
              <a:rPr lang="en-US" sz="2400" dirty="0"/>
              <a:t>A </a:t>
            </a:r>
            <a:r>
              <a:rPr lang="uk-UA" sz="2400" dirty="0"/>
              <a:t>до </a:t>
            </a:r>
            <a:r>
              <a:rPr lang="en-US" sz="2400" dirty="0"/>
              <a:t>B </a:t>
            </a:r>
            <a:r>
              <a:rPr lang="uk-UA" sz="2400" dirty="0"/>
              <a:t>включно; при цьому кожне число має виводитися стільки разів, яке його значення (наприклад, число 3 виводиться 3 рази).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40500" y="495300"/>
            <a:ext cx="990600" cy="4953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5374" y="474365"/>
            <a:ext cx="2143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Приклад</a:t>
            </a:r>
            <a:r>
              <a:rPr lang="uk-UA" sz="2400" dirty="0" smtClean="0">
                <a:solidFill>
                  <a:srgbClr val="FF0000"/>
                </a:solidFill>
              </a:rPr>
              <a:t>. 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2000" y="347365"/>
            <a:ext cx="8509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перехід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в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консолі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на </a:t>
            </a:r>
            <a:r>
              <a:rPr lang="ru-RU" dirty="0" err="1" smtClean="0">
                <a:solidFill>
                  <a:srgbClr val="008000"/>
                </a:solidFill>
                <a:latin typeface="Consolas"/>
              </a:rPr>
              <a:t>укр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мову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B, y=1;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очищаємо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вікно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консолі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it-IT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"A = 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);    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 =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&amp;B);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(A &gt;= B);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A; i &lt;= B; i++) {</a:t>
            </a:r>
          </a:p>
          <a:p>
            <a:pPr lvl="3"/>
            <a:r>
              <a:rPr lang="nb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/>
              </a:rPr>
              <a:t> j = 1; j &lt;= i; j++)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Продовжити-1,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закінчити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-0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3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475" y="431800"/>
            <a:ext cx="7534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solidFill>
                  <a:srgbClr val="FF0000"/>
                </a:solidFill>
              </a:rPr>
              <a:t>Приклад. </a:t>
            </a:r>
            <a:r>
              <a:rPr lang="uk-UA" sz="2000" dirty="0" smtClean="0"/>
              <a:t>Послідовно вводяться числа. Після введення кожного числа потрібно </a:t>
            </a:r>
            <a:r>
              <a:rPr lang="uk-UA" sz="2000" dirty="0" err="1" smtClean="0"/>
              <a:t>вивесті</a:t>
            </a:r>
            <a:r>
              <a:rPr lang="uk-UA" sz="2000" dirty="0" smtClean="0"/>
              <a:t> на екран, скільки серед них вже введено негативних. Закінчити введення, коли негативних стане&gt; 5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2475" y="1755239"/>
            <a:ext cx="83915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y=1,x, count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введіть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число</a:t>
            </a:r>
            <a:r>
              <a:rPr lang="ru-RU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&amp;x);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 &lt; 0) count++;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відемних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чисел - 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count);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(count &lt; 5);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Почати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знову-1,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закінчити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-0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6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575" y="800100"/>
            <a:ext cx="679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Приклад.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За </a:t>
            </a:r>
            <a:r>
              <a:rPr lang="ru-RU" sz="2400" dirty="0" err="1"/>
              <a:t>допомогою</a:t>
            </a:r>
            <a:r>
              <a:rPr lang="ru-RU" sz="2400" dirty="0"/>
              <a:t> </a:t>
            </a:r>
            <a:r>
              <a:rPr lang="ru-RU" sz="2400" dirty="0" err="1"/>
              <a:t>циклів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надрукувати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r>
              <a:rPr lang="ru-RU" sz="2400" dirty="0" smtClean="0"/>
              <a:t> </a:t>
            </a:r>
            <a:endParaRPr lang="en-US" sz="2400" dirty="0" smtClean="0"/>
          </a:p>
          <a:p>
            <a:pPr algn="ctr"/>
            <a:r>
              <a:rPr lang="ru-RU" sz="2400" dirty="0" smtClean="0"/>
              <a:t>1 </a:t>
            </a:r>
            <a:r>
              <a:rPr lang="ru-RU" sz="2400" dirty="0"/>
              <a:t>2 3 4 5 6 7 8 9 10 9 8 7 6 5 4 3 2 1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575" y="3422650"/>
            <a:ext cx="690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&lt;= 10;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printf(</a:t>
            </a:r>
            <a:r>
              <a:rPr lang="nn-NO" dirty="0" smtClean="0">
                <a:solidFill>
                  <a:srgbClr val="A31515"/>
                </a:solidFill>
                <a:latin typeface="Consolas"/>
              </a:rPr>
              <a:t>"%3d"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, i);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9; i &gt; 0; i--)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dirty="0">
                <a:solidFill>
                  <a:srgbClr val="A31515"/>
                </a:solidFill>
                <a:latin typeface="Consolas"/>
              </a:rPr>
              <a:t>"%3d"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, i);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8159" y="593636"/>
            <a:ext cx="741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Числа </a:t>
            </a:r>
            <a:r>
              <a:rPr lang="uk-UA" sz="2800" b="1" dirty="0" err="1" smtClean="0">
                <a:solidFill>
                  <a:srgbClr val="FF0000"/>
                </a:solidFill>
              </a:rPr>
              <a:t>Фібоначчі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46480"/>
            <a:ext cx="7407559" cy="419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5500" y="372239"/>
            <a:ext cx="7505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solidFill>
                  <a:srgbClr val="FF0000"/>
                </a:solidFill>
              </a:rPr>
              <a:t>Приклад. </a:t>
            </a:r>
            <a:r>
              <a:rPr lang="uk-UA" sz="2400" dirty="0" smtClean="0"/>
              <a:t>Вивести N чисел </a:t>
            </a:r>
            <a:r>
              <a:rPr lang="uk-UA" sz="2400" dirty="0" err="1" smtClean="0"/>
              <a:t>Фібона</a:t>
            </a:r>
            <a:r>
              <a:rPr lang="ru-RU" sz="2400" dirty="0" smtClean="0"/>
              <a:t>ч</a:t>
            </a:r>
            <a:r>
              <a:rPr lang="uk-UA" sz="2400" dirty="0" err="1" smtClean="0"/>
              <a:t>чі</a:t>
            </a:r>
            <a:r>
              <a:rPr lang="uk-UA" sz="2400" dirty="0" smtClean="0"/>
              <a:t>. 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5500" y="757704"/>
            <a:ext cx="797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ru-RU" dirty="0" err="1">
                <a:solidFill>
                  <a:srgbClr val="000000"/>
                </a:solidFill>
                <a:latin typeface="Consolas"/>
              </a:rPr>
              <a:t>system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n,y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"Input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</a:t>
            </a:r>
            <a:r>
              <a:rPr lang="pt-BR" dirty="0" smtClean="0">
                <a:solidFill>
                  <a:srgbClr val="A31515"/>
                </a:solidFill>
                <a:latin typeface="Consolas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 scanf(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fib = 0, fib1=0, fib2=1;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&lt;= n; i++){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fib = fib2 + fib1;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fib2 = fib1;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fib1 = fib;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fib);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Почати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знову-1,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закінчити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-0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1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9800" y="593636"/>
            <a:ext cx="741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Приклад.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uk-UA" sz="2000" dirty="0"/>
              <a:t>Дано </a:t>
            </a:r>
            <a:r>
              <a:rPr lang="uk-UA" sz="2000" dirty="0"/>
              <a:t>ціле число N (&gt; 1), що є числом </a:t>
            </a:r>
            <a:r>
              <a:rPr lang="uk-UA" sz="2000" dirty="0" err="1" smtClean="0"/>
              <a:t>Фібоначчі</a:t>
            </a:r>
            <a:r>
              <a:rPr lang="en-US" sz="2000" dirty="0" smtClean="0"/>
              <a:t>.</a:t>
            </a:r>
            <a:r>
              <a:rPr lang="uk-UA" sz="2000" dirty="0" smtClean="0"/>
              <a:t> </a:t>
            </a:r>
            <a:r>
              <a:rPr lang="uk-UA" sz="2000" dirty="0"/>
              <a:t>Знайти ціле число </a:t>
            </a:r>
            <a:r>
              <a:rPr lang="uk-UA" sz="2000" dirty="0" smtClean="0"/>
              <a:t>яке знаходиться перед і після нього.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7400" y="1914098"/>
            <a:ext cx="795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n,y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 1, 1, 2, 3, 5, 8, 13, 21, 34, 55, 89, 144, 233, 377, 610, 987, 1597, 2584, 4181, 6765, 10946\n"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"N:"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);scanf(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"%i"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f1 = 1, f2 = 1, f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(f &lt; n)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 = f2 + f1;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f2 = f1;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f1 = f;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nn-NO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nn-NO" dirty="0">
                <a:solidFill>
                  <a:srgbClr val="A31515"/>
                </a:solidFill>
                <a:latin typeface="Consolas"/>
              </a:rPr>
              <a:t>"F_k-1=%i\nF_k+1=%i\n"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, f2, f1 + f2);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Почати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знову-1,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закінчити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-0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69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0020" y="2125634"/>
            <a:ext cx="7647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Тип даних </a:t>
            </a:r>
            <a:r>
              <a:rPr lang="uk-UA" sz="3200" dirty="0" err="1">
                <a:latin typeface="Arial Narrow" panose="020B0606020202030204" pitchFamily="34" charset="0"/>
              </a:rPr>
              <a:t>char</a:t>
            </a:r>
            <a:r>
              <a:rPr lang="uk-UA" sz="3200" dirty="0">
                <a:latin typeface="Arial Narrow" panose="020B0606020202030204" pitchFamily="34" charset="0"/>
              </a:rPr>
              <a:t> - це </a:t>
            </a:r>
            <a:r>
              <a:rPr lang="uk-UA" sz="3200" dirty="0" err="1">
                <a:latin typeface="Arial Narrow" panose="020B0606020202030204" pitchFamily="34" charset="0"/>
              </a:rPr>
              <a:t>цілочисельний</a:t>
            </a:r>
            <a:r>
              <a:rPr lang="uk-UA" sz="3200" dirty="0">
                <a:latin typeface="Arial Narrow" panose="020B0606020202030204" pitchFamily="34" charset="0"/>
              </a:rPr>
              <a:t> тип даних, який використовується для представлення символів. Тобто, кожному символу відповідає певне число з діапазону [-128; 127].</a:t>
            </a:r>
            <a:endParaRPr lang="uk-UA" sz="3200" dirty="0" smtClean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2800" y="381149"/>
            <a:ext cx="349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solidFill>
                <a:srgbClr val="80808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32;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127)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10100" y="394443"/>
            <a:ext cx="3670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main(){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32;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127)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545232"/>
            <a:ext cx="3189565" cy="160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545232"/>
            <a:ext cx="3619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2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7171" y="586996"/>
            <a:ext cx="75527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ASCII (від </a:t>
            </a:r>
            <a:r>
              <a:rPr lang="uk-UA" sz="2800" dirty="0" err="1">
                <a:latin typeface="Arial Narrow" panose="020B0606020202030204" pitchFamily="34" charset="0"/>
              </a:rPr>
              <a:t>англ</a:t>
            </a:r>
            <a:r>
              <a:rPr lang="uk-UA" sz="2800" dirty="0">
                <a:latin typeface="Arial Narrow" panose="020B0606020202030204" pitchFamily="34" charset="0"/>
              </a:rPr>
              <a:t>. </a:t>
            </a:r>
            <a:r>
              <a:rPr lang="uk-UA" sz="2800" dirty="0" err="1">
                <a:latin typeface="Arial Narrow" panose="020B0606020202030204" pitchFamily="34" charset="0"/>
              </a:rPr>
              <a:t>American</a:t>
            </a:r>
            <a:r>
              <a:rPr lang="uk-UA" sz="2800" dirty="0">
                <a:latin typeface="Arial Narrow" panose="020B0606020202030204" pitchFamily="34" charset="0"/>
              </a:rPr>
              <a:t> Standard </a:t>
            </a:r>
            <a:r>
              <a:rPr lang="uk-UA" sz="2800" dirty="0" err="1">
                <a:latin typeface="Arial Narrow" panose="020B0606020202030204" pitchFamily="34" charset="0"/>
              </a:rPr>
              <a:t>Code</a:t>
            </a:r>
            <a:r>
              <a:rPr lang="uk-UA" sz="2800" dirty="0">
                <a:latin typeface="Arial Narrow" panose="020B0606020202030204" pitchFamily="34" charset="0"/>
              </a:rPr>
              <a:t> </a:t>
            </a:r>
            <a:r>
              <a:rPr lang="uk-UA" sz="2800" dirty="0" err="1">
                <a:latin typeface="Arial Narrow" panose="020B0606020202030204" pitchFamily="34" charset="0"/>
              </a:rPr>
              <a:t>for</a:t>
            </a:r>
            <a:r>
              <a:rPr lang="uk-UA" sz="2800" dirty="0">
                <a:latin typeface="Arial Narrow" panose="020B0606020202030204" pitchFamily="34" charset="0"/>
              </a:rPr>
              <a:t> </a:t>
            </a:r>
            <a:r>
              <a:rPr lang="uk-UA" sz="2800" dirty="0" err="1">
                <a:latin typeface="Arial Narrow" panose="020B0606020202030204" pitchFamily="34" charset="0"/>
              </a:rPr>
              <a:t>Information</a:t>
            </a:r>
            <a:r>
              <a:rPr lang="uk-UA" sz="2800" dirty="0">
                <a:latin typeface="Arial Narrow" panose="020B0606020202030204" pitchFamily="34" charset="0"/>
              </a:rPr>
              <a:t> </a:t>
            </a:r>
            <a:r>
              <a:rPr lang="uk-UA" sz="2800" dirty="0" err="1">
                <a:latin typeface="Arial Narrow" panose="020B0606020202030204" pitchFamily="34" charset="0"/>
              </a:rPr>
              <a:t>Interchange</a:t>
            </a:r>
            <a:r>
              <a:rPr lang="uk-UA" sz="2800" dirty="0">
                <a:latin typeface="Arial Narrow" panose="020B0606020202030204" pitchFamily="34" charset="0"/>
              </a:rPr>
              <a:t>) - американський стандартний код для обміну інформацією.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1" y="2057716"/>
            <a:ext cx="6334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4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16001" y="707241"/>
            <a:ext cx="6997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code = 32; code &lt; 127; code++)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"%d - %c\t"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code, code 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4597624"/>
            <a:ext cx="7505700" cy="109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5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950" y="28956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ASCII </a:t>
            </a:r>
            <a:r>
              <a:rPr lang="ru-RU" sz="2800" b="1" dirty="0" smtClean="0"/>
              <a:t>арт</a:t>
            </a:r>
            <a:endParaRPr lang="ru-RU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674670"/>
            <a:ext cx="3200400" cy="530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1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2300" y="1046161"/>
            <a:ext cx="7708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sz="2400" dirty="0" smtClean="0">
                <a:latin typeface="Arial Narrow" panose="020B0606020202030204" pitchFamily="34" charset="0"/>
              </a:rPr>
              <a:t>Дані типу </a:t>
            </a:r>
            <a:r>
              <a:rPr lang="uk-UA" sz="2400" dirty="0" err="1" smtClean="0">
                <a:latin typeface="Arial Narrow" panose="020B0606020202030204" pitchFamily="34" charset="0"/>
              </a:rPr>
              <a:t>char</a:t>
            </a:r>
            <a:r>
              <a:rPr lang="uk-UA" sz="2400" dirty="0" smtClean="0">
                <a:latin typeface="Arial Narrow" panose="020B0606020202030204" pitchFamily="34" charset="0"/>
              </a:rPr>
              <a:t> є цілими числами і займають в пам’яті комп’ютера 1 байт.</a:t>
            </a:r>
          </a:p>
          <a:p>
            <a:pPr indent="457200" algn="just"/>
            <a:endParaRPr lang="uk-UA" sz="2400" dirty="0" smtClean="0">
              <a:latin typeface="Arial Narrow" panose="020B0606020202030204" pitchFamily="34" charset="0"/>
            </a:endParaRPr>
          </a:p>
          <a:p>
            <a:pPr indent="457200" algn="just"/>
            <a:r>
              <a:rPr lang="uk-UA" sz="2400" dirty="0" smtClean="0">
                <a:latin typeface="Arial Narrow" panose="020B0606020202030204" pitchFamily="34" charset="0"/>
              </a:rPr>
              <a:t>Співвідношення “символ-код” розміщується у таблиці символів Windows. Символи з кодами від 0 до 127 – це зарезервовані символи BIOS. Вони включають найбільш вживані символи, символи цифр, символи латинської абетки. </a:t>
            </a:r>
            <a:r>
              <a:rPr lang="uk-UA" sz="2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Ці символи змінити неможна.</a:t>
            </a:r>
          </a:p>
          <a:p>
            <a:pPr indent="457200" algn="just"/>
            <a:r>
              <a:rPr lang="uk-UA" sz="2400" dirty="0" smtClean="0">
                <a:latin typeface="Arial Narrow" panose="020B0606020202030204" pitchFamily="34" charset="0"/>
              </a:rPr>
              <a:t>Символи з кодами від 128 до 255 – це регіональні символи, що прив’язані до конкретної абетки того комп’ютера на якому встановлена операційна система Windows.</a:t>
            </a:r>
            <a:endParaRPr lang="uk-UA" sz="2400" dirty="0"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1900" y="617141"/>
            <a:ext cx="7251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&gt;</a:t>
            </a:r>
          </a:p>
          <a:p>
            <a:r>
              <a:rPr lang="en-US" sz="24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400" dirty="0" smtClean="0">
              <a:solidFill>
                <a:srgbClr val="A31515"/>
              </a:solidFill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main()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symbol;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/>
              </a:rPr>
              <a:t> i = 0; i &lt; 180; i++)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/>
              </a:rPr>
              <a:t>symbol = 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"%2d = %2c  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symbol);</a:t>
            </a:r>
          </a:p>
          <a:p>
            <a:pPr lvl="1"/>
            <a:r>
              <a:rPr lang="ru-RU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system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96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9587" y="631576"/>
            <a:ext cx="7624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Приклад. </a:t>
            </a:r>
            <a:r>
              <a:rPr lang="uk-UA" sz="2400" dirty="0" smtClean="0"/>
              <a:t>Що буде виведено на консоль?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6300" y="1418441"/>
            <a:ext cx="619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3;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10; i++){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10;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(j 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"pause"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15"/>
          <a:stretch/>
        </p:blipFill>
        <p:spPr bwMode="auto">
          <a:xfrm>
            <a:off x="5499100" y="3744913"/>
            <a:ext cx="2768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1317</Words>
  <Application>Microsoft Office PowerPoint</Application>
  <PresentationFormat>Экран (4:3)</PresentationFormat>
  <Paragraphs>193</Paragraphs>
  <Slides>18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NewsPrint</vt:lpstr>
      <vt:lpstr>Лекція 9.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2021-09-29T20:07:32Z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