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6" r:id="rId6"/>
    <p:sldId id="265" r:id="rId7"/>
    <p:sldId id="267" r:id="rId8"/>
    <p:sldId id="259" r:id="rId9"/>
    <p:sldId id="261" r:id="rId10"/>
    <p:sldId id="262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7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2390B-930B-4339-AD67-B0F304D24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418199-1DEB-4EE5-AF9F-920E6F66B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664A68-57B7-428A-AA85-64B46975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7E6E-84F3-49BE-AF3F-9EDD06795F78}" type="datetimeFigureOut">
              <a:rPr lang="ru-UA" smtClean="0"/>
              <a:t>04.02.2022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23411A-F4D1-4157-95D9-C41A445CC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D6CF5A-CFC5-42B1-B253-40C24C6A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92C-9DA0-4828-BE1C-52E36F0E64E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0387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B916EE-E8A7-48AE-8617-FC96F576E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BBDED2-C70F-41FA-86EB-664300C72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C45E4C-B826-4F49-978C-B1086ECF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7E6E-84F3-49BE-AF3F-9EDD06795F78}" type="datetimeFigureOut">
              <a:rPr lang="ru-UA" smtClean="0"/>
              <a:t>04.02.2022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03F79C-733B-4B1B-86F6-DB8FBD69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9A4A24-EE56-41E6-9ADB-FC8BF8F35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92C-9DA0-4828-BE1C-52E36F0E64E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5780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37C0C33-5BE2-4BF0-B2F0-261F29D05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633C64-8881-4512-A884-54ABD11F4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B04016-1F92-4416-B01D-78BAF12E9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7E6E-84F3-49BE-AF3F-9EDD06795F78}" type="datetimeFigureOut">
              <a:rPr lang="ru-UA" smtClean="0"/>
              <a:t>04.02.2022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A95FC3-6113-4B4D-9C70-944902FF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419D00-5895-40DF-9946-586979BA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92C-9DA0-4828-BE1C-52E36F0E64E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9086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FE6EE-3AB3-4065-8BEF-A924A164C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631B90-486E-4121-BEA3-AFE9F6676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6EE4F9-AB9E-4341-B336-00ECDA5E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7E6E-84F3-49BE-AF3F-9EDD06795F78}" type="datetimeFigureOut">
              <a:rPr lang="ru-UA" smtClean="0"/>
              <a:t>04.02.2022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647F36-C8F1-4010-B6F6-F61C12637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5D9A4-B418-4FE1-A7A9-17E9F6AF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92C-9DA0-4828-BE1C-52E36F0E64E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737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97CD8-3FD4-4C9A-ADC9-B3B8BB000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7AE5D7-34A3-4BEC-877A-A71879679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B7AF4E-29E5-4340-B834-F7D1EB1F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7E6E-84F3-49BE-AF3F-9EDD06795F78}" type="datetimeFigureOut">
              <a:rPr lang="ru-UA" smtClean="0"/>
              <a:t>04.02.2022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E5711C-A543-4004-AC25-FC8412617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7211D6-2D9A-480C-B222-F3D01259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92C-9DA0-4828-BE1C-52E36F0E64E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2059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4919B-7025-49A6-A53F-6FC9C0EE6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F3CC82-B052-4366-A6A6-852E05B9A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D2CEF0-0316-40FD-AE26-883429E38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0E2677-B0AA-4AB4-AA9D-DEED539A1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7E6E-84F3-49BE-AF3F-9EDD06795F78}" type="datetimeFigureOut">
              <a:rPr lang="ru-UA" smtClean="0"/>
              <a:t>04.02.2022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42BB2D-89C9-4581-B170-1A0C10DC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33D184-05DC-4271-8F3F-F8715A02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92C-9DA0-4828-BE1C-52E36F0E64E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3724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093E1-114F-4912-9B0D-76D5B558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747AA3-EEE5-492E-88E5-545DA9646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B2BBBC-479F-4099-BA4A-CB264EC08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AC09F29-2532-4B35-A1A9-C5A73803D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CDBAE3-FBE4-4EFD-9774-01F6039B8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046EB4D-2D19-460A-9DC9-339265F9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7E6E-84F3-49BE-AF3F-9EDD06795F78}" type="datetimeFigureOut">
              <a:rPr lang="ru-UA" smtClean="0"/>
              <a:t>04.02.2022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F670193-4915-4DF7-9E33-B06E8A99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CE32F9C-68D7-4935-9D3B-FA74310F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92C-9DA0-4828-BE1C-52E36F0E64E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7759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DD1FD-B956-4211-9C31-391818D8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FD46551-C248-46C6-91E8-4CF5774E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7E6E-84F3-49BE-AF3F-9EDD06795F78}" type="datetimeFigureOut">
              <a:rPr lang="ru-UA" smtClean="0"/>
              <a:t>04.02.2022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2F9FAE-DC9B-4D92-B4AB-0B1D4763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8EC40CE-B8BA-49CE-BA1E-94461BC9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92C-9DA0-4828-BE1C-52E36F0E64E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2090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7EDCA82-51C2-4939-9873-8395F21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7E6E-84F3-49BE-AF3F-9EDD06795F78}" type="datetimeFigureOut">
              <a:rPr lang="ru-UA" smtClean="0"/>
              <a:t>04.02.2022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99FED4D-9BAE-4503-A787-88CF0860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A9F6DF-2F5A-492A-BAA5-15133481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92C-9DA0-4828-BE1C-52E36F0E64E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3511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7551A-CF20-4248-8F3A-48851FE80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CE7C39-25BA-4412-AAD7-B0E239ECD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EA30DE-1BBF-4DDD-AD99-019ABC64C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00B41F-D8C7-43B5-8EB0-7BB15341D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7E6E-84F3-49BE-AF3F-9EDD06795F78}" type="datetimeFigureOut">
              <a:rPr lang="ru-UA" smtClean="0"/>
              <a:t>04.02.2022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260DEE-D05C-471A-B585-49DF440E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F4D844-115A-48BE-BE0D-4994A396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92C-9DA0-4828-BE1C-52E36F0E64E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2999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F7EAD5-A0AA-46B2-A171-B75A7B49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87C54D-CF1E-453E-89BD-1A9BF4F12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82A931-A97B-4530-9634-3EEEC051E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D40977-1ED0-43AC-9FBC-76C194C4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7E6E-84F3-49BE-AF3F-9EDD06795F78}" type="datetimeFigureOut">
              <a:rPr lang="ru-UA" smtClean="0"/>
              <a:t>04.02.2022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D16FBA-A8D0-408E-B940-6F975197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853D27-6791-441C-99A7-BF61CAC8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92C-9DA0-4828-BE1C-52E36F0E64E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8411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F5A05-4B8D-45A7-B7CA-8D04E4625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A1C8B2-C491-44ED-9A5A-D501D1EE6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920491-6B80-41C2-AFF7-F784C72D7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87E6E-84F3-49BE-AF3F-9EDD06795F78}" type="datetimeFigureOut">
              <a:rPr lang="ru-UA" smtClean="0"/>
              <a:t>04.02.2022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FEBC7F-31C4-4BFC-81AC-3921D1CD1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CB5F30-28B2-4D6E-85B2-83E9B1C5E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B192C-9DA0-4828-BE1C-52E36F0E64E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8830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D0D5444-1592-4AD4-BBF0-E6E4F02A98E0}"/>
              </a:ext>
            </a:extLst>
          </p:cNvPr>
          <p:cNvSpPr/>
          <p:nvPr/>
        </p:nvSpPr>
        <p:spPr>
          <a:xfrm>
            <a:off x="8758187" y="0"/>
            <a:ext cx="3433814" cy="6858000"/>
          </a:xfrm>
          <a:prstGeom prst="rect">
            <a:avLst/>
          </a:prstGeom>
          <a:solidFill>
            <a:srgbClr val="F77C54"/>
          </a:solidFill>
          <a:ln>
            <a:solidFill>
              <a:srgbClr val="F77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20B41-488E-4677-96C5-A569F58C5947}"/>
              </a:ext>
            </a:extLst>
          </p:cNvPr>
          <p:cNvSpPr txBox="1"/>
          <p:nvPr/>
        </p:nvSpPr>
        <p:spPr>
          <a:xfrm>
            <a:off x="716693" y="1787612"/>
            <a:ext cx="86414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>
                <a:latin typeface="Book Antiqua" panose="02040602050305030304" pitchFamily="18" charset="0"/>
              </a:rPr>
              <a:t>Курсовий проект</a:t>
            </a:r>
            <a:r>
              <a:rPr lang="en-US" sz="4000" dirty="0">
                <a:latin typeface="Book Antiqua" panose="02040602050305030304" pitchFamily="18" charset="0"/>
              </a:rPr>
              <a:t> </a:t>
            </a:r>
          </a:p>
          <a:p>
            <a:r>
              <a:rPr lang="uk-UA" sz="4000" dirty="0">
                <a:latin typeface="Book Antiqua" panose="02040602050305030304" pitchFamily="18" charset="0"/>
              </a:rPr>
              <a:t>на тему:</a:t>
            </a:r>
          </a:p>
          <a:p>
            <a:r>
              <a:rPr lang="uk-UA" sz="4000" dirty="0">
                <a:latin typeface="Book Antiqua" panose="02040602050305030304" pitchFamily="18" charset="0"/>
              </a:rPr>
              <a:t>«Розробка програми</a:t>
            </a:r>
            <a:endParaRPr lang="en-US" sz="4000" dirty="0">
              <a:latin typeface="Book Antiqua" panose="02040602050305030304" pitchFamily="18" charset="0"/>
            </a:endParaRPr>
          </a:p>
          <a:p>
            <a:pPr algn="ctr"/>
            <a:r>
              <a:rPr lang="uk-UA" sz="4000" dirty="0">
                <a:latin typeface="Book Antiqua" panose="02040602050305030304" pitchFamily="18" charset="0"/>
              </a:rPr>
              <a:t> </a:t>
            </a:r>
            <a:r>
              <a:rPr lang="en-US" sz="4000" dirty="0">
                <a:latin typeface="Book Antiqua" panose="02040602050305030304" pitchFamily="18" charset="0"/>
              </a:rPr>
              <a:t>“</a:t>
            </a:r>
            <a:r>
              <a:rPr lang="uk-UA" sz="4000" dirty="0">
                <a:latin typeface="Book Antiqua" panose="02040602050305030304" pitchFamily="18" charset="0"/>
              </a:rPr>
              <a:t>Каса </a:t>
            </a:r>
            <a:r>
              <a:rPr lang="uk-UA" sz="4000" dirty="0" err="1">
                <a:latin typeface="Book Antiqua" panose="02040602050305030304" pitchFamily="18" charset="0"/>
              </a:rPr>
              <a:t>кінотеатра</a:t>
            </a:r>
            <a:r>
              <a:rPr lang="en-US" sz="4000" dirty="0">
                <a:latin typeface="Book Antiqua" panose="02040602050305030304" pitchFamily="18" charset="0"/>
              </a:rPr>
              <a:t>”</a:t>
            </a:r>
            <a:r>
              <a:rPr lang="uk-UA" sz="4000" dirty="0">
                <a:latin typeface="Book Antiqua" panose="02040602050305030304" pitchFamily="18" charset="0"/>
              </a:rPr>
              <a:t>»</a:t>
            </a:r>
            <a:endParaRPr lang="ru-UA" sz="4000" dirty="0">
              <a:latin typeface="Book Antiqua" panose="020406020503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B6B2C-8709-48B8-9664-D94F0F024A1C}"/>
              </a:ext>
            </a:extLst>
          </p:cNvPr>
          <p:cNvSpPr txBox="1"/>
          <p:nvPr/>
        </p:nvSpPr>
        <p:spPr>
          <a:xfrm>
            <a:off x="8758186" y="4893275"/>
            <a:ext cx="3433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solidFill>
                  <a:schemeClr val="bg1"/>
                </a:solidFill>
                <a:latin typeface="Book Antiqua" panose="02040602050305030304" pitchFamily="18" charset="0"/>
              </a:rPr>
              <a:t>Керівник:</a:t>
            </a:r>
          </a:p>
          <a:p>
            <a:r>
              <a:rPr lang="uk-UA" dirty="0">
                <a:solidFill>
                  <a:schemeClr val="bg1"/>
                </a:solidFill>
                <a:latin typeface="Book Antiqua" panose="02040602050305030304" pitchFamily="18" charset="0"/>
              </a:rPr>
              <a:t>професор кафедри ІПЗ </a:t>
            </a:r>
          </a:p>
          <a:p>
            <a:r>
              <a:rPr lang="uk-UA" dirty="0" err="1">
                <a:solidFill>
                  <a:schemeClr val="bg1"/>
                </a:solidFill>
                <a:latin typeface="Book Antiqua" panose="02040602050305030304" pitchFamily="18" charset="0"/>
              </a:rPr>
              <a:t>Вакалюк</a:t>
            </a:r>
            <a:r>
              <a:rPr lang="uk-UA" dirty="0">
                <a:solidFill>
                  <a:schemeClr val="bg1"/>
                </a:solidFill>
                <a:latin typeface="Book Antiqua" panose="02040602050305030304" pitchFamily="18" charset="0"/>
              </a:rPr>
              <a:t>  Т. А. </a:t>
            </a:r>
            <a:endParaRPr lang="uk-UA" b="1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uk-UA" b="1" dirty="0">
                <a:solidFill>
                  <a:schemeClr val="bg1"/>
                </a:solidFill>
                <a:latin typeface="Book Antiqua" panose="02040602050305030304" pitchFamily="18" charset="0"/>
              </a:rPr>
              <a:t>Виконала:</a:t>
            </a:r>
          </a:p>
        </p:txBody>
      </p:sp>
    </p:spTree>
    <p:extLst>
      <p:ext uri="{BB962C8B-B14F-4D97-AF65-F5344CB8AC3E}">
        <p14:creationId xmlns:p14="http://schemas.microsoft.com/office/powerpoint/2010/main" val="3350395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790CDEB-04CC-471C-95CF-83CC521F7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32" y="1212888"/>
            <a:ext cx="7657070" cy="520850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32F024-CF33-4A8F-9CBA-DC93B2381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575" y="3548065"/>
            <a:ext cx="3688625" cy="287332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7074C4-F2F3-4849-9EC6-E5C54C860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573" y="1212888"/>
            <a:ext cx="1695687" cy="179095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0E53F25-A7B1-4B14-BCF5-D29E2294F16E}"/>
              </a:ext>
            </a:extLst>
          </p:cNvPr>
          <p:cNvSpPr/>
          <p:nvPr/>
        </p:nvSpPr>
        <p:spPr>
          <a:xfrm>
            <a:off x="3048000" y="20209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uk-UA" sz="3200" dirty="0">
                <a:latin typeface="Book Antiqua" panose="02040602050305030304" pitchFamily="18" charset="0"/>
              </a:rPr>
              <a:t>Вікно здійснення замовлень</a:t>
            </a:r>
            <a:endParaRPr lang="ru-UA" sz="32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38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CFACB1B-FC35-446E-A382-6DD9D92A7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10" y="2080109"/>
            <a:ext cx="3968460" cy="349854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FD5BF1-D4A6-489D-B1DC-7780AB311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032" y="2080109"/>
            <a:ext cx="3968460" cy="34985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68959D-7E47-403D-AFB4-2C28E41E9CAA}"/>
              </a:ext>
            </a:extLst>
          </p:cNvPr>
          <p:cNvSpPr txBox="1"/>
          <p:nvPr/>
        </p:nvSpPr>
        <p:spPr>
          <a:xfrm>
            <a:off x="707945" y="5583015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i="1" dirty="0">
                <a:latin typeface="Book Antiqua" panose="02040602050305030304" pitchFamily="18" charset="0"/>
              </a:rPr>
              <a:t>Інформація про замовлення</a:t>
            </a:r>
            <a:endParaRPr lang="ru-UA" i="1" dirty="0">
              <a:latin typeface="Book Antiqua" panose="020406020503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BAC7CD-7C71-49EE-AD00-211A9635799F}"/>
              </a:ext>
            </a:extLst>
          </p:cNvPr>
          <p:cNvSpPr txBox="1"/>
          <p:nvPr/>
        </p:nvSpPr>
        <p:spPr>
          <a:xfrm>
            <a:off x="5158909" y="556024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i="1" dirty="0">
                <a:latin typeface="Book Antiqua" panose="02040602050305030304" pitchFamily="18" charset="0"/>
              </a:rPr>
              <a:t>Додавання сеансів</a:t>
            </a:r>
            <a:endParaRPr lang="ru-UA" i="1" dirty="0">
              <a:latin typeface="Book Antiqua" panose="020406020503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6373A-D569-4A39-B010-8C43BBFD2F7E}"/>
              </a:ext>
            </a:extLst>
          </p:cNvPr>
          <p:cNvSpPr txBox="1"/>
          <p:nvPr/>
        </p:nvSpPr>
        <p:spPr>
          <a:xfrm>
            <a:off x="9063378" y="5578654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i="1" dirty="0">
                <a:latin typeface="Book Antiqua" panose="02040602050305030304" pitchFamily="18" charset="0"/>
              </a:rPr>
              <a:t>Додавання фільмів</a:t>
            </a:r>
            <a:endParaRPr lang="ru-UA" i="1" dirty="0">
              <a:latin typeface="Book Antiqua" panose="0204060205030503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1D3D9A4-E757-4B51-B4E5-9CE9FBFD6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018" y="2080109"/>
            <a:ext cx="3954162" cy="3498545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EA66DB9-3065-4860-8775-8BE1E958D67D}"/>
              </a:ext>
            </a:extLst>
          </p:cNvPr>
          <p:cNvSpPr/>
          <p:nvPr/>
        </p:nvSpPr>
        <p:spPr>
          <a:xfrm>
            <a:off x="-1090" y="0"/>
            <a:ext cx="12192000" cy="1581665"/>
          </a:xfrm>
          <a:prstGeom prst="rect">
            <a:avLst/>
          </a:prstGeom>
          <a:solidFill>
            <a:srgbClr val="F77C54"/>
          </a:solidFill>
          <a:ln>
            <a:solidFill>
              <a:srgbClr val="F77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67E2F36-28B6-4098-A181-5361668CF2D4}"/>
              </a:ext>
            </a:extLst>
          </p:cNvPr>
          <p:cNvSpPr/>
          <p:nvPr/>
        </p:nvSpPr>
        <p:spPr>
          <a:xfrm>
            <a:off x="4931771" y="498444"/>
            <a:ext cx="23262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3200" dirty="0">
                <a:solidFill>
                  <a:schemeClr val="bg1"/>
                </a:solidFill>
                <a:latin typeface="Book Antiqua" panose="02040602050305030304" pitchFamily="18" charset="0"/>
              </a:rPr>
              <a:t>Вікно </a:t>
            </a:r>
            <a:r>
              <a:rPr lang="uk-UA" sz="3200" dirty="0" err="1">
                <a:solidFill>
                  <a:schemeClr val="bg1"/>
                </a:solidFill>
                <a:latin typeface="Book Antiqua" panose="02040602050305030304" pitchFamily="18" charset="0"/>
              </a:rPr>
              <a:t>Інфо</a:t>
            </a:r>
            <a:endParaRPr lang="ru-UA" sz="32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400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2081D9D-02ED-4337-83D2-5F4C480E8305}"/>
              </a:ext>
            </a:extLst>
          </p:cNvPr>
          <p:cNvSpPr/>
          <p:nvPr/>
        </p:nvSpPr>
        <p:spPr>
          <a:xfrm>
            <a:off x="0" y="0"/>
            <a:ext cx="3278659" cy="6858000"/>
          </a:xfrm>
          <a:prstGeom prst="rect">
            <a:avLst/>
          </a:prstGeom>
          <a:solidFill>
            <a:srgbClr val="F77C54"/>
          </a:solidFill>
          <a:ln>
            <a:solidFill>
              <a:srgbClr val="F77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sz="3600" dirty="0">
              <a:latin typeface="Book Antiqua" panose="0204060205030503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951F33D-03A6-4193-839C-7DBF19E62B24}"/>
              </a:ext>
            </a:extLst>
          </p:cNvPr>
          <p:cNvSpPr/>
          <p:nvPr/>
        </p:nvSpPr>
        <p:spPr>
          <a:xfrm>
            <a:off x="0" y="3087880"/>
            <a:ext cx="3278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dirty="0">
                <a:solidFill>
                  <a:schemeClr val="bg1"/>
                </a:solidFill>
                <a:latin typeface="Book Antiqua" panose="02040602050305030304" pitchFamily="18" charset="0"/>
              </a:rPr>
              <a:t>Висновки</a:t>
            </a:r>
            <a:endParaRPr lang="ru-UA" sz="32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DA53FCE-8A1A-42BA-ACD0-CF2712F80119}"/>
              </a:ext>
            </a:extLst>
          </p:cNvPr>
          <p:cNvSpPr/>
          <p:nvPr/>
        </p:nvSpPr>
        <p:spPr>
          <a:xfrm>
            <a:off x="3501081" y="233564"/>
            <a:ext cx="83778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uk-UA" dirty="0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 даній курсовій роботі було розроблено програму для купівлі та продажу квитків. Програма реалізує усі основні функції, для використання у кінотеатрі, а саме: перегляд вільних місць та сеансів, купівля та друк квитків, додавання нових користувачів до БД їх видалення, сортування даних та інше.  </a:t>
            </a:r>
            <a:endParaRPr lang="ru-UA" dirty="0"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77C6A63-2B70-4E83-B09D-60044CB79049}"/>
              </a:ext>
            </a:extLst>
          </p:cNvPr>
          <p:cNvSpPr/>
          <p:nvPr/>
        </p:nvSpPr>
        <p:spPr>
          <a:xfrm>
            <a:off x="3501081" y="2995360"/>
            <a:ext cx="83778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uk-UA" dirty="0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результаті виконання даного проекту було отримано ПЗ, яке повністю задовольняє поставлені на початку роботи вимоги. В цілому завдання було виконано в повній мірі і програма може бути використана на практиці.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5E2BFE6-361A-4CBF-87BC-B458A04CF97E}"/>
              </a:ext>
            </a:extLst>
          </p:cNvPr>
          <p:cNvSpPr/>
          <p:nvPr/>
        </p:nvSpPr>
        <p:spPr>
          <a:xfrm>
            <a:off x="3501081" y="5609817"/>
            <a:ext cx="83778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uk-UA" dirty="0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Було</a:t>
            </a:r>
            <a:r>
              <a:rPr lang="ru-UA" dirty="0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набуто</a:t>
            </a:r>
            <a:r>
              <a:rPr lang="ru-UA" dirty="0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навички</a:t>
            </a:r>
            <a:r>
              <a:rPr lang="ru-UA" dirty="0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 роботі з </a:t>
            </a:r>
            <a:r>
              <a:rPr lang="ru-UA" dirty="0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баз</a:t>
            </a:r>
            <a:r>
              <a:rPr lang="uk-UA" dirty="0" err="1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ами</a:t>
            </a:r>
            <a:r>
              <a:rPr lang="ru-UA" dirty="0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uk-UA" dirty="0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 вдосконалено знання</a:t>
            </a:r>
            <a:r>
              <a:rPr lang="ru-UA" dirty="0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UA" dirty="0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об'єктно-орієнтовано</a:t>
            </a:r>
            <a:r>
              <a:rPr lang="uk-UA" dirty="0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му</a:t>
            </a:r>
            <a:r>
              <a:rPr lang="ru-UA" dirty="0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програмуванн</a:t>
            </a:r>
            <a:r>
              <a:rPr lang="uk-UA" dirty="0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і. </a:t>
            </a:r>
            <a:endParaRPr lang="ru-UA" dirty="0"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D24BF12-2167-4AAE-8280-D6B7492D6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711" y="4087003"/>
            <a:ext cx="1277743" cy="12777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DB6B7C9-39F1-4D79-AFA7-068572467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711" y="1559058"/>
            <a:ext cx="1267990" cy="126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11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B89AB8D-2D53-4089-9DBA-8D3D537118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7C54"/>
          </a:solidFill>
          <a:ln>
            <a:solidFill>
              <a:srgbClr val="F77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dirty="0">
                <a:latin typeface="Book Antiqua" panose="02040602050305030304" pitchFamily="18" charset="0"/>
              </a:rPr>
              <a:t>Дякую за увагу</a:t>
            </a:r>
            <a:endParaRPr lang="ru-UA" sz="4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94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505172F-1FE1-4108-88D4-CE686BEEEB46}"/>
              </a:ext>
            </a:extLst>
          </p:cNvPr>
          <p:cNvSpPr/>
          <p:nvPr/>
        </p:nvSpPr>
        <p:spPr>
          <a:xfrm>
            <a:off x="0" y="0"/>
            <a:ext cx="3433814" cy="6858000"/>
          </a:xfrm>
          <a:prstGeom prst="rect">
            <a:avLst/>
          </a:prstGeom>
          <a:solidFill>
            <a:srgbClr val="F77C54"/>
          </a:solidFill>
          <a:ln>
            <a:solidFill>
              <a:srgbClr val="F77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90E034-7E24-474E-9D86-A65BECB40CD3}"/>
              </a:ext>
            </a:extLst>
          </p:cNvPr>
          <p:cNvSpPr txBox="1"/>
          <p:nvPr/>
        </p:nvSpPr>
        <p:spPr>
          <a:xfrm>
            <a:off x="164078" y="389794"/>
            <a:ext cx="29931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  <a:latin typeface="Book Antiqua" panose="02040602050305030304" pitchFamily="18" charset="0"/>
              </a:rPr>
              <a:t>Актуальність </a:t>
            </a:r>
          </a:p>
          <a:p>
            <a:pPr algn="ctr"/>
            <a:r>
              <a:rPr lang="uk-UA" sz="3200" b="1" dirty="0">
                <a:solidFill>
                  <a:schemeClr val="bg1"/>
                </a:solidFill>
                <a:latin typeface="Book Antiqua" panose="02040602050305030304" pitchFamily="18" charset="0"/>
              </a:rPr>
              <a:t>теми</a:t>
            </a:r>
            <a:r>
              <a:rPr lang="uk-UA" sz="32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endParaRPr lang="ru-UA" sz="32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F3714F-AFFA-4C4B-8FBD-22FAFF3E2113}"/>
              </a:ext>
            </a:extLst>
          </p:cNvPr>
          <p:cNvSpPr txBox="1"/>
          <p:nvPr/>
        </p:nvSpPr>
        <p:spPr>
          <a:xfrm>
            <a:off x="995011" y="2854917"/>
            <a:ext cx="1212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>
                <a:solidFill>
                  <a:schemeClr val="bg1"/>
                </a:solidFill>
                <a:latin typeface="Book Antiqua" panose="02040602050305030304" pitchFamily="18" charset="0"/>
              </a:rPr>
              <a:t>Мета</a:t>
            </a:r>
            <a:endParaRPr lang="ru-UA" sz="32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A68A61-2DE6-4F68-82C4-4972909DC07F}"/>
              </a:ext>
            </a:extLst>
          </p:cNvPr>
          <p:cNvSpPr txBox="1"/>
          <p:nvPr/>
        </p:nvSpPr>
        <p:spPr>
          <a:xfrm>
            <a:off x="733145" y="5304651"/>
            <a:ext cx="2093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>
                <a:solidFill>
                  <a:schemeClr val="bg1"/>
                </a:solidFill>
                <a:latin typeface="Book Antiqua" panose="02040602050305030304" pitchFamily="18" charset="0"/>
              </a:rPr>
              <a:t>Завдання</a:t>
            </a:r>
            <a:endParaRPr lang="ru-UA" sz="32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4569D35-C6EC-4A75-BD64-DDF1C1EBCFA1}"/>
              </a:ext>
            </a:extLst>
          </p:cNvPr>
          <p:cNvSpPr/>
          <p:nvPr/>
        </p:nvSpPr>
        <p:spPr>
          <a:xfrm>
            <a:off x="3433812" y="482246"/>
            <a:ext cx="84863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dirty="0">
                <a:latin typeface="Book Antiqua" panose="02040602050305030304" pitchFamily="18" charset="0"/>
                <a:ea typeface="Times New Roman" panose="02020603050405020304" pitchFamily="18" charset="0"/>
              </a:rPr>
              <a:t>О</a:t>
            </a:r>
            <a:r>
              <a:rPr lang="ru-UA" dirty="0" err="1">
                <a:latin typeface="Book Antiqua" panose="02040602050305030304" pitchFamily="18" charset="0"/>
                <a:ea typeface="Times New Roman" panose="02020603050405020304" pitchFamily="18" charset="0"/>
              </a:rPr>
              <a:t>бумовлен</a:t>
            </a:r>
            <a:r>
              <a:rPr lang="uk-UA" dirty="0">
                <a:latin typeface="Book Antiqua" panose="02040602050305030304" pitchFamily="18" charset="0"/>
                <a:ea typeface="Times New Roman" panose="02020603050405020304" pitchFamily="18" charset="0"/>
              </a:rPr>
              <a:t>а</a:t>
            </a:r>
            <a:r>
              <a:rPr lang="ru-UA" dirty="0">
                <a:latin typeface="Book Antiqua" panose="02040602050305030304" pitchFamily="18" charset="0"/>
                <a:ea typeface="Times New Roman" panose="02020603050405020304" pitchFamily="18" charset="0"/>
              </a:rPr>
              <a:t> </a:t>
            </a:r>
            <a:r>
              <a:rPr lang="ru-UA" dirty="0" err="1">
                <a:latin typeface="Book Antiqua" panose="02040602050305030304" pitchFamily="18" charset="0"/>
                <a:ea typeface="Times New Roman" panose="02020603050405020304" pitchFamily="18" charset="0"/>
              </a:rPr>
              <a:t>бурхливим</a:t>
            </a:r>
            <a:r>
              <a:rPr lang="ru-UA" dirty="0">
                <a:latin typeface="Book Antiqua" panose="02040602050305030304" pitchFamily="18" charset="0"/>
                <a:ea typeface="Times New Roman" panose="02020603050405020304" pitchFamily="18" charset="0"/>
              </a:rPr>
              <a:t> </a:t>
            </a:r>
            <a:r>
              <a:rPr lang="ru-UA" dirty="0" err="1">
                <a:latin typeface="Book Antiqua" panose="02040602050305030304" pitchFamily="18" charset="0"/>
                <a:ea typeface="Times New Roman" panose="02020603050405020304" pitchFamily="18" charset="0"/>
              </a:rPr>
              <a:t>розвитком</a:t>
            </a:r>
            <a:r>
              <a:rPr lang="ru-UA" dirty="0">
                <a:latin typeface="Book Antiqua" panose="02040602050305030304" pitchFamily="18" charset="0"/>
                <a:ea typeface="Times New Roman" panose="02020603050405020304" pitchFamily="18" charset="0"/>
              </a:rPr>
              <a:t> </a:t>
            </a:r>
            <a:r>
              <a:rPr lang="ru-UA" dirty="0" err="1">
                <a:latin typeface="Book Antiqua" panose="02040602050305030304" pitchFamily="18" charset="0"/>
                <a:ea typeface="Times New Roman" panose="02020603050405020304" pitchFamily="18" charset="0"/>
              </a:rPr>
              <a:t>сфери</a:t>
            </a:r>
            <a:r>
              <a:rPr lang="ru-UA" dirty="0">
                <a:latin typeface="Book Antiqua" panose="02040602050305030304" pitchFamily="18" charset="0"/>
                <a:ea typeface="Times New Roman" panose="02020603050405020304" pitchFamily="18" charset="0"/>
              </a:rPr>
              <a:t> </a:t>
            </a:r>
            <a:r>
              <a:rPr lang="ru-UA" dirty="0" err="1">
                <a:latin typeface="Book Antiqua" panose="02040602050305030304" pitchFamily="18" charset="0"/>
                <a:ea typeface="Times New Roman" panose="02020603050405020304" pitchFamily="18" charset="0"/>
              </a:rPr>
              <a:t>обслуговування</a:t>
            </a:r>
            <a:r>
              <a:rPr lang="ru-UA" dirty="0">
                <a:latin typeface="Book Antiqua" panose="02040602050305030304" pitchFamily="18" charset="0"/>
                <a:ea typeface="Times New Roman" panose="02020603050405020304" pitchFamily="18" charset="0"/>
              </a:rPr>
              <a:t> і культурного </a:t>
            </a:r>
            <a:r>
              <a:rPr lang="ru-UA" dirty="0" err="1">
                <a:latin typeface="Book Antiqua" panose="02040602050305030304" pitchFamily="18" charset="0"/>
                <a:ea typeface="Times New Roman" panose="02020603050405020304" pitchFamily="18" charset="0"/>
              </a:rPr>
              <a:t>рівня</a:t>
            </a:r>
            <a:r>
              <a:rPr lang="ru-UA" dirty="0">
                <a:latin typeface="Book Antiqua" panose="02040602050305030304" pitchFamily="18" charset="0"/>
                <a:ea typeface="Times New Roman" panose="02020603050405020304" pitchFamily="18" charset="0"/>
              </a:rPr>
              <a:t> </a:t>
            </a:r>
            <a:r>
              <a:rPr lang="ru-UA" dirty="0" err="1">
                <a:latin typeface="Book Antiqua" panose="02040602050305030304" pitchFamily="18" charset="0"/>
                <a:ea typeface="Times New Roman" panose="02020603050405020304" pitchFamily="18" charset="0"/>
              </a:rPr>
              <a:t>населення</a:t>
            </a:r>
            <a:r>
              <a:rPr lang="ru-UA" dirty="0">
                <a:latin typeface="Book Antiqua" panose="02040602050305030304" pitchFamily="18" charset="0"/>
                <a:ea typeface="Times New Roman" panose="02020603050405020304" pitchFamily="18" charset="0"/>
              </a:rPr>
              <a:t> в </a:t>
            </a:r>
            <a:r>
              <a:rPr lang="ru-UA" dirty="0" err="1">
                <a:latin typeface="Book Antiqua" panose="02040602050305030304" pitchFamily="18" charset="0"/>
                <a:ea typeface="Times New Roman" panose="02020603050405020304" pitchFamily="18" charset="0"/>
              </a:rPr>
              <a:t>останні</a:t>
            </a:r>
            <a:r>
              <a:rPr lang="ru-UA" dirty="0">
                <a:latin typeface="Book Antiqua" panose="02040602050305030304" pitchFamily="18" charset="0"/>
                <a:ea typeface="Times New Roman" panose="02020603050405020304" pitchFamily="18" charset="0"/>
              </a:rPr>
              <a:t> роки.</a:t>
            </a:r>
            <a:endParaRPr lang="ru-UA" dirty="0">
              <a:latin typeface="Book Antiqua" panose="0204060205030503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D9C9A99-5001-42E3-92D0-346C7D5017F6}"/>
              </a:ext>
            </a:extLst>
          </p:cNvPr>
          <p:cNvSpPr/>
          <p:nvPr/>
        </p:nvSpPr>
        <p:spPr>
          <a:xfrm>
            <a:off x="3433811" y="2654862"/>
            <a:ext cx="84863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dirty="0">
                <a:latin typeface="Book Antiqua" panose="02040602050305030304" pitchFamily="18" charset="0"/>
                <a:ea typeface="Times New Roman" panose="02020603050405020304" pitchFamily="18" charset="0"/>
              </a:rPr>
              <a:t>Дослідження роботи та основних функцій кас у кіно, створення програмного продукту, який задовольняв би поставлене завдання, тобто </a:t>
            </a:r>
            <a:r>
              <a:rPr lang="uk-UA" dirty="0">
                <a:latin typeface="Book Antiqua" panose="02040602050305030304" pitchFamily="18" charset="0"/>
              </a:rPr>
              <a:t>автоматизував роботу касира. </a:t>
            </a:r>
            <a:endParaRPr lang="ru-UA" dirty="0">
              <a:latin typeface="Book Antiqua" panose="02040602050305030304" pitchFamily="18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3910A73-929C-49FD-9624-7918095A51E3}"/>
              </a:ext>
            </a:extLst>
          </p:cNvPr>
          <p:cNvSpPr/>
          <p:nvPr/>
        </p:nvSpPr>
        <p:spPr>
          <a:xfrm>
            <a:off x="3433812" y="4950708"/>
            <a:ext cx="84863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uk-UA" dirty="0">
                <a:latin typeface="Book Antiqua" panose="02040602050305030304" pitchFamily="18" charset="0"/>
              </a:rPr>
              <a:t>Реалізація програми з такими функціями:</a:t>
            </a:r>
            <a:endParaRPr lang="ru-UA" dirty="0">
              <a:latin typeface="Book Antiqua" panose="0204060205030503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uk-UA" dirty="0">
                <a:latin typeface="Book Antiqua" panose="02040602050305030304" pitchFamily="18" charset="0"/>
              </a:rPr>
              <a:t>можливості авторизації/реєстрації;</a:t>
            </a:r>
            <a:endParaRPr lang="ru-UA" dirty="0">
              <a:latin typeface="Book Antiqua" panose="0204060205030503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uk-UA" dirty="0">
                <a:latin typeface="Book Antiqua" panose="02040602050305030304" pitchFamily="18" charset="0"/>
              </a:rPr>
              <a:t>здійснення замовлень з можливістю вибору сеансів;</a:t>
            </a:r>
            <a:endParaRPr lang="ru-UA" dirty="0">
              <a:latin typeface="Book Antiqua" panose="0204060205030503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uk-UA" dirty="0">
                <a:latin typeface="Book Antiqua" panose="02040602050305030304" pitchFamily="18" charset="0"/>
              </a:rPr>
              <a:t>перегляд замовлень та дії з ними;</a:t>
            </a:r>
            <a:endParaRPr lang="ru-UA" dirty="0">
              <a:latin typeface="Book Antiqua" panose="02040602050305030304" pitchFamily="18" charset="0"/>
            </a:endParaRPr>
          </a:p>
          <a:p>
            <a:pPr lvl="0" algn="just"/>
            <a:r>
              <a:rPr lang="uk-UA" dirty="0">
                <a:latin typeface="Book Antiqua" panose="02040602050305030304" pitchFamily="18" charset="0"/>
              </a:rPr>
              <a:t>Розмежування дій звичайного користувача і адміністратора;</a:t>
            </a:r>
            <a:endParaRPr lang="ru-UA" dirty="0">
              <a:latin typeface="Book Antiqua" panose="02040602050305030304" pitchFamily="18" charset="0"/>
            </a:endParaRPr>
          </a:p>
          <a:p>
            <a:pPr lvl="0" algn="just"/>
            <a:r>
              <a:rPr lang="uk-UA" dirty="0">
                <a:latin typeface="Book Antiqua" panose="02040602050305030304" pitchFamily="18" charset="0"/>
              </a:rPr>
              <a:t>Створення бази даних для ведення обліку місць, сеансів тощо;</a:t>
            </a:r>
            <a:endParaRPr lang="ru-UA" dirty="0">
              <a:latin typeface="Book Antiqua" panose="02040602050305030304" pitchFamily="18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ACEEAC6-3B89-4458-8F3E-5E42066B4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947" y="3750659"/>
            <a:ext cx="1069353" cy="106935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82FFF93-8C64-45D1-A061-779B35F2B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833" y="1342814"/>
            <a:ext cx="1139582" cy="113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0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B1FF770-0FE1-4AA5-9A06-B4E2AEDBB0DD}"/>
              </a:ext>
            </a:extLst>
          </p:cNvPr>
          <p:cNvSpPr/>
          <p:nvPr/>
        </p:nvSpPr>
        <p:spPr>
          <a:xfrm>
            <a:off x="0" y="0"/>
            <a:ext cx="12192000" cy="1581665"/>
          </a:xfrm>
          <a:prstGeom prst="rect">
            <a:avLst/>
          </a:prstGeom>
          <a:solidFill>
            <a:srgbClr val="F77C54"/>
          </a:solidFill>
          <a:ln>
            <a:solidFill>
              <a:srgbClr val="F77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41631-BE7E-4D46-A972-70C2AEFEFB73}"/>
              </a:ext>
            </a:extLst>
          </p:cNvPr>
          <p:cNvSpPr txBox="1"/>
          <p:nvPr/>
        </p:nvSpPr>
        <p:spPr>
          <a:xfrm>
            <a:off x="4489630" y="486142"/>
            <a:ext cx="3212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>
                <a:solidFill>
                  <a:schemeClr val="bg1"/>
                </a:solidFill>
                <a:latin typeface="Book Antiqua" panose="02040602050305030304" pitchFamily="18" charset="0"/>
              </a:rPr>
              <a:t>Аналіз аналогів</a:t>
            </a:r>
            <a:endParaRPr lang="ru-UA" sz="32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269B617-C7C0-4D87-8942-7C7C17C28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451660"/>
              </p:ext>
            </p:extLst>
          </p:nvPr>
        </p:nvGraphicFramePr>
        <p:xfrm>
          <a:off x="2740330" y="1581663"/>
          <a:ext cx="6711340" cy="5276334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104322">
                  <a:extLst>
                    <a:ext uri="{9D8B030D-6E8A-4147-A177-3AD203B41FA5}">
                      <a16:colId xmlns:a16="http://schemas.microsoft.com/office/drawing/2014/main" val="4087899984"/>
                    </a:ext>
                  </a:extLst>
                </a:gridCol>
                <a:gridCol w="1782938">
                  <a:extLst>
                    <a:ext uri="{9D8B030D-6E8A-4147-A177-3AD203B41FA5}">
                      <a16:colId xmlns:a16="http://schemas.microsoft.com/office/drawing/2014/main" val="3391937216"/>
                    </a:ext>
                  </a:extLst>
                </a:gridCol>
                <a:gridCol w="1970964">
                  <a:extLst>
                    <a:ext uri="{9D8B030D-6E8A-4147-A177-3AD203B41FA5}">
                      <a16:colId xmlns:a16="http://schemas.microsoft.com/office/drawing/2014/main" val="1136362444"/>
                    </a:ext>
                  </a:extLst>
                </a:gridCol>
                <a:gridCol w="1853116">
                  <a:extLst>
                    <a:ext uri="{9D8B030D-6E8A-4147-A177-3AD203B41FA5}">
                      <a16:colId xmlns:a16="http://schemas.microsoft.com/office/drawing/2014/main" val="3634338077"/>
                    </a:ext>
                  </a:extLst>
                </a:gridCol>
              </a:tblGrid>
              <a:tr h="5856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UA" sz="1100" dirty="0">
                          <a:effectLst/>
                        </a:rPr>
                        <a:t> </a:t>
                      </a:r>
                      <a:endParaRPr lang="ru-U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uk-UA" sz="1100">
                          <a:effectLst/>
                        </a:rPr>
                        <a:t>«УСО»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uk-UA" sz="1100">
                          <a:effectLst/>
                        </a:rPr>
                        <a:t>«Автоматичний продаж квитків»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uk-UA" sz="1100">
                          <a:effectLst/>
                        </a:rPr>
                        <a:t>«</a:t>
                      </a:r>
                      <a:r>
                        <a:rPr lang="en-US" sz="1100">
                          <a:effectLst/>
                        </a:rPr>
                        <a:t>SaleTecket</a:t>
                      </a:r>
                      <a:r>
                        <a:rPr lang="uk-UA" sz="1100">
                          <a:effectLst/>
                        </a:rPr>
                        <a:t>»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3763573"/>
                  </a:ext>
                </a:extLst>
              </a:tr>
              <a:tr h="4906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uk-UA" sz="1100">
                          <a:effectLst/>
                        </a:rPr>
                        <a:t>Сумісність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uk-UA" sz="1100" dirty="0">
                          <a:effectLst/>
                        </a:rPr>
                        <a:t>ОС Windows</a:t>
                      </a:r>
                      <a:endParaRPr lang="ru-U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uk-UA" sz="1100">
                          <a:effectLst/>
                        </a:rPr>
                        <a:t>ОС Windows, Linux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uk-UA" sz="1100">
                          <a:effectLst/>
                        </a:rPr>
                        <a:t>ОС сімейства Microsoft Windows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6740246"/>
                  </a:ext>
                </a:extLst>
              </a:tr>
              <a:tr h="8280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uk-UA" sz="1100">
                          <a:effectLst/>
                        </a:rPr>
                        <a:t>Доступність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uk-UA" sz="1100" dirty="0">
                          <a:effectLst/>
                        </a:rPr>
                        <a:t>Дуже розповсюджена, і можна купити на спеціалізованих сайтах.</a:t>
                      </a:r>
                      <a:endParaRPr lang="ru-U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uk-UA" sz="1100">
                          <a:effectLst/>
                        </a:rPr>
                        <a:t>Дуже розповсюджена, і можна купити на спеціалізованих сайтах.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uk-UA" sz="1100">
                          <a:effectLst/>
                        </a:rPr>
                        <a:t>Дуже розповсюджена, і можна купити на спеціалізованих сайтах.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6314121"/>
                  </a:ext>
                </a:extLst>
              </a:tr>
              <a:tr h="4906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uk-UA" sz="1100">
                          <a:effectLst/>
                        </a:rPr>
                        <a:t>Інтерфейс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uk-UA" sz="1100" dirty="0">
                          <a:effectLst/>
                        </a:rPr>
                        <a:t>Досить складний інтерфейс</a:t>
                      </a:r>
                      <a:endParaRPr lang="ru-U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uk-UA" sz="1100" dirty="0">
                          <a:effectLst/>
                        </a:rPr>
                        <a:t>Простий та стильний інтерфейс</a:t>
                      </a:r>
                      <a:endParaRPr lang="ru-U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uk-UA" sz="1100">
                          <a:effectLst/>
                        </a:rPr>
                        <a:t>Простий та зрозумілий інтерфейс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626436"/>
                  </a:ext>
                </a:extLst>
              </a:tr>
              <a:tr h="4854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uk-UA" sz="1100">
                          <a:effectLst/>
                        </a:rPr>
                        <a:t>СУБД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uk-UA" sz="1100" dirty="0">
                          <a:effectLst/>
                        </a:rPr>
                        <a:t>MS SQL</a:t>
                      </a:r>
                      <a:endParaRPr lang="ru-U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uk-UA" sz="1100" dirty="0">
                          <a:effectLst/>
                        </a:rPr>
                        <a:t>MS SQL</a:t>
                      </a:r>
                      <a:endParaRPr lang="ru-U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uk-UA" sz="1100" dirty="0">
                          <a:effectLst/>
                        </a:rPr>
                        <a:t>MS SQL</a:t>
                      </a:r>
                      <a:endParaRPr lang="ru-U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7246673"/>
                  </a:ext>
                </a:extLst>
              </a:tr>
              <a:tr h="6171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uk-UA" sz="1100">
                          <a:effectLst/>
                        </a:rPr>
                        <a:t>Призначення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uk-UA" sz="1100">
                          <a:effectLst/>
                        </a:rPr>
                        <a:t>Для автоматизації та обліку продажу квитків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uk-UA" sz="1100" dirty="0">
                          <a:effectLst/>
                        </a:rPr>
                        <a:t>Для автоматизації та обліку продажу квитків</a:t>
                      </a:r>
                      <a:endParaRPr lang="ru-U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uk-UA" sz="1100">
                          <a:effectLst/>
                        </a:rPr>
                        <a:t>Для автоматизації та обліку продажу квитків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3538834"/>
                  </a:ext>
                </a:extLst>
              </a:tr>
              <a:tr h="17787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uk-UA" sz="1100">
                          <a:effectLst/>
                        </a:rPr>
                        <a:t>Основні функції та можливості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uk-UA" sz="1100">
                          <a:effectLst/>
                        </a:rPr>
                        <a:t>Бронювання місць, фінансовий облік, перегляд цін та розкладів, статистики, схеми залів, бази клієнтів.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uk-UA" sz="1100" dirty="0">
                          <a:effectLst/>
                        </a:rPr>
                        <a:t>Купівля квитків з урахуванням категорії місць, реалізація різних типів знижок; перегляд замовлень, друк квитка</a:t>
                      </a:r>
                      <a:endParaRPr lang="ru-U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uk-UA" sz="1100" dirty="0">
                          <a:effectLst/>
                        </a:rPr>
                        <a:t>Купівля та друк квитків, програвання трейлерів на дисплеї, авторизація клієнта декількома способами, адміністрування мережі кіосків через ПЗ адміністратора</a:t>
                      </a:r>
                      <a:endParaRPr lang="ru-U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4519102"/>
                  </a:ext>
                </a:extLst>
              </a:tr>
            </a:tbl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941552-2DFB-426F-AD34-999FF78F5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177" y="3343445"/>
            <a:ext cx="1497315" cy="149731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FD103AB-4478-41F3-AA2C-943437FB9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41" y="3416648"/>
            <a:ext cx="1350911" cy="135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9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AC719D7-4A4D-436D-A9EE-A81470A8FA96}"/>
              </a:ext>
            </a:extLst>
          </p:cNvPr>
          <p:cNvSpPr/>
          <p:nvPr/>
        </p:nvSpPr>
        <p:spPr>
          <a:xfrm>
            <a:off x="0" y="-1"/>
            <a:ext cx="3278659" cy="6858000"/>
          </a:xfrm>
          <a:prstGeom prst="rect">
            <a:avLst/>
          </a:prstGeom>
          <a:solidFill>
            <a:srgbClr val="F77C54"/>
          </a:solidFill>
          <a:ln>
            <a:solidFill>
              <a:srgbClr val="F77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latin typeface="Book Antiqua" panose="02040602050305030304" pitchFamily="18" charset="0"/>
              </a:rPr>
              <a:t>Схема </a:t>
            </a:r>
            <a:r>
              <a:rPr lang="ru-RU" sz="3600" dirty="0" err="1">
                <a:latin typeface="Book Antiqua" panose="02040602050305030304" pitchFamily="18" charset="0"/>
              </a:rPr>
              <a:t>роботи</a:t>
            </a:r>
            <a:r>
              <a:rPr lang="ru-RU" sz="3600" dirty="0">
                <a:latin typeface="Book Antiqua" panose="02040602050305030304" pitchFamily="18" charset="0"/>
              </a:rPr>
              <a:t> </a:t>
            </a:r>
            <a:r>
              <a:rPr lang="ru-RU" sz="3600" dirty="0" err="1">
                <a:latin typeface="Book Antiqua" panose="02040602050305030304" pitchFamily="18" charset="0"/>
              </a:rPr>
              <a:t>програми</a:t>
            </a:r>
            <a:endParaRPr lang="ru-UA" sz="3600" dirty="0">
              <a:latin typeface="Book Antiqua" panose="0204060205030503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64CEA1-3708-4BC3-BD76-D9B812C01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303" y="1144059"/>
            <a:ext cx="7456121" cy="456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5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203EA6E-EC86-42C8-B3B5-69A8A500E2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59752" y="1020708"/>
            <a:ext cx="7871155" cy="381946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AFBD676-5EDA-41FC-B2BE-3213E1C681D2}"/>
              </a:ext>
            </a:extLst>
          </p:cNvPr>
          <p:cNvSpPr/>
          <p:nvPr/>
        </p:nvSpPr>
        <p:spPr>
          <a:xfrm>
            <a:off x="-1" y="5083729"/>
            <a:ext cx="12192000" cy="1774272"/>
          </a:xfrm>
          <a:prstGeom prst="rect">
            <a:avLst/>
          </a:prstGeom>
          <a:solidFill>
            <a:srgbClr val="F77C54"/>
          </a:solidFill>
          <a:ln>
            <a:solidFill>
              <a:srgbClr val="F77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803CA86-B357-4D8A-9CD7-CE9DF22BA33C}"/>
              </a:ext>
            </a:extLst>
          </p:cNvPr>
          <p:cNvSpPr/>
          <p:nvPr/>
        </p:nvSpPr>
        <p:spPr>
          <a:xfrm>
            <a:off x="3636832" y="5647699"/>
            <a:ext cx="49183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err="1">
                <a:solidFill>
                  <a:schemeClr val="bg1"/>
                </a:solidFill>
                <a:latin typeface="Book Antiqua" panose="02040602050305030304" pitchFamily="18" charset="0"/>
              </a:rPr>
              <a:t>Діаграма</a:t>
            </a:r>
            <a:r>
              <a:rPr lang="ru-RU" sz="36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Book Antiqua" panose="02040602050305030304" pitchFamily="18" charset="0"/>
              </a:rPr>
              <a:t>прецедентів</a:t>
            </a:r>
            <a:endParaRPr lang="ru-UA" sz="36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817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DD426E2-F50D-48E7-B35C-BBE5026FAA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1270" y="1117251"/>
            <a:ext cx="6120765" cy="51174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B2825A-B771-48CE-BA9A-430428DA7973}"/>
              </a:ext>
            </a:extLst>
          </p:cNvPr>
          <p:cNvSpPr txBox="1"/>
          <p:nvPr/>
        </p:nvSpPr>
        <p:spPr>
          <a:xfrm>
            <a:off x="2733597" y="238897"/>
            <a:ext cx="7556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>
                <a:latin typeface="Book Antiqua" panose="02040602050305030304" pitchFamily="18" charset="0"/>
              </a:rPr>
              <a:t>Розробка програмного забезпечення</a:t>
            </a:r>
            <a:endParaRPr lang="ru-UA" sz="3200" dirty="0">
              <a:latin typeface="Book Antiqua" panose="0204060205030503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FD1D3-19E1-44FD-8669-C5B10053ABF8}"/>
              </a:ext>
            </a:extLst>
          </p:cNvPr>
          <p:cNvSpPr txBox="1"/>
          <p:nvPr/>
        </p:nvSpPr>
        <p:spPr>
          <a:xfrm>
            <a:off x="6702774" y="1182994"/>
            <a:ext cx="5413726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>
                <a:latin typeface="Book Antiqua" panose="02040602050305030304" pitchFamily="18" charset="0"/>
              </a:rPr>
              <a:t>Класи:</a:t>
            </a:r>
            <a:endParaRPr lang="en-US" sz="2400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ook Antiqua" panose="02040602050305030304" pitchFamily="18" charset="0"/>
              </a:rPr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Book Antiqua" panose="02040602050305030304" pitchFamily="18" charset="0"/>
              </a:rPr>
              <a:t>ClassAdmin</a:t>
            </a:r>
            <a:endParaRPr lang="en-US" sz="2400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ook Antiqua" panose="02040602050305030304" pitchFamily="18" charset="0"/>
              </a:rPr>
              <a:t>FINFO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SetLink</a:t>
            </a:r>
            <a:r>
              <a:rPr lang="en-US" dirty="0"/>
              <a:t>(string 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GetLink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SetWhere</a:t>
            </a:r>
            <a:r>
              <a:rPr lang="en-US" dirty="0"/>
              <a:t>(string 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GetWhere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FilmfromDB</a:t>
            </a:r>
            <a:r>
              <a:rPr lang="en-US" dirty="0"/>
              <a:t>(List&lt;string&gt; film)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DatesfromDB</a:t>
            </a:r>
            <a:r>
              <a:rPr lang="en-US" dirty="0"/>
              <a:t>(List&lt;string[]&gt; date, string film)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TimefromDB</a:t>
            </a:r>
            <a:r>
              <a:rPr lang="en-US" dirty="0"/>
              <a:t>(List&lt;string&gt; time, string day, string film)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FindDATAinDB</a:t>
            </a:r>
            <a:r>
              <a:rPr lang="en-US" dirty="0"/>
              <a:t>(string film, List&lt;string&gt; list)</a:t>
            </a:r>
            <a:endParaRPr lang="en-US" sz="2400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ook Antiqua" panose="02040602050305030304" pitchFamily="18" charset="0"/>
              </a:rPr>
              <a:t>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openConection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closeConection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getConnection</a:t>
            </a:r>
            <a:r>
              <a:rPr lang="en-US" dirty="0"/>
              <a:t>()</a:t>
            </a:r>
            <a:endParaRPr lang="ru-UA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03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9CD7BD0-1434-4B92-96B0-D30E001E822C}"/>
              </a:ext>
            </a:extLst>
          </p:cNvPr>
          <p:cNvSpPr/>
          <p:nvPr/>
        </p:nvSpPr>
        <p:spPr>
          <a:xfrm>
            <a:off x="0" y="-1"/>
            <a:ext cx="3278659" cy="6858000"/>
          </a:xfrm>
          <a:prstGeom prst="rect">
            <a:avLst/>
          </a:prstGeom>
          <a:solidFill>
            <a:srgbClr val="F77C54"/>
          </a:solidFill>
          <a:ln>
            <a:solidFill>
              <a:srgbClr val="F77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latin typeface="Book Antiqua" panose="02040602050305030304" pitchFamily="18" charset="0"/>
              </a:rPr>
              <a:t>База </a:t>
            </a:r>
            <a:r>
              <a:rPr lang="ru-RU" sz="3600" dirty="0" err="1">
                <a:latin typeface="Book Antiqua" panose="02040602050305030304" pitchFamily="18" charset="0"/>
              </a:rPr>
              <a:t>даних</a:t>
            </a:r>
            <a:endParaRPr lang="ru-UA" sz="3600" dirty="0">
              <a:latin typeface="Book Antiqua" panose="0204060205030503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8A9C9E-6F47-4E69-AC58-406865391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856" y="428205"/>
            <a:ext cx="8249801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3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C8B6F99-B560-471B-BA8F-15283BBAC905}"/>
              </a:ext>
            </a:extLst>
          </p:cNvPr>
          <p:cNvSpPr/>
          <p:nvPr/>
        </p:nvSpPr>
        <p:spPr>
          <a:xfrm>
            <a:off x="2146413" y="5924112"/>
            <a:ext cx="1962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latin typeface="Book Antiqua" panose="02040602050305030304" pitchFamily="18" charset="0"/>
              </a:rPr>
              <a:t>В</a:t>
            </a:r>
            <a:r>
              <a:rPr lang="uk-UA" i="1" dirty="0" err="1">
                <a:latin typeface="Book Antiqua" panose="02040602050305030304" pitchFamily="18" charset="0"/>
              </a:rPr>
              <a:t>ікно</a:t>
            </a:r>
            <a:r>
              <a:rPr lang="uk-UA" i="1" dirty="0">
                <a:latin typeface="Book Antiqua" panose="02040602050305030304" pitchFamily="18" charset="0"/>
              </a:rPr>
              <a:t> авторизації</a:t>
            </a:r>
            <a:endParaRPr lang="ru-UA" i="1" dirty="0">
              <a:latin typeface="Book Antiqua" panose="0204060205030503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248C4-F991-4F73-A00A-C1E83D2F7D9A}"/>
              </a:ext>
            </a:extLst>
          </p:cNvPr>
          <p:cNvSpPr txBox="1"/>
          <p:nvPr/>
        </p:nvSpPr>
        <p:spPr>
          <a:xfrm>
            <a:off x="2215978" y="469556"/>
            <a:ext cx="7760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>
                <a:latin typeface="Book Antiqua" panose="02040602050305030304" pitchFamily="18" charset="0"/>
              </a:rPr>
              <a:t>Авторизація та реєстрація</a:t>
            </a:r>
            <a:endParaRPr lang="ru-UA" sz="3200" dirty="0">
              <a:latin typeface="Book Antiqua" panose="0204060205030503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5C966C7-F93E-47C2-81CB-3A06067D9A59}"/>
              </a:ext>
            </a:extLst>
          </p:cNvPr>
          <p:cNvSpPr/>
          <p:nvPr/>
        </p:nvSpPr>
        <p:spPr>
          <a:xfrm>
            <a:off x="8152916" y="5924112"/>
            <a:ext cx="173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latin typeface="Book Antiqua" panose="02040602050305030304" pitchFamily="18" charset="0"/>
              </a:rPr>
              <a:t>В</a:t>
            </a:r>
            <a:r>
              <a:rPr lang="uk-UA" i="1" dirty="0" err="1">
                <a:latin typeface="Book Antiqua" panose="02040602050305030304" pitchFamily="18" charset="0"/>
              </a:rPr>
              <a:t>ікно</a:t>
            </a:r>
            <a:r>
              <a:rPr lang="uk-UA" i="1" dirty="0">
                <a:latin typeface="Book Antiqua" panose="02040602050305030304" pitchFamily="18" charset="0"/>
              </a:rPr>
              <a:t> </a:t>
            </a:r>
            <a:r>
              <a:rPr lang="uk-UA" i="1" dirty="0" err="1">
                <a:latin typeface="Book Antiqua" panose="02040602050305030304" pitchFamily="18" charset="0"/>
              </a:rPr>
              <a:t>реєтрації</a:t>
            </a:r>
            <a:endParaRPr lang="ru-UA" i="1" dirty="0">
              <a:latin typeface="Book Antiqua" panose="0204060205030503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C331B60-837C-4624-8B91-7ACACFB29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987" y="1887300"/>
            <a:ext cx="3325632" cy="4006033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BCC8592-6A82-45AD-A703-A44F607DE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211" y="1887300"/>
            <a:ext cx="3304803" cy="400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8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A60A6DD-93C1-4B13-9F73-068F4A5C0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807" y="190130"/>
            <a:ext cx="5322395" cy="304520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669347-FA29-4E19-BFBE-C8EDD62D6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807" y="3622666"/>
            <a:ext cx="5455317" cy="31212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19A7B9-8056-40ED-9F94-AE5789C2F5F9}"/>
              </a:ext>
            </a:extLst>
          </p:cNvPr>
          <p:cNvSpPr txBox="1"/>
          <p:nvPr/>
        </p:nvSpPr>
        <p:spPr>
          <a:xfrm>
            <a:off x="4202884" y="1382320"/>
            <a:ext cx="166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i="1" dirty="0">
                <a:latin typeface="Book Antiqua" panose="02040602050305030304" pitchFamily="18" charset="0"/>
              </a:rPr>
              <a:t>Авторизація як адміністратор</a:t>
            </a:r>
            <a:endParaRPr lang="ru-UA" sz="1600" i="1" dirty="0">
              <a:latin typeface="Book Antiqua" panose="0204060205030503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E855C0-5CFE-4AD4-AB4A-8F1E61C35A69}"/>
              </a:ext>
            </a:extLst>
          </p:cNvPr>
          <p:cNvSpPr/>
          <p:nvPr/>
        </p:nvSpPr>
        <p:spPr>
          <a:xfrm>
            <a:off x="4202884" y="4890905"/>
            <a:ext cx="18931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i="1" dirty="0">
                <a:latin typeface="Book Antiqua" panose="02040602050305030304" pitchFamily="18" charset="0"/>
              </a:rPr>
              <a:t>Авторизація</a:t>
            </a:r>
          </a:p>
          <a:p>
            <a:r>
              <a:rPr lang="uk-UA" sz="1600" i="1" dirty="0">
                <a:latin typeface="Book Antiqua" panose="02040602050305030304" pitchFamily="18" charset="0"/>
              </a:rPr>
              <a:t> як клієнт</a:t>
            </a:r>
            <a:endParaRPr lang="ru-UA" sz="1600" i="1" dirty="0">
              <a:latin typeface="Book Antiqua" panose="0204060205030503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A3DCD92-1AD1-4E0D-A660-898D0737E81C}"/>
              </a:ext>
            </a:extLst>
          </p:cNvPr>
          <p:cNvSpPr/>
          <p:nvPr/>
        </p:nvSpPr>
        <p:spPr>
          <a:xfrm>
            <a:off x="0" y="0"/>
            <a:ext cx="3278659" cy="6858000"/>
          </a:xfrm>
          <a:prstGeom prst="rect">
            <a:avLst/>
          </a:prstGeom>
          <a:solidFill>
            <a:srgbClr val="F77C54"/>
          </a:solidFill>
          <a:ln>
            <a:solidFill>
              <a:srgbClr val="F77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sz="3600" dirty="0">
              <a:latin typeface="Book Antiqua" panose="0204060205030503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DD18AB0-9BE4-429B-AC42-1A921CF745CD}"/>
              </a:ext>
            </a:extLst>
          </p:cNvPr>
          <p:cNvSpPr/>
          <p:nvPr/>
        </p:nvSpPr>
        <p:spPr>
          <a:xfrm>
            <a:off x="474587" y="2705725"/>
            <a:ext cx="232948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4400" dirty="0">
                <a:solidFill>
                  <a:schemeClr val="bg1"/>
                </a:solidFill>
                <a:latin typeface="Book Antiqua" panose="02040602050305030304" pitchFamily="18" charset="0"/>
              </a:rPr>
              <a:t>Головне</a:t>
            </a:r>
          </a:p>
          <a:p>
            <a:pPr algn="ctr"/>
            <a:r>
              <a:rPr lang="uk-UA" sz="4400" dirty="0">
                <a:solidFill>
                  <a:schemeClr val="bg1"/>
                </a:solidFill>
                <a:latin typeface="Book Antiqua" panose="02040602050305030304" pitchFamily="18" charset="0"/>
              </a:rPr>
              <a:t> меню</a:t>
            </a:r>
            <a:endParaRPr lang="ru-UA" sz="44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1533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484</Words>
  <Application>Microsoft Office PowerPoint</Application>
  <PresentationFormat>Широкоэкранный</PresentationFormat>
  <Paragraphs>87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Book Antiqua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380983032469</dc:creator>
  <cp:lastModifiedBy>380983032469</cp:lastModifiedBy>
  <cp:revision>24</cp:revision>
  <dcterms:created xsi:type="dcterms:W3CDTF">2021-06-06T16:47:12Z</dcterms:created>
  <dcterms:modified xsi:type="dcterms:W3CDTF">2022-02-04T12:43:53Z</dcterms:modified>
</cp:coreProperties>
</file>