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0" r:id="rId2"/>
    <p:sldId id="394" r:id="rId3"/>
    <p:sldId id="428" r:id="rId4"/>
    <p:sldId id="429" r:id="rId5"/>
    <p:sldId id="395" r:id="rId6"/>
    <p:sldId id="396" r:id="rId7"/>
    <p:sldId id="397" r:id="rId8"/>
    <p:sldId id="430" r:id="rId9"/>
    <p:sldId id="431" r:id="rId10"/>
    <p:sldId id="432" r:id="rId11"/>
    <p:sldId id="433" r:id="rId12"/>
    <p:sldId id="434" r:id="rId13"/>
    <p:sldId id="510" r:id="rId14"/>
    <p:sldId id="511" r:id="rId15"/>
    <p:sldId id="512" r:id="rId16"/>
    <p:sldId id="513" r:id="rId17"/>
    <p:sldId id="514" r:id="rId18"/>
    <p:sldId id="435" r:id="rId19"/>
    <p:sldId id="436" r:id="rId20"/>
    <p:sldId id="437" r:id="rId21"/>
    <p:sldId id="438" r:id="rId22"/>
    <p:sldId id="439" r:id="rId23"/>
    <p:sldId id="440" r:id="rId24"/>
    <p:sldId id="441" r:id="rId25"/>
    <p:sldId id="442" r:id="rId26"/>
    <p:sldId id="443" r:id="rId27"/>
    <p:sldId id="444" r:id="rId28"/>
    <p:sldId id="445" r:id="rId29"/>
    <p:sldId id="446" r:id="rId30"/>
    <p:sldId id="296"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74E8A3-EC81-49D4-9057-0DC63CE113EA}" type="datetimeFigureOut">
              <a:rPr lang="ru-RU" smtClean="0"/>
              <a:t>05.11.2021</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C04B0-5B91-418F-AC12-6B78ED4A40C1}" type="slidenum">
              <a:rPr lang="ru-RU" smtClean="0"/>
              <a:t>‹#›</a:t>
            </a:fld>
            <a:endParaRPr lang="ru-RU"/>
          </a:p>
        </p:txBody>
      </p:sp>
    </p:spTree>
    <p:extLst>
      <p:ext uri="{BB962C8B-B14F-4D97-AF65-F5344CB8AC3E}">
        <p14:creationId xmlns:p14="http://schemas.microsoft.com/office/powerpoint/2010/main" val="1646084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EB3C04B0-5B91-418F-AC12-6B78ED4A40C1}" type="slidenum">
              <a:rPr lang="ru-RU" smtClean="0"/>
              <a:t>15</a:t>
            </a:fld>
            <a:endParaRPr lang="ru-RU"/>
          </a:p>
        </p:txBody>
      </p:sp>
    </p:spTree>
    <p:extLst>
      <p:ext uri="{BB962C8B-B14F-4D97-AF65-F5344CB8AC3E}">
        <p14:creationId xmlns:p14="http://schemas.microsoft.com/office/powerpoint/2010/main" val="2033281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34B29B5D-D8AE-4476-B1A2-C3258E3A5D23}" type="datetimeFigureOut">
              <a:rPr lang="ru-RU" smtClean="0"/>
              <a:t>05.11.2021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280405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34B29B5D-D8AE-4476-B1A2-C3258E3A5D23}" type="datetimeFigureOut">
              <a:rPr lang="ru-RU" smtClean="0"/>
              <a:t>05.11.2021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4286568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34B29B5D-D8AE-4476-B1A2-C3258E3A5D23}" type="datetimeFigureOut">
              <a:rPr lang="ru-RU" smtClean="0"/>
              <a:t>05.11.2021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245848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34B29B5D-D8AE-4476-B1A2-C3258E3A5D23}" type="datetimeFigureOut">
              <a:rPr lang="ru-RU" smtClean="0"/>
              <a:t>05.11.2021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36618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B29B5D-D8AE-4476-B1A2-C3258E3A5D23}" type="datetimeFigureOut">
              <a:rPr lang="ru-RU" smtClean="0"/>
              <a:t>05.11.2021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625518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34B29B5D-D8AE-4476-B1A2-C3258E3A5D23}" type="datetimeFigureOut">
              <a:rPr lang="ru-RU" smtClean="0"/>
              <a:t>05.11.2021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422819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34B29B5D-D8AE-4476-B1A2-C3258E3A5D23}" type="datetimeFigureOut">
              <a:rPr lang="ru-RU" smtClean="0"/>
              <a:t>05.11.2021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71465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34B29B5D-D8AE-4476-B1A2-C3258E3A5D23}" type="datetimeFigureOut">
              <a:rPr lang="ru-RU" smtClean="0"/>
              <a:t>05.11.2021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1583291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29B5D-D8AE-4476-B1A2-C3258E3A5D23}" type="datetimeFigureOut">
              <a:rPr lang="ru-RU" smtClean="0"/>
              <a:t>05.11.2021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74037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B29B5D-D8AE-4476-B1A2-C3258E3A5D23}" type="datetimeFigureOut">
              <a:rPr lang="ru-RU" smtClean="0"/>
              <a:t>05.11.2021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196232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B29B5D-D8AE-4476-B1A2-C3258E3A5D23}" type="datetimeFigureOut">
              <a:rPr lang="ru-RU" smtClean="0"/>
              <a:t>05.11.2021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AA45FD-7AF6-46FC-B3A6-359139CD6804}" type="slidenum">
              <a:rPr lang="ru-RU" smtClean="0"/>
              <a:t>‹#›</a:t>
            </a:fld>
            <a:endParaRPr lang="ru-RU"/>
          </a:p>
        </p:txBody>
      </p:sp>
    </p:spTree>
    <p:extLst>
      <p:ext uri="{BB962C8B-B14F-4D97-AF65-F5344CB8AC3E}">
        <p14:creationId xmlns:p14="http://schemas.microsoft.com/office/powerpoint/2010/main" val="423757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29B5D-D8AE-4476-B1A2-C3258E3A5D23}" type="datetimeFigureOut">
              <a:rPr lang="ru-RU" smtClean="0"/>
              <a:t>05.11.2021</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A45FD-7AF6-46FC-B3A6-359139CD6804}" type="slidenum">
              <a:rPr lang="ru-RU" smtClean="0"/>
              <a:t>‹#›</a:t>
            </a:fld>
            <a:endParaRPr lang="ru-RU"/>
          </a:p>
        </p:txBody>
      </p:sp>
    </p:spTree>
    <p:extLst>
      <p:ext uri="{BB962C8B-B14F-4D97-AF65-F5344CB8AC3E}">
        <p14:creationId xmlns:p14="http://schemas.microsoft.com/office/powerpoint/2010/main" val="341096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464" y="1149790"/>
            <a:ext cx="9144000" cy="2851841"/>
          </a:xfrm>
        </p:spPr>
        <p:txBody>
          <a:bodyPr>
            <a:normAutofit fontScale="90000"/>
          </a:bodyPr>
          <a:lstStyle/>
          <a:p>
            <a:br>
              <a:rPr lang="uk-UA" b="1" dirty="0">
                <a:latin typeface="+mn-lt"/>
              </a:rPr>
            </a:br>
            <a:r>
              <a:rPr lang="uk-UA" b="1" dirty="0">
                <a:latin typeface="+mn-lt"/>
              </a:rPr>
              <a:t>ЛЕКЦІЯ </a:t>
            </a:r>
            <a:r>
              <a:rPr lang="ru-RU" b="1" dirty="0">
                <a:latin typeface="+mn-lt"/>
              </a:rPr>
              <a:t>10</a:t>
            </a:r>
            <a:br>
              <a:rPr lang="uk-UA" b="1" dirty="0">
                <a:latin typeface="+mn-lt"/>
              </a:rPr>
            </a:br>
            <a:br>
              <a:rPr lang="uk-UA" b="1" dirty="0">
                <a:latin typeface="+mn-lt"/>
              </a:rPr>
            </a:br>
            <a:r>
              <a:rPr lang="uk-UA" b="1" dirty="0">
                <a:latin typeface="+mn-lt"/>
              </a:rPr>
              <a:t>Основи</a:t>
            </a:r>
            <a:r>
              <a:rPr lang="en-US" b="1" dirty="0">
                <a:latin typeface="+mn-lt"/>
              </a:rPr>
              <a:t> Flask</a:t>
            </a:r>
            <a:endParaRPr lang="ru-RU" b="1" dirty="0">
              <a:latin typeface="+mn-lt"/>
            </a:endParaRPr>
          </a:p>
        </p:txBody>
      </p:sp>
    </p:spTree>
    <p:extLst>
      <p:ext uri="{BB962C8B-B14F-4D97-AF65-F5344CB8AC3E}">
        <p14:creationId xmlns:p14="http://schemas.microsoft.com/office/powerpoint/2010/main" val="278820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444999" y="751438"/>
            <a:ext cx="1095375" cy="476250"/>
          </a:xfrm>
          <a:prstGeom prst="rect">
            <a:avLst/>
          </a:prstGeom>
        </p:spPr>
      </p:pic>
      <p:sp>
        <p:nvSpPr>
          <p:cNvPr id="6" name="Rectangle 5"/>
          <p:cNvSpPr/>
          <p:nvPr/>
        </p:nvSpPr>
        <p:spPr>
          <a:xfrm>
            <a:off x="4444999" y="1542282"/>
            <a:ext cx="3252237" cy="369332"/>
          </a:xfrm>
          <a:prstGeom prst="rect">
            <a:avLst/>
          </a:prstGeom>
        </p:spPr>
        <p:txBody>
          <a:bodyPr wrap="none">
            <a:spAutoFit/>
          </a:bodyPr>
          <a:lstStyle/>
          <a:p>
            <a:r>
              <a:rPr lang="uk-UA" dirty="0"/>
              <a:t>http://127.0.0.1:5000/user/123/</a:t>
            </a:r>
          </a:p>
        </p:txBody>
      </p:sp>
      <p:sp>
        <p:nvSpPr>
          <p:cNvPr id="7" name="Rectangle 6"/>
          <p:cNvSpPr/>
          <p:nvPr/>
        </p:nvSpPr>
        <p:spPr>
          <a:xfrm>
            <a:off x="4422713" y="274797"/>
            <a:ext cx="2314480" cy="369332"/>
          </a:xfrm>
          <a:prstGeom prst="rect">
            <a:avLst/>
          </a:prstGeom>
        </p:spPr>
        <p:txBody>
          <a:bodyPr wrap="none">
            <a:spAutoFit/>
          </a:bodyPr>
          <a:lstStyle/>
          <a:p>
            <a:r>
              <a:rPr lang="uk-UA" dirty="0"/>
              <a:t>http://127.0.0.1:5000/</a:t>
            </a:r>
          </a:p>
        </p:txBody>
      </p:sp>
      <p:pic>
        <p:nvPicPr>
          <p:cNvPr id="8" name="Picture 7"/>
          <p:cNvPicPr>
            <a:picLocks noChangeAspect="1"/>
          </p:cNvPicPr>
          <p:nvPr/>
        </p:nvPicPr>
        <p:blipFill>
          <a:blip r:embed="rId3"/>
          <a:stretch>
            <a:fillRect/>
          </a:stretch>
        </p:blipFill>
        <p:spPr>
          <a:xfrm>
            <a:off x="4422713" y="2007133"/>
            <a:ext cx="1733550" cy="438150"/>
          </a:xfrm>
          <a:prstGeom prst="rect">
            <a:avLst/>
          </a:prstGeom>
        </p:spPr>
      </p:pic>
      <p:sp>
        <p:nvSpPr>
          <p:cNvPr id="9" name="Rectangle 8"/>
          <p:cNvSpPr/>
          <p:nvPr/>
        </p:nvSpPr>
        <p:spPr>
          <a:xfrm>
            <a:off x="7942884" y="1588448"/>
            <a:ext cx="3944316" cy="738664"/>
          </a:xfrm>
          <a:prstGeom prst="rect">
            <a:avLst/>
          </a:prstGeom>
        </p:spPr>
        <p:txBody>
          <a:bodyPr wrap="square">
            <a:spAutoFit/>
          </a:bodyPr>
          <a:lstStyle/>
          <a:p>
            <a:r>
              <a:rPr lang="uk-UA" sz="1400" i="1" dirty="0"/>
              <a:t>Шлях </a:t>
            </a:r>
            <a:r>
              <a:rPr lang="uk-UA" sz="1400" b="1" i="1" dirty="0"/>
              <a:t>/</a:t>
            </a:r>
            <a:r>
              <a:rPr lang="en-US" sz="1400" b="1" i="1" dirty="0"/>
              <a:t>user/&lt;</a:t>
            </a:r>
            <a:r>
              <a:rPr lang="en-US" sz="1400" b="1" i="1" dirty="0" err="1"/>
              <a:t>int</a:t>
            </a:r>
            <a:r>
              <a:rPr lang="en-US" sz="1400" b="1" i="1" dirty="0"/>
              <a:t>: </a:t>
            </a:r>
            <a:r>
              <a:rPr lang="en-US" sz="1400" b="1" i="1" dirty="0" err="1"/>
              <a:t>user_id</a:t>
            </a:r>
            <a:r>
              <a:rPr lang="en-US" sz="1400" b="1" i="1" dirty="0"/>
              <a:t>&gt;</a:t>
            </a:r>
            <a:r>
              <a:rPr lang="uk-UA" sz="1400" b="1" i="1" dirty="0"/>
              <a:t>/</a:t>
            </a:r>
            <a:r>
              <a:rPr lang="en-US" sz="1400" b="1" i="1" dirty="0"/>
              <a:t> </a:t>
            </a:r>
            <a:r>
              <a:rPr lang="uk-UA" sz="1400" i="1" dirty="0"/>
              <a:t>працюватиме тільки з тими </a:t>
            </a:r>
            <a:r>
              <a:rPr lang="en-US" sz="1400" i="1" dirty="0"/>
              <a:t>URL, </a:t>
            </a:r>
            <a:r>
              <a:rPr lang="uk-UA" sz="1400" i="1" dirty="0"/>
              <a:t>де динамічна частина (</a:t>
            </a:r>
            <a:r>
              <a:rPr lang="en-US" sz="1400" i="1" dirty="0" err="1"/>
              <a:t>user_id</a:t>
            </a:r>
            <a:r>
              <a:rPr lang="en-US" sz="1400" i="1" dirty="0"/>
              <a:t>) </a:t>
            </a:r>
            <a:r>
              <a:rPr lang="uk-UA" sz="1400" i="1" dirty="0"/>
              <a:t>представлена числом. </a:t>
            </a:r>
          </a:p>
        </p:txBody>
      </p:sp>
      <p:sp>
        <p:nvSpPr>
          <p:cNvPr id="10" name="Rectangle 9"/>
          <p:cNvSpPr/>
          <p:nvPr/>
        </p:nvSpPr>
        <p:spPr>
          <a:xfrm>
            <a:off x="4408438" y="2809767"/>
            <a:ext cx="3481338" cy="369332"/>
          </a:xfrm>
          <a:prstGeom prst="rect">
            <a:avLst/>
          </a:prstGeom>
        </p:spPr>
        <p:txBody>
          <a:bodyPr wrap="none">
            <a:spAutoFit/>
          </a:bodyPr>
          <a:lstStyle/>
          <a:p>
            <a:r>
              <a:rPr lang="uk-UA" dirty="0"/>
              <a:t>http://127.0.0.1:5000/books/sci-fi/</a:t>
            </a:r>
          </a:p>
        </p:txBody>
      </p:sp>
      <p:pic>
        <p:nvPicPr>
          <p:cNvPr id="11" name="Picture 10"/>
          <p:cNvPicPr>
            <a:picLocks noChangeAspect="1"/>
          </p:cNvPicPr>
          <p:nvPr/>
        </p:nvPicPr>
        <p:blipFill>
          <a:blip r:embed="rId4"/>
          <a:stretch>
            <a:fillRect/>
          </a:stretch>
        </p:blipFill>
        <p:spPr>
          <a:xfrm>
            <a:off x="4444999" y="3274618"/>
            <a:ext cx="1876425" cy="466725"/>
          </a:xfrm>
          <a:prstGeom prst="rect">
            <a:avLst/>
          </a:prstGeom>
        </p:spPr>
      </p:pic>
      <p:sp>
        <p:nvSpPr>
          <p:cNvPr id="12" name="Rectangle 11"/>
          <p:cNvSpPr/>
          <p:nvPr/>
        </p:nvSpPr>
        <p:spPr>
          <a:xfrm>
            <a:off x="90534" y="4744572"/>
            <a:ext cx="11733292" cy="584775"/>
          </a:xfrm>
          <a:prstGeom prst="rect">
            <a:avLst/>
          </a:prstGeom>
        </p:spPr>
        <p:txBody>
          <a:bodyPr wrap="square">
            <a:spAutoFit/>
          </a:bodyPr>
          <a:lstStyle/>
          <a:p>
            <a:r>
              <a:rPr lang="ru-RU" sz="1600" dirty="0"/>
              <a:t>Якщо зараз спробувати відкрити URL, який не визначений в шляхах, вийде помилка </a:t>
            </a:r>
            <a:r>
              <a:rPr lang="ru-RU" sz="1600" b="1" i="1" dirty="0"/>
              <a:t>404 Not Found</a:t>
            </a:r>
            <a:r>
              <a:rPr lang="ru-RU" sz="1600" dirty="0"/>
              <a:t>. Наприклад, така відповідь отримаєте при спробі перейти на </a:t>
            </a:r>
            <a:r>
              <a:rPr lang="ru-RU" sz="1600" i="1" dirty="0"/>
              <a:t>https://127.0.0.1:5000/products</a:t>
            </a:r>
            <a:r>
              <a:rPr lang="ru-RU" sz="1600" dirty="0"/>
              <a:t>. </a:t>
            </a:r>
            <a:endParaRPr lang="uk-UA" sz="1600" dirty="0"/>
          </a:p>
        </p:txBody>
      </p:sp>
      <p:sp>
        <p:nvSpPr>
          <p:cNvPr id="13" name="Rectangle 2"/>
          <p:cNvSpPr>
            <a:spLocks noChangeArrowheads="1"/>
          </p:cNvSpPr>
          <p:nvPr/>
        </p:nvSpPr>
        <p:spPr bwMode="auto">
          <a:xfrm>
            <a:off x="167429" y="274797"/>
            <a:ext cx="3384260" cy="3970318"/>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C792EA"/>
                </a:solidFill>
                <a:effectLst/>
                <a:latin typeface="JetBrains Mono"/>
              </a:rPr>
              <a:t>from </a:t>
            </a:r>
            <a:r>
              <a:rPr kumimoji="0" lang="ru-RU" altLang="ru-RU" sz="1400" b="0" i="0" u="none" strike="noStrike" cap="none" normalizeH="0" baseline="0">
                <a:ln>
                  <a:noFill/>
                </a:ln>
                <a:solidFill>
                  <a:srgbClr val="C3CEE3"/>
                </a:solidFill>
                <a:effectLst/>
                <a:latin typeface="JetBrains Mono"/>
              </a:rPr>
              <a:t>flask </a:t>
            </a:r>
            <a:r>
              <a:rPr kumimoji="0" lang="ru-RU" altLang="ru-RU" sz="1400" b="0" i="1" u="none" strike="noStrike" cap="none" normalizeH="0" baseline="0">
                <a:ln>
                  <a:noFill/>
                </a:ln>
                <a:solidFill>
                  <a:srgbClr val="C792EA"/>
                </a:solidFill>
                <a:effectLst/>
                <a:latin typeface="JetBrains Mono"/>
              </a:rPr>
              <a:t>import </a:t>
            </a:r>
            <a:r>
              <a:rPr kumimoji="0" lang="ru-RU" altLang="ru-RU" sz="1400" b="0" i="0" u="none" strike="noStrike" cap="none" normalizeH="0" baseline="0">
                <a:ln>
                  <a:noFill/>
                </a:ln>
                <a:solidFill>
                  <a:srgbClr val="C3CEE3"/>
                </a:solidFill>
                <a:effectLst/>
                <a:latin typeface="JetBrains Mono"/>
              </a:rPr>
              <a:t>Flask</a:t>
            </a:r>
            <a:br>
              <a:rPr kumimoji="0" lang="ru-RU" altLang="ru-RU" sz="1400" b="0" i="0" u="none" strike="noStrike" cap="none" normalizeH="0" baseline="0">
                <a:ln>
                  <a:noFill/>
                </a:ln>
                <a:solidFill>
                  <a:srgbClr val="C3CEE3"/>
                </a:solidFill>
                <a:effectLst/>
                <a:latin typeface="JetBrains Mono"/>
              </a:rPr>
            </a:br>
            <a:br>
              <a:rPr kumimoji="0" lang="ru-RU" altLang="ru-RU" sz="1400" b="0" i="0" u="none" strike="noStrike" cap="none" normalizeH="0" baseline="0">
                <a:ln>
                  <a:noFill/>
                </a:ln>
                <a:solidFill>
                  <a:srgbClr val="C3CEE3"/>
                </a:solidFill>
                <a:effectLst/>
                <a:latin typeface="JetBrains Mono"/>
              </a:rPr>
            </a:br>
            <a:r>
              <a:rPr kumimoji="0" lang="ru-RU" altLang="ru-RU" sz="1400" b="0" i="0" u="none" strike="noStrike" cap="none" normalizeH="0" baseline="0">
                <a:ln>
                  <a:noFill/>
                </a:ln>
                <a:solidFill>
                  <a:srgbClr val="C3CEE3"/>
                </a:solidFill>
                <a:effectLst/>
                <a:latin typeface="JetBrains Mono"/>
              </a:rPr>
              <a:t>app </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82AAFF"/>
                </a:solidFill>
                <a:effectLst/>
                <a:latin typeface="JetBrains Mono"/>
              </a:rPr>
              <a:t>Flask</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CEE3"/>
                </a:solidFill>
                <a:effectLst/>
                <a:latin typeface="JetBrains Mono"/>
              </a:rPr>
              <a:t>__name__</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br>
              <a:rPr kumimoji="0" lang="ru-RU" altLang="ru-RU" sz="1400" b="0" i="0" u="none" strike="noStrike" cap="none" normalizeH="0" baseline="0">
                <a:ln>
                  <a:noFill/>
                </a:ln>
                <a:solidFill>
                  <a:srgbClr val="89DDFF"/>
                </a:solidFill>
                <a:effectLst/>
                <a:latin typeface="JetBrains Mono"/>
              </a:rPr>
            </a:br>
            <a:r>
              <a:rPr kumimoji="0" lang="ru-RU" altLang="ru-RU" sz="1400" b="0" i="0" u="none" strike="noStrike" cap="none" normalizeH="0" baseline="0">
                <a:ln>
                  <a:noFill/>
                </a:ln>
                <a:solidFill>
                  <a:srgbClr val="82AAFF"/>
                </a:solidFill>
                <a:effectLst/>
                <a:latin typeface="JetBrains Mono"/>
              </a:rPr>
              <a:t>@app.route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1" u="none" strike="noStrike" cap="none" normalizeH="0" baseline="0">
                <a:ln>
                  <a:noFill/>
                </a:ln>
                <a:solidFill>
                  <a:srgbClr val="C792EA"/>
                </a:solidFill>
                <a:effectLst/>
                <a:latin typeface="JetBrains Mono"/>
              </a:rPr>
              <a:t>def </a:t>
            </a:r>
            <a:r>
              <a:rPr kumimoji="0" lang="ru-RU" altLang="ru-RU" sz="1400" b="0" i="0" u="none" strike="noStrike" cap="none" normalizeH="0" baseline="0">
                <a:ln>
                  <a:noFill/>
                </a:ln>
                <a:solidFill>
                  <a:srgbClr val="82AAFF"/>
                </a:solidFill>
                <a:effectLst/>
                <a:latin typeface="JetBrains Mono"/>
              </a:rPr>
              <a:t>index</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0" u="none" strike="noStrike" cap="none" normalizeH="0" baseline="0">
                <a:ln>
                  <a:noFill/>
                </a:ln>
                <a:solidFill>
                  <a:srgbClr val="89DDFF"/>
                </a:solidFill>
                <a:effectLst/>
                <a:latin typeface="JetBrains Mono"/>
              </a:rPr>
              <a:t>    </a:t>
            </a:r>
            <a:r>
              <a:rPr kumimoji="0" lang="ru-RU" altLang="ru-RU" sz="1400" b="0" i="1" u="none" strike="noStrike" cap="none" normalizeH="0" baseline="0">
                <a:ln>
                  <a:noFill/>
                </a:ln>
                <a:solidFill>
                  <a:srgbClr val="C792EA"/>
                </a:solidFill>
                <a:effectLst/>
                <a:latin typeface="JetBrains Mono"/>
              </a:rPr>
              <a:t>return </a:t>
            </a:r>
            <a:r>
              <a:rPr kumimoji="0" lang="ru-RU" altLang="ru-RU" sz="1400" b="0" i="0" u="none" strike="noStrike" cap="none" normalizeH="0" baseline="0">
                <a:ln>
                  <a:noFill/>
                </a:ln>
                <a:solidFill>
                  <a:srgbClr val="C3E88D"/>
                </a:solidFill>
                <a:effectLst/>
                <a:latin typeface="JetBrains Mono"/>
              </a:rPr>
              <a:t>'Hello Flask'</a:t>
            </a:r>
            <a:br>
              <a:rPr kumimoji="0" lang="ru-RU" altLang="ru-RU" sz="1400" b="0" i="0" u="none" strike="noStrike" cap="none" normalizeH="0" baseline="0">
                <a:ln>
                  <a:noFill/>
                </a:ln>
                <a:solidFill>
                  <a:srgbClr val="C3E88D"/>
                </a:solidFill>
                <a:effectLst/>
                <a:latin typeface="JetBrains Mono"/>
              </a:rPr>
            </a:br>
            <a:br>
              <a:rPr kumimoji="0" lang="ru-RU" altLang="ru-RU" sz="1400" b="0" i="0" u="none" strike="noStrike" cap="none" normalizeH="0" baseline="0">
                <a:ln>
                  <a:noFill/>
                </a:ln>
                <a:solidFill>
                  <a:srgbClr val="C3E88D"/>
                </a:solidFill>
                <a:effectLst/>
                <a:latin typeface="JetBrains Mono"/>
              </a:rPr>
            </a:br>
            <a:r>
              <a:rPr kumimoji="0" lang="ru-RU" altLang="ru-RU" sz="1400" b="0" i="0" u="none" strike="noStrike" cap="none" normalizeH="0" baseline="0">
                <a:ln>
                  <a:noFill/>
                </a:ln>
                <a:solidFill>
                  <a:srgbClr val="82AAFF"/>
                </a:solidFill>
                <a:effectLst/>
                <a:latin typeface="JetBrains Mono"/>
              </a:rPr>
              <a:t>@app.route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'/user/&lt;int:user_id&gt;/'</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1" u="none" strike="noStrike" cap="none" normalizeH="0" baseline="0">
                <a:ln>
                  <a:noFill/>
                </a:ln>
                <a:solidFill>
                  <a:srgbClr val="C792EA"/>
                </a:solidFill>
                <a:effectLst/>
                <a:latin typeface="JetBrains Mono"/>
              </a:rPr>
              <a:t>def </a:t>
            </a:r>
            <a:r>
              <a:rPr kumimoji="0" lang="ru-RU" altLang="ru-RU" sz="1400" b="0" i="0" u="none" strike="noStrike" cap="none" normalizeH="0" baseline="0">
                <a:ln>
                  <a:noFill/>
                </a:ln>
                <a:solidFill>
                  <a:srgbClr val="82AAFF"/>
                </a:solidFill>
                <a:effectLst/>
                <a:latin typeface="JetBrains Mono"/>
              </a:rPr>
              <a:t>user_profile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F78C6C"/>
                </a:solidFill>
                <a:effectLst/>
                <a:latin typeface="JetBrains Mono"/>
              </a:rPr>
              <a:t>user_id</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0" u="none" strike="noStrike" cap="none" normalizeH="0" baseline="0">
                <a:ln>
                  <a:noFill/>
                </a:ln>
                <a:solidFill>
                  <a:srgbClr val="89DDFF"/>
                </a:solidFill>
                <a:effectLst/>
                <a:latin typeface="JetBrains Mono"/>
              </a:rPr>
              <a:t>    </a:t>
            </a:r>
            <a:r>
              <a:rPr kumimoji="0" lang="ru-RU" altLang="ru-RU" sz="1400" b="0" i="1" u="none" strike="noStrike" cap="none" normalizeH="0" baseline="0">
                <a:ln>
                  <a:noFill/>
                </a:ln>
                <a:solidFill>
                  <a:srgbClr val="C792EA"/>
                </a:solidFill>
                <a:effectLst/>
                <a:latin typeface="JetBrains Mono"/>
              </a:rPr>
              <a:t>return </a:t>
            </a:r>
            <a:r>
              <a:rPr kumimoji="0" lang="ru-RU" altLang="ru-RU" sz="1400" b="0" i="0" u="none" strike="noStrike" cap="none" normalizeH="0" baseline="0">
                <a:ln>
                  <a:noFill/>
                </a:ln>
                <a:solidFill>
                  <a:srgbClr val="C3E88D"/>
                </a:solidFill>
                <a:effectLst/>
                <a:latin typeface="JetBrains Mono"/>
              </a:rPr>
              <a:t>f"Profile page of user </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F78C6C"/>
                </a:solidFill>
                <a:effectLst/>
                <a:latin typeface="JetBrains Mono"/>
              </a:rPr>
              <a:t>user_id</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a:t>
            </a:r>
            <a:br>
              <a:rPr kumimoji="0" lang="ru-RU" altLang="ru-RU" sz="1400" b="0" i="0" u="none" strike="noStrike" cap="none" normalizeH="0" baseline="0">
                <a:ln>
                  <a:noFill/>
                </a:ln>
                <a:solidFill>
                  <a:srgbClr val="C3E88D"/>
                </a:solidFill>
                <a:effectLst/>
                <a:latin typeface="JetBrains Mono"/>
              </a:rPr>
            </a:br>
            <a:br>
              <a:rPr kumimoji="0" lang="ru-RU" altLang="ru-RU" sz="1400" b="0" i="0" u="none" strike="noStrike" cap="none" normalizeH="0" baseline="0">
                <a:ln>
                  <a:noFill/>
                </a:ln>
                <a:solidFill>
                  <a:srgbClr val="C3E88D"/>
                </a:solidFill>
                <a:effectLst/>
                <a:latin typeface="JetBrains Mono"/>
              </a:rPr>
            </a:br>
            <a:r>
              <a:rPr kumimoji="0" lang="ru-RU" altLang="ru-RU" sz="1400" b="0" i="0" u="none" strike="noStrike" cap="none" normalizeH="0" baseline="0">
                <a:ln>
                  <a:noFill/>
                </a:ln>
                <a:solidFill>
                  <a:srgbClr val="82AAFF"/>
                </a:solidFill>
                <a:effectLst/>
                <a:latin typeface="JetBrains Mono"/>
              </a:rPr>
              <a:t>@app.route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'/books/&lt;genre&gt;/'</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1" u="none" strike="noStrike" cap="none" normalizeH="0" baseline="0">
                <a:ln>
                  <a:noFill/>
                </a:ln>
                <a:solidFill>
                  <a:srgbClr val="C792EA"/>
                </a:solidFill>
                <a:effectLst/>
                <a:latin typeface="JetBrains Mono"/>
              </a:rPr>
              <a:t>def </a:t>
            </a:r>
            <a:r>
              <a:rPr kumimoji="0" lang="ru-RU" altLang="ru-RU" sz="1400" b="0" i="0" u="none" strike="noStrike" cap="none" normalizeH="0" baseline="0">
                <a:ln>
                  <a:noFill/>
                </a:ln>
                <a:solidFill>
                  <a:srgbClr val="82AAFF"/>
                </a:solidFill>
                <a:effectLst/>
                <a:latin typeface="JetBrains Mono"/>
              </a:rPr>
              <a:t>books</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F78C6C"/>
                </a:solidFill>
                <a:effectLst/>
                <a:latin typeface="JetBrains Mono"/>
              </a:rPr>
              <a:t>genre</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0" u="none" strike="noStrike" cap="none" normalizeH="0" baseline="0">
                <a:ln>
                  <a:noFill/>
                </a:ln>
                <a:solidFill>
                  <a:srgbClr val="89DDFF"/>
                </a:solidFill>
                <a:effectLst/>
                <a:latin typeface="JetBrains Mono"/>
              </a:rPr>
              <a:t>    </a:t>
            </a:r>
            <a:r>
              <a:rPr kumimoji="0" lang="ru-RU" altLang="ru-RU" sz="1400" b="0" i="1" u="none" strike="noStrike" cap="none" normalizeH="0" baseline="0">
                <a:ln>
                  <a:noFill/>
                </a:ln>
                <a:solidFill>
                  <a:srgbClr val="C792EA"/>
                </a:solidFill>
                <a:effectLst/>
                <a:latin typeface="JetBrains Mono"/>
              </a:rPr>
              <a:t>return </a:t>
            </a:r>
            <a:r>
              <a:rPr kumimoji="0" lang="ru-RU" altLang="ru-RU" sz="1400" b="0" i="0" u="none" strike="noStrike" cap="none" normalizeH="0" baseline="0">
                <a:ln>
                  <a:noFill/>
                </a:ln>
                <a:solidFill>
                  <a:srgbClr val="C3E88D"/>
                </a:solidFill>
                <a:effectLst/>
                <a:latin typeface="JetBrains Mono"/>
              </a:rPr>
              <a:t>f"All Books in </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F78C6C"/>
                </a:solidFill>
                <a:effectLst/>
                <a:latin typeface="JetBrains Mono"/>
              </a:rPr>
              <a:t>genre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 category"</a:t>
            </a:r>
            <a:br>
              <a:rPr kumimoji="0" lang="ru-RU" altLang="ru-RU" sz="1400" b="0" i="0" u="none" strike="noStrike" cap="none" normalizeH="0" baseline="0">
                <a:ln>
                  <a:noFill/>
                </a:ln>
                <a:solidFill>
                  <a:srgbClr val="C3E88D"/>
                </a:solidFill>
                <a:effectLst/>
                <a:latin typeface="JetBrains Mono"/>
              </a:rPr>
            </a:br>
            <a:br>
              <a:rPr kumimoji="0" lang="ru-RU" altLang="ru-RU" sz="1400" b="0" i="0" u="none" strike="noStrike" cap="none" normalizeH="0" baseline="0">
                <a:ln>
                  <a:noFill/>
                </a:ln>
                <a:solidFill>
                  <a:srgbClr val="C3E88D"/>
                </a:solidFill>
                <a:effectLst/>
                <a:latin typeface="JetBrains Mono"/>
              </a:rPr>
            </a:br>
            <a:r>
              <a:rPr kumimoji="0" lang="ru-RU" altLang="ru-RU" sz="1400" b="0" i="1" u="none" strike="noStrike" cap="none" normalizeH="0" baseline="0">
                <a:ln>
                  <a:noFill/>
                </a:ln>
                <a:solidFill>
                  <a:srgbClr val="C792EA"/>
                </a:solidFill>
                <a:effectLst/>
                <a:latin typeface="JetBrains Mono"/>
              </a:rPr>
              <a:t>if </a:t>
            </a:r>
            <a:r>
              <a:rPr kumimoji="0" lang="ru-RU" altLang="ru-RU" sz="1400" b="0" i="0" u="none" strike="noStrike" cap="none" normalizeH="0" baseline="0">
                <a:ln>
                  <a:noFill/>
                </a:ln>
                <a:solidFill>
                  <a:srgbClr val="C3CEE3"/>
                </a:solidFill>
                <a:effectLst/>
                <a:latin typeface="JetBrains Mono"/>
              </a:rPr>
              <a:t>__name__ </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C3E88D"/>
                </a:solidFill>
                <a:effectLst/>
                <a:latin typeface="JetBrains Mono"/>
              </a:rPr>
              <a:t>"__main__"</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C3CEE3"/>
                </a:solidFill>
                <a:effectLst/>
                <a:latin typeface="JetBrains Mono"/>
              </a:rPr>
              <a:t>app</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82AAFF"/>
                </a:solidFill>
                <a:effectLst/>
                <a:latin typeface="JetBrains Mono"/>
              </a:rPr>
              <a:t>run</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F78C6C"/>
                </a:solidFill>
                <a:effectLst/>
                <a:latin typeface="JetBrains Mono"/>
              </a:rPr>
              <a:t>debug</a:t>
            </a:r>
            <a:r>
              <a:rPr kumimoji="0" lang="ru-RU" altLang="ru-RU" sz="1400" b="0" i="0" u="none" strike="noStrike" cap="none" normalizeH="0" baseline="0">
                <a:ln>
                  <a:noFill/>
                </a:ln>
                <a:solidFill>
                  <a:srgbClr val="89DDFF"/>
                </a:solidFill>
                <a:effectLst/>
                <a:latin typeface="JetBrains Mono"/>
              </a:rPr>
              <a:t>=</a:t>
            </a:r>
            <a:r>
              <a:rPr kumimoji="0" lang="ru-RU" altLang="ru-RU" sz="1400" b="0" i="1" u="none" strike="noStrike" cap="none" normalizeH="0" baseline="0">
                <a:ln>
                  <a:noFill/>
                </a:ln>
                <a:solidFill>
                  <a:srgbClr val="C792EA"/>
                </a:solidFill>
                <a:effectLst/>
                <a:latin typeface="JetBrains Mono"/>
              </a:rPr>
              <a:t>True</a:t>
            </a:r>
            <a:r>
              <a:rPr kumimoji="0" lang="ru-RU" altLang="ru-RU" sz="1400" b="0" i="0" u="none" strike="noStrike" cap="none" normalizeH="0" baseline="0">
                <a:ln>
                  <a:noFill/>
                </a:ln>
                <a:solidFill>
                  <a:srgbClr val="89DDFF"/>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8026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763" y="217283"/>
            <a:ext cx="11570329" cy="6328372"/>
          </a:xfrm>
        </p:spPr>
        <p:txBody>
          <a:bodyPr>
            <a:normAutofit/>
          </a:bodyPr>
          <a:lstStyle/>
          <a:p>
            <a:pPr marL="0" indent="0" algn="ctr">
              <a:buNone/>
            </a:pPr>
            <a:r>
              <a:rPr lang="uk-UA" sz="1600" b="1" dirty="0"/>
              <a:t>Як </a:t>
            </a:r>
            <a:r>
              <a:rPr lang="en-US" sz="1600" b="1" dirty="0"/>
              <a:t>Flask </a:t>
            </a:r>
            <a:r>
              <a:rPr lang="uk-UA" sz="1600" b="1" dirty="0"/>
              <a:t>обробляє запит?</a:t>
            </a:r>
            <a:endParaRPr lang="en-US" sz="1600" b="1" dirty="0"/>
          </a:p>
          <a:p>
            <a:pPr marL="0" indent="0">
              <a:buNone/>
            </a:pPr>
            <a:r>
              <a:rPr lang="uk-UA" sz="1600" dirty="0"/>
              <a:t>Звідки </a:t>
            </a:r>
            <a:r>
              <a:rPr lang="en-US" sz="1600" dirty="0"/>
              <a:t>Flask </a:t>
            </a:r>
            <a:r>
              <a:rPr lang="uk-UA" sz="1600" dirty="0"/>
              <a:t>знає, яку функцію виводити, коли він отримує запит від клієнта? </a:t>
            </a:r>
            <a:r>
              <a:rPr lang="en-US" sz="1600" dirty="0"/>
              <a:t>Flask </a:t>
            </a:r>
            <a:r>
              <a:rPr lang="uk-UA" sz="1600" dirty="0"/>
              <a:t>зіставляє </a:t>
            </a:r>
            <a:r>
              <a:rPr lang="en-US" sz="1600" dirty="0"/>
              <a:t>URL </a:t>
            </a:r>
            <a:r>
              <a:rPr lang="uk-UA" sz="1600" dirty="0"/>
              <a:t>і функції відображення, які будуть виводитися. Визначення відповідностей (маршрутизація) створюється за допомогою декоратора </a:t>
            </a:r>
            <a:r>
              <a:rPr lang="en-US" sz="1600" b="1" i="1" dirty="0"/>
              <a:t>route</a:t>
            </a:r>
            <a:r>
              <a:rPr lang="en-US" sz="1600" dirty="0"/>
              <a:t> </a:t>
            </a:r>
            <a:r>
              <a:rPr lang="uk-UA" sz="1600" dirty="0"/>
              <a:t>або методу </a:t>
            </a:r>
            <a:r>
              <a:rPr lang="en-US" sz="1600" b="1" i="1" dirty="0" err="1"/>
              <a:t>add_url_rule</a:t>
            </a:r>
            <a:r>
              <a:rPr lang="en-US" sz="1600" b="1" i="1" dirty="0"/>
              <a:t>()</a:t>
            </a:r>
            <a:r>
              <a:rPr lang="en-US" sz="1600" dirty="0"/>
              <a:t> </a:t>
            </a:r>
            <a:r>
              <a:rPr lang="uk-UA" sz="1600" dirty="0"/>
              <a:t>в екземплярі </a:t>
            </a:r>
            <a:r>
              <a:rPr lang="en-US" sz="1600" dirty="0"/>
              <a:t>Flask. </a:t>
            </a:r>
            <a:r>
              <a:rPr lang="uk-UA" sz="1600" dirty="0"/>
              <a:t>Отримати доступ до цих відповідност</a:t>
            </a:r>
            <a:r>
              <a:rPr lang="ru-RU" sz="1600" dirty="0"/>
              <a:t>ей</a:t>
            </a:r>
            <a:r>
              <a:rPr lang="uk-UA" sz="1600" dirty="0"/>
              <a:t> можна за допомогою атрибута </a:t>
            </a:r>
            <a:r>
              <a:rPr lang="en-US" sz="1600" b="1" i="1" dirty="0" err="1"/>
              <a:t>url_map</a:t>
            </a:r>
            <a:r>
              <a:rPr lang="en-US" sz="1600" dirty="0"/>
              <a:t> </a:t>
            </a:r>
            <a:r>
              <a:rPr lang="uk-UA" sz="1600" dirty="0"/>
              <a:t>у примірника </a:t>
            </a:r>
            <a:r>
              <a:rPr lang="en-US" sz="1600" dirty="0"/>
              <a:t>Flask. </a:t>
            </a:r>
            <a:endParaRPr lang="ru-RU" sz="1600" dirty="0"/>
          </a:p>
          <a:p>
            <a:pPr marL="0" indent="0">
              <a:buNone/>
            </a:pPr>
            <a:endParaRPr lang="ru-RU" sz="1600" dirty="0"/>
          </a:p>
          <a:p>
            <a:pPr marL="0" indent="0">
              <a:buNone/>
            </a:pPr>
            <a:endParaRPr lang="ru-RU" sz="1600" dirty="0"/>
          </a:p>
          <a:p>
            <a:pPr marL="0" indent="0">
              <a:buNone/>
            </a:pPr>
            <a:endParaRPr lang="ru-RU" sz="1600" dirty="0"/>
          </a:p>
          <a:p>
            <a:pPr marL="0" indent="0">
              <a:buNone/>
            </a:pPr>
            <a:endParaRPr lang="ru-RU" sz="1600" dirty="0"/>
          </a:p>
          <a:p>
            <a:pPr marL="0" indent="0">
              <a:buNone/>
            </a:pPr>
            <a:endParaRPr lang="ru-RU" sz="1600" dirty="0"/>
          </a:p>
          <a:p>
            <a:pPr marL="0" indent="0">
              <a:buNone/>
            </a:pPr>
            <a:r>
              <a:rPr lang="uk-UA" sz="1600" dirty="0"/>
              <a:t>Відповідно </a:t>
            </a:r>
            <a:r>
              <a:rPr lang="ru-RU" sz="1600" dirty="0"/>
              <a:t>є 4 правила. Flask визначає відповідності URL в наступному форматі: </a:t>
            </a:r>
          </a:p>
          <a:p>
            <a:pPr marL="0" indent="0">
              <a:buNone/>
            </a:pPr>
            <a:endParaRPr lang="ru-RU" sz="1600" dirty="0"/>
          </a:p>
          <a:p>
            <a:pPr marL="0" indent="0">
              <a:buNone/>
            </a:pPr>
            <a:endParaRPr lang="uk-UA" sz="1600" dirty="0"/>
          </a:p>
        </p:txBody>
      </p:sp>
      <p:pic>
        <p:nvPicPr>
          <p:cNvPr id="4" name="Picture 3"/>
          <p:cNvPicPr>
            <a:picLocks noChangeAspect="1"/>
          </p:cNvPicPr>
          <p:nvPr/>
        </p:nvPicPr>
        <p:blipFill>
          <a:blip r:embed="rId2"/>
          <a:stretch>
            <a:fillRect/>
          </a:stretch>
        </p:blipFill>
        <p:spPr>
          <a:xfrm>
            <a:off x="366948" y="1409511"/>
            <a:ext cx="5048250" cy="1485900"/>
          </a:xfrm>
          <a:prstGeom prst="rect">
            <a:avLst/>
          </a:prstGeom>
        </p:spPr>
      </p:pic>
      <p:sp>
        <p:nvSpPr>
          <p:cNvPr id="6" name="Rectangle 2"/>
          <p:cNvSpPr>
            <a:spLocks noChangeArrowheads="1"/>
          </p:cNvSpPr>
          <p:nvPr/>
        </p:nvSpPr>
        <p:spPr bwMode="auto">
          <a:xfrm>
            <a:off x="366948" y="3469762"/>
            <a:ext cx="8210837" cy="30777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C3CEE3"/>
                </a:solidFill>
                <a:effectLst/>
                <a:latin typeface="JetBrains Mono"/>
              </a:rPr>
              <a:t>url pattern</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C3CEE3"/>
                </a:solidFill>
                <a:effectLst/>
                <a:latin typeface="JetBrains Mono"/>
              </a:rPr>
              <a:t>comma separated list of HTTP methods handled by the route</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C3CEE3"/>
                </a:solidFill>
                <a:effectLst/>
                <a:latin typeface="JetBrains Mono"/>
              </a:rPr>
              <a:t>-&gt; view function to execute</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
        <p:nvSpPr>
          <p:cNvPr id="7" name="Rectangle 6"/>
          <p:cNvSpPr/>
          <p:nvPr/>
        </p:nvSpPr>
        <p:spPr>
          <a:xfrm>
            <a:off x="298762" y="4087639"/>
            <a:ext cx="10067455" cy="338554"/>
          </a:xfrm>
          <a:prstGeom prst="rect">
            <a:avLst/>
          </a:prstGeom>
        </p:spPr>
        <p:txBody>
          <a:bodyPr wrap="square">
            <a:spAutoFit/>
          </a:bodyPr>
          <a:lstStyle/>
          <a:p>
            <a:r>
              <a:rPr lang="ru-RU" sz="1600" dirty="0"/>
              <a:t>Шлях </a:t>
            </a:r>
            <a:r>
              <a:rPr lang="ru-RU" sz="1600" b="1" i="1" dirty="0"/>
              <a:t>/static/&lt;filename&gt; </a:t>
            </a:r>
            <a:r>
              <a:rPr lang="ru-RU" sz="1600" dirty="0"/>
              <a:t>автоматично додається для статичних файлів Flask. </a:t>
            </a:r>
            <a:endParaRPr lang="uk-UA" sz="1600" dirty="0"/>
          </a:p>
        </p:txBody>
      </p:sp>
      <p:pic>
        <p:nvPicPr>
          <p:cNvPr id="2" name="Picture 1"/>
          <p:cNvPicPr>
            <a:picLocks noChangeAspect="1"/>
          </p:cNvPicPr>
          <p:nvPr/>
        </p:nvPicPr>
        <p:blipFill>
          <a:blip r:embed="rId3"/>
          <a:stretch>
            <a:fillRect/>
          </a:stretch>
        </p:blipFill>
        <p:spPr>
          <a:xfrm>
            <a:off x="366948" y="4616787"/>
            <a:ext cx="3135704" cy="1286072"/>
          </a:xfrm>
          <a:prstGeom prst="rect">
            <a:avLst/>
          </a:prstGeom>
        </p:spPr>
      </p:pic>
    </p:spTree>
    <p:extLst>
      <p:ext uri="{BB962C8B-B14F-4D97-AF65-F5344CB8AC3E}">
        <p14:creationId xmlns:p14="http://schemas.microsoft.com/office/powerpoint/2010/main" val="2607659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872" y="244444"/>
            <a:ext cx="11461686" cy="6165409"/>
          </a:xfrm>
        </p:spPr>
        <p:txBody>
          <a:bodyPr>
            <a:normAutofit/>
          </a:bodyPr>
          <a:lstStyle/>
          <a:p>
            <a:pPr marL="0" indent="0" algn="ctr">
              <a:buNone/>
            </a:pPr>
            <a:r>
              <a:rPr lang="uk-UA" sz="1600" b="1" dirty="0"/>
              <a:t>Контексти у </a:t>
            </a:r>
            <a:r>
              <a:rPr lang="en-US" sz="1600" b="1" dirty="0"/>
              <a:t>Flask </a:t>
            </a:r>
            <a:endParaRPr lang="uk-UA" sz="1600" b="1" dirty="0"/>
          </a:p>
          <a:p>
            <a:pPr marL="0" indent="0">
              <a:buNone/>
            </a:pPr>
            <a:r>
              <a:rPr lang="en-US" sz="1600" dirty="0"/>
              <a:t>Flask </a:t>
            </a:r>
            <a:r>
              <a:rPr lang="uk-UA" sz="1600" dirty="0"/>
              <a:t>використовує контексти, щоб тимчасово робити певні глобальні змінні доступними в глобальному контексті.</a:t>
            </a:r>
          </a:p>
          <a:p>
            <a:pPr marL="0" indent="0">
              <a:buNone/>
            </a:pPr>
            <a:r>
              <a:rPr lang="uk-UA" sz="1600" dirty="0"/>
              <a:t>Доступ до даних здійснюється за допомогою вхідного запиту, використовуючи об'єкт </a:t>
            </a:r>
            <a:r>
              <a:rPr lang="en-US" sz="1600" b="1" i="1" dirty="0"/>
              <a:t>request</a:t>
            </a:r>
            <a:r>
              <a:rPr lang="en-US" sz="1600" dirty="0"/>
              <a:t>: </a:t>
            </a:r>
            <a:endParaRPr lang="uk-UA" sz="1600" dirty="0"/>
          </a:p>
        </p:txBody>
      </p:sp>
      <p:sp>
        <p:nvSpPr>
          <p:cNvPr id="4" name="Rectangle 1"/>
          <p:cNvSpPr>
            <a:spLocks noChangeArrowheads="1"/>
          </p:cNvSpPr>
          <p:nvPr/>
        </p:nvSpPr>
        <p:spPr bwMode="auto">
          <a:xfrm>
            <a:off x="316872" y="1323315"/>
            <a:ext cx="7447295" cy="2246769"/>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C792EA"/>
                </a:solidFill>
                <a:effectLst/>
                <a:latin typeface="JetBrains Mono"/>
              </a:rPr>
              <a:t>from </a:t>
            </a:r>
            <a:r>
              <a:rPr kumimoji="0" lang="ru-RU" altLang="ru-RU" sz="1400" b="0" i="0" u="none" strike="noStrike" cap="none" normalizeH="0" baseline="0">
                <a:ln>
                  <a:noFill/>
                </a:ln>
                <a:solidFill>
                  <a:srgbClr val="C3CEE3"/>
                </a:solidFill>
                <a:effectLst/>
                <a:latin typeface="JetBrains Mono"/>
              </a:rPr>
              <a:t>flask </a:t>
            </a:r>
            <a:r>
              <a:rPr kumimoji="0" lang="ru-RU" altLang="ru-RU" sz="1400" b="0" i="1" u="none" strike="noStrike" cap="none" normalizeH="0" baseline="0">
                <a:ln>
                  <a:noFill/>
                </a:ln>
                <a:solidFill>
                  <a:srgbClr val="C792EA"/>
                </a:solidFill>
                <a:effectLst/>
                <a:latin typeface="JetBrains Mono"/>
              </a:rPr>
              <a:t>import </a:t>
            </a:r>
            <a:r>
              <a:rPr kumimoji="0" lang="ru-RU" altLang="ru-RU" sz="1400" b="0" i="0" u="none" strike="noStrike" cap="none" normalizeH="0" baseline="0">
                <a:ln>
                  <a:noFill/>
                </a:ln>
                <a:solidFill>
                  <a:srgbClr val="C3CEE3"/>
                </a:solidFill>
                <a:effectLst/>
                <a:latin typeface="JetBrains Mono"/>
              </a:rPr>
              <a:t>Flask</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C3CEE3"/>
                </a:solidFill>
                <a:effectLst/>
                <a:latin typeface="JetBrains Mono"/>
              </a:rPr>
              <a:t>request</a:t>
            </a:r>
            <a:br>
              <a:rPr kumimoji="0" lang="ru-RU" altLang="ru-RU" sz="1400" b="0" i="0" u="none" strike="noStrike" cap="none" normalizeH="0" baseline="0">
                <a:ln>
                  <a:noFill/>
                </a:ln>
                <a:solidFill>
                  <a:srgbClr val="C3CEE3"/>
                </a:solidFill>
                <a:effectLst/>
                <a:latin typeface="JetBrains Mono"/>
              </a:rPr>
            </a:br>
            <a:br>
              <a:rPr kumimoji="0" lang="ru-RU" altLang="ru-RU" sz="1400" b="0" i="0" u="none" strike="noStrike" cap="none" normalizeH="0" baseline="0">
                <a:ln>
                  <a:noFill/>
                </a:ln>
                <a:solidFill>
                  <a:srgbClr val="C3CEE3"/>
                </a:solidFill>
                <a:effectLst/>
                <a:latin typeface="JetBrains Mono"/>
              </a:rPr>
            </a:br>
            <a:r>
              <a:rPr kumimoji="0" lang="ru-RU" altLang="ru-RU" sz="1400" b="0" i="0" u="none" strike="noStrike" cap="none" normalizeH="0" baseline="0">
                <a:ln>
                  <a:noFill/>
                </a:ln>
                <a:solidFill>
                  <a:srgbClr val="C3CEE3"/>
                </a:solidFill>
                <a:effectLst/>
                <a:latin typeface="JetBrains Mono"/>
              </a:rPr>
              <a:t>app </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82AAFF"/>
                </a:solidFill>
                <a:effectLst/>
                <a:latin typeface="JetBrains Mono"/>
              </a:rPr>
              <a:t>Flask</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CEE3"/>
                </a:solidFill>
                <a:effectLst/>
                <a:latin typeface="JetBrains Mono"/>
              </a:rPr>
              <a:t>__name__</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br>
              <a:rPr kumimoji="0" lang="ru-RU" altLang="ru-RU" sz="1400" b="0" i="0" u="none" strike="noStrike" cap="none" normalizeH="0" baseline="0">
                <a:ln>
                  <a:noFill/>
                </a:ln>
                <a:solidFill>
                  <a:srgbClr val="89DDFF"/>
                </a:solidFill>
                <a:effectLst/>
                <a:latin typeface="JetBrains Mono"/>
              </a:rPr>
            </a:br>
            <a:r>
              <a:rPr kumimoji="0" lang="ru-RU" altLang="ru-RU" sz="1400" b="0" i="0" u="none" strike="noStrike" cap="none" normalizeH="0" baseline="0">
                <a:ln>
                  <a:noFill/>
                </a:ln>
                <a:solidFill>
                  <a:srgbClr val="82AAFF"/>
                </a:solidFill>
                <a:effectLst/>
                <a:latin typeface="JetBrains Mono"/>
              </a:rPr>
              <a:t>@app.route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1" u="none" strike="noStrike" cap="none" normalizeH="0" baseline="0">
                <a:ln>
                  <a:noFill/>
                </a:ln>
                <a:solidFill>
                  <a:srgbClr val="C792EA"/>
                </a:solidFill>
                <a:effectLst/>
                <a:latin typeface="JetBrains Mono"/>
              </a:rPr>
              <a:t>def </a:t>
            </a:r>
            <a:r>
              <a:rPr kumimoji="0" lang="ru-RU" altLang="ru-RU" sz="1400" b="0" i="0" u="none" strike="noStrike" cap="none" normalizeH="0" baseline="0">
                <a:ln>
                  <a:noFill/>
                </a:ln>
                <a:solidFill>
                  <a:srgbClr val="82AAFF"/>
                </a:solidFill>
                <a:effectLst/>
                <a:latin typeface="JetBrains Mono"/>
              </a:rPr>
              <a:t>requestdata</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0" u="none" strike="noStrike" cap="none" normalizeH="0" baseline="0">
                <a:ln>
                  <a:noFill/>
                </a:ln>
                <a:solidFill>
                  <a:srgbClr val="89DDFF"/>
                </a:solidFill>
                <a:effectLst/>
                <a:latin typeface="JetBrains Mono"/>
              </a:rPr>
              <a:t>    </a:t>
            </a:r>
            <a:r>
              <a:rPr kumimoji="0" lang="ru-RU" altLang="ru-RU" sz="1400" b="0" i="1" u="none" strike="noStrike" cap="none" normalizeH="0" baseline="0">
                <a:ln>
                  <a:noFill/>
                </a:ln>
                <a:solidFill>
                  <a:srgbClr val="C792EA"/>
                </a:solidFill>
                <a:effectLst/>
                <a:latin typeface="JetBrains Mono"/>
              </a:rPr>
              <a:t>return </a:t>
            </a:r>
            <a:r>
              <a:rPr kumimoji="0" lang="ru-RU" altLang="ru-RU" sz="1400" b="0" i="0" u="none" strike="noStrike" cap="none" normalizeH="0" baseline="0">
                <a:ln>
                  <a:noFill/>
                </a:ln>
                <a:solidFill>
                  <a:srgbClr val="C3E88D"/>
                </a:solidFill>
                <a:effectLst/>
                <a:latin typeface="JetBrains Mono"/>
              </a:rPr>
              <a:t>f"Hello! Your IP is </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CEE3"/>
                </a:solidFill>
                <a:effectLst/>
                <a:latin typeface="JetBrains Mono"/>
              </a:rPr>
              <a:t>request</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CEE3"/>
                </a:solidFill>
                <a:effectLst/>
                <a:latin typeface="JetBrains Mono"/>
              </a:rPr>
              <a:t>remote_addr</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 and you are using </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CEE3"/>
                </a:solidFill>
                <a:effectLst/>
                <a:latin typeface="JetBrains Mono"/>
              </a:rPr>
              <a:t>request</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CEE3"/>
                </a:solidFill>
                <a:effectLst/>
                <a:latin typeface="JetBrains Mono"/>
              </a:rPr>
              <a:t>user_agent</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 "</a:t>
            </a:r>
            <a:br>
              <a:rPr kumimoji="0" lang="ru-RU" altLang="ru-RU" sz="1400" b="0" i="0" u="none" strike="noStrike" cap="none" normalizeH="0" baseline="0">
                <a:ln>
                  <a:noFill/>
                </a:ln>
                <a:solidFill>
                  <a:srgbClr val="C3E88D"/>
                </a:solidFill>
                <a:effectLst/>
                <a:latin typeface="JetBrains Mono"/>
              </a:rPr>
            </a:br>
            <a:br>
              <a:rPr kumimoji="0" lang="ru-RU" altLang="ru-RU" sz="1400" b="0" i="0" u="none" strike="noStrike" cap="none" normalizeH="0" baseline="0">
                <a:ln>
                  <a:noFill/>
                </a:ln>
                <a:solidFill>
                  <a:srgbClr val="C3E88D"/>
                </a:solidFill>
                <a:effectLst/>
                <a:latin typeface="JetBrains Mono"/>
              </a:rPr>
            </a:br>
            <a:r>
              <a:rPr kumimoji="0" lang="ru-RU" altLang="ru-RU" sz="1400" b="0" i="1" u="none" strike="noStrike" cap="none" normalizeH="0" baseline="0">
                <a:ln>
                  <a:noFill/>
                </a:ln>
                <a:solidFill>
                  <a:srgbClr val="C792EA"/>
                </a:solidFill>
                <a:effectLst/>
                <a:latin typeface="JetBrains Mono"/>
              </a:rPr>
              <a:t>if </a:t>
            </a:r>
            <a:r>
              <a:rPr kumimoji="0" lang="ru-RU" altLang="ru-RU" sz="1400" b="0" i="0" u="none" strike="noStrike" cap="none" normalizeH="0" baseline="0">
                <a:ln>
                  <a:noFill/>
                </a:ln>
                <a:solidFill>
                  <a:srgbClr val="C3CEE3"/>
                </a:solidFill>
                <a:effectLst/>
                <a:latin typeface="JetBrains Mono"/>
              </a:rPr>
              <a:t>__name__ </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C3E88D"/>
                </a:solidFill>
                <a:effectLst/>
                <a:latin typeface="JetBrains Mono"/>
              </a:rPr>
              <a:t>"__main__"</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C3CEE3"/>
                </a:solidFill>
                <a:effectLst/>
                <a:latin typeface="JetBrains Mono"/>
              </a:rPr>
              <a:t>app</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82AAFF"/>
                </a:solidFill>
                <a:effectLst/>
                <a:latin typeface="JetBrains Mono"/>
              </a:rPr>
              <a:t>run</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F78C6C"/>
                </a:solidFill>
                <a:effectLst/>
                <a:latin typeface="JetBrains Mono"/>
              </a:rPr>
              <a:t>debug</a:t>
            </a:r>
            <a:r>
              <a:rPr kumimoji="0" lang="ru-RU" altLang="ru-RU" sz="1400" b="0" i="0" u="none" strike="noStrike" cap="none" normalizeH="0" baseline="0">
                <a:ln>
                  <a:noFill/>
                </a:ln>
                <a:solidFill>
                  <a:srgbClr val="89DDFF"/>
                </a:solidFill>
                <a:effectLst/>
                <a:latin typeface="JetBrains Mono"/>
              </a:rPr>
              <a:t>=</a:t>
            </a:r>
            <a:r>
              <a:rPr kumimoji="0" lang="ru-RU" altLang="ru-RU" sz="1400" b="0" i="1" u="none" strike="noStrike" cap="none" normalizeH="0" baseline="0">
                <a:ln>
                  <a:noFill/>
                </a:ln>
                <a:solidFill>
                  <a:srgbClr val="C792EA"/>
                </a:solidFill>
                <a:effectLst/>
                <a:latin typeface="JetBrains Mono"/>
              </a:rPr>
              <a:t>True</a:t>
            </a:r>
            <a:r>
              <a:rPr kumimoji="0" lang="ru-RU" altLang="ru-RU" sz="1400" b="0" i="0" u="none" strike="noStrike" cap="none" normalizeH="0" baseline="0">
                <a:ln>
                  <a:noFill/>
                </a:ln>
                <a:solidFill>
                  <a:srgbClr val="89DDFF"/>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
        <p:nvSpPr>
          <p:cNvPr id="5" name="Rectangle 4"/>
          <p:cNvSpPr/>
          <p:nvPr/>
        </p:nvSpPr>
        <p:spPr>
          <a:xfrm>
            <a:off x="226337" y="3679614"/>
            <a:ext cx="2314480" cy="369332"/>
          </a:xfrm>
          <a:prstGeom prst="rect">
            <a:avLst/>
          </a:prstGeom>
        </p:spPr>
        <p:txBody>
          <a:bodyPr wrap="none">
            <a:spAutoFit/>
          </a:bodyPr>
          <a:lstStyle/>
          <a:p>
            <a:r>
              <a:rPr lang="uk-UA" dirty="0"/>
              <a:t>http://127.0.0.1:5000/</a:t>
            </a:r>
          </a:p>
        </p:txBody>
      </p:sp>
      <p:pic>
        <p:nvPicPr>
          <p:cNvPr id="6" name="Picture 5"/>
          <p:cNvPicPr>
            <a:picLocks noChangeAspect="1"/>
          </p:cNvPicPr>
          <p:nvPr/>
        </p:nvPicPr>
        <p:blipFill>
          <a:blip r:embed="rId2"/>
          <a:stretch>
            <a:fillRect/>
          </a:stretch>
        </p:blipFill>
        <p:spPr>
          <a:xfrm>
            <a:off x="3223034" y="3715571"/>
            <a:ext cx="8239125" cy="333375"/>
          </a:xfrm>
          <a:prstGeom prst="rect">
            <a:avLst/>
          </a:prstGeom>
        </p:spPr>
      </p:pic>
      <p:sp>
        <p:nvSpPr>
          <p:cNvPr id="7" name="Rectangle 6"/>
          <p:cNvSpPr/>
          <p:nvPr/>
        </p:nvSpPr>
        <p:spPr>
          <a:xfrm>
            <a:off x="132784" y="4048946"/>
            <a:ext cx="11829862" cy="2062103"/>
          </a:xfrm>
          <a:prstGeom prst="rect">
            <a:avLst/>
          </a:prstGeom>
        </p:spPr>
        <p:txBody>
          <a:bodyPr wrap="square">
            <a:spAutoFit/>
          </a:bodyPr>
          <a:lstStyle/>
          <a:p>
            <a:r>
              <a:rPr lang="uk-UA" sz="1600" dirty="0"/>
              <a:t>Код вище може створити враження, що </a:t>
            </a:r>
            <a:r>
              <a:rPr lang="en-US" sz="1600" dirty="0"/>
              <a:t>request - </a:t>
            </a:r>
            <a:r>
              <a:rPr lang="uk-UA" sz="1600" dirty="0"/>
              <a:t>це глобальний об'єкт, але насправді це не так. Якби </a:t>
            </a:r>
            <a:r>
              <a:rPr lang="en-US" sz="1600" dirty="0"/>
              <a:t>request </a:t>
            </a:r>
            <a:r>
              <a:rPr lang="uk-UA" sz="1600" dirty="0"/>
              <a:t>був глобальним об'єктом, тоді в </a:t>
            </a:r>
            <a:r>
              <a:rPr lang="uk-UA" sz="1600" dirty="0" err="1"/>
              <a:t>багатопотоковій</a:t>
            </a:r>
            <a:r>
              <a:rPr lang="uk-UA" sz="1600" dirty="0"/>
              <a:t> програмі додаток не зміг б розрізняти два одночасних процеси, оскільки програма такого типу розподіляє всі змінні по потокам. У </a:t>
            </a:r>
            <a:r>
              <a:rPr lang="en-US" sz="1600" dirty="0"/>
              <a:t>Flask </a:t>
            </a:r>
            <a:r>
              <a:rPr lang="uk-UA" sz="1600" dirty="0"/>
              <a:t>використовуєються "</a:t>
            </a:r>
            <a:r>
              <a:rPr lang="uk-UA" sz="1600" b="1" i="1" dirty="0"/>
              <a:t>Контексти</a:t>
            </a:r>
            <a:r>
              <a:rPr lang="uk-UA" sz="1600" dirty="0"/>
              <a:t>". Вони змушують окремі змінні поводитися як глобальні. Звертаючись до цих змінних, користувач отримує доступ до об'єкту в конкретному потоці. Технічно такі змінні називаються локальними або внутрішньопоточними. </a:t>
            </a:r>
          </a:p>
          <a:p>
            <a:r>
              <a:rPr lang="uk-UA" sz="1600" dirty="0"/>
              <a:t>Згідно документації у </a:t>
            </a:r>
            <a:r>
              <a:rPr lang="en-US" sz="1600" dirty="0"/>
              <a:t>Flask </a:t>
            </a:r>
            <a:r>
              <a:rPr lang="uk-UA" sz="1600" dirty="0"/>
              <a:t>існує </a:t>
            </a:r>
            <a:r>
              <a:rPr lang="uk-UA" sz="1600" b="1" dirty="0"/>
              <a:t>два види контекстів</a:t>
            </a:r>
            <a:r>
              <a:rPr lang="uk-UA" sz="1600" dirty="0"/>
              <a:t>: </a:t>
            </a:r>
          </a:p>
          <a:p>
            <a:pPr marL="342900" indent="-342900">
              <a:buFont typeface="+mj-lt"/>
              <a:buAutoNum type="arabicPeriod"/>
            </a:pPr>
            <a:r>
              <a:rPr lang="uk-UA" sz="1600" b="1" dirty="0"/>
              <a:t>контекст додатку</a:t>
            </a:r>
            <a:endParaRPr lang="uk-UA" sz="1600" dirty="0"/>
          </a:p>
          <a:p>
            <a:pPr marL="342900" indent="-342900">
              <a:buFont typeface="+mj-lt"/>
              <a:buAutoNum type="arabicPeriod"/>
            </a:pPr>
            <a:r>
              <a:rPr lang="uk-UA" sz="1600" b="1" dirty="0"/>
              <a:t>контекст запиту</a:t>
            </a:r>
            <a:endParaRPr lang="uk-UA" sz="1600" b="1" i="1" dirty="0"/>
          </a:p>
        </p:txBody>
      </p:sp>
      <p:graphicFrame>
        <p:nvGraphicFramePr>
          <p:cNvPr id="9" name="Content Placeholder 3"/>
          <p:cNvGraphicFramePr>
            <a:graphicFrameLocks/>
          </p:cNvGraphicFramePr>
          <p:nvPr>
            <p:extLst>
              <p:ext uri="{D42A27DB-BD31-4B8C-83A1-F6EECF244321}">
                <p14:modId xmlns:p14="http://schemas.microsoft.com/office/powerpoint/2010/main" val="2336191731"/>
              </p:ext>
            </p:extLst>
          </p:nvPr>
        </p:nvGraphicFramePr>
        <p:xfrm>
          <a:off x="6019878" y="5182861"/>
          <a:ext cx="5850724" cy="1570052"/>
        </p:xfrm>
        <a:graphic>
          <a:graphicData uri="http://schemas.openxmlformats.org/drawingml/2006/table">
            <a:tbl>
              <a:tblPr/>
              <a:tblGrid>
                <a:gridCol w="961853">
                  <a:extLst>
                    <a:ext uri="{9D8B030D-6E8A-4147-A177-3AD203B41FA5}">
                      <a16:colId xmlns:a16="http://schemas.microsoft.com/office/drawing/2014/main" val="20000"/>
                    </a:ext>
                  </a:extLst>
                </a:gridCol>
                <a:gridCol w="3594225">
                  <a:extLst>
                    <a:ext uri="{9D8B030D-6E8A-4147-A177-3AD203B41FA5}">
                      <a16:colId xmlns:a16="http://schemas.microsoft.com/office/drawing/2014/main" val="20001"/>
                    </a:ext>
                  </a:extLst>
                </a:gridCol>
                <a:gridCol w="1294646">
                  <a:extLst>
                    <a:ext uri="{9D8B030D-6E8A-4147-A177-3AD203B41FA5}">
                      <a16:colId xmlns:a16="http://schemas.microsoft.com/office/drawing/2014/main" val="20002"/>
                    </a:ext>
                  </a:extLst>
                </a:gridCol>
              </a:tblGrid>
              <a:tr h="423314">
                <a:tc>
                  <a:txBody>
                    <a:bodyPr/>
                    <a:lstStyle/>
                    <a:p>
                      <a:r>
                        <a:rPr lang="uk-UA" sz="1200" dirty="0"/>
                        <a:t>Контекст</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uk-UA" sz="1200" dirty="0"/>
                        <a:t>Опис</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uk-UA" sz="1200" dirty="0"/>
                        <a:t>Доступні об’єкти</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423314">
                <a:tc>
                  <a:txBody>
                    <a:bodyPr/>
                    <a:lstStyle/>
                    <a:p>
                      <a:r>
                        <a:rPr lang="uk-UA" sz="1200" dirty="0"/>
                        <a:t>Додаток</a:t>
                      </a:r>
                      <a:r>
                        <a:rPr lang="en-US" sz="1200" dirty="0"/>
                        <a:t> </a:t>
                      </a:r>
                      <a:r>
                        <a:rPr lang="uk-UA" sz="1200" dirty="0"/>
                        <a:t>(</a:t>
                      </a:r>
                      <a:r>
                        <a:rPr lang="en-US" sz="1200" dirty="0"/>
                        <a:t>application</a:t>
                      </a:r>
                      <a:r>
                        <a:rPr lang="uk-UA" sz="1200" dirty="0"/>
                        <a: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uk-UA" sz="1200" dirty="0"/>
                        <a:t>Відстежує дані рівня програми (змінні конфігурації, логер, з'єднання з базами даних) </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200" b="1" i="1" dirty="0" err="1"/>
                        <a:t>current_app</a:t>
                      </a:r>
                      <a:r>
                        <a:rPr lang="en-US" sz="1200" b="0" i="0" dirty="0"/>
                        <a:t>,</a:t>
                      </a:r>
                      <a:r>
                        <a:rPr lang="en-US" sz="1200" b="1" i="1" dirty="0"/>
                        <a:t> 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689538">
                <a:tc>
                  <a:txBody>
                    <a:bodyPr/>
                    <a:lstStyle/>
                    <a:p>
                      <a:r>
                        <a:rPr lang="uk-UA" sz="1200" dirty="0"/>
                        <a:t>Запит</a:t>
                      </a:r>
                      <a:r>
                        <a:rPr lang="en-US" sz="1200" dirty="0"/>
                        <a:t> </a:t>
                      </a:r>
                      <a:r>
                        <a:rPr lang="uk-UA" sz="1200" dirty="0"/>
                        <a:t>(</a:t>
                      </a:r>
                      <a:r>
                        <a:rPr lang="en-US" sz="1200" dirty="0"/>
                        <a:t>request)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ru-RU" sz="1200" dirty="0"/>
                        <a:t>Слідку</a:t>
                      </a:r>
                      <a:r>
                        <a:rPr lang="uk-UA" sz="1200" dirty="0"/>
                        <a:t>є</a:t>
                      </a:r>
                      <a:r>
                        <a:rPr lang="ru-RU" sz="1200" dirty="0"/>
                        <a:t> за даними рівня запиту (URL-адре</a:t>
                      </a:r>
                      <a:r>
                        <a:rPr lang="uk-UA" sz="1200" dirty="0"/>
                        <a:t>ою</a:t>
                      </a:r>
                      <a:r>
                        <a:rPr lang="ru-RU" sz="1200" dirty="0"/>
                        <a:t>, HTTP, заголовками, даними запиту, інформацією про сеанс) </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200" b="1" i="1" dirty="0"/>
                        <a:t>request</a:t>
                      </a:r>
                      <a:r>
                        <a:rPr lang="en-US" sz="1200" b="0" i="0" dirty="0"/>
                        <a:t>,</a:t>
                      </a:r>
                      <a:r>
                        <a:rPr lang="en-US" sz="1200" b="1" i="1" dirty="0"/>
                        <a:t> session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23664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99175" y="162962"/>
            <a:ext cx="11669917" cy="6473228"/>
          </a:xfrm>
        </p:spPr>
        <p:txBody>
          <a:bodyPr>
            <a:normAutofit/>
          </a:bodyPr>
          <a:lstStyle/>
          <a:p>
            <a:pPr marL="0" indent="0" algn="ctr">
              <a:buNone/>
            </a:pPr>
            <a:r>
              <a:rPr lang="ru-RU" sz="1600" b="1" dirty="0"/>
              <a:t>Обробка запиту </a:t>
            </a:r>
          </a:p>
          <a:p>
            <a:pPr marL="0" indent="0">
              <a:buNone/>
            </a:pPr>
            <a:r>
              <a:rPr lang="ru-RU" sz="1600" dirty="0"/>
              <a:t>Почнемо з того, як обробляється запит на верхньому рівні: </a:t>
            </a:r>
            <a:endParaRPr lang="uk-UA"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04" y="922158"/>
            <a:ext cx="5231118" cy="1920630"/>
          </a:xfrm>
          <a:prstGeom prst="rect">
            <a:avLst/>
          </a:prstGeom>
        </p:spPr>
      </p:pic>
      <p:sp>
        <p:nvSpPr>
          <p:cNvPr id="8" name="Rectangle 7"/>
          <p:cNvSpPr/>
          <p:nvPr/>
        </p:nvSpPr>
        <p:spPr>
          <a:xfrm>
            <a:off x="5269117" y="1026906"/>
            <a:ext cx="6922883" cy="1815882"/>
          </a:xfrm>
          <a:prstGeom prst="rect">
            <a:avLst/>
          </a:prstGeom>
        </p:spPr>
        <p:txBody>
          <a:bodyPr wrap="square">
            <a:spAutoFit/>
          </a:bodyPr>
          <a:lstStyle/>
          <a:p>
            <a:r>
              <a:rPr lang="uk-UA" sz="1400" i="1" dirty="0"/>
              <a:t>Запит надсилається з браузера на веб-сервер, щоб запитати певну </a:t>
            </a:r>
            <a:r>
              <a:rPr lang="en-US" sz="1400" i="1" dirty="0"/>
              <a:t>URL-</a:t>
            </a:r>
            <a:r>
              <a:rPr lang="uk-UA" sz="1400" i="1" dirty="0"/>
              <a:t>адресу ('/'). </a:t>
            </a:r>
          </a:p>
          <a:p>
            <a:r>
              <a:rPr lang="uk-UA" sz="1400" i="1" dirty="0"/>
              <a:t>Веб-сервер маршрутує цей запит на сервер </a:t>
            </a:r>
            <a:r>
              <a:rPr lang="en-US" sz="1400" i="1" dirty="0"/>
              <a:t>WSGI </a:t>
            </a:r>
            <a:r>
              <a:rPr lang="uk-UA" sz="1400" i="1" dirty="0"/>
              <a:t>для обробки. </a:t>
            </a:r>
          </a:p>
          <a:p>
            <a:r>
              <a:rPr lang="en-US" sz="1400" i="1" dirty="0"/>
              <a:t>WSGI</a:t>
            </a:r>
            <a:r>
              <a:rPr lang="uk-UA" sz="1400" i="1" dirty="0"/>
              <a:t> є інтерфейсом між веб-сервером та </a:t>
            </a:r>
            <a:r>
              <a:rPr lang="en-US" sz="1400" i="1" dirty="0"/>
              <a:t>Flask-</a:t>
            </a:r>
            <a:r>
              <a:rPr lang="uk-UA" sz="1400" i="1" dirty="0"/>
              <a:t>додатком на </a:t>
            </a:r>
            <a:r>
              <a:rPr lang="en-US" sz="1400" i="1" dirty="0"/>
              <a:t>Python. </a:t>
            </a:r>
            <a:r>
              <a:rPr lang="uk-UA" sz="1400" i="1" dirty="0"/>
              <a:t>Він потрібен оскільки веб-сервер не може звертатись безпосередньо до програми </a:t>
            </a:r>
            <a:r>
              <a:rPr lang="en-US" sz="1400" i="1" dirty="0"/>
              <a:t>Python.</a:t>
            </a:r>
            <a:endParaRPr lang="uk-UA" sz="1400" i="1" dirty="0"/>
          </a:p>
          <a:p>
            <a:r>
              <a:rPr lang="uk-UA" sz="1400" i="1" dirty="0"/>
              <a:t>Сервер </a:t>
            </a:r>
            <a:r>
              <a:rPr lang="en-US" sz="1400" i="1" dirty="0"/>
              <a:t>WSGI </a:t>
            </a:r>
            <a:r>
              <a:rPr lang="uk-UA" sz="1400" i="1" dirty="0"/>
              <a:t>наказує </a:t>
            </a:r>
            <a:r>
              <a:rPr lang="en-US" sz="1400" i="1" dirty="0"/>
              <a:t>Flask </a:t>
            </a:r>
            <a:r>
              <a:rPr lang="uk-UA" sz="1400" i="1" dirty="0"/>
              <a:t>обробити запит. </a:t>
            </a:r>
          </a:p>
          <a:p>
            <a:r>
              <a:rPr lang="en-US" sz="1400" i="1" dirty="0"/>
              <a:t>Flask </a:t>
            </a:r>
            <a:r>
              <a:rPr lang="uk-UA" sz="1400" i="1" dirty="0"/>
              <a:t>генерує відповідь, яка надсилається назад до сервера </a:t>
            </a:r>
            <a:r>
              <a:rPr lang="en-US" sz="1400" i="1" dirty="0"/>
              <a:t>WSGI</a:t>
            </a:r>
            <a:r>
              <a:rPr lang="uk-UA" sz="1400" i="1" dirty="0"/>
              <a:t>, назад до веб-сервера та в кінцевому підсумку назад до веб-браузера. </a:t>
            </a:r>
          </a:p>
          <a:p>
            <a:r>
              <a:rPr lang="uk-UA" sz="1400" i="1" dirty="0"/>
              <a:t>Ці кроки описують цикл «запит-відповідь»</a:t>
            </a:r>
          </a:p>
        </p:txBody>
      </p:sp>
      <p:sp>
        <p:nvSpPr>
          <p:cNvPr id="9" name="Rectangle 8"/>
          <p:cNvSpPr/>
          <p:nvPr/>
        </p:nvSpPr>
        <p:spPr>
          <a:xfrm>
            <a:off x="129003" y="3060401"/>
            <a:ext cx="7865207" cy="338554"/>
          </a:xfrm>
          <a:prstGeom prst="rect">
            <a:avLst/>
          </a:prstGeom>
        </p:spPr>
        <p:txBody>
          <a:bodyPr wrap="square">
            <a:spAutoFit/>
          </a:bodyPr>
          <a:lstStyle/>
          <a:p>
            <a:r>
              <a:rPr lang="ru-RU" sz="1600" dirty="0"/>
              <a:t>Наступна діаграма ілюструє, як обробляються контексти, коли запит обробляється: </a:t>
            </a:r>
            <a:endParaRPr lang="uk-UA" sz="16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75" y="3433215"/>
            <a:ext cx="6344225" cy="3307723"/>
          </a:xfrm>
          <a:prstGeom prst="rect">
            <a:avLst/>
          </a:prstGeom>
        </p:spPr>
      </p:pic>
    </p:spTree>
    <p:extLst>
      <p:ext uri="{BB962C8B-B14F-4D97-AF65-F5344CB8AC3E}">
        <p14:creationId xmlns:p14="http://schemas.microsoft.com/office/powerpoint/2010/main" val="2940636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44" y="217283"/>
            <a:ext cx="11706130" cy="6400800"/>
          </a:xfrm>
        </p:spPr>
        <p:txBody>
          <a:bodyPr>
            <a:normAutofit/>
          </a:bodyPr>
          <a:lstStyle/>
          <a:p>
            <a:pPr marL="0" indent="0">
              <a:buNone/>
            </a:pPr>
            <a:r>
              <a:rPr lang="ru-RU" sz="1600" b="1" dirty="0"/>
              <a:t>Крок 1 - Веб-сервери</a:t>
            </a:r>
            <a:r>
              <a:rPr lang="en-US" sz="1600" b="1" dirty="0"/>
              <a:t> </a:t>
            </a:r>
            <a:r>
              <a:rPr lang="uk-UA" sz="1600" b="1" dirty="0"/>
              <a:t>і</a:t>
            </a:r>
            <a:r>
              <a:rPr lang="ru-RU" sz="1600" b="1" dirty="0"/>
              <a:t> WSGI </a:t>
            </a:r>
            <a:endParaRPr lang="en-US" sz="1600" b="1" dirty="0"/>
          </a:p>
          <a:p>
            <a:pPr marL="0" indent="0">
              <a:buNone/>
            </a:pPr>
            <a:r>
              <a:rPr lang="ru-RU" sz="1600" dirty="0"/>
              <a:t>Все починається, коли запит отриманий веб-сервером: </a:t>
            </a:r>
            <a:endParaRPr lang="uk-UA"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5164" y="285022"/>
            <a:ext cx="6301212" cy="3285297"/>
          </a:xfrm>
          <a:prstGeom prst="rect">
            <a:avLst/>
          </a:prstGeom>
        </p:spPr>
      </p:pic>
      <p:sp>
        <p:nvSpPr>
          <p:cNvPr id="4" name="Rectangle 3"/>
          <p:cNvSpPr/>
          <p:nvPr/>
        </p:nvSpPr>
        <p:spPr>
          <a:xfrm>
            <a:off x="244444" y="1724912"/>
            <a:ext cx="4879817" cy="1692771"/>
          </a:xfrm>
          <a:prstGeom prst="rect">
            <a:avLst/>
          </a:prstGeom>
        </p:spPr>
        <p:txBody>
          <a:bodyPr wrap="square">
            <a:spAutoFit/>
          </a:bodyPr>
          <a:lstStyle/>
          <a:p>
            <a:r>
              <a:rPr lang="uk-UA" sz="1600" dirty="0"/>
              <a:t>Робота веб-сервера полягає у маршрутизації вхідних </a:t>
            </a:r>
            <a:r>
              <a:rPr lang="en-US" sz="1600" dirty="0"/>
              <a:t>HTTP-</a:t>
            </a:r>
            <a:r>
              <a:rPr lang="uk-UA" sz="1600" dirty="0"/>
              <a:t>запитів на сервер </a:t>
            </a:r>
            <a:r>
              <a:rPr lang="en-US" sz="1600" dirty="0"/>
              <a:t>WSGI. </a:t>
            </a:r>
            <a:endParaRPr lang="uk-UA" sz="1600" dirty="0"/>
          </a:p>
          <a:p>
            <a:endParaRPr lang="uk-UA" sz="1600" dirty="0"/>
          </a:p>
          <a:p>
            <a:r>
              <a:rPr lang="en-US" sz="1400" i="1" dirty="0"/>
              <a:t>Apache </a:t>
            </a:r>
            <a:r>
              <a:rPr lang="uk-UA" sz="1400" i="1" dirty="0"/>
              <a:t>і </a:t>
            </a:r>
            <a:r>
              <a:rPr lang="en-US" sz="1400" i="1" dirty="0" err="1"/>
              <a:t>Nginx</a:t>
            </a:r>
            <a:r>
              <a:rPr lang="en-US" sz="1400" i="1" dirty="0"/>
              <a:t> </a:t>
            </a:r>
            <a:r>
              <a:rPr lang="uk-UA" sz="1400" i="1" dirty="0"/>
              <a:t>є двома популярними веб-серверами, а </a:t>
            </a:r>
            <a:r>
              <a:rPr lang="en-US" sz="1400" i="1" dirty="0" err="1"/>
              <a:t>Gunicorn</a:t>
            </a:r>
            <a:r>
              <a:rPr lang="en-US" sz="1400" i="1" dirty="0"/>
              <a:t>, </a:t>
            </a:r>
            <a:r>
              <a:rPr lang="en-US" sz="1400" i="1" dirty="0" err="1"/>
              <a:t>uWSGI</a:t>
            </a:r>
            <a:r>
              <a:rPr lang="en-US" sz="1400" i="1" dirty="0"/>
              <a:t> </a:t>
            </a:r>
            <a:r>
              <a:rPr lang="uk-UA" sz="1400" i="1" dirty="0"/>
              <a:t>та </a:t>
            </a:r>
            <a:r>
              <a:rPr lang="en-US" sz="1400" i="1" dirty="0"/>
              <a:t>MOD_WSGI </a:t>
            </a:r>
            <a:r>
              <a:rPr lang="uk-UA" sz="1400" i="1" dirty="0"/>
              <a:t>є популярними серверами </a:t>
            </a:r>
            <a:r>
              <a:rPr lang="en-US" sz="1400" i="1" dirty="0"/>
              <a:t>WSGI.</a:t>
            </a:r>
            <a:endParaRPr lang="uk-UA" sz="1400" i="1" dirty="0"/>
          </a:p>
          <a:p>
            <a:endParaRPr lang="uk-UA" sz="1400" i="1" dirty="0"/>
          </a:p>
        </p:txBody>
      </p:sp>
      <p:sp>
        <p:nvSpPr>
          <p:cNvPr id="5" name="Rectangle 4"/>
          <p:cNvSpPr/>
          <p:nvPr/>
        </p:nvSpPr>
        <p:spPr>
          <a:xfrm>
            <a:off x="244444" y="3796219"/>
            <a:ext cx="4997161" cy="1077218"/>
          </a:xfrm>
          <a:prstGeom prst="rect">
            <a:avLst/>
          </a:prstGeom>
        </p:spPr>
        <p:txBody>
          <a:bodyPr wrap="square">
            <a:spAutoFit/>
          </a:bodyPr>
          <a:lstStyle/>
          <a:p>
            <a:r>
              <a:rPr lang="ru-RU" sz="1600" b="1" dirty="0"/>
              <a:t>Крок 2 - працівник (</a:t>
            </a:r>
            <a:r>
              <a:rPr lang="en-US" sz="1600" b="1" dirty="0"/>
              <a:t>worker)</a:t>
            </a:r>
            <a:endParaRPr lang="uk-UA" sz="1600" b="1" dirty="0"/>
          </a:p>
          <a:p>
            <a:endParaRPr lang="ru-RU" sz="1600" b="1" dirty="0"/>
          </a:p>
          <a:p>
            <a:r>
              <a:rPr lang="ru-RU" sz="1600" dirty="0"/>
              <a:t>Для того, щоб обробити запит, WSGI Server породить працівника</a:t>
            </a:r>
            <a:r>
              <a:rPr lang="en-US" sz="1600" dirty="0"/>
              <a:t> (spawns worker)</a:t>
            </a:r>
            <a:r>
              <a:rPr lang="ru-RU" sz="1600" dirty="0"/>
              <a:t> : </a:t>
            </a:r>
            <a:endParaRPr lang="uk-UA" sz="1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806" y="3868275"/>
            <a:ext cx="5697134" cy="2970346"/>
          </a:xfrm>
          <a:prstGeom prst="rect">
            <a:avLst/>
          </a:prstGeom>
        </p:spPr>
      </p:pic>
      <p:sp>
        <p:nvSpPr>
          <p:cNvPr id="7" name="Rectangle 6"/>
          <p:cNvSpPr/>
          <p:nvPr/>
        </p:nvSpPr>
        <p:spPr>
          <a:xfrm>
            <a:off x="244444" y="5160984"/>
            <a:ext cx="5425530" cy="1384995"/>
          </a:xfrm>
          <a:prstGeom prst="rect">
            <a:avLst/>
          </a:prstGeom>
        </p:spPr>
        <p:txBody>
          <a:bodyPr wrap="square">
            <a:spAutoFit/>
          </a:bodyPr>
          <a:lstStyle/>
          <a:p>
            <a:r>
              <a:rPr lang="en-US" sz="1400" i="1" dirty="0"/>
              <a:t>Worker </a:t>
            </a:r>
            <a:r>
              <a:rPr lang="ru-RU" sz="1400" i="1" dirty="0"/>
              <a:t> може бути потоком (</a:t>
            </a:r>
            <a:r>
              <a:rPr lang="en-US" sz="1400" i="1" dirty="0"/>
              <a:t>thread)</a:t>
            </a:r>
            <a:r>
              <a:rPr lang="ru-RU" sz="1400" i="1" dirty="0"/>
              <a:t>, процесом або корутиною. </a:t>
            </a:r>
          </a:p>
          <a:p>
            <a:r>
              <a:rPr lang="ru-RU" sz="1400" i="1" dirty="0"/>
              <a:t>Наприклад, </a:t>
            </a:r>
            <a:r>
              <a:rPr lang="en-US" sz="1400" i="1" dirty="0"/>
              <a:t>worker</a:t>
            </a:r>
            <a:r>
              <a:rPr lang="ru-RU" sz="1400" i="1" dirty="0"/>
              <a:t> може бути потоком, якщо ви використовуєте </a:t>
            </a:r>
            <a:r>
              <a:rPr lang="en-US" sz="1400" i="1" dirty="0"/>
              <a:t> Flask Development Server</a:t>
            </a:r>
            <a:r>
              <a:rPr lang="ru-RU" sz="1400" i="1" dirty="0"/>
              <a:t> </a:t>
            </a:r>
            <a:r>
              <a:rPr lang="uk-UA" sz="1400" i="1" dirty="0"/>
              <a:t>в конфігурації</a:t>
            </a:r>
            <a:r>
              <a:rPr lang="ru-RU" sz="1400" i="1" dirty="0"/>
              <a:t> за умовчанням. </a:t>
            </a:r>
          </a:p>
          <a:p>
            <a:endParaRPr lang="ru-RU" sz="1400" i="1" dirty="0"/>
          </a:p>
          <a:p>
            <a:r>
              <a:rPr lang="ru-RU" sz="1400" i="1" dirty="0"/>
              <a:t>Ключовим пунктом про </a:t>
            </a:r>
            <a:r>
              <a:rPr lang="en-US" sz="1400" i="1" dirty="0"/>
              <a:t>worker’</a:t>
            </a:r>
            <a:r>
              <a:rPr lang="uk-UA" sz="1400" i="1" dirty="0"/>
              <a:t>а</a:t>
            </a:r>
            <a:r>
              <a:rPr lang="ru-RU" sz="1400" i="1" dirty="0"/>
              <a:t> є те, що він обробляє </a:t>
            </a:r>
            <a:r>
              <a:rPr lang="ru-RU" sz="1400" b="1" i="1" dirty="0"/>
              <a:t>один запит за один раз</a:t>
            </a:r>
            <a:r>
              <a:rPr lang="ru-RU" sz="1400" i="1" dirty="0"/>
              <a:t> (отже, необхідно більш ніж один </a:t>
            </a:r>
            <a:r>
              <a:rPr lang="en-US" sz="1400" i="1" dirty="0"/>
              <a:t>worker</a:t>
            </a:r>
            <a:r>
              <a:rPr lang="ru-RU" sz="1400" i="1" dirty="0"/>
              <a:t>). </a:t>
            </a:r>
            <a:endParaRPr lang="uk-UA" sz="1400" i="1" dirty="0"/>
          </a:p>
        </p:txBody>
      </p:sp>
    </p:spTree>
    <p:extLst>
      <p:ext uri="{BB962C8B-B14F-4D97-AF65-F5344CB8AC3E}">
        <p14:creationId xmlns:p14="http://schemas.microsoft.com/office/powerpoint/2010/main" val="2280411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44" y="217283"/>
            <a:ext cx="4934138" cy="1195058"/>
          </a:xfrm>
        </p:spPr>
        <p:txBody>
          <a:bodyPr>
            <a:normAutofit/>
          </a:bodyPr>
          <a:lstStyle/>
          <a:p>
            <a:pPr marL="0" indent="0">
              <a:buNone/>
            </a:pPr>
            <a:r>
              <a:rPr lang="ru-RU" sz="1600" b="1" dirty="0"/>
              <a:t>Крок 3 - Контекст </a:t>
            </a:r>
            <a:endParaRPr lang="en-US" sz="1600" b="1" dirty="0"/>
          </a:p>
          <a:p>
            <a:pPr marL="0" indent="0">
              <a:buNone/>
            </a:pPr>
            <a:r>
              <a:rPr lang="ru-RU" sz="1600" dirty="0"/>
              <a:t>Після того, як </a:t>
            </a:r>
            <a:r>
              <a:rPr lang="en-US" sz="1600" dirty="0"/>
              <a:t>worker</a:t>
            </a:r>
            <a:r>
              <a:rPr lang="ru-RU" sz="1600" dirty="0"/>
              <a:t> перемикається на </a:t>
            </a:r>
            <a:r>
              <a:rPr lang="en-US" sz="1600" dirty="0"/>
              <a:t>Flask app</a:t>
            </a:r>
            <a:r>
              <a:rPr lang="ru-RU" sz="1600" dirty="0"/>
              <a:t>, </a:t>
            </a:r>
            <a:r>
              <a:rPr lang="en-US" sz="1600" dirty="0"/>
              <a:t>Flask </a:t>
            </a:r>
            <a:r>
              <a:rPr lang="ru-RU" sz="1600" dirty="0"/>
              <a:t> створює </a:t>
            </a:r>
            <a:r>
              <a:rPr lang="uk-UA" sz="1600" b="1" dirty="0"/>
              <a:t>контекст додатку </a:t>
            </a:r>
            <a:r>
              <a:rPr lang="uk-UA" sz="1600" dirty="0"/>
              <a:t>і </a:t>
            </a:r>
            <a:r>
              <a:rPr lang="uk-UA" sz="1600" b="1" dirty="0"/>
              <a:t>контекст запиту </a:t>
            </a:r>
            <a:r>
              <a:rPr lang="uk-UA" sz="1600" dirty="0"/>
              <a:t>і розміщує їх</a:t>
            </a:r>
            <a:r>
              <a:rPr lang="en-US" sz="1600" dirty="0"/>
              <a:t> </a:t>
            </a:r>
            <a:r>
              <a:rPr lang="uk-UA" sz="1600" dirty="0"/>
              <a:t>(</a:t>
            </a:r>
            <a:r>
              <a:rPr lang="en-US" sz="1600" b="1" dirty="0"/>
              <a:t>push</a:t>
            </a:r>
            <a:r>
              <a:rPr lang="uk-UA" sz="1600" dirty="0"/>
              <a:t>’ить)</a:t>
            </a:r>
            <a:r>
              <a:rPr lang="en-US" sz="1600" dirty="0"/>
              <a:t> </a:t>
            </a:r>
            <a:r>
              <a:rPr lang="uk-UA" sz="1600" dirty="0"/>
              <a:t>у відповідні стеки</a:t>
            </a:r>
            <a:r>
              <a:rPr lang="en-US" sz="1600" dirty="0"/>
              <a:t>:</a:t>
            </a:r>
            <a:endParaRPr lang="uk-UA"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057" y="217283"/>
            <a:ext cx="6161378" cy="3212391"/>
          </a:xfrm>
          <a:prstGeom prst="rect">
            <a:avLst/>
          </a:prstGeom>
        </p:spPr>
      </p:pic>
      <p:sp>
        <p:nvSpPr>
          <p:cNvPr id="4" name="Rectangle 3"/>
          <p:cNvSpPr/>
          <p:nvPr/>
        </p:nvSpPr>
        <p:spPr>
          <a:xfrm>
            <a:off x="244444" y="1507030"/>
            <a:ext cx="4762122" cy="1323439"/>
          </a:xfrm>
          <a:prstGeom prst="rect">
            <a:avLst/>
          </a:prstGeom>
        </p:spPr>
        <p:txBody>
          <a:bodyPr wrap="square">
            <a:spAutoFit/>
          </a:bodyPr>
          <a:lstStyle/>
          <a:p>
            <a:r>
              <a:rPr lang="uk-UA" sz="1600" b="1" i="1" dirty="0"/>
              <a:t>Контекст додатку </a:t>
            </a:r>
            <a:r>
              <a:rPr lang="uk-UA" sz="1600" i="1" dirty="0"/>
              <a:t>зберігає дані рівня додатків, таких як змінні конфігурації, підключення до бази даних та логер. А </a:t>
            </a:r>
            <a:r>
              <a:rPr lang="uk-UA" sz="1600" b="1" i="1" dirty="0"/>
              <a:t>контекст запиту </a:t>
            </a:r>
            <a:r>
              <a:rPr lang="uk-UA" sz="1600" i="1" dirty="0"/>
              <a:t>зберігає запити, що потрібно обробляти, щоб створити відповідь.</a:t>
            </a:r>
          </a:p>
        </p:txBody>
      </p:sp>
      <p:sp>
        <p:nvSpPr>
          <p:cNvPr id="5" name="Rectangle 4"/>
          <p:cNvSpPr/>
          <p:nvPr/>
        </p:nvSpPr>
        <p:spPr>
          <a:xfrm>
            <a:off x="105623" y="3790063"/>
            <a:ext cx="5185633" cy="1323439"/>
          </a:xfrm>
          <a:prstGeom prst="rect">
            <a:avLst/>
          </a:prstGeom>
        </p:spPr>
        <p:txBody>
          <a:bodyPr wrap="square">
            <a:spAutoFit/>
          </a:bodyPr>
          <a:lstStyle/>
          <a:p>
            <a:r>
              <a:rPr lang="ru-RU" sz="1600" b="1" dirty="0"/>
              <a:t>Крок 4 - Проксі </a:t>
            </a:r>
          </a:p>
          <a:p>
            <a:r>
              <a:rPr lang="ru-RU" sz="1600" dirty="0"/>
              <a:t>Тепер, коли </a:t>
            </a:r>
            <a:r>
              <a:rPr lang="en-US" sz="1600" dirty="0"/>
              <a:t>Flask app </a:t>
            </a:r>
            <a:r>
              <a:rPr lang="uk-UA" sz="1600" dirty="0"/>
              <a:t> </a:t>
            </a:r>
            <a:r>
              <a:rPr lang="ru-RU" sz="1600" dirty="0"/>
              <a:t>готовий обробляти дані (у функції представлення), а дані готові в стеках контекствів додатку і запиту, нам потрібен спосіб підключення цих двох шматочків за допомогою </a:t>
            </a:r>
            <a:r>
              <a:rPr lang="en-US" sz="1600" dirty="0"/>
              <a:t>p</a:t>
            </a:r>
            <a:r>
              <a:rPr lang="ru-RU" sz="1600" dirty="0"/>
              <a:t>roxies-об’єктів</a:t>
            </a:r>
            <a:r>
              <a:rPr lang="en-US" sz="1600" dirty="0"/>
              <a:t>.</a:t>
            </a:r>
            <a:endParaRPr lang="uk-UA" sz="16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7057" y="3612567"/>
            <a:ext cx="6224752" cy="3245433"/>
          </a:xfrm>
          <a:prstGeom prst="rect">
            <a:avLst/>
          </a:prstGeom>
        </p:spPr>
      </p:pic>
      <p:sp>
        <p:nvSpPr>
          <p:cNvPr id="7" name="Rectangle 6"/>
          <p:cNvSpPr/>
          <p:nvPr/>
        </p:nvSpPr>
        <p:spPr>
          <a:xfrm>
            <a:off x="105623" y="5235283"/>
            <a:ext cx="5072959" cy="954107"/>
          </a:xfrm>
          <a:prstGeom prst="rect">
            <a:avLst/>
          </a:prstGeom>
        </p:spPr>
        <p:txBody>
          <a:bodyPr wrap="square">
            <a:spAutoFit/>
          </a:bodyPr>
          <a:lstStyle/>
          <a:p>
            <a:r>
              <a:rPr lang="uk-UA" sz="1400" i="1" dirty="0"/>
              <a:t>Проксі використовуються функціями пердставлення, щоб отримати доступ до контексту додатку (зберігається в </a:t>
            </a:r>
            <a:r>
              <a:rPr lang="en-US" sz="1400" i="1" dirty="0"/>
              <a:t>Application context stack</a:t>
            </a:r>
            <a:r>
              <a:rPr lang="uk-UA" sz="1400" i="1" dirty="0"/>
              <a:t>) та контексту запиту (зберігається у </a:t>
            </a:r>
            <a:r>
              <a:rPr lang="en-US" sz="1400" i="1" dirty="0"/>
              <a:t>Request context stack</a:t>
            </a:r>
            <a:r>
              <a:rPr lang="uk-UA" sz="1400" i="1" dirty="0"/>
              <a:t>)</a:t>
            </a:r>
          </a:p>
        </p:txBody>
      </p:sp>
    </p:spTree>
    <p:extLst>
      <p:ext uri="{BB962C8B-B14F-4D97-AF65-F5344CB8AC3E}">
        <p14:creationId xmlns:p14="http://schemas.microsoft.com/office/powerpoint/2010/main" val="2789018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44" y="217283"/>
            <a:ext cx="11706130" cy="6400800"/>
          </a:xfrm>
        </p:spPr>
        <p:txBody>
          <a:bodyPr>
            <a:normAutofit lnSpcReduction="10000"/>
          </a:bodyPr>
          <a:lstStyle/>
          <a:p>
            <a:pPr marL="0" indent="0">
              <a:spcBef>
                <a:spcPts val="0"/>
              </a:spcBef>
              <a:buNone/>
            </a:pPr>
            <a:r>
              <a:rPr lang="en-US" sz="1800" b="1" dirty="0"/>
              <a:t>Context Locals</a:t>
            </a:r>
            <a:endParaRPr lang="uk-UA" sz="1800" b="1" dirty="0"/>
          </a:p>
          <a:p>
            <a:pPr marL="0" indent="0">
              <a:spcBef>
                <a:spcPts val="0"/>
              </a:spcBef>
              <a:buNone/>
            </a:pPr>
            <a:endParaRPr lang="en-US" sz="1600" b="1" dirty="0"/>
          </a:p>
          <a:p>
            <a:pPr marL="0" indent="0">
              <a:spcBef>
                <a:spcPts val="0"/>
              </a:spcBef>
              <a:buNone/>
            </a:pPr>
            <a:r>
              <a:rPr lang="uk-UA" sz="1600" dirty="0"/>
              <a:t>Python має концепцію </a:t>
            </a:r>
            <a:r>
              <a:rPr lang="en-US" sz="1600" b="1" i="1" dirty="0"/>
              <a:t>thread-local data</a:t>
            </a:r>
            <a:r>
              <a:rPr lang="uk-UA" sz="1600" b="1" i="1" dirty="0"/>
              <a:t> </a:t>
            </a:r>
            <a:r>
              <a:rPr lang="uk-UA" sz="1600" dirty="0"/>
              <a:t>для зберігання даних, специфічних для потоку, яка є як "</a:t>
            </a:r>
            <a:r>
              <a:rPr lang="en-US" sz="1600" dirty="0"/>
              <a:t> thread-safe and thread-unique </a:t>
            </a:r>
            <a:r>
              <a:rPr lang="uk-UA" sz="1600" dirty="0"/>
              <a:t>". </a:t>
            </a:r>
          </a:p>
          <a:p>
            <a:pPr marL="0" indent="0">
              <a:spcBef>
                <a:spcPts val="0"/>
              </a:spcBef>
              <a:buNone/>
            </a:pPr>
            <a:r>
              <a:rPr lang="uk-UA" sz="1600" dirty="0"/>
              <a:t>Іншими словами, кожнен потік зможе отримати доступ до даних у безпечному порядку, а дані завжди унікальні для конкретного потоку. </a:t>
            </a:r>
            <a:r>
              <a:rPr lang="en-US" sz="1600" dirty="0"/>
              <a:t>Flask</a:t>
            </a:r>
            <a:r>
              <a:rPr lang="uk-UA" sz="1600" dirty="0"/>
              <a:t> реалізує подібну поведінку (</a:t>
            </a:r>
            <a:r>
              <a:rPr lang="en-US" sz="1600" dirty="0"/>
              <a:t>context-locals</a:t>
            </a:r>
            <a:r>
              <a:rPr lang="uk-UA" sz="1600" dirty="0"/>
              <a:t>), але в більш загальному способі, щоб дозволити </a:t>
            </a:r>
            <a:r>
              <a:rPr lang="en-US" sz="1600" dirty="0"/>
              <a:t>worker’</a:t>
            </a:r>
            <a:r>
              <a:rPr lang="ru-RU" sz="1600" dirty="0"/>
              <a:t>ам</a:t>
            </a:r>
            <a:r>
              <a:rPr lang="uk-UA" sz="1600" dirty="0"/>
              <a:t> бути потоками, процесами або корутинами.</a:t>
            </a:r>
          </a:p>
          <a:p>
            <a:pPr marL="0" indent="0">
              <a:spcBef>
                <a:spcPts val="0"/>
              </a:spcBef>
              <a:buNone/>
            </a:pPr>
            <a:endParaRPr lang="uk-UA" sz="1600" dirty="0"/>
          </a:p>
          <a:p>
            <a:pPr marL="0" indent="0">
              <a:spcBef>
                <a:spcPts val="0"/>
              </a:spcBef>
              <a:buNone/>
            </a:pPr>
            <a:endParaRPr lang="en-US" sz="1600" dirty="0"/>
          </a:p>
          <a:p>
            <a:pPr marL="0" indent="0">
              <a:spcBef>
                <a:spcPts val="0"/>
              </a:spcBef>
              <a:buNone/>
            </a:pPr>
            <a:endParaRPr lang="en-US" sz="1600" dirty="0"/>
          </a:p>
          <a:p>
            <a:pPr marL="0" indent="0">
              <a:spcBef>
                <a:spcPts val="0"/>
              </a:spcBef>
              <a:buNone/>
            </a:pPr>
            <a:endParaRPr lang="en-US" sz="1600" dirty="0"/>
          </a:p>
          <a:p>
            <a:pPr marL="0" indent="0">
              <a:spcBef>
                <a:spcPts val="0"/>
              </a:spcBef>
              <a:buNone/>
            </a:pPr>
            <a:endParaRPr lang="en-US" sz="1600" dirty="0"/>
          </a:p>
          <a:p>
            <a:pPr marL="0" indent="0">
              <a:spcBef>
                <a:spcPts val="0"/>
              </a:spcBef>
              <a:buNone/>
            </a:pPr>
            <a:endParaRPr lang="en-US" sz="1600" dirty="0"/>
          </a:p>
          <a:p>
            <a:pPr marL="0" indent="0">
              <a:spcBef>
                <a:spcPts val="0"/>
              </a:spcBef>
              <a:buNone/>
            </a:pPr>
            <a:endParaRPr lang="en-US" sz="1600" dirty="0"/>
          </a:p>
          <a:p>
            <a:pPr marL="0" indent="0">
              <a:spcBef>
                <a:spcPts val="0"/>
              </a:spcBef>
              <a:buNone/>
            </a:pPr>
            <a:endParaRPr lang="en-US" sz="1600" dirty="0"/>
          </a:p>
          <a:p>
            <a:pPr marL="0" indent="0">
              <a:spcBef>
                <a:spcPts val="0"/>
              </a:spcBef>
              <a:buNone/>
            </a:pPr>
            <a:endParaRPr lang="en-US" sz="1600" dirty="0"/>
          </a:p>
          <a:p>
            <a:pPr marL="0" indent="0">
              <a:spcBef>
                <a:spcPts val="0"/>
              </a:spcBef>
              <a:buNone/>
            </a:pPr>
            <a:endParaRPr lang="en-US" sz="1600" dirty="0"/>
          </a:p>
          <a:p>
            <a:pPr marL="0" indent="0">
              <a:spcBef>
                <a:spcPts val="0"/>
              </a:spcBef>
              <a:buNone/>
            </a:pPr>
            <a:endParaRPr lang="en-US" sz="1600" dirty="0"/>
          </a:p>
          <a:p>
            <a:pPr marL="0" indent="0">
              <a:spcBef>
                <a:spcPts val="0"/>
              </a:spcBef>
              <a:buNone/>
            </a:pPr>
            <a:endParaRPr lang="en-US" sz="1600" dirty="0"/>
          </a:p>
          <a:p>
            <a:pPr marL="0" indent="0">
              <a:spcBef>
                <a:spcPts val="0"/>
              </a:spcBef>
              <a:buNone/>
            </a:pPr>
            <a:endParaRPr lang="uk-UA" sz="1600" dirty="0"/>
          </a:p>
          <a:p>
            <a:pPr marL="0" indent="0">
              <a:spcBef>
                <a:spcPts val="0"/>
              </a:spcBef>
              <a:buNone/>
            </a:pPr>
            <a:r>
              <a:rPr lang="ru-RU" sz="1600" b="1" i="1" dirty="0"/>
              <a:t>С</a:t>
            </a:r>
            <a:r>
              <a:rPr lang="en-US" sz="1600" b="1" i="1" dirty="0" err="1"/>
              <a:t>ontext</a:t>
            </a:r>
            <a:r>
              <a:rPr lang="en-US" sz="1600" b="1" i="1" dirty="0"/>
              <a:t>-locals </a:t>
            </a:r>
            <a:r>
              <a:rPr lang="uk-UA" sz="1600" dirty="0"/>
              <a:t>фактично реалізуються в </a:t>
            </a:r>
            <a:r>
              <a:rPr lang="uk-UA" sz="1600" b="1" i="1" dirty="0"/>
              <a:t>Werkz</a:t>
            </a:r>
            <a:r>
              <a:rPr lang="en-US" sz="1600" b="1" i="1" dirty="0"/>
              <a:t>e</a:t>
            </a:r>
            <a:r>
              <a:rPr lang="uk-UA" sz="1600" b="1" i="1" dirty="0"/>
              <a:t>ug</a:t>
            </a:r>
            <a:r>
              <a:rPr lang="uk-UA" sz="1600" dirty="0"/>
              <a:t>, який є одним з ключових пакетів, які включає </a:t>
            </a:r>
            <a:r>
              <a:rPr lang="en-US" sz="1600" dirty="0"/>
              <a:t>Flask</a:t>
            </a:r>
            <a:r>
              <a:rPr lang="uk-UA" sz="1600" dirty="0"/>
              <a:t>. </a:t>
            </a:r>
          </a:p>
          <a:p>
            <a:pPr marL="0" indent="0">
              <a:spcBef>
                <a:spcPts val="0"/>
              </a:spcBef>
              <a:buNone/>
            </a:pPr>
            <a:endParaRPr lang="uk-UA" sz="1600" dirty="0"/>
          </a:p>
          <a:p>
            <a:pPr marL="0" indent="0">
              <a:spcBef>
                <a:spcPts val="0"/>
              </a:spcBef>
              <a:buNone/>
            </a:pPr>
            <a:r>
              <a:rPr lang="uk-UA" sz="1600" dirty="0"/>
              <a:t>Коли дані зберігаються в </a:t>
            </a:r>
            <a:r>
              <a:rPr lang="en-US" sz="1600" dirty="0"/>
              <a:t>context-locals </a:t>
            </a:r>
            <a:r>
              <a:rPr lang="uk-UA" sz="1600" dirty="0"/>
              <a:t>об'єкті, дані зберігаються таким чином, що тільки один </a:t>
            </a:r>
            <a:r>
              <a:rPr lang="en-US" sz="1600" dirty="0"/>
              <a:t>worker</a:t>
            </a:r>
            <a:r>
              <a:rPr lang="uk-UA" sz="1600" dirty="0"/>
              <a:t> може отримати їх назад. Тому, якщо два окремих </a:t>
            </a:r>
            <a:r>
              <a:rPr lang="en-US" sz="1600" dirty="0"/>
              <a:t>worker’</a:t>
            </a:r>
            <a:r>
              <a:rPr lang="ru-RU" sz="1600" dirty="0"/>
              <a:t>а</a:t>
            </a:r>
            <a:r>
              <a:rPr lang="uk-UA" sz="1600" dirty="0"/>
              <a:t> отримують доступ до </a:t>
            </a:r>
            <a:r>
              <a:rPr lang="en-US" sz="1600" dirty="0"/>
              <a:t>context-locals </a:t>
            </a:r>
            <a:r>
              <a:rPr lang="uk-UA" sz="1600" dirty="0"/>
              <a:t>об'єкта, вони будуть отримувати свої власні конкретні дані, унікальні для кожного </a:t>
            </a:r>
            <a:r>
              <a:rPr lang="en-US" sz="1600" dirty="0"/>
              <a:t>worker’</a:t>
            </a:r>
            <a:r>
              <a:rPr lang="ru-RU" sz="1600" dirty="0"/>
              <a:t>а</a:t>
            </a:r>
            <a:r>
              <a:rPr lang="uk-UA" sz="1600" dirty="0"/>
              <a:t>. </a:t>
            </a:r>
          </a:p>
          <a:p>
            <a:pPr marL="0" indent="0">
              <a:spcBef>
                <a:spcPts val="0"/>
              </a:spcBef>
              <a:buNone/>
            </a:pPr>
            <a:endParaRPr lang="uk-UA" sz="1600" dirty="0"/>
          </a:p>
          <a:p>
            <a:pPr marL="0" indent="0">
              <a:spcBef>
                <a:spcPts val="0"/>
              </a:spcBef>
              <a:buNone/>
            </a:pPr>
            <a:r>
              <a:rPr lang="uk-UA" sz="1600" dirty="0"/>
              <a:t>Щоб узагальнити, </a:t>
            </a:r>
            <a:r>
              <a:rPr lang="en-US" sz="1600" b="1" i="1" dirty="0" err="1"/>
              <a:t>current_app</a:t>
            </a:r>
            <a:r>
              <a:rPr lang="en-US" sz="1600" dirty="0"/>
              <a:t> </a:t>
            </a:r>
            <a:r>
              <a:rPr lang="uk-UA" sz="1600" dirty="0"/>
              <a:t>та </a:t>
            </a:r>
            <a:r>
              <a:rPr lang="en-US" sz="1600" b="1" i="1" dirty="0"/>
              <a:t>request</a:t>
            </a:r>
            <a:r>
              <a:rPr lang="en-US" sz="1600" dirty="0"/>
              <a:t> </a:t>
            </a:r>
            <a:r>
              <a:rPr lang="uk-UA" sz="1600" dirty="0"/>
              <a:t>доступні в кожній функції представлення, і вони використовуються для доступу до контекстів з відповідних стеків, які зберігаються як </a:t>
            </a:r>
            <a:r>
              <a:rPr lang="en-US" sz="1600" dirty="0"/>
              <a:t>context-locals</a:t>
            </a:r>
            <a:r>
              <a:rPr lang="uk-UA" sz="1600" dirty="0"/>
              <a:t>. </a:t>
            </a:r>
          </a:p>
          <a:p>
            <a:pPr marL="0" indent="0">
              <a:spcBef>
                <a:spcPts val="0"/>
              </a:spcBef>
              <a:buNone/>
            </a:pPr>
            <a:r>
              <a:rPr lang="uk-UA" sz="1600" dirty="0"/>
              <a:t>Використання "стека" в контексті контекстних стеків додатку і запиту робить цю концепцію ще більш заплутаною, ніж вже є. Ці "стеки", як правило, не зберігають більше одного контексту. </a:t>
            </a:r>
          </a:p>
          <a:p>
            <a:pPr marL="0" indent="0">
              <a:spcBef>
                <a:spcPts val="0"/>
              </a:spcBef>
              <a:buNone/>
            </a:pPr>
            <a:r>
              <a:rPr lang="uk-UA" sz="1600" dirty="0"/>
              <a:t>Структура даних, що використовується в стеках може передбачати дуже складні сценарії (наприклад, внутрішні перенаправлення), які потребують більше одного елемента.</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863" y="1374618"/>
            <a:ext cx="4632548" cy="2500265"/>
          </a:xfrm>
          <a:prstGeom prst="rect">
            <a:avLst/>
          </a:prstGeom>
        </p:spPr>
      </p:pic>
    </p:spTree>
    <p:extLst>
      <p:ext uri="{BB962C8B-B14F-4D97-AF65-F5344CB8AC3E}">
        <p14:creationId xmlns:p14="http://schemas.microsoft.com/office/powerpoint/2010/main" val="3833873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44" y="217283"/>
            <a:ext cx="4590106" cy="2073244"/>
          </a:xfrm>
        </p:spPr>
        <p:txBody>
          <a:bodyPr>
            <a:normAutofit/>
          </a:bodyPr>
          <a:lstStyle/>
          <a:p>
            <a:pPr marL="0" indent="0">
              <a:buNone/>
            </a:pPr>
            <a:r>
              <a:rPr lang="uk-UA" sz="1600" b="1" dirty="0"/>
              <a:t>Крок 5 - Очищення </a:t>
            </a:r>
          </a:p>
          <a:p>
            <a:pPr marL="0" indent="0">
              <a:buNone/>
            </a:pPr>
            <a:r>
              <a:rPr lang="uk-UA" sz="1600" dirty="0"/>
              <a:t>Після того, як генерується відповідь, контексти додатку та запиту викидаються (метод </a:t>
            </a:r>
            <a:r>
              <a:rPr lang="en-US" sz="1600" b="1" i="1" dirty="0"/>
              <a:t>pop</a:t>
            </a:r>
            <a:r>
              <a:rPr lang="en-US" sz="1600" dirty="0"/>
              <a:t>)</a:t>
            </a:r>
            <a:r>
              <a:rPr lang="uk-UA" sz="1600" dirty="0"/>
              <a:t> з їх відповідних стеків:</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124" y="295510"/>
            <a:ext cx="6153303" cy="3208181"/>
          </a:xfrm>
          <a:prstGeom prst="rect">
            <a:avLst/>
          </a:prstGeom>
        </p:spPr>
      </p:pic>
      <p:sp>
        <p:nvSpPr>
          <p:cNvPr id="4" name="Rectangle 3"/>
          <p:cNvSpPr/>
          <p:nvPr/>
        </p:nvSpPr>
        <p:spPr>
          <a:xfrm>
            <a:off x="244443" y="1807158"/>
            <a:ext cx="4888871" cy="830997"/>
          </a:xfrm>
          <a:prstGeom prst="rect">
            <a:avLst/>
          </a:prstGeom>
        </p:spPr>
        <p:txBody>
          <a:bodyPr wrap="square">
            <a:spAutoFit/>
          </a:bodyPr>
          <a:lstStyle/>
          <a:p>
            <a:r>
              <a:rPr lang="ru-RU" sz="1600" i="1" dirty="0"/>
              <a:t>Цей крок очищає стеки. </a:t>
            </a:r>
            <a:endParaRPr lang="en-US" sz="1600" i="1" dirty="0"/>
          </a:p>
          <a:p>
            <a:r>
              <a:rPr lang="ru-RU" sz="1600" i="1" dirty="0"/>
              <a:t>Відповідь потім повертається до веб-браузера, який завершує обробку цього запиту. </a:t>
            </a:r>
            <a:endParaRPr lang="uk-UA" sz="1600" i="1" dirty="0"/>
          </a:p>
        </p:txBody>
      </p:sp>
    </p:spTree>
    <p:extLst>
      <p:ext uri="{BB962C8B-B14F-4D97-AF65-F5344CB8AC3E}">
        <p14:creationId xmlns:p14="http://schemas.microsoft.com/office/powerpoint/2010/main" val="543368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872" y="244444"/>
            <a:ext cx="11461686" cy="6165409"/>
          </a:xfrm>
        </p:spPr>
        <p:txBody>
          <a:bodyPr>
            <a:normAutofit/>
          </a:bodyPr>
          <a:lstStyle/>
          <a:p>
            <a:pPr marL="0" indent="0">
              <a:buNone/>
            </a:pPr>
            <a:r>
              <a:rPr lang="uk-UA" sz="1600" b="1" i="1" dirty="0"/>
              <a:t>Контекст додатку </a:t>
            </a:r>
            <a:r>
              <a:rPr lang="uk-UA" sz="1600" dirty="0"/>
              <a:t>використовується для зберігання загальних змінних додатків, таких як підключення до бази даних, налаштування і т. д. А </a:t>
            </a:r>
            <a:r>
              <a:rPr lang="uk-UA" sz="1600" b="1" i="1" dirty="0"/>
              <a:t>контекст запиту </a:t>
            </a:r>
            <a:r>
              <a:rPr lang="uk-UA" sz="1600" dirty="0"/>
              <a:t>використовується для зберігання змінних конкретного запиту. </a:t>
            </a:r>
          </a:p>
          <a:p>
            <a:pPr marL="0" indent="0">
              <a:buNone/>
            </a:pPr>
            <a:endParaRPr lang="uk-UA" sz="1600" dirty="0"/>
          </a:p>
          <a:p>
            <a:pPr marL="0" indent="0">
              <a:buNone/>
            </a:pPr>
            <a:r>
              <a:rPr lang="uk-UA" sz="1600" b="1" i="1" dirty="0"/>
              <a:t>Контекст додатку </a:t>
            </a:r>
            <a:r>
              <a:rPr lang="uk-UA" sz="1600" dirty="0"/>
              <a:t>пропонує такі об'єкти як </a:t>
            </a:r>
            <a:r>
              <a:rPr lang="en-US" sz="1600" b="1" i="1" dirty="0" err="1"/>
              <a:t>current_app</a:t>
            </a:r>
            <a:r>
              <a:rPr lang="en-US" sz="1600" dirty="0"/>
              <a:t> </a:t>
            </a:r>
            <a:r>
              <a:rPr lang="uk-UA" sz="1600" dirty="0"/>
              <a:t>або </a:t>
            </a:r>
            <a:r>
              <a:rPr lang="en-US" sz="1600" b="1" i="1" dirty="0"/>
              <a:t>g.</a:t>
            </a:r>
            <a:endParaRPr lang="uk-UA" sz="1600" b="1" i="1" dirty="0"/>
          </a:p>
          <a:p>
            <a:pPr marL="0" indent="0">
              <a:buNone/>
            </a:pPr>
            <a:r>
              <a:rPr lang="en-US" sz="1600" b="1" i="1" dirty="0" err="1"/>
              <a:t>current_app</a:t>
            </a:r>
            <a:r>
              <a:rPr lang="en-US" sz="1600" dirty="0"/>
              <a:t> </a:t>
            </a:r>
            <a:r>
              <a:rPr lang="uk-UA" sz="1600" dirty="0"/>
              <a:t>посилається на екземпляр, який обробляє запит, а </a:t>
            </a:r>
            <a:r>
              <a:rPr lang="en-US" sz="1600" dirty="0"/>
              <a:t>  </a:t>
            </a:r>
            <a:r>
              <a:rPr lang="en-US" sz="1600" b="1" i="1" dirty="0"/>
              <a:t>g</a:t>
            </a:r>
            <a:r>
              <a:rPr lang="en-US" sz="1600" dirty="0"/>
              <a:t> </a:t>
            </a:r>
            <a:r>
              <a:rPr lang="uk-UA" sz="1600" dirty="0"/>
              <a:t>використовується, щоб тимчасово зберігати дані під час обробки запиту. Коли значення встановлено, до нього можна отримати доступ з будь-якої функції представлення. Дані в </a:t>
            </a:r>
            <a:r>
              <a:rPr lang="en-US" sz="1600" b="1" i="1" dirty="0"/>
              <a:t>g</a:t>
            </a:r>
            <a:r>
              <a:rPr lang="en-US" sz="1600" dirty="0"/>
              <a:t> </a:t>
            </a:r>
            <a:r>
              <a:rPr lang="uk-UA" sz="1600" dirty="0"/>
              <a:t>скидаються після кожного запиту. </a:t>
            </a:r>
          </a:p>
          <a:p>
            <a:pPr marL="0" indent="0">
              <a:buNone/>
            </a:pPr>
            <a:r>
              <a:rPr lang="uk-UA" sz="1600" dirty="0"/>
              <a:t>Як і контекст додатку, </a:t>
            </a:r>
            <a:r>
              <a:rPr lang="uk-UA" sz="1600" b="1" i="1" dirty="0"/>
              <a:t>контекст запиту</a:t>
            </a:r>
            <a:r>
              <a:rPr lang="uk-UA" sz="1600" dirty="0"/>
              <a:t> також надає об'єкти: </a:t>
            </a:r>
            <a:r>
              <a:rPr lang="en-US" sz="1600" b="1" i="1" dirty="0"/>
              <a:t>request</a:t>
            </a:r>
            <a:r>
              <a:rPr lang="en-US" sz="1600" dirty="0"/>
              <a:t> </a:t>
            </a:r>
            <a:r>
              <a:rPr lang="uk-UA" sz="1600" dirty="0"/>
              <a:t>і </a:t>
            </a:r>
            <a:r>
              <a:rPr lang="en-US" sz="1600" b="1" i="1" dirty="0"/>
              <a:t>session</a:t>
            </a:r>
            <a:r>
              <a:rPr lang="en-US" sz="1600" dirty="0"/>
              <a:t>. </a:t>
            </a:r>
            <a:endParaRPr lang="uk-UA" sz="1600" dirty="0"/>
          </a:p>
          <a:p>
            <a:pPr marL="0" indent="0">
              <a:buNone/>
            </a:pPr>
            <a:r>
              <a:rPr lang="en-US" sz="1600" b="1" i="1" dirty="0"/>
              <a:t>request</a:t>
            </a:r>
            <a:r>
              <a:rPr lang="en-US" sz="1600" dirty="0"/>
              <a:t> </a:t>
            </a:r>
            <a:r>
              <a:rPr lang="uk-UA" sz="1600" dirty="0"/>
              <a:t>містить інформацію про поточний запиті, а </a:t>
            </a:r>
            <a:r>
              <a:rPr lang="en-US" sz="1600" b="1" i="1" dirty="0"/>
              <a:t>session</a:t>
            </a:r>
            <a:r>
              <a:rPr lang="en-US" sz="1600" dirty="0"/>
              <a:t> - </a:t>
            </a:r>
            <a:r>
              <a:rPr lang="uk-UA" sz="1600" dirty="0"/>
              <a:t>це словник (</a:t>
            </a:r>
            <a:r>
              <a:rPr lang="en-US" sz="1600" dirty="0" err="1"/>
              <a:t>dict</a:t>
            </a:r>
            <a:r>
              <a:rPr lang="en-US" sz="1600" dirty="0"/>
              <a:t>). </a:t>
            </a:r>
            <a:r>
              <a:rPr lang="uk-UA" sz="1600" dirty="0"/>
              <a:t>У ньому зберігаються значення, які зберігаються між запитами. </a:t>
            </a:r>
          </a:p>
          <a:p>
            <a:pPr marL="0" indent="0">
              <a:buNone/>
            </a:pPr>
            <a:r>
              <a:rPr lang="en-US" sz="1600" dirty="0"/>
              <a:t>Flask </a:t>
            </a:r>
            <a:r>
              <a:rPr lang="uk-UA" sz="1600" dirty="0"/>
              <a:t>активує контексти додатку і запиту, коли запит отримано і видаляє їх, коли він оброблений. Коли використовується контекст додатку, всі його змінні стають доступними для потоку. Те ж саме відбувається і з контекстом запиту. Коли він активується, його змінні можуть бути використані в потоці. </a:t>
            </a:r>
          </a:p>
          <a:p>
            <a:pPr marL="0" indent="0">
              <a:buNone/>
            </a:pPr>
            <a:r>
              <a:rPr lang="uk-UA" sz="1600" dirty="0"/>
              <a:t>Всередині функцій представлення можна отримати доступ до всіх об'єктів контекстів програми та запиту, так що не варто хвилюватися про те, активні чи контексти чи ні. Але якщо спробувати отримати до них доступ поза функцією представлення або в консолі </a:t>
            </a:r>
            <a:r>
              <a:rPr lang="en-US" sz="1600" dirty="0"/>
              <a:t>Python, </a:t>
            </a:r>
            <a:r>
              <a:rPr lang="uk-UA" sz="1600" dirty="0"/>
              <a:t>буде отримана помилка. Наступний приклад демонструє її: </a:t>
            </a:r>
          </a:p>
        </p:txBody>
      </p:sp>
      <p:pic>
        <p:nvPicPr>
          <p:cNvPr id="2" name="Picture 1"/>
          <p:cNvPicPr>
            <a:picLocks noChangeAspect="1"/>
          </p:cNvPicPr>
          <p:nvPr/>
        </p:nvPicPr>
        <p:blipFill>
          <a:blip r:embed="rId2"/>
          <a:stretch>
            <a:fillRect/>
          </a:stretch>
        </p:blipFill>
        <p:spPr>
          <a:xfrm>
            <a:off x="316872" y="4782399"/>
            <a:ext cx="4219575" cy="552450"/>
          </a:xfrm>
          <a:prstGeom prst="rect">
            <a:avLst/>
          </a:prstGeom>
        </p:spPr>
      </p:pic>
      <p:pic>
        <p:nvPicPr>
          <p:cNvPr id="4" name="Picture 3"/>
          <p:cNvPicPr>
            <a:picLocks noChangeAspect="1"/>
          </p:cNvPicPr>
          <p:nvPr/>
        </p:nvPicPr>
        <p:blipFill>
          <a:blip r:embed="rId3"/>
          <a:stretch>
            <a:fillRect/>
          </a:stretch>
        </p:blipFill>
        <p:spPr>
          <a:xfrm>
            <a:off x="316872" y="5452544"/>
            <a:ext cx="5848350" cy="1304925"/>
          </a:xfrm>
          <a:prstGeom prst="rect">
            <a:avLst/>
          </a:prstGeom>
        </p:spPr>
      </p:pic>
    </p:spTree>
    <p:extLst>
      <p:ext uri="{BB962C8B-B14F-4D97-AF65-F5344CB8AC3E}">
        <p14:creationId xmlns:p14="http://schemas.microsoft.com/office/powerpoint/2010/main" val="374827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872" y="244444"/>
            <a:ext cx="11461686" cy="6165409"/>
          </a:xfrm>
        </p:spPr>
        <p:txBody>
          <a:bodyPr>
            <a:normAutofit/>
          </a:bodyPr>
          <a:lstStyle/>
          <a:p>
            <a:pPr marL="0" indent="0">
              <a:buNone/>
            </a:pPr>
            <a:r>
              <a:rPr lang="en-US" sz="1600" b="1" i="1" dirty="0"/>
              <a:t>request</a:t>
            </a:r>
            <a:r>
              <a:rPr lang="ru-RU" sz="1600" b="1" i="1" dirty="0"/>
              <a:t>.</a:t>
            </a:r>
            <a:r>
              <a:rPr lang="en-US" sz="1600" b="1" i="1" dirty="0"/>
              <a:t>method</a:t>
            </a:r>
            <a:r>
              <a:rPr lang="en-US" sz="1600" dirty="0"/>
              <a:t> </a:t>
            </a:r>
            <a:r>
              <a:rPr lang="uk-UA" sz="1600" dirty="0"/>
              <a:t>повертає </a:t>
            </a:r>
            <a:r>
              <a:rPr lang="en-US" sz="1600" dirty="0"/>
              <a:t>HTTP-</a:t>
            </a:r>
            <a:r>
              <a:rPr lang="uk-UA" sz="1600" dirty="0"/>
              <a:t>метод, який використовується в запиті, але оскільки самого </a:t>
            </a:r>
            <a:r>
              <a:rPr lang="en-US" sz="1600" dirty="0"/>
              <a:t>HTTP-</a:t>
            </a:r>
            <a:r>
              <a:rPr lang="uk-UA" sz="1600" dirty="0"/>
              <a:t>запиту немає, то і контекст запиту не активується. </a:t>
            </a:r>
          </a:p>
          <a:p>
            <a:pPr marL="0" indent="0">
              <a:buNone/>
            </a:pPr>
            <a:r>
              <a:rPr lang="uk-UA" sz="1600" dirty="0"/>
              <a:t>Схожа помилка виникне, якщо спробувати отримати доступ до об'єкта, який надається контекстом додатку:</a:t>
            </a:r>
          </a:p>
          <a:p>
            <a:pPr marL="0" indent="0">
              <a:buNone/>
            </a:pPr>
            <a:endParaRPr lang="uk-UA" sz="1600" dirty="0"/>
          </a:p>
          <a:p>
            <a:pPr marL="0" indent="0">
              <a:buNone/>
            </a:pPr>
            <a:endParaRPr lang="uk-UA" sz="1600" dirty="0"/>
          </a:p>
          <a:p>
            <a:pPr marL="0" indent="0">
              <a:buNone/>
            </a:pPr>
            <a:endParaRPr lang="uk-UA" sz="1600" dirty="0"/>
          </a:p>
          <a:p>
            <a:pPr marL="0" indent="0">
              <a:buNone/>
            </a:pPr>
            <a:endParaRPr lang="uk-UA" sz="1600" dirty="0"/>
          </a:p>
          <a:p>
            <a:pPr marL="0" indent="0">
              <a:buNone/>
            </a:pPr>
            <a:endParaRPr lang="uk-UA" sz="1600" dirty="0"/>
          </a:p>
          <a:p>
            <a:pPr marL="0" indent="0">
              <a:buNone/>
            </a:pPr>
            <a:endParaRPr lang="uk-UA" sz="1600" dirty="0"/>
          </a:p>
          <a:p>
            <a:pPr marL="0" indent="0">
              <a:buNone/>
            </a:pPr>
            <a:r>
              <a:rPr lang="uk-UA" sz="1600" dirty="0"/>
              <a:t>Щоб отримати доступ до об'єктів, що надаються контекстами додатку і запиту поза функцією представлення, потрібно спершу створити відповідний контекст. Створити контекст програми можна за допомогою методу </a:t>
            </a:r>
            <a:r>
              <a:rPr lang="en-US" sz="1600" b="1" i="1" dirty="0" err="1"/>
              <a:t>app_context</a:t>
            </a:r>
            <a:r>
              <a:rPr lang="en-US" sz="1600" b="1" i="1" dirty="0"/>
              <a:t>()</a:t>
            </a:r>
            <a:r>
              <a:rPr lang="en-US" sz="1600" dirty="0"/>
              <a:t> </a:t>
            </a:r>
            <a:r>
              <a:rPr lang="uk-UA" sz="1600" dirty="0"/>
              <a:t>для екземпляра </a:t>
            </a:r>
            <a:r>
              <a:rPr lang="en-US" sz="1600" dirty="0"/>
              <a:t>Flask. </a:t>
            </a:r>
            <a:endParaRPr lang="uk-UA" sz="1600" dirty="0"/>
          </a:p>
          <a:p>
            <a:pPr marL="0" indent="0">
              <a:buNone/>
            </a:pPr>
            <a:endParaRPr lang="uk-UA" sz="1600" dirty="0"/>
          </a:p>
        </p:txBody>
      </p:sp>
      <p:pic>
        <p:nvPicPr>
          <p:cNvPr id="2" name="Picture 1"/>
          <p:cNvPicPr>
            <a:picLocks noChangeAspect="1"/>
          </p:cNvPicPr>
          <p:nvPr/>
        </p:nvPicPr>
        <p:blipFill>
          <a:blip r:embed="rId2"/>
          <a:stretch>
            <a:fillRect/>
          </a:stretch>
        </p:blipFill>
        <p:spPr>
          <a:xfrm>
            <a:off x="418959" y="1155213"/>
            <a:ext cx="1666875" cy="238125"/>
          </a:xfrm>
          <a:prstGeom prst="rect">
            <a:avLst/>
          </a:prstGeom>
        </p:spPr>
      </p:pic>
      <p:pic>
        <p:nvPicPr>
          <p:cNvPr id="6" name="Picture 5"/>
          <p:cNvPicPr>
            <a:picLocks noChangeAspect="1"/>
          </p:cNvPicPr>
          <p:nvPr/>
        </p:nvPicPr>
        <p:blipFill>
          <a:blip r:embed="rId3"/>
          <a:stretch>
            <a:fillRect/>
          </a:stretch>
        </p:blipFill>
        <p:spPr>
          <a:xfrm>
            <a:off x="418959" y="1527819"/>
            <a:ext cx="5829300" cy="1552575"/>
          </a:xfrm>
          <a:prstGeom prst="rect">
            <a:avLst/>
          </a:prstGeom>
        </p:spPr>
      </p:pic>
      <p:pic>
        <p:nvPicPr>
          <p:cNvPr id="7" name="Picture 6"/>
          <p:cNvPicPr>
            <a:picLocks noChangeAspect="1"/>
          </p:cNvPicPr>
          <p:nvPr/>
        </p:nvPicPr>
        <p:blipFill>
          <a:blip r:embed="rId4"/>
          <a:stretch>
            <a:fillRect/>
          </a:stretch>
        </p:blipFill>
        <p:spPr>
          <a:xfrm>
            <a:off x="418959" y="4363769"/>
            <a:ext cx="3943350" cy="1562100"/>
          </a:xfrm>
          <a:prstGeom prst="rect">
            <a:avLst/>
          </a:prstGeom>
        </p:spPr>
      </p:pic>
      <p:sp>
        <p:nvSpPr>
          <p:cNvPr id="8" name="Rectangle 7"/>
          <p:cNvSpPr/>
          <p:nvPr/>
        </p:nvSpPr>
        <p:spPr>
          <a:xfrm>
            <a:off x="5682558" y="3893487"/>
            <a:ext cx="6096000" cy="307777"/>
          </a:xfrm>
          <a:prstGeom prst="rect">
            <a:avLst/>
          </a:prstGeom>
        </p:spPr>
        <p:txBody>
          <a:bodyPr>
            <a:spAutoFit/>
          </a:bodyPr>
          <a:lstStyle/>
          <a:p>
            <a:r>
              <a:rPr lang="ru-RU" sz="1400" i="1" dirty="0"/>
              <a:t>код можна спростити </a:t>
            </a:r>
            <a:r>
              <a:rPr lang="ru-RU" sz="1400" i="1" dirty="0" err="1"/>
              <a:t>використовуючи</a:t>
            </a:r>
            <a:r>
              <a:rPr lang="ru-RU" sz="1400" i="1" dirty="0"/>
              <a:t> </a:t>
            </a:r>
            <a:r>
              <a:rPr lang="ru-RU" sz="1400" b="1" i="1" dirty="0" err="1"/>
              <a:t>with</a:t>
            </a:r>
            <a:r>
              <a:rPr lang="ru-RU" sz="1400" i="1" dirty="0"/>
              <a:t>: </a:t>
            </a:r>
            <a:endParaRPr lang="uk-UA" sz="1400" i="1" dirty="0"/>
          </a:p>
        </p:txBody>
      </p:sp>
      <p:pic>
        <p:nvPicPr>
          <p:cNvPr id="9" name="Picture 8"/>
          <p:cNvPicPr>
            <a:picLocks noChangeAspect="1"/>
          </p:cNvPicPr>
          <p:nvPr/>
        </p:nvPicPr>
        <p:blipFill>
          <a:blip r:embed="rId5"/>
          <a:stretch>
            <a:fillRect/>
          </a:stretch>
        </p:blipFill>
        <p:spPr>
          <a:xfrm>
            <a:off x="5682558" y="4396329"/>
            <a:ext cx="3590925" cy="1533525"/>
          </a:xfrm>
          <a:prstGeom prst="rect">
            <a:avLst/>
          </a:prstGeom>
        </p:spPr>
      </p:pic>
    </p:spTree>
    <p:extLst>
      <p:ext uri="{BB962C8B-B14F-4D97-AF65-F5344CB8AC3E}">
        <p14:creationId xmlns:p14="http://schemas.microsoft.com/office/powerpoint/2010/main" val="343790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764" y="226337"/>
            <a:ext cx="11479794" cy="6328372"/>
          </a:xfrm>
        </p:spPr>
        <p:txBody>
          <a:bodyPr>
            <a:normAutofit/>
          </a:bodyPr>
          <a:lstStyle/>
          <a:p>
            <a:pPr marL="0" indent="0">
              <a:buNone/>
            </a:pPr>
            <a:r>
              <a:rPr lang="en-US" sz="1600" b="1" dirty="0"/>
              <a:t>Flask</a:t>
            </a:r>
            <a:r>
              <a:rPr lang="en-US" sz="1600" dirty="0"/>
              <a:t> - </a:t>
            </a:r>
            <a:r>
              <a:rPr lang="uk-UA" sz="1600" dirty="0"/>
              <a:t>це невеликий легкий веб-фреймворк, написаний на мові </a:t>
            </a:r>
            <a:r>
              <a:rPr lang="en-US" sz="1600" dirty="0"/>
              <a:t>Python, </a:t>
            </a:r>
            <a:r>
              <a:rPr lang="uk-UA" sz="1600" dirty="0"/>
              <a:t>що пропонує корисні інструменти і функції для полегшення процесу створення веб-додатків з використанням </a:t>
            </a:r>
            <a:r>
              <a:rPr lang="en-US" sz="1600" dirty="0"/>
              <a:t>Python. </a:t>
            </a:r>
          </a:p>
          <a:p>
            <a:pPr marL="0" indent="0">
              <a:buNone/>
            </a:pPr>
            <a:endParaRPr lang="ru-RU" sz="1600" dirty="0"/>
          </a:p>
          <a:p>
            <a:pPr marL="0" indent="0">
              <a:buNone/>
            </a:pPr>
            <a:r>
              <a:rPr lang="uk-UA" sz="1600" dirty="0"/>
              <a:t>Він забезпечує гнучкість і є більш оптимальним фреймворком для новачків, так як дозволяє створити веб-додаток швидко, використовуючи тільки один </a:t>
            </a:r>
            <a:r>
              <a:rPr lang="en-US" sz="1600" dirty="0"/>
              <a:t>Python</a:t>
            </a:r>
            <a:r>
              <a:rPr lang="uk-UA" sz="1600" dirty="0"/>
              <a:t> файл</a:t>
            </a:r>
            <a:r>
              <a:rPr lang="en-US" sz="1600" dirty="0"/>
              <a:t>. Flask - </a:t>
            </a:r>
            <a:r>
              <a:rPr lang="uk-UA" sz="1600" dirty="0"/>
              <a:t>це розширювана система, яка не зобов'язує використовувати конкретну структуру директорій і не вимагає складного шаблонного коду перед початком використання. </a:t>
            </a:r>
          </a:p>
          <a:p>
            <a:pPr marL="0" indent="0">
              <a:buNone/>
            </a:pPr>
            <a:endParaRPr lang="uk-UA" sz="1600" dirty="0"/>
          </a:p>
          <a:p>
            <a:pPr marL="0" indent="0">
              <a:buNone/>
            </a:pPr>
            <a:r>
              <a:rPr lang="uk-UA" sz="1600" dirty="0"/>
              <a:t>У нього в комплекті немає ні набору інструментів, ні бібліотек, якими славляться іншим популярні фреймворки </a:t>
            </a:r>
            <a:r>
              <a:rPr lang="en-US" sz="1600" dirty="0"/>
              <a:t>Python: </a:t>
            </a:r>
            <a:r>
              <a:rPr lang="en-US" sz="1600" dirty="0" err="1"/>
              <a:t>Django</a:t>
            </a:r>
            <a:r>
              <a:rPr lang="en-US" sz="1600" dirty="0"/>
              <a:t> </a:t>
            </a:r>
            <a:r>
              <a:rPr lang="uk-UA" sz="1600" dirty="0"/>
              <a:t>або </a:t>
            </a:r>
            <a:r>
              <a:rPr lang="en-US" sz="1600" dirty="0"/>
              <a:t>Pyramid. </a:t>
            </a:r>
            <a:r>
              <a:rPr lang="uk-UA" sz="1600" dirty="0"/>
              <a:t>Але він створений з потенціалом для розширення. У фреймворку є набір базових можливостей, а розширення відповідають за все інше. «Чистий» </a:t>
            </a:r>
            <a:r>
              <a:rPr lang="en-US" sz="1600" dirty="0"/>
              <a:t>Flask </a:t>
            </a:r>
            <a:r>
              <a:rPr lang="uk-UA" sz="1600" dirty="0"/>
              <a:t>не вміє підключатися до бази даних, перевіряти дані форми, завантажувати файли і так далі. Для додавання цих функцій потрібно використовувати розширення. Це допомагає використовувати тільки ті, які насправді потрібні. </a:t>
            </a:r>
          </a:p>
          <a:p>
            <a:pPr marL="0" indent="0">
              <a:buNone/>
            </a:pPr>
            <a:endParaRPr lang="en-US" sz="1600" dirty="0"/>
          </a:p>
          <a:p>
            <a:pPr marL="0" indent="0">
              <a:buNone/>
            </a:pPr>
            <a:endParaRPr lang="uk-UA" sz="1600" dirty="0"/>
          </a:p>
        </p:txBody>
      </p:sp>
      <p:pic>
        <p:nvPicPr>
          <p:cNvPr id="4" name="Picture 3"/>
          <p:cNvPicPr>
            <a:picLocks noChangeAspect="1"/>
          </p:cNvPicPr>
          <p:nvPr/>
        </p:nvPicPr>
        <p:blipFill>
          <a:blip r:embed="rId2"/>
          <a:stretch>
            <a:fillRect/>
          </a:stretch>
        </p:blipFill>
        <p:spPr>
          <a:xfrm>
            <a:off x="2707458" y="4011440"/>
            <a:ext cx="4857750" cy="2438400"/>
          </a:xfrm>
          <a:prstGeom prst="rect">
            <a:avLst/>
          </a:prstGeom>
        </p:spPr>
      </p:pic>
    </p:spTree>
    <p:extLst>
      <p:ext uri="{BB962C8B-B14F-4D97-AF65-F5344CB8AC3E}">
        <p14:creationId xmlns:p14="http://schemas.microsoft.com/office/powerpoint/2010/main" val="328363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872" y="244444"/>
            <a:ext cx="11461686" cy="6165409"/>
          </a:xfrm>
        </p:spPr>
        <p:txBody>
          <a:bodyPr>
            <a:normAutofit/>
          </a:bodyPr>
          <a:lstStyle/>
          <a:p>
            <a:pPr marL="0" indent="0">
              <a:buNone/>
            </a:pPr>
            <a:r>
              <a:rPr lang="uk-UA" sz="1600" dirty="0"/>
              <a:t>При створенні контекстів найкраще використовувати вираз </a:t>
            </a:r>
            <a:r>
              <a:rPr lang="en-US" sz="1600" b="1" i="1" dirty="0"/>
              <a:t>with</a:t>
            </a:r>
            <a:r>
              <a:rPr lang="en-US" sz="1600" dirty="0"/>
              <a:t>. </a:t>
            </a:r>
          </a:p>
          <a:p>
            <a:pPr marL="0" indent="0">
              <a:buNone/>
            </a:pPr>
            <a:r>
              <a:rPr lang="uk-UA" sz="1600" dirty="0"/>
              <a:t>Схожим чином можна створювати контекст запиту за допомогою методу </a:t>
            </a:r>
            <a:r>
              <a:rPr lang="en-US" sz="1600" b="1" i="1" dirty="0" err="1"/>
              <a:t>test_request_context</a:t>
            </a:r>
            <a:r>
              <a:rPr lang="en-US" sz="1600" b="1" i="1" dirty="0"/>
              <a:t>()</a:t>
            </a:r>
            <a:r>
              <a:rPr lang="en-US" sz="1600" dirty="0"/>
              <a:t> </a:t>
            </a:r>
            <a:r>
              <a:rPr lang="uk-UA" sz="1600" dirty="0"/>
              <a:t>в екземплярі </a:t>
            </a:r>
            <a:r>
              <a:rPr lang="en-US" sz="1600" dirty="0"/>
              <a:t>Flask. </a:t>
            </a:r>
            <a:r>
              <a:rPr lang="uk-UA" sz="1600" dirty="0"/>
              <a:t>Важливо пам'ятати, що коли активується контекст запиту, контекст додатку створюється, якщо його не було до цього. </a:t>
            </a:r>
          </a:p>
          <a:p>
            <a:pPr marL="0" indent="0">
              <a:buNone/>
            </a:pPr>
            <a:r>
              <a:rPr lang="uk-UA" sz="1600" dirty="0"/>
              <a:t>Наступний код демонструє процес створення контексту запиту: </a:t>
            </a:r>
          </a:p>
        </p:txBody>
      </p:sp>
      <p:pic>
        <p:nvPicPr>
          <p:cNvPr id="2" name="Picture 1"/>
          <p:cNvPicPr>
            <a:picLocks noChangeAspect="1"/>
          </p:cNvPicPr>
          <p:nvPr/>
        </p:nvPicPr>
        <p:blipFill>
          <a:blip r:embed="rId2"/>
          <a:stretch>
            <a:fillRect/>
          </a:stretch>
        </p:blipFill>
        <p:spPr>
          <a:xfrm>
            <a:off x="389300" y="1753544"/>
            <a:ext cx="3857625" cy="1485900"/>
          </a:xfrm>
          <a:prstGeom prst="rect">
            <a:avLst/>
          </a:prstGeom>
        </p:spPr>
      </p:pic>
      <p:pic>
        <p:nvPicPr>
          <p:cNvPr id="4" name="Picture 3"/>
          <p:cNvPicPr>
            <a:picLocks noChangeAspect="1"/>
          </p:cNvPicPr>
          <p:nvPr/>
        </p:nvPicPr>
        <p:blipFill>
          <a:blip r:embed="rId3"/>
          <a:stretch>
            <a:fillRect/>
          </a:stretch>
        </p:blipFill>
        <p:spPr>
          <a:xfrm>
            <a:off x="389300" y="3327148"/>
            <a:ext cx="885825" cy="723900"/>
          </a:xfrm>
          <a:prstGeom prst="rect">
            <a:avLst/>
          </a:prstGeom>
        </p:spPr>
      </p:pic>
      <p:sp>
        <p:nvSpPr>
          <p:cNvPr id="5" name="Rectangle 4"/>
          <p:cNvSpPr/>
          <p:nvPr/>
        </p:nvSpPr>
        <p:spPr>
          <a:xfrm>
            <a:off x="5059488" y="2127162"/>
            <a:ext cx="3246402" cy="307777"/>
          </a:xfrm>
          <a:prstGeom prst="rect">
            <a:avLst/>
          </a:prstGeom>
        </p:spPr>
        <p:txBody>
          <a:bodyPr wrap="none">
            <a:spAutoFit/>
          </a:bodyPr>
          <a:lstStyle/>
          <a:p>
            <a:r>
              <a:rPr lang="uk-UA" sz="1400" i="1" dirty="0"/>
              <a:t>Адреса </a:t>
            </a:r>
            <a:r>
              <a:rPr lang="uk-UA" sz="1400" b="1" i="1" dirty="0"/>
              <a:t>/</a:t>
            </a:r>
            <a:r>
              <a:rPr lang="en-US" sz="1400" b="1" i="1" dirty="0"/>
              <a:t>products </a:t>
            </a:r>
            <a:r>
              <a:rPr lang="uk-UA" sz="1400" i="1" dirty="0"/>
              <a:t>обрана для пркиладу. </a:t>
            </a:r>
          </a:p>
        </p:txBody>
      </p:sp>
    </p:spTree>
    <p:extLst>
      <p:ext uri="{BB962C8B-B14F-4D97-AF65-F5344CB8AC3E}">
        <p14:creationId xmlns:p14="http://schemas.microsoft.com/office/powerpoint/2010/main" val="2414754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872" y="244444"/>
            <a:ext cx="11461686" cy="6165409"/>
          </a:xfrm>
        </p:spPr>
        <p:txBody>
          <a:bodyPr>
            <a:normAutofit/>
          </a:bodyPr>
          <a:lstStyle/>
          <a:p>
            <a:pPr marL="0" indent="0" algn="ctr">
              <a:buNone/>
            </a:pPr>
            <a:r>
              <a:rPr lang="uk-UA" sz="1800" b="1" dirty="0"/>
              <a:t>Відповідь сервера </a:t>
            </a:r>
          </a:p>
          <a:p>
            <a:pPr marL="0" indent="0">
              <a:buNone/>
            </a:pPr>
            <a:r>
              <a:rPr lang="en-US" sz="1600" dirty="0"/>
              <a:t>Flask </a:t>
            </a:r>
            <a:r>
              <a:rPr lang="uk-UA" sz="1600" dirty="0"/>
              <a:t>пропонує три варіанти для створення відповіді: </a:t>
            </a:r>
          </a:p>
          <a:p>
            <a:pPr marL="342900" indent="-342900">
              <a:spcBef>
                <a:spcPts val="0"/>
              </a:spcBef>
              <a:buFont typeface="+mj-lt"/>
              <a:buAutoNum type="arabicPeriod"/>
            </a:pPr>
            <a:r>
              <a:rPr lang="uk-UA" sz="1600" dirty="0"/>
              <a:t>У вигляді рядка або за допомогою шаблонізатора </a:t>
            </a:r>
          </a:p>
          <a:p>
            <a:pPr marL="342900" indent="-342900">
              <a:spcBef>
                <a:spcPts val="0"/>
              </a:spcBef>
              <a:buFont typeface="+mj-lt"/>
              <a:buAutoNum type="arabicPeriod"/>
            </a:pPr>
            <a:r>
              <a:rPr lang="uk-UA" sz="1600" dirty="0"/>
              <a:t>Об'єкт відповіді</a:t>
            </a:r>
          </a:p>
          <a:p>
            <a:pPr marL="342900" indent="-342900">
              <a:spcBef>
                <a:spcPts val="0"/>
              </a:spcBef>
              <a:buFont typeface="+mj-lt"/>
              <a:buAutoNum type="arabicPeriod"/>
            </a:pPr>
            <a:r>
              <a:rPr lang="uk-UA" sz="1600" dirty="0"/>
              <a:t>Кортеж в форматі (</a:t>
            </a:r>
            <a:r>
              <a:rPr lang="en-US" sz="1600" b="1" i="1" dirty="0"/>
              <a:t>response, status, headers</a:t>
            </a:r>
            <a:r>
              <a:rPr lang="en-US" sz="1600" dirty="0"/>
              <a:t>) </a:t>
            </a:r>
            <a:r>
              <a:rPr lang="uk-UA" sz="1600" dirty="0"/>
              <a:t>або (</a:t>
            </a:r>
            <a:r>
              <a:rPr lang="en-US" sz="1600" b="1" i="1" dirty="0"/>
              <a:t>response, headers</a:t>
            </a:r>
            <a:r>
              <a:rPr lang="en-US" sz="1600" dirty="0"/>
              <a:t>) </a:t>
            </a:r>
            <a:endParaRPr lang="uk-UA" sz="1600" dirty="0"/>
          </a:p>
          <a:p>
            <a:pPr marL="342900" indent="-342900">
              <a:spcBef>
                <a:spcPts val="0"/>
              </a:spcBef>
              <a:buFont typeface="+mj-lt"/>
              <a:buAutoNum type="arabicPeriod"/>
            </a:pPr>
            <a:endParaRPr lang="uk-UA" sz="1600" dirty="0"/>
          </a:p>
          <a:p>
            <a:pPr marL="0" indent="0">
              <a:spcBef>
                <a:spcPts val="0"/>
              </a:spcBef>
              <a:buNone/>
            </a:pPr>
            <a:r>
              <a:rPr lang="ru-RU" sz="1600" b="1" i="1" dirty="0"/>
              <a:t>Створення відповіді у вигляді рядка </a:t>
            </a:r>
            <a:endParaRPr lang="en-US" sz="1600" b="1" i="1" dirty="0"/>
          </a:p>
          <a:p>
            <a:pPr marL="0" indent="0">
              <a:spcBef>
                <a:spcPts val="0"/>
              </a:spcBef>
              <a:buNone/>
            </a:pPr>
            <a:endParaRPr lang="en-US" sz="1600" b="1" i="1" dirty="0"/>
          </a:p>
          <a:p>
            <a:pPr marL="0" indent="0">
              <a:spcBef>
                <a:spcPts val="0"/>
              </a:spcBef>
              <a:buNone/>
            </a:pPr>
            <a:endParaRPr lang="en-US" sz="1600" b="1" i="1" dirty="0"/>
          </a:p>
          <a:p>
            <a:pPr marL="0" indent="0">
              <a:spcBef>
                <a:spcPts val="0"/>
              </a:spcBef>
              <a:buNone/>
            </a:pPr>
            <a:endParaRPr lang="en-US" sz="1600" b="1" i="1" dirty="0"/>
          </a:p>
          <a:p>
            <a:pPr marL="0" indent="0">
              <a:spcBef>
                <a:spcPts val="0"/>
              </a:spcBef>
              <a:buNone/>
            </a:pPr>
            <a:endParaRPr lang="en-US" sz="1600" b="1" i="1" dirty="0"/>
          </a:p>
          <a:p>
            <a:pPr marL="0" indent="0">
              <a:spcBef>
                <a:spcPts val="0"/>
              </a:spcBef>
              <a:buNone/>
            </a:pPr>
            <a:endParaRPr lang="en-US" sz="1600" b="1" i="1" dirty="0"/>
          </a:p>
          <a:p>
            <a:pPr marL="0" indent="0">
              <a:spcBef>
                <a:spcPts val="0"/>
              </a:spcBef>
              <a:buNone/>
            </a:pPr>
            <a:r>
              <a:rPr lang="uk-UA" sz="1600" dirty="0"/>
              <a:t>До сих пір цей спосіб використовувався, щоб відправляти відповідь клієнту. Коли </a:t>
            </a:r>
            <a:r>
              <a:rPr lang="en-US" sz="1600" dirty="0"/>
              <a:t>Flask </a:t>
            </a:r>
            <a:r>
              <a:rPr lang="uk-UA" sz="1600" dirty="0"/>
              <a:t>бачить, що з функції представлення повертає рядок, він автоматично конвертує її в об'єкт відповіді (за допомогою методу </a:t>
            </a:r>
            <a:r>
              <a:rPr lang="en-US" sz="1600" b="1" i="1" dirty="0" err="1"/>
              <a:t>make_response</a:t>
            </a:r>
            <a:r>
              <a:rPr lang="en-US" sz="1600" b="1" i="1" dirty="0"/>
              <a:t>(</a:t>
            </a:r>
            <a:r>
              <a:rPr lang="en-US" sz="1600" dirty="0"/>
              <a:t>)) </a:t>
            </a:r>
            <a:r>
              <a:rPr lang="uk-UA" sz="1600" dirty="0"/>
              <a:t>з рядком, що містить тіло відповіді, статус-код </a:t>
            </a:r>
            <a:r>
              <a:rPr lang="en-US" sz="1600" b="1" i="1" dirty="0"/>
              <a:t>HTTP 200</a:t>
            </a:r>
            <a:r>
              <a:rPr lang="en-US" sz="1600" dirty="0"/>
              <a:t> </a:t>
            </a:r>
            <a:r>
              <a:rPr lang="uk-UA" sz="1600" dirty="0"/>
              <a:t>і значення </a:t>
            </a:r>
            <a:r>
              <a:rPr lang="en-US" sz="1600" b="1" i="1" dirty="0"/>
              <a:t>text/html</a:t>
            </a:r>
            <a:r>
              <a:rPr lang="en-US" sz="1600" dirty="0"/>
              <a:t> </a:t>
            </a:r>
            <a:r>
              <a:rPr lang="uk-UA" sz="1600" dirty="0"/>
              <a:t>в заголовку </a:t>
            </a:r>
            <a:r>
              <a:rPr lang="en-US" sz="1600" b="1" i="1" dirty="0"/>
              <a:t>content-type</a:t>
            </a:r>
            <a:r>
              <a:rPr lang="en-US" sz="1600" dirty="0"/>
              <a:t>. </a:t>
            </a:r>
            <a:endParaRPr lang="uk-UA" sz="1600" dirty="0"/>
          </a:p>
          <a:p>
            <a:pPr marL="0" indent="0">
              <a:spcBef>
                <a:spcPts val="0"/>
              </a:spcBef>
              <a:buNone/>
            </a:pPr>
            <a:endParaRPr lang="uk-UA" sz="1600" dirty="0"/>
          </a:p>
          <a:p>
            <a:pPr marL="0" indent="0">
              <a:spcBef>
                <a:spcPts val="0"/>
              </a:spcBef>
              <a:buNone/>
            </a:pPr>
            <a:r>
              <a:rPr lang="uk-UA" sz="1600" dirty="0"/>
              <a:t>У більшості випадків це - все, що потрібно. Але іноді необхідні додаткові заголовки перед відправленням відповіді клієнту. Для цього створювати відповідь потрібно за допомогою функції </a:t>
            </a:r>
            <a:r>
              <a:rPr lang="en-US" sz="1600" b="1" i="1" dirty="0" err="1"/>
              <a:t>make_response</a:t>
            </a:r>
            <a:r>
              <a:rPr lang="en-US" sz="1600" b="1" i="1" dirty="0"/>
              <a:t>()</a:t>
            </a:r>
            <a:r>
              <a:rPr lang="en-US" sz="1600" dirty="0"/>
              <a:t>. </a:t>
            </a:r>
            <a:endParaRPr lang="uk-UA" sz="1600" dirty="0"/>
          </a:p>
          <a:p>
            <a:pPr marL="0" indent="0">
              <a:spcBef>
                <a:spcPts val="0"/>
              </a:spcBef>
              <a:buNone/>
            </a:pPr>
            <a:endParaRPr lang="uk-UA" sz="1600" b="1" i="1" dirty="0"/>
          </a:p>
          <a:p>
            <a:pPr marL="0" indent="0">
              <a:spcBef>
                <a:spcPts val="0"/>
              </a:spcBef>
              <a:buNone/>
            </a:pPr>
            <a:r>
              <a:rPr lang="uk-UA" sz="1600" dirty="0"/>
              <a:t>Синтаксис </a:t>
            </a:r>
            <a:r>
              <a:rPr lang="en-US" sz="1600" b="1" i="1" dirty="0" err="1"/>
              <a:t>make_response</a:t>
            </a:r>
            <a:r>
              <a:rPr lang="en-US" sz="1600" b="1" i="1" dirty="0"/>
              <a:t>()</a:t>
            </a:r>
            <a:r>
              <a:rPr lang="en-US" sz="1600" dirty="0"/>
              <a:t> </a:t>
            </a:r>
            <a:r>
              <a:rPr lang="uk-UA" sz="1600" dirty="0"/>
              <a:t>наступний:</a:t>
            </a:r>
          </a:p>
          <a:p>
            <a:pPr marL="0" indent="0">
              <a:spcBef>
                <a:spcPts val="0"/>
              </a:spcBef>
              <a:buNone/>
            </a:pPr>
            <a:endParaRPr lang="uk-UA" sz="1600" dirty="0"/>
          </a:p>
          <a:p>
            <a:pPr marL="0" indent="0">
              <a:spcBef>
                <a:spcPts val="0"/>
              </a:spcBef>
              <a:buNone/>
            </a:pPr>
            <a:endParaRPr lang="uk-UA" sz="1600" dirty="0"/>
          </a:p>
          <a:p>
            <a:pPr marL="0" indent="0">
              <a:spcBef>
                <a:spcPts val="0"/>
              </a:spcBef>
              <a:buNone/>
            </a:pPr>
            <a:endParaRPr lang="uk-UA" sz="1600" b="1" i="1" dirty="0"/>
          </a:p>
          <a:p>
            <a:pPr marL="0" indent="0">
              <a:spcBef>
                <a:spcPts val="0"/>
              </a:spcBef>
              <a:buNone/>
            </a:pPr>
            <a:r>
              <a:rPr lang="en-US" sz="1600" b="1" i="1" dirty="0" err="1"/>
              <a:t>res_body</a:t>
            </a:r>
            <a:r>
              <a:rPr lang="en-US" sz="1600" dirty="0"/>
              <a:t> - </a:t>
            </a:r>
            <a:r>
              <a:rPr lang="uk-UA" sz="1600" dirty="0"/>
              <a:t>обов'язковий аргумент, який представляє собою тіло відповіді, а </a:t>
            </a:r>
            <a:r>
              <a:rPr lang="en-US" sz="1600" b="1" i="1" dirty="0" err="1"/>
              <a:t>status_code</a:t>
            </a:r>
            <a:r>
              <a:rPr lang="en-US" sz="1600" dirty="0"/>
              <a:t> - </a:t>
            </a:r>
            <a:r>
              <a:rPr lang="uk-UA" sz="1600" dirty="0"/>
              <a:t>опціональний, за замовчуванням його значення дорівнює </a:t>
            </a:r>
            <a:r>
              <a:rPr lang="uk-UA" sz="1600" b="1" i="1" dirty="0"/>
              <a:t>200</a:t>
            </a:r>
            <a:r>
              <a:rPr lang="uk-UA" sz="1600" dirty="0"/>
              <a:t>. </a:t>
            </a:r>
          </a:p>
        </p:txBody>
      </p:sp>
      <p:sp>
        <p:nvSpPr>
          <p:cNvPr id="4" name="Rectangle 1"/>
          <p:cNvSpPr>
            <a:spLocks noChangeArrowheads="1"/>
          </p:cNvSpPr>
          <p:nvPr/>
        </p:nvSpPr>
        <p:spPr bwMode="auto">
          <a:xfrm>
            <a:off x="316872" y="2131690"/>
            <a:ext cx="3376245" cy="73866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82AAFF"/>
                </a:solidFill>
                <a:effectLst/>
                <a:latin typeface="JetBrains Mono"/>
              </a:rPr>
              <a:t>@app.route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'/books/&lt;genre&gt;'</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1" u="none" strike="noStrike" cap="none" normalizeH="0" baseline="0">
                <a:ln>
                  <a:noFill/>
                </a:ln>
                <a:solidFill>
                  <a:srgbClr val="C792EA"/>
                </a:solidFill>
                <a:effectLst/>
                <a:latin typeface="JetBrains Mono"/>
              </a:rPr>
              <a:t>def </a:t>
            </a:r>
            <a:r>
              <a:rPr kumimoji="0" lang="ru-RU" altLang="ru-RU" sz="1400" b="0" i="0" u="none" strike="noStrike" cap="none" normalizeH="0" baseline="0">
                <a:ln>
                  <a:noFill/>
                </a:ln>
                <a:solidFill>
                  <a:srgbClr val="82AAFF"/>
                </a:solidFill>
                <a:effectLst/>
                <a:latin typeface="JetBrains Mono"/>
              </a:rPr>
              <a:t>books</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F78C6C"/>
                </a:solidFill>
                <a:effectLst/>
                <a:latin typeface="JetBrains Mono"/>
              </a:rPr>
              <a:t>genre</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0" u="none" strike="noStrike" cap="none" normalizeH="0" baseline="0">
                <a:ln>
                  <a:noFill/>
                </a:ln>
                <a:solidFill>
                  <a:srgbClr val="89DDFF"/>
                </a:solidFill>
                <a:effectLst/>
                <a:latin typeface="JetBrains Mono"/>
              </a:rPr>
              <a:t>    </a:t>
            </a:r>
            <a:r>
              <a:rPr kumimoji="0" lang="ru-RU" altLang="ru-RU" sz="1400" b="0" i="1" u="none" strike="noStrike" cap="none" normalizeH="0" baseline="0">
                <a:ln>
                  <a:noFill/>
                </a:ln>
                <a:solidFill>
                  <a:srgbClr val="C792EA"/>
                </a:solidFill>
                <a:effectLst/>
                <a:latin typeface="JetBrains Mono"/>
              </a:rPr>
              <a:t>return </a:t>
            </a:r>
            <a:r>
              <a:rPr kumimoji="0" lang="ru-RU" altLang="ru-RU" sz="1400" b="0" i="0" u="none" strike="noStrike" cap="none" normalizeH="0" baseline="0">
                <a:ln>
                  <a:noFill/>
                </a:ln>
                <a:solidFill>
                  <a:srgbClr val="C3E88D"/>
                </a:solidFill>
                <a:effectLst/>
                <a:latin typeface="JetBrains Mono"/>
              </a:rPr>
              <a:t>f"All Books in </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F78C6C"/>
                </a:solidFill>
                <a:effectLst/>
                <a:latin typeface="JetBrains Mono"/>
              </a:rPr>
              <a:t>genre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 category"</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106812" y="2501022"/>
            <a:ext cx="2419350" cy="476250"/>
          </a:xfrm>
          <a:prstGeom prst="rect">
            <a:avLst/>
          </a:prstGeom>
        </p:spPr>
      </p:pic>
      <p:sp>
        <p:nvSpPr>
          <p:cNvPr id="6" name="Rectangle 5"/>
          <p:cNvSpPr/>
          <p:nvPr/>
        </p:nvSpPr>
        <p:spPr>
          <a:xfrm>
            <a:off x="4106812" y="2040223"/>
            <a:ext cx="4089133" cy="369332"/>
          </a:xfrm>
          <a:prstGeom prst="rect">
            <a:avLst/>
          </a:prstGeom>
        </p:spPr>
        <p:txBody>
          <a:bodyPr wrap="none">
            <a:spAutoFit/>
          </a:bodyPr>
          <a:lstStyle/>
          <a:p>
            <a:r>
              <a:rPr lang="uk-UA" dirty="0"/>
              <a:t>http://127.0.0.1:5000/books/about_Flask</a:t>
            </a:r>
          </a:p>
        </p:txBody>
      </p:sp>
      <p:sp>
        <p:nvSpPr>
          <p:cNvPr id="7" name="Rectangle 2"/>
          <p:cNvSpPr>
            <a:spLocks noChangeArrowheads="1"/>
          </p:cNvSpPr>
          <p:nvPr/>
        </p:nvSpPr>
        <p:spPr bwMode="auto">
          <a:xfrm>
            <a:off x="398352" y="4954530"/>
            <a:ext cx="4555542" cy="30777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C3CEE3"/>
                </a:solidFill>
                <a:effectLst/>
                <a:latin typeface="JetBrains Mono"/>
              </a:rPr>
              <a:t>res_obj </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82AAFF"/>
                </a:solidFill>
                <a:effectLst/>
                <a:latin typeface="JetBrains Mono"/>
              </a:rPr>
              <a:t>make_response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CEE3"/>
                </a:solidFill>
                <a:effectLst/>
                <a:latin typeface="JetBrains Mono"/>
              </a:rPr>
              <a:t>res_body</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F78C6C"/>
                </a:solidFill>
                <a:effectLst/>
                <a:latin typeface="JetBrains Mono"/>
              </a:rPr>
              <a:t>status_code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F78C6C"/>
                </a:solidFill>
                <a:effectLst/>
                <a:latin typeface="JetBrains Mono"/>
              </a:rPr>
              <a:t>200</a:t>
            </a:r>
            <a:r>
              <a:rPr kumimoji="0" lang="ru-RU" altLang="ru-RU" sz="1400" b="0" i="0" u="none" strike="noStrike" cap="none" normalizeH="0" baseline="0">
                <a:ln>
                  <a:noFill/>
                </a:ln>
                <a:solidFill>
                  <a:srgbClr val="89DDFF"/>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7656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872" y="244444"/>
            <a:ext cx="11461686" cy="6165409"/>
          </a:xfrm>
        </p:spPr>
        <p:txBody>
          <a:bodyPr>
            <a:normAutofit/>
          </a:bodyPr>
          <a:lstStyle/>
          <a:p>
            <a:pPr marL="0" indent="0">
              <a:spcBef>
                <a:spcPts val="0"/>
              </a:spcBef>
              <a:buNone/>
            </a:pPr>
            <a:r>
              <a:rPr lang="uk-UA" sz="1600" dirty="0"/>
              <a:t>Наступний код показує, як додати додаткові заголовки за допомогою функції </a:t>
            </a:r>
            <a:r>
              <a:rPr lang="en-US" sz="1600" b="1" i="1" dirty="0" err="1"/>
              <a:t>make_response</a:t>
            </a:r>
            <a:r>
              <a:rPr lang="en-US" sz="1600" b="1" i="1" dirty="0"/>
              <a:t>()</a:t>
            </a:r>
          </a:p>
          <a:p>
            <a:pPr marL="0" indent="0">
              <a:spcBef>
                <a:spcPts val="0"/>
              </a:spcBef>
              <a:buNone/>
            </a:pPr>
            <a:endParaRPr lang="en-US" sz="1600" b="1" i="1" dirty="0"/>
          </a:p>
          <a:p>
            <a:pPr marL="0" indent="0">
              <a:spcBef>
                <a:spcPts val="0"/>
              </a:spcBef>
              <a:buNone/>
            </a:pPr>
            <a:endParaRPr lang="en-US" sz="1600" b="1" i="1" dirty="0"/>
          </a:p>
          <a:p>
            <a:pPr marL="0" indent="0">
              <a:spcBef>
                <a:spcPts val="0"/>
              </a:spcBef>
              <a:buNone/>
            </a:pPr>
            <a:endParaRPr lang="en-US" sz="1600" b="1" i="1" dirty="0"/>
          </a:p>
          <a:p>
            <a:pPr marL="0" indent="0">
              <a:spcBef>
                <a:spcPts val="0"/>
              </a:spcBef>
              <a:buNone/>
            </a:pPr>
            <a:endParaRPr lang="en-US" sz="1600" b="1" i="1" dirty="0"/>
          </a:p>
          <a:p>
            <a:pPr marL="0" indent="0">
              <a:spcBef>
                <a:spcPts val="0"/>
              </a:spcBef>
              <a:buNone/>
            </a:pPr>
            <a:endParaRPr lang="en-US" sz="1600" b="1" i="1" dirty="0"/>
          </a:p>
          <a:p>
            <a:pPr marL="0" indent="0">
              <a:spcBef>
                <a:spcPts val="0"/>
              </a:spcBef>
              <a:buNone/>
            </a:pPr>
            <a:endParaRPr lang="en-US" sz="1600" b="1" i="1" dirty="0"/>
          </a:p>
          <a:p>
            <a:pPr marL="0" indent="0">
              <a:spcBef>
                <a:spcPts val="0"/>
              </a:spcBef>
              <a:buNone/>
            </a:pPr>
            <a:endParaRPr lang="en-US" sz="1600" b="1" i="1" dirty="0"/>
          </a:p>
          <a:p>
            <a:pPr marL="0" indent="0">
              <a:spcBef>
                <a:spcPts val="0"/>
              </a:spcBef>
              <a:buNone/>
            </a:pPr>
            <a:endParaRPr lang="en-US" sz="1600" b="1" i="1" dirty="0"/>
          </a:p>
          <a:p>
            <a:pPr marL="0" indent="0">
              <a:spcBef>
                <a:spcPts val="0"/>
              </a:spcBef>
              <a:buNone/>
            </a:pPr>
            <a:endParaRPr lang="en-US" sz="1600" b="1" i="1" dirty="0"/>
          </a:p>
          <a:p>
            <a:pPr marL="0" indent="0">
              <a:spcBef>
                <a:spcPts val="0"/>
              </a:spcBef>
              <a:buNone/>
            </a:pPr>
            <a:endParaRPr lang="en-US" sz="1600" b="1" i="1" dirty="0"/>
          </a:p>
          <a:p>
            <a:pPr marL="0" indent="0">
              <a:spcBef>
                <a:spcPts val="0"/>
              </a:spcBef>
              <a:buNone/>
            </a:pPr>
            <a:endParaRPr lang="en-US" sz="1600" b="1" i="1" dirty="0"/>
          </a:p>
          <a:p>
            <a:pPr marL="0" indent="0">
              <a:spcBef>
                <a:spcPts val="0"/>
              </a:spcBef>
              <a:buNone/>
            </a:pPr>
            <a:endParaRPr lang="en-US" sz="1600" b="1" i="1" dirty="0"/>
          </a:p>
          <a:p>
            <a:pPr marL="0" indent="0">
              <a:spcBef>
                <a:spcPts val="0"/>
              </a:spcBef>
              <a:buNone/>
            </a:pPr>
            <a:endParaRPr lang="en-US" sz="1600" b="1" i="1" dirty="0"/>
          </a:p>
          <a:p>
            <a:pPr marL="0" indent="0">
              <a:spcBef>
                <a:spcPts val="0"/>
              </a:spcBef>
              <a:buNone/>
            </a:pPr>
            <a:r>
              <a:rPr lang="ru-RU" sz="1600" dirty="0"/>
              <a:t>Наступний приклад демонструє, як повернути помилку </a:t>
            </a:r>
            <a:r>
              <a:rPr lang="ru-RU" sz="1600" b="1" i="1" dirty="0"/>
              <a:t>404</a:t>
            </a:r>
            <a:r>
              <a:rPr lang="ru-RU" sz="1600" dirty="0"/>
              <a:t> за допомогою </a:t>
            </a:r>
            <a:r>
              <a:rPr lang="ru-RU" sz="1600" b="1" i="1" dirty="0"/>
              <a:t>make_response()</a:t>
            </a:r>
            <a:r>
              <a:rPr lang="ru-RU" sz="1600" dirty="0"/>
              <a:t> </a:t>
            </a:r>
            <a:r>
              <a:rPr lang="en-US" sz="1600" dirty="0"/>
              <a:t> </a:t>
            </a:r>
            <a:r>
              <a:rPr lang="uk-UA" sz="1600" dirty="0"/>
              <a:t> </a:t>
            </a:r>
          </a:p>
          <a:p>
            <a:pPr marL="0" indent="0">
              <a:spcBef>
                <a:spcPts val="0"/>
              </a:spcBef>
              <a:buNone/>
            </a:pPr>
            <a:endParaRPr lang="ru-RU" sz="1600" b="1" i="1" dirty="0"/>
          </a:p>
          <a:p>
            <a:pPr marL="0" indent="0">
              <a:spcBef>
                <a:spcPts val="0"/>
              </a:spcBef>
              <a:buNone/>
            </a:pPr>
            <a:endParaRPr lang="ru-RU" sz="1600" b="1" i="1" dirty="0"/>
          </a:p>
          <a:p>
            <a:pPr marL="0" indent="0">
              <a:spcBef>
                <a:spcPts val="0"/>
              </a:spcBef>
              <a:buNone/>
            </a:pPr>
            <a:endParaRPr lang="ru-RU" sz="1600" b="1" i="1" dirty="0"/>
          </a:p>
          <a:p>
            <a:pPr marL="0" indent="0">
              <a:spcBef>
                <a:spcPts val="0"/>
              </a:spcBef>
              <a:buNone/>
            </a:pPr>
            <a:endParaRPr lang="ru-RU" sz="1600" b="1" i="1" dirty="0"/>
          </a:p>
          <a:p>
            <a:pPr marL="0" indent="0">
              <a:spcBef>
                <a:spcPts val="0"/>
              </a:spcBef>
              <a:buNone/>
            </a:pPr>
            <a:endParaRPr lang="ru-RU" sz="1600" b="1" i="1" dirty="0"/>
          </a:p>
          <a:p>
            <a:pPr marL="0" indent="0">
              <a:buNone/>
            </a:pPr>
            <a:endParaRPr lang="uk-UA" sz="1600" dirty="0"/>
          </a:p>
        </p:txBody>
      </p:sp>
      <p:sp>
        <p:nvSpPr>
          <p:cNvPr id="2" name="Rectangle 1"/>
          <p:cNvSpPr>
            <a:spLocks noChangeArrowheads="1"/>
          </p:cNvSpPr>
          <p:nvPr/>
        </p:nvSpPr>
        <p:spPr bwMode="auto">
          <a:xfrm>
            <a:off x="389299" y="522744"/>
            <a:ext cx="4062331" cy="267765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none" strike="noStrike" cap="none" normalizeH="0" baseline="0" dirty="0">
                <a:ln>
                  <a:noFill/>
                </a:ln>
                <a:solidFill>
                  <a:srgbClr val="C792EA"/>
                </a:solidFill>
                <a:effectLst/>
                <a:latin typeface="JetBrains Mono"/>
              </a:rPr>
              <a:t>from </a:t>
            </a:r>
            <a:r>
              <a:rPr kumimoji="0" lang="ru-RU" altLang="ru-RU" sz="1200" b="0" i="0" u="none" strike="noStrike" cap="none" normalizeH="0" baseline="0" dirty="0">
                <a:ln>
                  <a:noFill/>
                </a:ln>
                <a:solidFill>
                  <a:srgbClr val="C3CEE3"/>
                </a:solidFill>
                <a:effectLst/>
                <a:latin typeface="JetBrains Mono"/>
              </a:rPr>
              <a:t>flask </a:t>
            </a:r>
            <a:r>
              <a:rPr kumimoji="0" lang="ru-RU" altLang="ru-RU" sz="1200" b="0" i="1" u="none" strike="noStrike" cap="none" normalizeH="0" baseline="0" dirty="0">
                <a:ln>
                  <a:noFill/>
                </a:ln>
                <a:solidFill>
                  <a:srgbClr val="C792EA"/>
                </a:solidFill>
                <a:effectLst/>
                <a:latin typeface="JetBrains Mono"/>
              </a:rPr>
              <a:t>import </a:t>
            </a:r>
            <a:r>
              <a:rPr kumimoji="0" lang="ru-RU" altLang="ru-RU" sz="1200" b="0" i="0" u="none" strike="noStrike" cap="none" normalizeH="0" baseline="0" dirty="0">
                <a:ln>
                  <a:noFill/>
                </a:ln>
                <a:solidFill>
                  <a:srgbClr val="C3CEE3"/>
                </a:solidFill>
                <a:effectLst/>
                <a:latin typeface="JetBrains Mono"/>
              </a:rPr>
              <a:t>Flask</a:t>
            </a:r>
            <a:r>
              <a:rPr kumimoji="0" lang="ru-RU" altLang="ru-RU" sz="1200" b="0" i="0" u="none" strike="noStrike" cap="none" normalizeH="0" baseline="0" dirty="0">
                <a:ln>
                  <a:noFill/>
                </a:ln>
                <a:solidFill>
                  <a:srgbClr val="89DDFF"/>
                </a:solidFill>
                <a:effectLst/>
                <a:latin typeface="JetBrains Mono"/>
              </a:rPr>
              <a:t>, </a:t>
            </a:r>
            <a:r>
              <a:rPr kumimoji="0" lang="ru-RU" altLang="ru-RU" sz="1200" b="0" i="0" u="none" strike="noStrike" cap="none" normalizeH="0" baseline="0" dirty="0">
                <a:ln>
                  <a:noFill/>
                </a:ln>
                <a:solidFill>
                  <a:srgbClr val="C3CEE3"/>
                </a:solidFill>
                <a:effectLst/>
                <a:latin typeface="JetBrains Mono"/>
              </a:rPr>
              <a:t>make_response</a:t>
            </a:r>
            <a:br>
              <a:rPr kumimoji="0" lang="ru-RU" altLang="ru-RU" sz="1200" b="0" i="0" u="none" strike="noStrike" cap="none" normalizeH="0" baseline="0" dirty="0">
                <a:ln>
                  <a:noFill/>
                </a:ln>
                <a:solidFill>
                  <a:srgbClr val="C3CEE3"/>
                </a:solidFill>
                <a:effectLst/>
                <a:latin typeface="JetBrains Mono"/>
              </a:rPr>
            </a:br>
            <a:br>
              <a:rPr kumimoji="0" lang="ru-RU" altLang="ru-RU" sz="1200" b="0" i="0" u="none" strike="noStrike" cap="none" normalizeH="0" baseline="0" dirty="0">
                <a:ln>
                  <a:noFill/>
                </a:ln>
                <a:solidFill>
                  <a:srgbClr val="C3CEE3"/>
                </a:solidFill>
                <a:effectLst/>
                <a:latin typeface="JetBrains Mono"/>
              </a:rPr>
            </a:br>
            <a:r>
              <a:rPr kumimoji="0" lang="ru-RU" altLang="ru-RU" sz="1200" b="0" i="0" u="none" strike="noStrike" cap="none" normalizeH="0" baseline="0" dirty="0">
                <a:ln>
                  <a:noFill/>
                </a:ln>
                <a:solidFill>
                  <a:srgbClr val="C3CEE3"/>
                </a:solidFill>
                <a:effectLst/>
                <a:latin typeface="JetBrains Mono"/>
              </a:rPr>
              <a:t>app </a:t>
            </a:r>
            <a:r>
              <a:rPr kumimoji="0" lang="ru-RU" altLang="ru-RU" sz="1200" b="0" i="0" u="none" strike="noStrike" cap="none" normalizeH="0" baseline="0" dirty="0">
                <a:ln>
                  <a:noFill/>
                </a:ln>
                <a:solidFill>
                  <a:srgbClr val="89DDFF"/>
                </a:solidFill>
                <a:effectLst/>
                <a:latin typeface="JetBrains Mono"/>
              </a:rPr>
              <a:t>= </a:t>
            </a:r>
            <a:r>
              <a:rPr kumimoji="0" lang="ru-RU" altLang="ru-RU" sz="1200" b="0" i="0" u="none" strike="noStrike" cap="none" normalizeH="0" baseline="0" dirty="0">
                <a:ln>
                  <a:noFill/>
                </a:ln>
                <a:solidFill>
                  <a:srgbClr val="82AAFF"/>
                </a:solidFill>
                <a:effectLst/>
                <a:latin typeface="JetBrains Mono"/>
              </a:rPr>
              <a:t>Flask</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C3CEE3"/>
                </a:solidFill>
                <a:effectLst/>
                <a:latin typeface="JetBrains Mono"/>
              </a:rPr>
              <a:t>__name__</a:t>
            </a:r>
            <a:r>
              <a:rPr kumimoji="0" lang="ru-RU" altLang="ru-RU" sz="1200" b="0" i="0" u="none" strike="noStrike" cap="none" normalizeH="0" baseline="0" dirty="0">
                <a:ln>
                  <a:noFill/>
                </a:ln>
                <a:solidFill>
                  <a:srgbClr val="89DDFF"/>
                </a:solidFill>
                <a:effectLst/>
                <a:latin typeface="JetBrains Mono"/>
              </a:rPr>
              <a:t>)</a:t>
            </a:r>
            <a:br>
              <a:rPr kumimoji="0" lang="ru-RU" altLang="ru-RU" sz="1200" b="0" i="0" u="none" strike="noStrike" cap="none" normalizeH="0" baseline="0" dirty="0">
                <a:ln>
                  <a:noFill/>
                </a:ln>
                <a:solidFill>
                  <a:srgbClr val="89DDFF"/>
                </a:solidFill>
                <a:effectLst/>
                <a:latin typeface="JetBrains Mono"/>
              </a:rPr>
            </a:br>
            <a:br>
              <a:rPr kumimoji="0" lang="ru-RU" altLang="ru-RU" sz="1200" b="0" i="0" u="none" strike="noStrike" cap="none" normalizeH="0" baseline="0" dirty="0">
                <a:ln>
                  <a:noFill/>
                </a:ln>
                <a:solidFill>
                  <a:srgbClr val="89DDFF"/>
                </a:solidFill>
                <a:effectLst/>
                <a:latin typeface="JetBrains Mono"/>
              </a:rPr>
            </a:br>
            <a:br>
              <a:rPr kumimoji="0" lang="ru-RU" altLang="ru-RU" sz="1200" b="0" i="0" u="none" strike="noStrike" cap="none" normalizeH="0" baseline="0" dirty="0">
                <a:ln>
                  <a:noFill/>
                </a:ln>
                <a:solidFill>
                  <a:srgbClr val="89DDFF"/>
                </a:solidFill>
                <a:effectLst/>
                <a:latin typeface="JetBrains Mono"/>
              </a:rPr>
            </a:br>
            <a:r>
              <a:rPr kumimoji="0" lang="ru-RU" altLang="ru-RU" sz="1200" b="0" i="0" u="none" strike="noStrike" cap="none" normalizeH="0" baseline="0" dirty="0">
                <a:ln>
                  <a:noFill/>
                </a:ln>
                <a:solidFill>
                  <a:srgbClr val="82AAFF"/>
                </a:solidFill>
                <a:effectLst/>
                <a:latin typeface="JetBrains Mono"/>
              </a:rPr>
              <a:t>@app.route</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C3E88D"/>
                </a:solidFill>
                <a:effectLst/>
                <a:latin typeface="JetBrains Mono"/>
              </a:rPr>
              <a:t>'/books/&lt;genre&gt;'</a:t>
            </a:r>
            <a:r>
              <a:rPr kumimoji="0" lang="ru-RU" altLang="ru-RU" sz="1200" b="0" i="0" u="none" strike="noStrike" cap="none" normalizeH="0" baseline="0" dirty="0">
                <a:ln>
                  <a:noFill/>
                </a:ln>
                <a:solidFill>
                  <a:srgbClr val="89DDFF"/>
                </a:solidFill>
                <a:effectLst/>
                <a:latin typeface="JetBrains Mono"/>
              </a:rPr>
              <a:t>)</a:t>
            </a:r>
            <a:br>
              <a:rPr kumimoji="0" lang="ru-RU" altLang="ru-RU" sz="1200" b="0" i="0" u="none" strike="noStrike" cap="none" normalizeH="0" baseline="0" dirty="0">
                <a:ln>
                  <a:noFill/>
                </a:ln>
                <a:solidFill>
                  <a:srgbClr val="89DDFF"/>
                </a:solidFill>
                <a:effectLst/>
                <a:latin typeface="JetBrains Mono"/>
              </a:rPr>
            </a:br>
            <a:r>
              <a:rPr kumimoji="0" lang="ru-RU" altLang="ru-RU" sz="1200" b="0" i="1" u="none" strike="noStrike" cap="none" normalizeH="0" baseline="0" dirty="0">
                <a:ln>
                  <a:noFill/>
                </a:ln>
                <a:solidFill>
                  <a:srgbClr val="C792EA"/>
                </a:solidFill>
                <a:effectLst/>
                <a:latin typeface="JetBrains Mono"/>
              </a:rPr>
              <a:t>def </a:t>
            </a:r>
            <a:r>
              <a:rPr kumimoji="0" lang="ru-RU" altLang="ru-RU" sz="1200" b="0" i="0" u="none" strike="noStrike" cap="none" normalizeH="0" baseline="0" dirty="0">
                <a:ln>
                  <a:noFill/>
                </a:ln>
                <a:solidFill>
                  <a:srgbClr val="82AAFF"/>
                </a:solidFill>
                <a:effectLst/>
                <a:latin typeface="JetBrains Mono"/>
              </a:rPr>
              <a:t>books</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F78C6C"/>
                </a:solidFill>
                <a:effectLst/>
                <a:latin typeface="JetBrains Mono"/>
              </a:rPr>
              <a:t>genre</a:t>
            </a:r>
            <a:r>
              <a:rPr kumimoji="0" lang="ru-RU" altLang="ru-RU" sz="1200" b="0" i="0" u="none" strike="noStrike" cap="none" normalizeH="0" baseline="0" dirty="0">
                <a:ln>
                  <a:noFill/>
                </a:ln>
                <a:solidFill>
                  <a:srgbClr val="89DDFF"/>
                </a:solidFill>
                <a:effectLst/>
                <a:latin typeface="JetBrains Mono"/>
              </a:rPr>
              <a:t>):</a:t>
            </a:r>
            <a:br>
              <a:rPr kumimoji="0" lang="ru-RU" altLang="ru-RU" sz="1200" b="0" i="0" u="none" strike="noStrike" cap="none" normalizeH="0" baseline="0" dirty="0">
                <a:ln>
                  <a:noFill/>
                </a:ln>
                <a:solidFill>
                  <a:srgbClr val="89DDFF"/>
                </a:solidFill>
                <a:effectLst/>
                <a:latin typeface="JetBrains Mono"/>
              </a:rPr>
            </a:br>
            <a:r>
              <a:rPr kumimoji="0" lang="ru-RU" altLang="ru-RU" sz="1200" b="0" i="0" u="none" strike="noStrike" cap="none" normalizeH="0" baseline="0" dirty="0">
                <a:ln>
                  <a:noFill/>
                </a:ln>
                <a:solidFill>
                  <a:srgbClr val="89DDFF"/>
                </a:solidFill>
                <a:effectLst/>
                <a:latin typeface="JetBrains Mono"/>
              </a:rPr>
              <a:t>    </a:t>
            </a:r>
            <a:r>
              <a:rPr kumimoji="0" lang="ru-RU" altLang="ru-RU" sz="1200" b="0" i="0" u="none" strike="noStrike" cap="none" normalizeH="0" baseline="0" dirty="0">
                <a:ln>
                  <a:noFill/>
                </a:ln>
                <a:solidFill>
                  <a:srgbClr val="C3CEE3"/>
                </a:solidFill>
                <a:effectLst/>
                <a:latin typeface="JetBrains Mono"/>
              </a:rPr>
              <a:t>res </a:t>
            </a:r>
            <a:r>
              <a:rPr kumimoji="0" lang="ru-RU" altLang="ru-RU" sz="1200" b="0" i="0" u="none" strike="noStrike" cap="none" normalizeH="0" baseline="0" dirty="0">
                <a:ln>
                  <a:noFill/>
                </a:ln>
                <a:solidFill>
                  <a:srgbClr val="89DDFF"/>
                </a:solidFill>
                <a:effectLst/>
                <a:latin typeface="JetBrains Mono"/>
              </a:rPr>
              <a:t>= </a:t>
            </a:r>
            <a:r>
              <a:rPr kumimoji="0" lang="ru-RU" altLang="ru-RU" sz="1200" b="0" i="0" u="none" strike="noStrike" cap="none" normalizeH="0" baseline="0" dirty="0">
                <a:ln>
                  <a:noFill/>
                </a:ln>
                <a:solidFill>
                  <a:srgbClr val="82AAFF"/>
                </a:solidFill>
                <a:effectLst/>
                <a:latin typeface="JetBrains Mono"/>
              </a:rPr>
              <a:t>make_response</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C3E88D"/>
                </a:solidFill>
                <a:effectLst/>
                <a:latin typeface="JetBrains Mono"/>
              </a:rPr>
              <a:t>f"All Books in </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F78C6C"/>
                </a:solidFill>
                <a:effectLst/>
                <a:latin typeface="JetBrains Mono"/>
              </a:rPr>
              <a:t>genre</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C3E88D"/>
                </a:solidFill>
                <a:effectLst/>
                <a:latin typeface="JetBrains Mono"/>
              </a:rPr>
              <a:t> category"</a:t>
            </a:r>
            <a:r>
              <a:rPr kumimoji="0" lang="ru-RU" altLang="ru-RU" sz="1200" b="0" i="0" u="none" strike="noStrike" cap="none" normalizeH="0" baseline="0" dirty="0">
                <a:ln>
                  <a:noFill/>
                </a:ln>
                <a:solidFill>
                  <a:srgbClr val="89DDFF"/>
                </a:solidFill>
                <a:effectLst/>
                <a:latin typeface="JetBrains Mono"/>
              </a:rPr>
              <a:t>)</a:t>
            </a:r>
            <a:br>
              <a:rPr kumimoji="0" lang="ru-RU" altLang="ru-RU" sz="1200" b="0" i="0" u="none" strike="noStrike" cap="none" normalizeH="0" baseline="0" dirty="0">
                <a:ln>
                  <a:noFill/>
                </a:ln>
                <a:solidFill>
                  <a:srgbClr val="89DDFF"/>
                </a:solidFill>
                <a:effectLst/>
                <a:latin typeface="JetBrains Mono"/>
              </a:rPr>
            </a:br>
            <a:r>
              <a:rPr kumimoji="0" lang="ru-RU" altLang="ru-RU" sz="1200" b="0" i="0" u="none" strike="noStrike" cap="none" normalizeH="0" baseline="0" dirty="0">
                <a:ln>
                  <a:noFill/>
                </a:ln>
                <a:solidFill>
                  <a:srgbClr val="89DDFF"/>
                </a:solidFill>
                <a:effectLst/>
                <a:latin typeface="JetBrains Mono"/>
              </a:rPr>
              <a:t>    </a:t>
            </a:r>
            <a:r>
              <a:rPr kumimoji="0" lang="ru-RU" altLang="ru-RU" sz="1200" b="0" i="0" u="none" strike="noStrike" cap="none" normalizeH="0" baseline="0" dirty="0">
                <a:ln>
                  <a:noFill/>
                </a:ln>
                <a:solidFill>
                  <a:srgbClr val="C3CEE3"/>
                </a:solidFill>
                <a:effectLst/>
                <a:latin typeface="JetBrains Mono"/>
              </a:rPr>
              <a:t>res</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C3CEE3"/>
                </a:solidFill>
                <a:effectLst/>
                <a:latin typeface="JetBrains Mono"/>
              </a:rPr>
              <a:t>headers</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C3E88D"/>
                </a:solidFill>
                <a:effectLst/>
                <a:latin typeface="JetBrains Mono"/>
              </a:rPr>
              <a:t>'Content-Type'</a:t>
            </a:r>
            <a:r>
              <a:rPr kumimoji="0" lang="ru-RU" altLang="ru-RU" sz="1200" b="0" i="0" u="none" strike="noStrike" cap="none" normalizeH="0" baseline="0" dirty="0">
                <a:ln>
                  <a:noFill/>
                </a:ln>
                <a:solidFill>
                  <a:srgbClr val="89DDFF"/>
                </a:solidFill>
                <a:effectLst/>
                <a:latin typeface="JetBrains Mono"/>
              </a:rPr>
              <a:t>] = </a:t>
            </a:r>
            <a:r>
              <a:rPr kumimoji="0" lang="ru-RU" altLang="ru-RU" sz="1200" b="0" i="0" u="none" strike="noStrike" cap="none" normalizeH="0" baseline="0" dirty="0">
                <a:ln>
                  <a:noFill/>
                </a:ln>
                <a:solidFill>
                  <a:srgbClr val="C3E88D"/>
                </a:solidFill>
                <a:effectLst/>
                <a:latin typeface="JetBrains Mono"/>
              </a:rPr>
              <a:t>'text/plain'</a:t>
            </a:r>
            <a:br>
              <a:rPr kumimoji="0" lang="ru-RU" altLang="ru-RU" sz="1200" b="0" i="0" u="none" strike="noStrike" cap="none" normalizeH="0" baseline="0" dirty="0">
                <a:ln>
                  <a:noFill/>
                </a:ln>
                <a:solidFill>
                  <a:srgbClr val="C3E88D"/>
                </a:solidFill>
                <a:effectLst/>
                <a:latin typeface="JetBrains Mono"/>
              </a:rPr>
            </a:br>
            <a:r>
              <a:rPr kumimoji="0" lang="ru-RU" altLang="ru-RU" sz="1200" b="0" i="0" u="none" strike="noStrike" cap="none" normalizeH="0" baseline="0" dirty="0">
                <a:ln>
                  <a:noFill/>
                </a:ln>
                <a:solidFill>
                  <a:srgbClr val="C3E88D"/>
                </a:solidFill>
                <a:effectLst/>
                <a:latin typeface="JetBrains Mono"/>
              </a:rPr>
              <a:t>    </a:t>
            </a:r>
            <a:r>
              <a:rPr kumimoji="0" lang="ru-RU" altLang="ru-RU" sz="1200" b="0" i="0" u="none" strike="noStrike" cap="none" normalizeH="0" baseline="0" dirty="0">
                <a:ln>
                  <a:noFill/>
                </a:ln>
                <a:solidFill>
                  <a:srgbClr val="C3CEE3"/>
                </a:solidFill>
                <a:effectLst/>
                <a:latin typeface="JetBrains Mono"/>
              </a:rPr>
              <a:t>res</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C3CEE3"/>
                </a:solidFill>
                <a:effectLst/>
                <a:latin typeface="JetBrains Mono"/>
              </a:rPr>
              <a:t>headers</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C3E88D"/>
                </a:solidFill>
                <a:effectLst/>
                <a:latin typeface="JetBrains Mono"/>
              </a:rPr>
              <a:t>'Server'</a:t>
            </a:r>
            <a:r>
              <a:rPr kumimoji="0" lang="ru-RU" altLang="ru-RU" sz="1200" b="0" i="0" u="none" strike="noStrike" cap="none" normalizeH="0" baseline="0" dirty="0">
                <a:ln>
                  <a:noFill/>
                </a:ln>
                <a:solidFill>
                  <a:srgbClr val="89DDFF"/>
                </a:solidFill>
                <a:effectLst/>
                <a:latin typeface="JetBrains Mono"/>
              </a:rPr>
              <a:t>] = </a:t>
            </a:r>
            <a:r>
              <a:rPr kumimoji="0" lang="ru-RU" altLang="ru-RU" sz="1200" b="0" i="0" u="none" strike="noStrike" cap="none" normalizeH="0" baseline="0" dirty="0">
                <a:ln>
                  <a:noFill/>
                </a:ln>
                <a:solidFill>
                  <a:srgbClr val="C3E88D"/>
                </a:solidFill>
                <a:effectLst/>
                <a:latin typeface="JetBrains Mono"/>
              </a:rPr>
              <a:t>'Foobar'</a:t>
            </a:r>
            <a:br>
              <a:rPr kumimoji="0" lang="ru-RU" altLang="ru-RU" sz="1200" b="0" i="0" u="none" strike="noStrike" cap="none" normalizeH="0" baseline="0" dirty="0">
                <a:ln>
                  <a:noFill/>
                </a:ln>
                <a:solidFill>
                  <a:srgbClr val="C3E88D"/>
                </a:solidFill>
                <a:effectLst/>
                <a:latin typeface="JetBrains Mono"/>
              </a:rPr>
            </a:br>
            <a:r>
              <a:rPr kumimoji="0" lang="ru-RU" altLang="ru-RU" sz="1200" b="0" i="0" u="none" strike="noStrike" cap="none" normalizeH="0" baseline="0" dirty="0">
                <a:ln>
                  <a:noFill/>
                </a:ln>
                <a:solidFill>
                  <a:srgbClr val="C3E88D"/>
                </a:solidFill>
                <a:effectLst/>
                <a:latin typeface="JetBrains Mono"/>
              </a:rPr>
              <a:t>    </a:t>
            </a:r>
            <a:r>
              <a:rPr kumimoji="0" lang="ru-RU" altLang="ru-RU" sz="1200" b="0" i="1" u="none" strike="noStrike" cap="none" normalizeH="0" baseline="0" dirty="0">
                <a:ln>
                  <a:noFill/>
                </a:ln>
                <a:solidFill>
                  <a:srgbClr val="C792EA"/>
                </a:solidFill>
                <a:effectLst/>
                <a:latin typeface="JetBrains Mono"/>
              </a:rPr>
              <a:t>return </a:t>
            </a:r>
            <a:r>
              <a:rPr kumimoji="0" lang="ru-RU" altLang="ru-RU" sz="1200" b="0" i="0" u="none" strike="noStrike" cap="none" normalizeH="0" baseline="0" dirty="0">
                <a:ln>
                  <a:noFill/>
                </a:ln>
                <a:solidFill>
                  <a:srgbClr val="C3CEE3"/>
                </a:solidFill>
                <a:effectLst/>
                <a:latin typeface="JetBrains Mono"/>
              </a:rPr>
              <a:t>res</a:t>
            </a:r>
            <a:br>
              <a:rPr kumimoji="0" lang="ru-RU" altLang="ru-RU" sz="1200" b="0" i="0" u="none" strike="noStrike" cap="none" normalizeH="0" baseline="0" dirty="0">
                <a:ln>
                  <a:noFill/>
                </a:ln>
                <a:solidFill>
                  <a:srgbClr val="C3CEE3"/>
                </a:solidFill>
                <a:effectLst/>
                <a:latin typeface="JetBrains Mono"/>
              </a:rPr>
            </a:br>
            <a:br>
              <a:rPr kumimoji="0" lang="ru-RU" altLang="ru-RU" sz="1200" b="0" i="0" u="none" strike="noStrike" cap="none" normalizeH="0" baseline="0" dirty="0">
                <a:ln>
                  <a:noFill/>
                </a:ln>
                <a:solidFill>
                  <a:srgbClr val="C3CEE3"/>
                </a:solidFill>
                <a:effectLst/>
                <a:latin typeface="JetBrains Mono"/>
              </a:rPr>
            </a:br>
            <a:r>
              <a:rPr kumimoji="0" lang="ru-RU" altLang="ru-RU" sz="1200" b="0" i="1" u="none" strike="noStrike" cap="none" normalizeH="0" baseline="0" dirty="0">
                <a:ln>
                  <a:noFill/>
                </a:ln>
                <a:solidFill>
                  <a:srgbClr val="C792EA"/>
                </a:solidFill>
                <a:effectLst/>
                <a:latin typeface="JetBrains Mono"/>
              </a:rPr>
              <a:t>if </a:t>
            </a:r>
            <a:r>
              <a:rPr kumimoji="0" lang="ru-RU" altLang="ru-RU" sz="1200" b="0" i="0" u="none" strike="noStrike" cap="none" normalizeH="0" baseline="0" dirty="0">
                <a:ln>
                  <a:noFill/>
                </a:ln>
                <a:solidFill>
                  <a:srgbClr val="C3CEE3"/>
                </a:solidFill>
                <a:effectLst/>
                <a:latin typeface="JetBrains Mono"/>
              </a:rPr>
              <a:t>__name__ </a:t>
            </a:r>
            <a:r>
              <a:rPr kumimoji="0" lang="ru-RU" altLang="ru-RU" sz="1200" b="0" i="0" u="none" strike="noStrike" cap="none" normalizeH="0" baseline="0" dirty="0">
                <a:ln>
                  <a:noFill/>
                </a:ln>
                <a:solidFill>
                  <a:srgbClr val="89DDFF"/>
                </a:solidFill>
                <a:effectLst/>
                <a:latin typeface="JetBrains Mono"/>
              </a:rPr>
              <a:t>== </a:t>
            </a:r>
            <a:r>
              <a:rPr kumimoji="0" lang="ru-RU" altLang="ru-RU" sz="1200" b="0" i="0" u="none" strike="noStrike" cap="none" normalizeH="0" baseline="0" dirty="0">
                <a:ln>
                  <a:noFill/>
                </a:ln>
                <a:solidFill>
                  <a:srgbClr val="C3E88D"/>
                </a:solidFill>
                <a:effectLst/>
                <a:latin typeface="JetBrains Mono"/>
              </a:rPr>
              <a:t>"__main__"</a:t>
            </a:r>
            <a:r>
              <a:rPr kumimoji="0" lang="ru-RU" altLang="ru-RU" sz="1200" b="0" i="0" u="none" strike="noStrike" cap="none" normalizeH="0" baseline="0" dirty="0">
                <a:ln>
                  <a:noFill/>
                </a:ln>
                <a:solidFill>
                  <a:srgbClr val="89DDFF"/>
                </a:solidFill>
                <a:effectLst/>
                <a:latin typeface="JetBrains Mono"/>
              </a:rPr>
              <a:t>:</a:t>
            </a:r>
            <a:br>
              <a:rPr kumimoji="0" lang="ru-RU" altLang="ru-RU" sz="1200" b="0" i="0" u="none" strike="noStrike" cap="none" normalizeH="0" baseline="0" dirty="0">
                <a:ln>
                  <a:noFill/>
                </a:ln>
                <a:solidFill>
                  <a:srgbClr val="89DDFF"/>
                </a:solidFill>
                <a:effectLst/>
                <a:latin typeface="JetBrains Mono"/>
              </a:rPr>
            </a:br>
            <a:r>
              <a:rPr kumimoji="0" lang="ru-RU" altLang="ru-RU" sz="1200" b="0" i="0" u="none" strike="noStrike" cap="none" normalizeH="0" baseline="0" dirty="0">
                <a:ln>
                  <a:noFill/>
                </a:ln>
                <a:solidFill>
                  <a:srgbClr val="89DDFF"/>
                </a:solidFill>
                <a:effectLst/>
                <a:latin typeface="JetBrains Mono"/>
              </a:rPr>
              <a:t>    </a:t>
            </a:r>
            <a:r>
              <a:rPr kumimoji="0" lang="ru-RU" altLang="ru-RU" sz="1200" b="0" i="0" u="none" strike="noStrike" cap="none" normalizeH="0" baseline="0" dirty="0">
                <a:ln>
                  <a:noFill/>
                </a:ln>
                <a:solidFill>
                  <a:srgbClr val="C3CEE3"/>
                </a:solidFill>
                <a:effectLst/>
                <a:latin typeface="JetBrains Mono"/>
              </a:rPr>
              <a:t>app</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82AAFF"/>
                </a:solidFill>
                <a:effectLst/>
                <a:latin typeface="JetBrains Mono"/>
              </a:rPr>
              <a:t>run</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F78C6C"/>
                </a:solidFill>
                <a:effectLst/>
                <a:latin typeface="JetBrains Mono"/>
              </a:rPr>
              <a:t>debug</a:t>
            </a:r>
            <a:r>
              <a:rPr kumimoji="0" lang="ru-RU" altLang="ru-RU" sz="1200" b="0" i="0" u="none" strike="noStrike" cap="none" normalizeH="0" baseline="0" dirty="0">
                <a:ln>
                  <a:noFill/>
                </a:ln>
                <a:solidFill>
                  <a:srgbClr val="89DDFF"/>
                </a:solidFill>
                <a:effectLst/>
                <a:latin typeface="JetBrains Mono"/>
              </a:rPr>
              <a:t>=</a:t>
            </a:r>
            <a:r>
              <a:rPr kumimoji="0" lang="ru-RU" altLang="ru-RU" sz="1200" b="0" i="1" u="none" strike="noStrike" cap="none" normalizeH="0" baseline="0" dirty="0">
                <a:ln>
                  <a:noFill/>
                </a:ln>
                <a:solidFill>
                  <a:srgbClr val="C792EA"/>
                </a:solidFill>
                <a:effectLst/>
                <a:latin typeface="JetBrains Mono"/>
              </a:rPr>
              <a:t>True</a:t>
            </a:r>
            <a:r>
              <a:rPr kumimoji="0" lang="ru-RU" altLang="ru-RU" sz="1200" b="0" i="0" u="none" strike="noStrike" cap="none" normalizeH="0" baseline="0" dirty="0">
                <a:ln>
                  <a:noFill/>
                </a:ln>
                <a:solidFill>
                  <a:srgbClr val="89DDFF"/>
                </a:solidFill>
                <a:effectLst/>
                <a:latin typeface="JetBrains Mono"/>
              </a:rPr>
              <a:t>)</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4756323" y="1493539"/>
            <a:ext cx="2733675" cy="285750"/>
          </a:xfrm>
          <a:prstGeom prst="rect">
            <a:avLst/>
          </a:prstGeom>
        </p:spPr>
      </p:pic>
      <p:sp>
        <p:nvSpPr>
          <p:cNvPr id="5" name="Rectangle 4"/>
          <p:cNvSpPr/>
          <p:nvPr/>
        </p:nvSpPr>
        <p:spPr>
          <a:xfrm>
            <a:off x="4756323" y="935700"/>
            <a:ext cx="4089133" cy="369332"/>
          </a:xfrm>
          <a:prstGeom prst="rect">
            <a:avLst/>
          </a:prstGeom>
        </p:spPr>
        <p:txBody>
          <a:bodyPr wrap="none">
            <a:spAutoFit/>
          </a:bodyPr>
          <a:lstStyle/>
          <a:p>
            <a:r>
              <a:rPr lang="uk-UA" dirty="0"/>
              <a:t>http://127.0.0.1:5000/books/about_Flask</a:t>
            </a:r>
          </a:p>
        </p:txBody>
      </p:sp>
      <p:sp>
        <p:nvSpPr>
          <p:cNvPr id="6" name="Rectangle 5"/>
          <p:cNvSpPr/>
          <p:nvPr/>
        </p:nvSpPr>
        <p:spPr>
          <a:xfrm>
            <a:off x="4667156" y="3725239"/>
            <a:ext cx="2314480" cy="369332"/>
          </a:xfrm>
          <a:prstGeom prst="rect">
            <a:avLst/>
          </a:prstGeom>
        </p:spPr>
        <p:txBody>
          <a:bodyPr wrap="none">
            <a:spAutoFit/>
          </a:bodyPr>
          <a:lstStyle/>
          <a:p>
            <a:r>
              <a:rPr lang="uk-UA" dirty="0"/>
              <a:t>http://127.0.0.1:5000/</a:t>
            </a:r>
          </a:p>
        </p:txBody>
      </p:sp>
      <p:pic>
        <p:nvPicPr>
          <p:cNvPr id="7" name="Picture 6"/>
          <p:cNvPicPr>
            <a:picLocks noChangeAspect="1"/>
          </p:cNvPicPr>
          <p:nvPr/>
        </p:nvPicPr>
        <p:blipFill>
          <a:blip r:embed="rId3"/>
          <a:stretch>
            <a:fillRect/>
          </a:stretch>
        </p:blipFill>
        <p:spPr>
          <a:xfrm>
            <a:off x="4756323" y="4199496"/>
            <a:ext cx="1257300" cy="495300"/>
          </a:xfrm>
          <a:prstGeom prst="rect">
            <a:avLst/>
          </a:prstGeom>
        </p:spPr>
      </p:pic>
      <p:sp>
        <p:nvSpPr>
          <p:cNvPr id="8" name="Rectangle 2"/>
          <p:cNvSpPr>
            <a:spLocks noChangeArrowheads="1"/>
          </p:cNvSpPr>
          <p:nvPr/>
        </p:nvSpPr>
        <p:spPr bwMode="auto">
          <a:xfrm>
            <a:off x="316872" y="3852639"/>
            <a:ext cx="3826689" cy="64633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a:ln>
                  <a:noFill/>
                </a:ln>
                <a:solidFill>
                  <a:srgbClr val="82AAFF"/>
                </a:solidFill>
                <a:effectLst/>
                <a:latin typeface="JetBrains Mono"/>
              </a:rPr>
              <a:t>@app.route</a:t>
            </a:r>
            <a:r>
              <a:rPr kumimoji="0" lang="ru-RU" altLang="ru-RU" sz="1200" b="0" i="0" u="none" strike="noStrike" cap="none" normalizeH="0" baseline="0">
                <a:ln>
                  <a:noFill/>
                </a:ln>
                <a:solidFill>
                  <a:srgbClr val="89DDFF"/>
                </a:solidFill>
                <a:effectLst/>
                <a:latin typeface="JetBrains Mono"/>
              </a:rPr>
              <a:t>(</a:t>
            </a:r>
            <a:r>
              <a:rPr kumimoji="0" lang="ru-RU" altLang="ru-RU" sz="1200" b="0" i="0" u="none" strike="noStrike" cap="none" normalizeH="0" baseline="0">
                <a:ln>
                  <a:noFill/>
                </a:ln>
                <a:solidFill>
                  <a:srgbClr val="C3E88D"/>
                </a:solidFill>
                <a:effectLst/>
                <a:latin typeface="JetBrains Mono"/>
              </a:rPr>
              <a:t>'/'</a:t>
            </a:r>
            <a:r>
              <a:rPr kumimoji="0" lang="ru-RU" altLang="ru-RU" sz="1200" b="0" i="0" u="none" strike="noStrike" cap="none" normalizeH="0" baseline="0">
                <a:ln>
                  <a:noFill/>
                </a:ln>
                <a:solidFill>
                  <a:srgbClr val="89DDFF"/>
                </a:solidFill>
                <a:effectLst/>
                <a:latin typeface="JetBrains Mono"/>
              </a:rPr>
              <a:t>)</a:t>
            </a:r>
            <a:br>
              <a:rPr kumimoji="0" lang="ru-RU" altLang="ru-RU" sz="1200" b="0" i="0" u="none" strike="noStrike" cap="none" normalizeH="0" baseline="0">
                <a:ln>
                  <a:noFill/>
                </a:ln>
                <a:solidFill>
                  <a:srgbClr val="89DDFF"/>
                </a:solidFill>
                <a:effectLst/>
                <a:latin typeface="JetBrains Mono"/>
              </a:rPr>
            </a:br>
            <a:r>
              <a:rPr kumimoji="0" lang="ru-RU" altLang="ru-RU" sz="1200" b="0" i="1" u="none" strike="noStrike" cap="none" normalizeH="0" baseline="0">
                <a:ln>
                  <a:noFill/>
                </a:ln>
                <a:solidFill>
                  <a:srgbClr val="C792EA"/>
                </a:solidFill>
                <a:effectLst/>
                <a:latin typeface="JetBrains Mono"/>
              </a:rPr>
              <a:t>def </a:t>
            </a:r>
            <a:r>
              <a:rPr kumimoji="0" lang="ru-RU" altLang="ru-RU" sz="1200" b="0" i="0" u="none" strike="noStrike" cap="none" normalizeH="0" baseline="0">
                <a:ln>
                  <a:noFill/>
                </a:ln>
                <a:solidFill>
                  <a:srgbClr val="82AAFF"/>
                </a:solidFill>
                <a:effectLst/>
                <a:latin typeface="JetBrains Mono"/>
              </a:rPr>
              <a:t>http_404_handler</a:t>
            </a:r>
            <a:r>
              <a:rPr kumimoji="0" lang="ru-RU" altLang="ru-RU" sz="1200" b="0" i="0" u="none" strike="noStrike" cap="none" normalizeH="0" baseline="0">
                <a:ln>
                  <a:noFill/>
                </a:ln>
                <a:solidFill>
                  <a:srgbClr val="89DDFF"/>
                </a:solidFill>
                <a:effectLst/>
                <a:latin typeface="JetBrains Mono"/>
              </a:rPr>
              <a:t>():</a:t>
            </a: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    </a:t>
            </a:r>
            <a:r>
              <a:rPr kumimoji="0" lang="ru-RU" altLang="ru-RU" sz="1200" b="0" i="1" u="none" strike="noStrike" cap="none" normalizeH="0" baseline="0">
                <a:ln>
                  <a:noFill/>
                </a:ln>
                <a:solidFill>
                  <a:srgbClr val="C792EA"/>
                </a:solidFill>
                <a:effectLst/>
                <a:latin typeface="JetBrains Mono"/>
              </a:rPr>
              <a:t>return </a:t>
            </a:r>
            <a:r>
              <a:rPr kumimoji="0" lang="ru-RU" altLang="ru-RU" sz="1200" b="0" i="0" u="none" strike="noStrike" cap="none" normalizeH="0" baseline="0">
                <a:ln>
                  <a:noFill/>
                </a:ln>
                <a:solidFill>
                  <a:srgbClr val="82AAFF"/>
                </a:solidFill>
                <a:effectLst/>
                <a:latin typeface="JetBrains Mono"/>
              </a:rPr>
              <a:t>make_response</a:t>
            </a:r>
            <a:r>
              <a:rPr kumimoji="0" lang="ru-RU" altLang="ru-RU" sz="1200" b="0" i="0" u="none" strike="noStrike" cap="none" normalizeH="0" baseline="0">
                <a:ln>
                  <a:noFill/>
                </a:ln>
                <a:solidFill>
                  <a:srgbClr val="89DDFF"/>
                </a:solidFill>
                <a:effectLst/>
                <a:latin typeface="JetBrains Mono"/>
              </a:rPr>
              <a:t>(</a:t>
            </a:r>
            <a:r>
              <a:rPr kumimoji="0" lang="ru-RU" altLang="ru-RU" sz="1200" b="0" i="0" u="none" strike="noStrike" cap="none" normalizeH="0" baseline="0">
                <a:ln>
                  <a:noFill/>
                </a:ln>
                <a:solidFill>
                  <a:srgbClr val="C3E88D"/>
                </a:solidFill>
                <a:effectLst/>
                <a:latin typeface="JetBrains Mono"/>
              </a:rPr>
              <a:t>"&lt;h2&gt;404 Error&lt;/h2&gt;"</a:t>
            </a:r>
            <a:r>
              <a:rPr kumimoji="0" lang="ru-RU" altLang="ru-RU" sz="1200" b="0" i="0" u="none" strike="noStrike" cap="none" normalizeH="0" baseline="0">
                <a:ln>
                  <a:noFill/>
                </a:ln>
                <a:solidFill>
                  <a:srgbClr val="89DDFF"/>
                </a:solidFill>
                <a:effectLst/>
                <a:latin typeface="JetBrains Mono"/>
              </a:rPr>
              <a:t>, </a:t>
            </a:r>
            <a:r>
              <a:rPr kumimoji="0" lang="ru-RU" altLang="ru-RU" sz="1200" b="0" i="0" u="none" strike="noStrike" cap="none" normalizeH="0" baseline="0">
                <a:ln>
                  <a:noFill/>
                </a:ln>
                <a:solidFill>
                  <a:srgbClr val="F78C6C"/>
                </a:solidFill>
                <a:effectLst/>
                <a:latin typeface="JetBrains Mono"/>
              </a:rPr>
              <a:t>400</a:t>
            </a:r>
            <a:r>
              <a:rPr kumimoji="0" lang="ru-RU" altLang="ru-RU" sz="1200" b="0" i="0" u="none" strike="noStrike" cap="none" normalizeH="0" baseline="0">
                <a:ln>
                  <a:noFill/>
                </a:ln>
                <a:solidFill>
                  <a:srgbClr val="89DDFF"/>
                </a:solidFill>
                <a:effectLst/>
                <a:latin typeface="JetBrains Mono"/>
              </a:rPr>
              <a:t>)</a:t>
            </a:r>
            <a:endParaRPr kumimoji="0" lang="ru-RU" altLang="ru-RU"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5531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818" y="262550"/>
            <a:ext cx="11678970" cy="6364587"/>
          </a:xfrm>
        </p:spPr>
        <p:txBody>
          <a:bodyPr>
            <a:normAutofit/>
          </a:bodyPr>
          <a:lstStyle/>
          <a:p>
            <a:pPr marL="0" indent="0">
              <a:spcBef>
                <a:spcPts val="0"/>
              </a:spcBef>
              <a:buNone/>
            </a:pPr>
            <a:r>
              <a:rPr lang="ru-RU" sz="1400" b="1" i="1" dirty="0"/>
              <a:t>Налаштування </a:t>
            </a:r>
            <a:r>
              <a:rPr lang="en-US" sz="1400" b="1" i="1" dirty="0"/>
              <a:t>cookies</a:t>
            </a:r>
            <a:r>
              <a:rPr lang="ru-RU" sz="1400" dirty="0"/>
              <a:t>- ще одна базова задача для будь-якого веб-додатку. Функція </a:t>
            </a:r>
            <a:r>
              <a:rPr lang="ru-RU" sz="1400" b="1" i="1" dirty="0"/>
              <a:t>make_response()</a:t>
            </a:r>
            <a:r>
              <a:rPr lang="ru-RU" sz="1400" dirty="0"/>
              <a:t> максимально її спрощує. Наступний код встановлює дві </a:t>
            </a:r>
            <a:r>
              <a:rPr lang="en-US" sz="1400" dirty="0"/>
              <a:t>cookies</a:t>
            </a:r>
            <a:r>
              <a:rPr lang="ru-RU" sz="1400" dirty="0"/>
              <a:t> в клієнтському браузері. </a:t>
            </a:r>
            <a:endParaRPr lang="en-US" sz="1400" dirty="0"/>
          </a:p>
          <a:p>
            <a:pPr marL="0" indent="0">
              <a:spcBef>
                <a:spcPts val="0"/>
              </a:spcBef>
              <a:buNone/>
            </a:pPr>
            <a:endParaRPr lang="en-US" sz="1400" b="1" i="1" dirty="0"/>
          </a:p>
          <a:p>
            <a:pPr marL="0" indent="0">
              <a:spcBef>
                <a:spcPts val="0"/>
              </a:spcBef>
              <a:buNone/>
            </a:pPr>
            <a:endParaRPr lang="en-US" sz="1400" b="1" i="1" dirty="0"/>
          </a:p>
          <a:p>
            <a:pPr marL="0" indent="0">
              <a:spcBef>
                <a:spcPts val="0"/>
              </a:spcBef>
              <a:buNone/>
            </a:pPr>
            <a:endParaRPr lang="en-US" sz="1400" b="1" i="1" dirty="0"/>
          </a:p>
          <a:p>
            <a:pPr marL="0" indent="0">
              <a:spcBef>
                <a:spcPts val="0"/>
              </a:spcBef>
              <a:buNone/>
            </a:pPr>
            <a:endParaRPr lang="en-US" sz="1400" b="1" i="1" dirty="0"/>
          </a:p>
          <a:p>
            <a:pPr marL="0" indent="0">
              <a:spcBef>
                <a:spcPts val="0"/>
              </a:spcBef>
              <a:buNone/>
            </a:pPr>
            <a:endParaRPr lang="en-US" sz="1400" b="1" i="1" dirty="0"/>
          </a:p>
          <a:p>
            <a:pPr marL="0" indent="0">
              <a:spcBef>
                <a:spcPts val="0"/>
              </a:spcBef>
              <a:buNone/>
            </a:pPr>
            <a:endParaRPr lang="en-US" sz="1400" b="1" i="1" dirty="0"/>
          </a:p>
          <a:p>
            <a:pPr marL="0" indent="0">
              <a:spcBef>
                <a:spcPts val="0"/>
              </a:spcBef>
              <a:buNone/>
            </a:pPr>
            <a:endParaRPr lang="en-US" sz="1400" b="1" i="1" dirty="0"/>
          </a:p>
          <a:p>
            <a:pPr marL="0" indent="0">
              <a:spcBef>
                <a:spcPts val="0"/>
              </a:spcBef>
              <a:buNone/>
            </a:pPr>
            <a:endParaRPr lang="en-US" sz="1400" b="1" i="1" dirty="0"/>
          </a:p>
          <a:p>
            <a:pPr marL="0" indent="0">
              <a:spcBef>
                <a:spcPts val="0"/>
              </a:spcBef>
              <a:buNone/>
            </a:pPr>
            <a:endParaRPr lang="en-US" sz="1400" b="1" i="1" dirty="0"/>
          </a:p>
          <a:p>
            <a:pPr marL="0" indent="0">
              <a:spcBef>
                <a:spcPts val="0"/>
              </a:spcBef>
              <a:buNone/>
            </a:pPr>
            <a:endParaRPr lang="en-US" sz="1400" b="1" i="1" dirty="0"/>
          </a:p>
          <a:p>
            <a:pPr marL="0" indent="0">
              <a:spcBef>
                <a:spcPts val="0"/>
              </a:spcBef>
              <a:buNone/>
            </a:pPr>
            <a:endParaRPr lang="en-US" sz="1400" b="1" i="1" dirty="0"/>
          </a:p>
          <a:p>
            <a:pPr marL="0" indent="0">
              <a:spcBef>
                <a:spcPts val="0"/>
              </a:spcBef>
              <a:buNone/>
            </a:pPr>
            <a:endParaRPr lang="en-US" sz="1400" b="1" i="1" dirty="0"/>
          </a:p>
          <a:p>
            <a:pPr marL="0" indent="0">
              <a:spcBef>
                <a:spcPts val="0"/>
              </a:spcBef>
              <a:buNone/>
            </a:pPr>
            <a:endParaRPr lang="en-US" sz="1400" b="1" i="1" dirty="0"/>
          </a:p>
          <a:p>
            <a:pPr marL="0" indent="0">
              <a:spcBef>
                <a:spcPts val="0"/>
              </a:spcBef>
              <a:buNone/>
            </a:pPr>
            <a:endParaRPr lang="ru-RU" sz="1400" dirty="0"/>
          </a:p>
          <a:p>
            <a:pPr marL="0" indent="0">
              <a:spcBef>
                <a:spcPts val="0"/>
              </a:spcBef>
              <a:buNone/>
            </a:pPr>
            <a:r>
              <a:rPr lang="en-US" sz="1400" dirty="0"/>
              <a:t>cookies</a:t>
            </a:r>
            <a:r>
              <a:rPr lang="uk-UA" sz="1400" dirty="0"/>
              <a:t>, задані в вищевказаному коді, будуть активні до кінця сесії в браузері. Можна вказати власну дату закінчення їх терміну, передавши в </a:t>
            </a:r>
            <a:r>
              <a:rPr lang="uk-UA" sz="1400"/>
              <a:t>якості третього </a:t>
            </a:r>
            <a:r>
              <a:rPr lang="uk-UA" sz="1400" dirty="0"/>
              <a:t>аргументу в методі </a:t>
            </a:r>
            <a:r>
              <a:rPr lang="en-US" sz="1400" b="1" i="1" dirty="0" err="1"/>
              <a:t>set_cookie</a:t>
            </a:r>
            <a:r>
              <a:rPr lang="en-US" sz="1400" b="1" i="1" dirty="0"/>
              <a:t>()</a:t>
            </a:r>
            <a:r>
              <a:rPr lang="en-US" sz="1400" dirty="0"/>
              <a:t> </a:t>
            </a:r>
            <a:r>
              <a:rPr lang="uk-UA" sz="1400" dirty="0"/>
              <a:t>кількість секунд. </a:t>
            </a:r>
            <a:endParaRPr lang="en-US" sz="1400" dirty="0"/>
          </a:p>
          <a:p>
            <a:pPr marL="0" indent="0">
              <a:spcBef>
                <a:spcPts val="0"/>
              </a:spcBef>
              <a:buNone/>
            </a:pPr>
            <a:endParaRPr lang="ru-RU" sz="1400" dirty="0"/>
          </a:p>
          <a:p>
            <a:pPr marL="0" indent="0">
              <a:spcBef>
                <a:spcPts val="0"/>
              </a:spcBef>
              <a:buNone/>
            </a:pPr>
            <a:r>
              <a:rPr lang="ru-RU" sz="1400" dirty="0"/>
              <a:t>Н</a:t>
            </a:r>
            <a:r>
              <a:rPr lang="uk-UA" sz="1400" dirty="0"/>
              <a:t>априклад: </a:t>
            </a:r>
          </a:p>
          <a:p>
            <a:pPr marL="0" indent="0">
              <a:spcBef>
                <a:spcPts val="0"/>
              </a:spcBef>
              <a:buNone/>
            </a:pPr>
            <a:endParaRPr lang="ru-RU" sz="1400" dirty="0"/>
          </a:p>
          <a:p>
            <a:pPr marL="0" indent="0">
              <a:spcBef>
                <a:spcPts val="0"/>
              </a:spcBef>
              <a:buNone/>
            </a:pPr>
            <a:endParaRPr lang="ru-RU" sz="1400" dirty="0"/>
          </a:p>
          <a:p>
            <a:pPr marL="0" indent="0">
              <a:spcBef>
                <a:spcPts val="0"/>
              </a:spcBef>
              <a:buNone/>
            </a:pPr>
            <a:endParaRPr lang="ru-RU" sz="1400" dirty="0"/>
          </a:p>
          <a:p>
            <a:pPr marL="0" indent="0">
              <a:spcBef>
                <a:spcPts val="0"/>
              </a:spcBef>
              <a:buNone/>
            </a:pPr>
            <a:endParaRPr lang="ru-RU" sz="1400" dirty="0"/>
          </a:p>
          <a:p>
            <a:pPr marL="0" indent="0">
              <a:spcBef>
                <a:spcPts val="0"/>
              </a:spcBef>
              <a:buNone/>
            </a:pPr>
            <a:endParaRPr lang="ru-RU" sz="1400" dirty="0"/>
          </a:p>
          <a:p>
            <a:pPr marL="0" indent="0">
              <a:spcBef>
                <a:spcPts val="0"/>
              </a:spcBef>
              <a:buNone/>
            </a:pPr>
            <a:endParaRPr lang="ru-RU" sz="1400" dirty="0"/>
          </a:p>
          <a:p>
            <a:pPr marL="0" indent="0">
              <a:spcBef>
                <a:spcPts val="0"/>
              </a:spcBef>
              <a:buNone/>
            </a:pPr>
            <a:r>
              <a:rPr lang="uk-UA" sz="1400" dirty="0"/>
              <a:t>Тут, у </a:t>
            </a:r>
            <a:r>
              <a:rPr lang="en-US" sz="1400" dirty="0"/>
              <a:t>cookies</a:t>
            </a:r>
            <a:r>
              <a:rPr lang="uk-UA" sz="1400" dirty="0"/>
              <a:t> будуть зберігатися 15 днів.</a:t>
            </a:r>
            <a:endParaRPr lang="en-US" sz="1400" dirty="0"/>
          </a:p>
          <a:p>
            <a:pPr marL="0" indent="0">
              <a:spcBef>
                <a:spcPts val="0"/>
              </a:spcBef>
              <a:buNone/>
            </a:pPr>
            <a:endParaRPr lang="uk-UA" sz="1400" b="1" i="1" dirty="0"/>
          </a:p>
          <a:p>
            <a:pPr marL="0" indent="0">
              <a:buNone/>
            </a:pPr>
            <a:endParaRPr lang="uk-UA" sz="1400" dirty="0"/>
          </a:p>
        </p:txBody>
      </p:sp>
      <p:sp>
        <p:nvSpPr>
          <p:cNvPr id="4" name="Rectangle 3"/>
          <p:cNvSpPr>
            <a:spLocks noChangeArrowheads="1"/>
          </p:cNvSpPr>
          <p:nvPr/>
        </p:nvSpPr>
        <p:spPr bwMode="auto">
          <a:xfrm>
            <a:off x="307818" y="742010"/>
            <a:ext cx="3732112" cy="138499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82AAFF"/>
                </a:solidFill>
                <a:effectLst/>
                <a:latin typeface="JetBrains Mono"/>
              </a:rPr>
              <a:t>@app.route</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C3E88D"/>
                </a:solidFill>
                <a:effectLst/>
                <a:latin typeface="JetBrains Mono"/>
              </a:rPr>
              <a:t>'/set-cookie'</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1" u="none" strike="noStrike" cap="none" normalizeH="0" baseline="0" dirty="0">
                <a:ln>
                  <a:noFill/>
                </a:ln>
                <a:solidFill>
                  <a:srgbClr val="C792EA"/>
                </a:solidFill>
                <a:effectLst/>
                <a:latin typeface="JetBrains Mono"/>
              </a:rPr>
              <a:t>def </a:t>
            </a:r>
            <a:r>
              <a:rPr kumimoji="0" lang="ru-RU" altLang="ru-RU" sz="1400" b="0" i="0" u="none" strike="noStrike" cap="none" normalizeH="0" baseline="0" dirty="0">
                <a:ln>
                  <a:noFill/>
                </a:ln>
                <a:solidFill>
                  <a:srgbClr val="82AAFF"/>
                </a:solidFill>
                <a:effectLst/>
                <a:latin typeface="JetBrains Mono"/>
              </a:rPr>
              <a:t>set_cookie</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0" u="none" strike="noStrike" cap="none" normalizeH="0" baseline="0" dirty="0">
                <a:ln>
                  <a:noFill/>
                </a:ln>
                <a:solidFill>
                  <a:srgbClr val="89DDFF"/>
                </a:solidFill>
                <a:effectLst/>
                <a:latin typeface="JetBrains Mono"/>
              </a:rPr>
              <a:t>    </a:t>
            </a:r>
            <a:r>
              <a:rPr kumimoji="0" lang="ru-RU" altLang="ru-RU" sz="1400" b="0" i="0" u="none" strike="noStrike" cap="none" normalizeH="0" baseline="0" dirty="0">
                <a:ln>
                  <a:noFill/>
                </a:ln>
                <a:solidFill>
                  <a:srgbClr val="C3CEE3"/>
                </a:solidFill>
                <a:effectLst/>
                <a:latin typeface="JetBrains Mono"/>
              </a:rPr>
              <a:t>res </a:t>
            </a:r>
            <a:r>
              <a:rPr kumimoji="0" lang="ru-RU" altLang="ru-RU" sz="1400" b="0" i="0" u="none" strike="noStrike" cap="none" normalizeH="0" baseline="0" dirty="0">
                <a:ln>
                  <a:noFill/>
                </a:ln>
                <a:solidFill>
                  <a:srgbClr val="89DDFF"/>
                </a:solidFill>
                <a:effectLst/>
                <a:latin typeface="JetBrains Mono"/>
              </a:rPr>
              <a:t>= </a:t>
            </a:r>
            <a:r>
              <a:rPr kumimoji="0" lang="ru-RU" altLang="ru-RU" sz="1400" b="0" i="0" u="none" strike="noStrike" cap="none" normalizeH="0" baseline="0" dirty="0">
                <a:ln>
                  <a:noFill/>
                </a:ln>
                <a:solidFill>
                  <a:srgbClr val="82AAFF"/>
                </a:solidFill>
                <a:effectLst/>
                <a:latin typeface="JetBrains Mono"/>
              </a:rPr>
              <a:t>make_response</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C3E88D"/>
                </a:solidFill>
                <a:effectLst/>
                <a:latin typeface="JetBrains Mono"/>
              </a:rPr>
              <a:t>"Cookie setter"</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0" u="none" strike="noStrike" cap="none" normalizeH="0" baseline="0" dirty="0">
                <a:ln>
                  <a:noFill/>
                </a:ln>
                <a:solidFill>
                  <a:srgbClr val="89DDFF"/>
                </a:solidFill>
                <a:effectLst/>
                <a:latin typeface="JetBrains Mono"/>
              </a:rPr>
              <a:t>    </a:t>
            </a:r>
            <a:r>
              <a:rPr kumimoji="0" lang="ru-RU" altLang="ru-RU" sz="1400" b="0" i="0" u="none" strike="noStrike" cap="none" normalizeH="0" baseline="0" dirty="0">
                <a:ln>
                  <a:noFill/>
                </a:ln>
                <a:solidFill>
                  <a:srgbClr val="C3CEE3"/>
                </a:solidFill>
                <a:effectLst/>
                <a:latin typeface="JetBrains Mono"/>
              </a:rPr>
              <a:t>res</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82AAFF"/>
                </a:solidFill>
                <a:effectLst/>
                <a:latin typeface="JetBrains Mono"/>
              </a:rPr>
              <a:t>set_cookie</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C3E88D"/>
                </a:solidFill>
                <a:effectLst/>
                <a:latin typeface="JetBrains Mono"/>
              </a:rPr>
              <a:t>"favorite-color"</a:t>
            </a:r>
            <a:r>
              <a:rPr kumimoji="0" lang="ru-RU" altLang="ru-RU" sz="1400" b="0" i="0" u="none" strike="noStrike" cap="none" normalizeH="0" baseline="0" dirty="0">
                <a:ln>
                  <a:noFill/>
                </a:ln>
                <a:solidFill>
                  <a:srgbClr val="89DDFF"/>
                </a:solidFill>
                <a:effectLst/>
                <a:latin typeface="JetBrains Mono"/>
              </a:rPr>
              <a:t>, </a:t>
            </a:r>
            <a:r>
              <a:rPr kumimoji="0" lang="ru-RU" altLang="ru-RU" sz="1400" b="0" i="0" u="none" strike="noStrike" cap="none" normalizeH="0" baseline="0" dirty="0">
                <a:ln>
                  <a:noFill/>
                </a:ln>
                <a:solidFill>
                  <a:srgbClr val="C3E88D"/>
                </a:solidFill>
                <a:effectLst/>
                <a:latin typeface="JetBrains Mono"/>
              </a:rPr>
              <a:t>"skyblue"</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0" u="none" strike="noStrike" cap="none" normalizeH="0" baseline="0" dirty="0">
                <a:ln>
                  <a:noFill/>
                </a:ln>
                <a:solidFill>
                  <a:srgbClr val="89DDFF"/>
                </a:solidFill>
                <a:effectLst/>
                <a:latin typeface="JetBrains Mono"/>
              </a:rPr>
              <a:t>    </a:t>
            </a:r>
            <a:r>
              <a:rPr kumimoji="0" lang="ru-RU" altLang="ru-RU" sz="1400" b="0" i="0" u="none" strike="noStrike" cap="none" normalizeH="0" baseline="0" dirty="0">
                <a:ln>
                  <a:noFill/>
                </a:ln>
                <a:solidFill>
                  <a:srgbClr val="C3CEE3"/>
                </a:solidFill>
                <a:effectLst/>
                <a:latin typeface="JetBrains Mono"/>
              </a:rPr>
              <a:t>res</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82AAFF"/>
                </a:solidFill>
                <a:effectLst/>
                <a:latin typeface="JetBrains Mono"/>
              </a:rPr>
              <a:t>set_cookie</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C3E88D"/>
                </a:solidFill>
                <a:effectLst/>
                <a:latin typeface="JetBrains Mono"/>
              </a:rPr>
              <a:t>"favorite-font"</a:t>
            </a:r>
            <a:r>
              <a:rPr kumimoji="0" lang="ru-RU" altLang="ru-RU" sz="1400" b="0" i="0" u="none" strike="noStrike" cap="none" normalizeH="0" baseline="0" dirty="0">
                <a:ln>
                  <a:noFill/>
                </a:ln>
                <a:solidFill>
                  <a:srgbClr val="89DDFF"/>
                </a:solidFill>
                <a:effectLst/>
                <a:latin typeface="JetBrains Mono"/>
              </a:rPr>
              <a:t>, </a:t>
            </a:r>
            <a:r>
              <a:rPr kumimoji="0" lang="ru-RU" altLang="ru-RU" sz="1400" b="0" i="0" u="none" strike="noStrike" cap="none" normalizeH="0" baseline="0" dirty="0">
                <a:ln>
                  <a:noFill/>
                </a:ln>
                <a:solidFill>
                  <a:srgbClr val="C3E88D"/>
                </a:solidFill>
                <a:effectLst/>
                <a:latin typeface="JetBrains Mono"/>
              </a:rPr>
              <a:t>"sans-serif"</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0" u="none" strike="noStrike" cap="none" normalizeH="0" baseline="0" dirty="0">
                <a:ln>
                  <a:noFill/>
                </a:ln>
                <a:solidFill>
                  <a:srgbClr val="89DDFF"/>
                </a:solidFill>
                <a:effectLst/>
                <a:latin typeface="JetBrains Mono"/>
              </a:rPr>
              <a:t>    </a:t>
            </a:r>
            <a:r>
              <a:rPr kumimoji="0" lang="ru-RU" altLang="ru-RU" sz="1400" b="0" i="1" u="none" strike="noStrike" cap="none" normalizeH="0" baseline="0" dirty="0">
                <a:ln>
                  <a:noFill/>
                </a:ln>
                <a:solidFill>
                  <a:srgbClr val="C792EA"/>
                </a:solidFill>
                <a:effectLst/>
                <a:latin typeface="JetBrains Mono"/>
              </a:rPr>
              <a:t>return </a:t>
            </a:r>
            <a:r>
              <a:rPr kumimoji="0" lang="ru-RU" altLang="ru-RU" sz="1400" b="0" i="0" u="none" strike="noStrike" cap="none" normalizeH="0" baseline="0" dirty="0">
                <a:ln>
                  <a:noFill/>
                </a:ln>
                <a:solidFill>
                  <a:srgbClr val="C3CEE3"/>
                </a:solidFill>
                <a:effectLst/>
                <a:latin typeface="JetBrains Mono"/>
              </a:rPr>
              <a:t>res</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4359649" y="742010"/>
            <a:ext cx="3273525" cy="369332"/>
          </a:xfrm>
          <a:prstGeom prst="rect">
            <a:avLst/>
          </a:prstGeom>
        </p:spPr>
        <p:txBody>
          <a:bodyPr wrap="none">
            <a:spAutoFit/>
          </a:bodyPr>
          <a:lstStyle/>
          <a:p>
            <a:r>
              <a:rPr lang="uk-UA" dirty="0"/>
              <a:t>http://127.0.0.1:5000/set-cookie</a:t>
            </a:r>
          </a:p>
        </p:txBody>
      </p:sp>
      <p:pic>
        <p:nvPicPr>
          <p:cNvPr id="6" name="Picture 5"/>
          <p:cNvPicPr>
            <a:picLocks noChangeAspect="1"/>
          </p:cNvPicPr>
          <p:nvPr/>
        </p:nvPicPr>
        <p:blipFill>
          <a:blip r:embed="rId2"/>
          <a:stretch>
            <a:fillRect/>
          </a:stretch>
        </p:blipFill>
        <p:spPr>
          <a:xfrm>
            <a:off x="4359649" y="1253532"/>
            <a:ext cx="1038225" cy="361950"/>
          </a:xfrm>
          <a:prstGeom prst="rect">
            <a:avLst/>
          </a:prstGeom>
        </p:spPr>
      </p:pic>
      <p:pic>
        <p:nvPicPr>
          <p:cNvPr id="7" name="Picture 6"/>
          <p:cNvPicPr>
            <a:picLocks noChangeAspect="1"/>
          </p:cNvPicPr>
          <p:nvPr/>
        </p:nvPicPr>
        <p:blipFill>
          <a:blip r:embed="rId3"/>
          <a:stretch>
            <a:fillRect/>
          </a:stretch>
        </p:blipFill>
        <p:spPr>
          <a:xfrm>
            <a:off x="307818" y="2565724"/>
            <a:ext cx="2914650" cy="514350"/>
          </a:xfrm>
          <a:prstGeom prst="rect">
            <a:avLst/>
          </a:prstGeom>
        </p:spPr>
      </p:pic>
      <p:pic>
        <p:nvPicPr>
          <p:cNvPr id="8" name="Picture 7"/>
          <p:cNvPicPr>
            <a:picLocks noChangeAspect="1"/>
          </p:cNvPicPr>
          <p:nvPr/>
        </p:nvPicPr>
        <p:blipFill>
          <a:blip r:embed="rId4"/>
          <a:stretch>
            <a:fillRect/>
          </a:stretch>
        </p:blipFill>
        <p:spPr>
          <a:xfrm>
            <a:off x="3502721" y="2421472"/>
            <a:ext cx="8124797" cy="658601"/>
          </a:xfrm>
          <a:prstGeom prst="rect">
            <a:avLst/>
          </a:prstGeom>
        </p:spPr>
      </p:pic>
      <p:pic>
        <p:nvPicPr>
          <p:cNvPr id="9" name="Picture 8"/>
          <p:cNvPicPr>
            <a:picLocks noChangeAspect="1"/>
          </p:cNvPicPr>
          <p:nvPr/>
        </p:nvPicPr>
        <p:blipFill>
          <a:blip r:embed="rId5"/>
          <a:stretch>
            <a:fillRect/>
          </a:stretch>
        </p:blipFill>
        <p:spPr>
          <a:xfrm>
            <a:off x="307818" y="4390203"/>
            <a:ext cx="11319700" cy="756222"/>
          </a:xfrm>
          <a:prstGeom prst="rect">
            <a:avLst/>
          </a:prstGeom>
        </p:spPr>
      </p:pic>
    </p:spTree>
    <p:extLst>
      <p:ext uri="{BB962C8B-B14F-4D97-AF65-F5344CB8AC3E}">
        <p14:creationId xmlns:p14="http://schemas.microsoft.com/office/powerpoint/2010/main" val="2801284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550" y="190122"/>
            <a:ext cx="11651810" cy="6382693"/>
          </a:xfrm>
        </p:spPr>
        <p:txBody>
          <a:bodyPr>
            <a:normAutofit/>
          </a:bodyPr>
          <a:lstStyle/>
          <a:p>
            <a:pPr marL="0" indent="0" algn="ctr">
              <a:buNone/>
            </a:pPr>
            <a:r>
              <a:rPr lang="ru-RU" sz="1400" b="1" dirty="0"/>
              <a:t>Створення відповідей за допомогою кортежів </a:t>
            </a:r>
          </a:p>
          <a:p>
            <a:pPr marL="0" indent="0">
              <a:buNone/>
            </a:pPr>
            <a:r>
              <a:rPr lang="ru-RU" sz="1400" dirty="0"/>
              <a:t>Ще один спосіб створити відповідь - використовувати кортежі в одному з наступних форматів: </a:t>
            </a:r>
          </a:p>
          <a:p>
            <a:pPr marL="0" indent="0">
              <a:buNone/>
            </a:pPr>
            <a:endParaRPr lang="ru-RU" sz="1400" dirty="0"/>
          </a:p>
          <a:p>
            <a:pPr marL="0" indent="0">
              <a:buNone/>
            </a:pPr>
            <a:endParaRPr lang="ru-RU" sz="1400" dirty="0"/>
          </a:p>
          <a:p>
            <a:pPr marL="0" indent="0">
              <a:buNone/>
            </a:pPr>
            <a:endParaRPr lang="ru-RU" sz="1400" dirty="0"/>
          </a:p>
          <a:p>
            <a:pPr marL="0" indent="0">
              <a:buNone/>
            </a:pPr>
            <a:endParaRPr lang="ru-RU" sz="1400" dirty="0"/>
          </a:p>
          <a:p>
            <a:pPr marL="0" indent="0">
              <a:buNone/>
            </a:pPr>
            <a:r>
              <a:rPr lang="en-US" sz="1400" b="1" i="1" dirty="0"/>
              <a:t>response</a:t>
            </a:r>
            <a:r>
              <a:rPr lang="en-US" sz="1400" dirty="0"/>
              <a:t> - </a:t>
            </a:r>
            <a:r>
              <a:rPr lang="uk-UA" sz="1400" dirty="0"/>
              <a:t>рядок, що представляє собою тіло відповіді, </a:t>
            </a:r>
            <a:r>
              <a:rPr lang="en-US" sz="1400" b="1" i="1" dirty="0"/>
              <a:t>status</a:t>
            </a:r>
            <a:r>
              <a:rPr lang="en-US" sz="1400" dirty="0"/>
              <a:t> - </a:t>
            </a:r>
            <a:r>
              <a:rPr lang="uk-UA" sz="1400" dirty="0"/>
              <a:t>код стану </a:t>
            </a:r>
            <a:r>
              <a:rPr lang="en-US" sz="1400" dirty="0"/>
              <a:t>HTTP, </a:t>
            </a:r>
            <a:r>
              <a:rPr lang="uk-UA" sz="1400" dirty="0"/>
              <a:t>який може бути вказаний у вигляді цілого числа або рядка, а </a:t>
            </a:r>
            <a:r>
              <a:rPr lang="en-US" sz="1400" b="1" i="1" dirty="0"/>
              <a:t>headers</a:t>
            </a:r>
            <a:r>
              <a:rPr lang="en-US" sz="1400" dirty="0"/>
              <a:t> - </a:t>
            </a:r>
            <a:r>
              <a:rPr lang="uk-UA" sz="1400" dirty="0"/>
              <a:t>словник зі значеннями заголовків. </a:t>
            </a:r>
          </a:p>
          <a:p>
            <a:pPr marL="0" indent="0">
              <a:buNone/>
            </a:pPr>
            <a:endParaRPr lang="ru-RU" sz="1400" dirty="0"/>
          </a:p>
          <a:p>
            <a:pPr marL="0" indent="0">
              <a:buNone/>
            </a:pPr>
            <a:endParaRPr lang="ru-RU" sz="1400" dirty="0"/>
          </a:p>
          <a:p>
            <a:pPr marL="0" indent="0">
              <a:buNone/>
            </a:pPr>
            <a:endParaRPr lang="ru-RU" sz="1400" dirty="0"/>
          </a:p>
          <a:p>
            <a:pPr marL="0" indent="0">
              <a:buNone/>
            </a:pPr>
            <a:r>
              <a:rPr lang="ru-RU" sz="1400" dirty="0"/>
              <a:t>Оскільки при створенні кортежів можна не писати дужки, вищевказаний код можна переписати таким чином: </a:t>
            </a:r>
          </a:p>
          <a:p>
            <a:pPr marL="0" indent="0">
              <a:buNone/>
            </a:pPr>
            <a:endParaRPr lang="ru-RU" sz="1400" dirty="0"/>
          </a:p>
          <a:p>
            <a:pPr marL="0" indent="0">
              <a:buNone/>
            </a:pPr>
            <a:endParaRPr lang="ru-RU" sz="1400" dirty="0"/>
          </a:p>
          <a:p>
            <a:pPr marL="0" indent="0">
              <a:buNone/>
            </a:pPr>
            <a:r>
              <a:rPr lang="uk-UA" sz="1400" dirty="0"/>
              <a:t>Функція уявлення перенаправляє користувача на </a:t>
            </a:r>
            <a:r>
              <a:rPr lang="uk-UA" sz="1400" b="1" i="1" dirty="0"/>
              <a:t>https://localhost: 5000/login </a:t>
            </a:r>
            <a:r>
              <a:rPr lang="uk-UA" sz="1400" dirty="0"/>
              <a:t>за допомогою відповіді </a:t>
            </a:r>
            <a:r>
              <a:rPr lang="uk-UA" sz="1400" b="1" i="1" dirty="0"/>
              <a:t>302</a:t>
            </a:r>
            <a:r>
              <a:rPr lang="uk-UA" sz="1400" dirty="0"/>
              <a:t> (тимчасове перенаправлення).</a:t>
            </a:r>
          </a:p>
          <a:p>
            <a:pPr marL="0" indent="0">
              <a:buNone/>
            </a:pPr>
            <a:endParaRPr lang="uk-UA" sz="1400" dirty="0"/>
          </a:p>
          <a:p>
            <a:pPr marL="0" indent="0">
              <a:buNone/>
            </a:pPr>
            <a:endParaRPr lang="uk-UA" sz="1400" dirty="0"/>
          </a:p>
          <a:p>
            <a:pPr marL="0" indent="0">
              <a:buNone/>
            </a:pPr>
            <a:r>
              <a:rPr lang="uk-UA" sz="1400" dirty="0"/>
              <a:t>Перенаправлення користувачів - настільки поширена практика, що під Flask для цього є навіть окрема функція </a:t>
            </a:r>
            <a:r>
              <a:rPr lang="uk-UA" sz="1400" b="1" i="1" dirty="0"/>
              <a:t>redirect()</a:t>
            </a:r>
            <a:r>
              <a:rPr lang="uk-UA" sz="1400" dirty="0"/>
              <a:t>.</a:t>
            </a:r>
            <a:endParaRPr lang="ru-RU" sz="1400" dirty="0"/>
          </a:p>
          <a:p>
            <a:pPr marL="0" indent="0">
              <a:buNone/>
            </a:pPr>
            <a:endParaRPr lang="ru-RU" sz="1400" dirty="0"/>
          </a:p>
          <a:p>
            <a:pPr marL="0" indent="0">
              <a:buNone/>
            </a:pPr>
            <a:endParaRPr lang="ru-RU" sz="1400" dirty="0"/>
          </a:p>
        </p:txBody>
      </p:sp>
      <p:sp>
        <p:nvSpPr>
          <p:cNvPr id="4" name="Rectangle 1"/>
          <p:cNvSpPr>
            <a:spLocks noChangeArrowheads="1"/>
          </p:cNvSpPr>
          <p:nvPr/>
        </p:nvSpPr>
        <p:spPr bwMode="auto">
          <a:xfrm>
            <a:off x="344032" y="952040"/>
            <a:ext cx="2053767" cy="1015663"/>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a:ln>
                  <a:noFill/>
                </a:ln>
                <a:solidFill>
                  <a:srgbClr val="89DDFF"/>
                </a:solidFill>
                <a:effectLst/>
                <a:latin typeface="JetBrains Mono"/>
              </a:rPr>
              <a:t>(</a:t>
            </a:r>
            <a:r>
              <a:rPr kumimoji="0" lang="ru-RU" altLang="ru-RU" sz="1200" b="0" i="0" u="none" strike="noStrike" cap="none" normalizeH="0" baseline="0">
                <a:ln>
                  <a:noFill/>
                </a:ln>
                <a:solidFill>
                  <a:srgbClr val="C3CEE3"/>
                </a:solidFill>
                <a:effectLst/>
                <a:latin typeface="JetBrains Mono"/>
              </a:rPr>
              <a:t>response</a:t>
            </a:r>
            <a:r>
              <a:rPr kumimoji="0" lang="ru-RU" altLang="ru-RU" sz="1200" b="0" i="0" u="none" strike="noStrike" cap="none" normalizeH="0" baseline="0">
                <a:ln>
                  <a:noFill/>
                </a:ln>
                <a:solidFill>
                  <a:srgbClr val="89DDFF"/>
                </a:solidFill>
                <a:effectLst/>
                <a:latin typeface="JetBrains Mono"/>
              </a:rPr>
              <a:t>, </a:t>
            </a:r>
            <a:r>
              <a:rPr kumimoji="0" lang="ru-RU" altLang="ru-RU" sz="1200" b="0" i="0" u="none" strike="noStrike" cap="none" normalizeH="0" baseline="0">
                <a:ln>
                  <a:noFill/>
                </a:ln>
                <a:solidFill>
                  <a:srgbClr val="C3CEE3"/>
                </a:solidFill>
                <a:effectLst/>
                <a:latin typeface="JetBrains Mono"/>
              </a:rPr>
              <a:t>status</a:t>
            </a:r>
            <a:r>
              <a:rPr kumimoji="0" lang="ru-RU" altLang="ru-RU" sz="1200" b="0" i="0" u="none" strike="noStrike" cap="none" normalizeH="0" baseline="0">
                <a:ln>
                  <a:noFill/>
                </a:ln>
                <a:solidFill>
                  <a:srgbClr val="89DDFF"/>
                </a:solidFill>
                <a:effectLst/>
                <a:latin typeface="JetBrains Mono"/>
              </a:rPr>
              <a:t>, </a:t>
            </a:r>
            <a:r>
              <a:rPr kumimoji="0" lang="ru-RU" altLang="ru-RU" sz="1200" b="0" i="0" u="none" strike="noStrike" cap="none" normalizeH="0" baseline="0">
                <a:ln>
                  <a:noFill/>
                </a:ln>
                <a:solidFill>
                  <a:srgbClr val="C3CEE3"/>
                </a:solidFill>
                <a:effectLst/>
                <a:latin typeface="JetBrains Mono"/>
              </a:rPr>
              <a:t>headers</a:t>
            </a:r>
            <a:r>
              <a:rPr kumimoji="0" lang="ru-RU" altLang="ru-RU" sz="1200" b="0" i="0" u="none" strike="noStrike" cap="none" normalizeH="0" baseline="0">
                <a:ln>
                  <a:noFill/>
                </a:ln>
                <a:solidFill>
                  <a:srgbClr val="89DDFF"/>
                </a:solidFill>
                <a:effectLst/>
                <a:latin typeface="JetBrains Mono"/>
              </a:rPr>
              <a:t>)</a:t>
            </a:r>
            <a:br>
              <a:rPr kumimoji="0" lang="ru-RU" altLang="ru-RU" sz="1200" b="0" i="0" u="none" strike="noStrike" cap="none" normalizeH="0" baseline="0">
                <a:ln>
                  <a:noFill/>
                </a:ln>
                <a:solidFill>
                  <a:srgbClr val="89DDFF"/>
                </a:solidFill>
                <a:effectLst/>
                <a:latin typeface="JetBrains Mono"/>
              </a:rPr>
            </a:b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a:t>
            </a:r>
            <a:r>
              <a:rPr kumimoji="0" lang="ru-RU" altLang="ru-RU" sz="1200" b="0" i="0" u="none" strike="noStrike" cap="none" normalizeH="0" baseline="0">
                <a:ln>
                  <a:noFill/>
                </a:ln>
                <a:solidFill>
                  <a:srgbClr val="C3CEE3"/>
                </a:solidFill>
                <a:effectLst/>
                <a:latin typeface="JetBrains Mono"/>
              </a:rPr>
              <a:t>response</a:t>
            </a:r>
            <a:r>
              <a:rPr kumimoji="0" lang="ru-RU" altLang="ru-RU" sz="1200" b="0" i="0" u="none" strike="noStrike" cap="none" normalizeH="0" baseline="0">
                <a:ln>
                  <a:noFill/>
                </a:ln>
                <a:solidFill>
                  <a:srgbClr val="89DDFF"/>
                </a:solidFill>
                <a:effectLst/>
                <a:latin typeface="JetBrains Mono"/>
              </a:rPr>
              <a:t>, </a:t>
            </a:r>
            <a:r>
              <a:rPr kumimoji="0" lang="ru-RU" altLang="ru-RU" sz="1200" b="0" i="0" u="none" strike="noStrike" cap="none" normalizeH="0" baseline="0">
                <a:ln>
                  <a:noFill/>
                </a:ln>
                <a:solidFill>
                  <a:srgbClr val="C3CEE3"/>
                </a:solidFill>
                <a:effectLst/>
                <a:latin typeface="JetBrains Mono"/>
              </a:rPr>
              <a:t>headers</a:t>
            </a:r>
            <a:r>
              <a:rPr kumimoji="0" lang="ru-RU" altLang="ru-RU" sz="1200" b="0" i="0" u="none" strike="noStrike" cap="none" normalizeH="0" baseline="0">
                <a:ln>
                  <a:noFill/>
                </a:ln>
                <a:solidFill>
                  <a:srgbClr val="89DDFF"/>
                </a:solidFill>
                <a:effectLst/>
                <a:latin typeface="JetBrains Mono"/>
              </a:rPr>
              <a:t>)</a:t>
            </a:r>
            <a:br>
              <a:rPr kumimoji="0" lang="ru-RU" altLang="ru-RU" sz="1200" b="0" i="0" u="none" strike="noStrike" cap="none" normalizeH="0" baseline="0">
                <a:ln>
                  <a:noFill/>
                </a:ln>
                <a:solidFill>
                  <a:srgbClr val="89DDFF"/>
                </a:solidFill>
                <a:effectLst/>
                <a:latin typeface="JetBrains Mono"/>
              </a:rPr>
            </a:b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a:t>
            </a:r>
            <a:r>
              <a:rPr kumimoji="0" lang="ru-RU" altLang="ru-RU" sz="1200" b="0" i="0" u="none" strike="noStrike" cap="none" normalizeH="0" baseline="0">
                <a:ln>
                  <a:noFill/>
                </a:ln>
                <a:solidFill>
                  <a:srgbClr val="C3CEE3"/>
                </a:solidFill>
                <a:effectLst/>
                <a:latin typeface="JetBrains Mono"/>
              </a:rPr>
              <a:t>response</a:t>
            </a:r>
            <a:r>
              <a:rPr kumimoji="0" lang="ru-RU" altLang="ru-RU" sz="1200" b="0" i="0" u="none" strike="noStrike" cap="none" normalizeH="0" baseline="0">
                <a:ln>
                  <a:noFill/>
                </a:ln>
                <a:solidFill>
                  <a:srgbClr val="89DDFF"/>
                </a:solidFill>
                <a:effectLst/>
                <a:latin typeface="JetBrains Mono"/>
              </a:rPr>
              <a:t>, </a:t>
            </a:r>
            <a:r>
              <a:rPr kumimoji="0" lang="ru-RU" altLang="ru-RU" sz="1200" b="0" i="0" u="none" strike="noStrike" cap="none" normalizeH="0" baseline="0">
                <a:ln>
                  <a:noFill/>
                </a:ln>
                <a:solidFill>
                  <a:srgbClr val="C3CEE3"/>
                </a:solidFill>
                <a:effectLst/>
                <a:latin typeface="JetBrains Mono"/>
              </a:rPr>
              <a:t>status</a:t>
            </a:r>
            <a:r>
              <a:rPr kumimoji="0" lang="ru-RU" altLang="ru-RU" sz="1200" b="0" i="0" u="none" strike="noStrike" cap="none" normalizeH="0" baseline="0">
                <a:ln>
                  <a:noFill/>
                </a:ln>
                <a:solidFill>
                  <a:srgbClr val="89DDFF"/>
                </a:solidFill>
                <a:effectLst/>
                <a:latin typeface="JetBrains Mono"/>
              </a:rPr>
              <a:t>)</a:t>
            </a:r>
            <a:endParaRPr kumimoji="0" lang="ru-RU" altLang="ru-RU" sz="2800" b="0" i="0" u="none" strike="noStrike" cap="none" normalizeH="0" baseline="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44032" y="2729621"/>
            <a:ext cx="2736647" cy="64633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rgbClr val="82AAFF"/>
                </a:solidFill>
                <a:effectLst/>
                <a:latin typeface="JetBrains Mono"/>
              </a:rPr>
              <a:t>@app.route</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C3E88D"/>
                </a:solidFill>
                <a:effectLst/>
                <a:latin typeface="JetBrains Mono"/>
              </a:rPr>
              <a:t>'/'</a:t>
            </a:r>
            <a:r>
              <a:rPr kumimoji="0" lang="ru-RU" altLang="ru-RU" sz="1200" b="0" i="0" u="none" strike="noStrike" cap="none" normalizeH="0" baseline="0" dirty="0">
                <a:ln>
                  <a:noFill/>
                </a:ln>
                <a:solidFill>
                  <a:srgbClr val="89DDFF"/>
                </a:solidFill>
                <a:effectLst/>
                <a:latin typeface="JetBrains Mono"/>
              </a:rPr>
              <a:t>)</a:t>
            </a:r>
            <a:br>
              <a:rPr kumimoji="0" lang="ru-RU" altLang="ru-RU" sz="1200" b="0" i="0" u="none" strike="noStrike" cap="none" normalizeH="0" baseline="0" dirty="0">
                <a:ln>
                  <a:noFill/>
                </a:ln>
                <a:solidFill>
                  <a:srgbClr val="89DDFF"/>
                </a:solidFill>
                <a:effectLst/>
                <a:latin typeface="JetBrains Mono"/>
              </a:rPr>
            </a:br>
            <a:r>
              <a:rPr kumimoji="0" lang="ru-RU" altLang="ru-RU" sz="1200" b="0" i="1" u="none" strike="noStrike" cap="none" normalizeH="0" baseline="0" dirty="0">
                <a:ln>
                  <a:noFill/>
                </a:ln>
                <a:solidFill>
                  <a:srgbClr val="C792EA"/>
                </a:solidFill>
                <a:effectLst/>
                <a:latin typeface="JetBrains Mono"/>
              </a:rPr>
              <a:t>def </a:t>
            </a:r>
            <a:r>
              <a:rPr kumimoji="0" lang="ru-RU" altLang="ru-RU" sz="1200" b="0" i="0" u="none" strike="noStrike" cap="none" normalizeH="0" baseline="0" dirty="0">
                <a:ln>
                  <a:noFill/>
                </a:ln>
                <a:solidFill>
                  <a:srgbClr val="82AAFF"/>
                </a:solidFill>
                <a:effectLst/>
                <a:latin typeface="JetBrains Mono"/>
              </a:rPr>
              <a:t>http_500_handler</a:t>
            </a:r>
            <a:r>
              <a:rPr kumimoji="0" lang="ru-RU" altLang="ru-RU" sz="1200" b="0" i="0" u="none" strike="noStrike" cap="none" normalizeH="0" baseline="0" dirty="0">
                <a:ln>
                  <a:noFill/>
                </a:ln>
                <a:solidFill>
                  <a:srgbClr val="89DDFF"/>
                </a:solidFill>
                <a:effectLst/>
                <a:latin typeface="JetBrains Mono"/>
              </a:rPr>
              <a:t>():</a:t>
            </a:r>
            <a:br>
              <a:rPr kumimoji="0" lang="ru-RU" altLang="ru-RU" sz="1200" b="0" i="0" u="none" strike="noStrike" cap="none" normalizeH="0" baseline="0" dirty="0">
                <a:ln>
                  <a:noFill/>
                </a:ln>
                <a:solidFill>
                  <a:srgbClr val="89DDFF"/>
                </a:solidFill>
                <a:effectLst/>
                <a:latin typeface="JetBrains Mono"/>
              </a:rPr>
            </a:br>
            <a:r>
              <a:rPr kumimoji="0" lang="ru-RU" altLang="ru-RU" sz="1200" b="0" i="0" u="none" strike="noStrike" cap="none" normalizeH="0" baseline="0" dirty="0">
                <a:ln>
                  <a:noFill/>
                </a:ln>
                <a:solidFill>
                  <a:srgbClr val="89DDFF"/>
                </a:solidFill>
                <a:effectLst/>
                <a:latin typeface="JetBrains Mono"/>
              </a:rPr>
              <a:t>    </a:t>
            </a:r>
            <a:r>
              <a:rPr kumimoji="0" lang="ru-RU" altLang="ru-RU" sz="1200" b="0" i="1" u="none" strike="noStrike" cap="none" normalizeH="0" baseline="0" dirty="0">
                <a:ln>
                  <a:noFill/>
                </a:ln>
                <a:solidFill>
                  <a:srgbClr val="C792EA"/>
                </a:solidFill>
                <a:effectLst/>
                <a:latin typeface="JetBrains Mono"/>
              </a:rPr>
              <a:t>return </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C3E88D"/>
                </a:solidFill>
                <a:effectLst/>
                <a:latin typeface="JetBrains Mono"/>
              </a:rPr>
              <a:t>"&lt;h2&gt;500 Error&lt;/h2&gt;"</a:t>
            </a:r>
            <a:r>
              <a:rPr kumimoji="0" lang="ru-RU" altLang="ru-RU" sz="1200" b="0" i="0" u="none" strike="noStrike" cap="none" normalizeH="0" baseline="0" dirty="0">
                <a:ln>
                  <a:noFill/>
                </a:ln>
                <a:solidFill>
                  <a:srgbClr val="89DDFF"/>
                </a:solidFill>
                <a:effectLst/>
                <a:latin typeface="JetBrains Mono"/>
              </a:rPr>
              <a:t>, </a:t>
            </a:r>
            <a:r>
              <a:rPr kumimoji="0" lang="ru-RU" altLang="ru-RU" sz="1200" b="0" i="0" u="none" strike="noStrike" cap="none" normalizeH="0" baseline="0" dirty="0">
                <a:ln>
                  <a:noFill/>
                </a:ln>
                <a:solidFill>
                  <a:srgbClr val="F78C6C"/>
                </a:solidFill>
                <a:effectLst/>
                <a:latin typeface="JetBrains Mono"/>
              </a:rPr>
              <a:t>500</a:t>
            </a:r>
            <a:r>
              <a:rPr kumimoji="0" lang="ru-RU" altLang="ru-RU" sz="1200" b="0" i="0" u="none" strike="noStrike" cap="none" normalizeH="0" baseline="0" dirty="0">
                <a:ln>
                  <a:noFill/>
                </a:ln>
                <a:solidFill>
                  <a:srgbClr val="89DDFF"/>
                </a:solidFill>
                <a:effectLst/>
                <a:latin typeface="JetBrains Mono"/>
              </a:rPr>
              <a:t>)</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3653019" y="2683454"/>
            <a:ext cx="1590500" cy="369332"/>
          </a:xfrm>
          <a:prstGeom prst="rect">
            <a:avLst/>
          </a:prstGeom>
        </p:spPr>
        <p:txBody>
          <a:bodyPr wrap="none">
            <a:spAutoFit/>
          </a:bodyPr>
          <a:lstStyle/>
          <a:p>
            <a:r>
              <a:rPr lang="uk-UA" dirty="0"/>
              <a:t>127.0.0.1:5000</a:t>
            </a:r>
          </a:p>
        </p:txBody>
      </p:sp>
      <p:pic>
        <p:nvPicPr>
          <p:cNvPr id="7" name="Picture 6"/>
          <p:cNvPicPr>
            <a:picLocks noChangeAspect="1"/>
          </p:cNvPicPr>
          <p:nvPr/>
        </p:nvPicPr>
        <p:blipFill>
          <a:blip r:embed="rId2"/>
          <a:stretch>
            <a:fillRect/>
          </a:stretch>
        </p:blipFill>
        <p:spPr>
          <a:xfrm>
            <a:off x="3653019" y="3123539"/>
            <a:ext cx="1095375" cy="504825"/>
          </a:xfrm>
          <a:prstGeom prst="rect">
            <a:avLst/>
          </a:prstGeom>
        </p:spPr>
      </p:pic>
      <p:sp>
        <p:nvSpPr>
          <p:cNvPr id="8" name="Rectangle 7"/>
          <p:cNvSpPr/>
          <p:nvPr/>
        </p:nvSpPr>
        <p:spPr>
          <a:xfrm>
            <a:off x="5401901" y="2800373"/>
            <a:ext cx="6096000" cy="307777"/>
          </a:xfrm>
          <a:prstGeom prst="rect">
            <a:avLst/>
          </a:prstGeom>
        </p:spPr>
        <p:txBody>
          <a:bodyPr>
            <a:spAutoFit/>
          </a:bodyPr>
          <a:lstStyle/>
          <a:p>
            <a:r>
              <a:rPr lang="ru-RU" sz="1400" i="1" dirty="0"/>
              <a:t>Функція представлення повертає помилку HTTP 500 Internal Server Error. </a:t>
            </a:r>
            <a:endParaRPr lang="uk-UA" sz="1400" i="1" dirty="0"/>
          </a:p>
        </p:txBody>
      </p:sp>
      <p:sp>
        <p:nvSpPr>
          <p:cNvPr id="9" name="Rectangle 3"/>
          <p:cNvSpPr>
            <a:spLocks noChangeArrowheads="1"/>
          </p:cNvSpPr>
          <p:nvPr/>
        </p:nvSpPr>
        <p:spPr bwMode="auto">
          <a:xfrm>
            <a:off x="344032" y="3860871"/>
            <a:ext cx="2634054" cy="64633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a:ln>
                  <a:noFill/>
                </a:ln>
                <a:solidFill>
                  <a:srgbClr val="82AAFF"/>
                </a:solidFill>
                <a:effectLst/>
                <a:latin typeface="JetBrains Mono"/>
              </a:rPr>
              <a:t>@app.route</a:t>
            </a:r>
            <a:r>
              <a:rPr kumimoji="0" lang="ru-RU" altLang="ru-RU" sz="1200" b="0" i="0" u="none" strike="noStrike" cap="none" normalizeH="0" baseline="0">
                <a:ln>
                  <a:noFill/>
                </a:ln>
                <a:solidFill>
                  <a:srgbClr val="89DDFF"/>
                </a:solidFill>
                <a:effectLst/>
                <a:latin typeface="JetBrains Mono"/>
              </a:rPr>
              <a:t>(</a:t>
            </a:r>
            <a:r>
              <a:rPr kumimoji="0" lang="ru-RU" altLang="ru-RU" sz="1200" b="0" i="0" u="none" strike="noStrike" cap="none" normalizeH="0" baseline="0">
                <a:ln>
                  <a:noFill/>
                </a:ln>
                <a:solidFill>
                  <a:srgbClr val="C3E88D"/>
                </a:solidFill>
                <a:effectLst/>
                <a:latin typeface="JetBrains Mono"/>
              </a:rPr>
              <a:t>'/'</a:t>
            </a:r>
            <a:r>
              <a:rPr kumimoji="0" lang="ru-RU" altLang="ru-RU" sz="1200" b="0" i="0" u="none" strike="noStrike" cap="none" normalizeH="0" baseline="0">
                <a:ln>
                  <a:noFill/>
                </a:ln>
                <a:solidFill>
                  <a:srgbClr val="89DDFF"/>
                </a:solidFill>
                <a:effectLst/>
                <a:latin typeface="JetBrains Mono"/>
              </a:rPr>
              <a:t>)</a:t>
            </a:r>
            <a:br>
              <a:rPr kumimoji="0" lang="ru-RU" altLang="ru-RU" sz="1200" b="0" i="0" u="none" strike="noStrike" cap="none" normalizeH="0" baseline="0">
                <a:ln>
                  <a:noFill/>
                </a:ln>
                <a:solidFill>
                  <a:srgbClr val="89DDFF"/>
                </a:solidFill>
                <a:effectLst/>
                <a:latin typeface="JetBrains Mono"/>
              </a:rPr>
            </a:br>
            <a:r>
              <a:rPr kumimoji="0" lang="ru-RU" altLang="ru-RU" sz="1200" b="0" i="1" u="none" strike="noStrike" cap="none" normalizeH="0" baseline="0">
                <a:ln>
                  <a:noFill/>
                </a:ln>
                <a:solidFill>
                  <a:srgbClr val="C792EA"/>
                </a:solidFill>
                <a:effectLst/>
                <a:latin typeface="JetBrains Mono"/>
              </a:rPr>
              <a:t>def </a:t>
            </a:r>
            <a:r>
              <a:rPr kumimoji="0" lang="ru-RU" altLang="ru-RU" sz="1200" b="0" i="0" u="none" strike="noStrike" cap="none" normalizeH="0" baseline="0">
                <a:ln>
                  <a:noFill/>
                </a:ln>
                <a:solidFill>
                  <a:srgbClr val="82AAFF"/>
                </a:solidFill>
                <a:effectLst/>
                <a:latin typeface="JetBrains Mono"/>
              </a:rPr>
              <a:t>http_500_handler</a:t>
            </a:r>
            <a:r>
              <a:rPr kumimoji="0" lang="ru-RU" altLang="ru-RU" sz="1200" b="0" i="0" u="none" strike="noStrike" cap="none" normalizeH="0" baseline="0">
                <a:ln>
                  <a:noFill/>
                </a:ln>
                <a:solidFill>
                  <a:srgbClr val="89DDFF"/>
                </a:solidFill>
                <a:effectLst/>
                <a:latin typeface="JetBrains Mono"/>
              </a:rPr>
              <a:t>():</a:t>
            </a: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    </a:t>
            </a:r>
            <a:r>
              <a:rPr kumimoji="0" lang="ru-RU" altLang="ru-RU" sz="1200" b="0" i="1" u="none" strike="noStrike" cap="none" normalizeH="0" baseline="0">
                <a:ln>
                  <a:noFill/>
                </a:ln>
                <a:solidFill>
                  <a:srgbClr val="C792EA"/>
                </a:solidFill>
                <a:effectLst/>
                <a:latin typeface="JetBrains Mono"/>
              </a:rPr>
              <a:t>return </a:t>
            </a:r>
            <a:r>
              <a:rPr kumimoji="0" lang="ru-RU" altLang="ru-RU" sz="1200" b="0" i="0" u="none" strike="noStrike" cap="none" normalizeH="0" baseline="0">
                <a:ln>
                  <a:noFill/>
                </a:ln>
                <a:solidFill>
                  <a:srgbClr val="C3E88D"/>
                </a:solidFill>
                <a:effectLst/>
                <a:latin typeface="JetBrains Mono"/>
              </a:rPr>
              <a:t>"&lt;h2&gt;500 Error&lt;/h2&gt;"</a:t>
            </a:r>
            <a:r>
              <a:rPr kumimoji="0" lang="ru-RU" altLang="ru-RU" sz="1200" b="0" i="0" u="none" strike="noStrike" cap="none" normalizeH="0" baseline="0">
                <a:ln>
                  <a:noFill/>
                </a:ln>
                <a:solidFill>
                  <a:srgbClr val="89DDFF"/>
                </a:solidFill>
                <a:effectLst/>
                <a:latin typeface="JetBrains Mono"/>
              </a:rPr>
              <a:t>, </a:t>
            </a:r>
            <a:r>
              <a:rPr kumimoji="0" lang="ru-RU" altLang="ru-RU" sz="1200" b="0" i="0" u="none" strike="noStrike" cap="none" normalizeH="0" baseline="0">
                <a:ln>
                  <a:noFill/>
                </a:ln>
                <a:solidFill>
                  <a:srgbClr val="F78C6C"/>
                </a:solidFill>
                <a:effectLst/>
                <a:latin typeface="JetBrains Mono"/>
              </a:rPr>
              <a:t>500</a:t>
            </a:r>
            <a:endParaRPr kumimoji="0" lang="ru-RU" altLang="ru-RU" sz="2800" b="0" i="0" u="none" strike="noStrike" cap="none" normalizeH="0" baseline="0">
              <a:ln>
                <a:noFill/>
              </a:ln>
              <a:solidFill>
                <a:schemeClr val="tx1"/>
              </a:solidFill>
              <a:effectLst/>
              <a:latin typeface="Arial" panose="020B0604020202020204" pitchFamily="34" charset="0"/>
            </a:endParaRPr>
          </a:p>
        </p:txBody>
      </p:sp>
      <p:sp>
        <p:nvSpPr>
          <p:cNvPr id="12" name="Rectangle 5"/>
          <p:cNvSpPr>
            <a:spLocks noChangeArrowheads="1"/>
          </p:cNvSpPr>
          <p:nvPr/>
        </p:nvSpPr>
        <p:spPr bwMode="auto">
          <a:xfrm>
            <a:off x="282389" y="4777424"/>
            <a:ext cx="3986989" cy="64633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rgbClr val="82AAFF"/>
                </a:solidFill>
                <a:effectLst/>
                <a:latin typeface="JetBrains Mono"/>
              </a:rPr>
              <a:t>@app.route</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C3E88D"/>
                </a:solidFill>
                <a:effectLst/>
                <a:latin typeface="JetBrains Mono"/>
              </a:rPr>
              <a:t>'/transfer'</a:t>
            </a:r>
            <a:r>
              <a:rPr kumimoji="0" lang="ru-RU" altLang="ru-RU" sz="1200" b="0" i="0" u="none" strike="noStrike" cap="none" normalizeH="0" baseline="0" dirty="0">
                <a:ln>
                  <a:noFill/>
                </a:ln>
                <a:solidFill>
                  <a:srgbClr val="89DDFF"/>
                </a:solidFill>
                <a:effectLst/>
                <a:latin typeface="JetBrains Mono"/>
              </a:rPr>
              <a:t>)</a:t>
            </a:r>
            <a:br>
              <a:rPr kumimoji="0" lang="ru-RU" altLang="ru-RU" sz="1200" b="0" i="0" u="none" strike="noStrike" cap="none" normalizeH="0" baseline="0" dirty="0">
                <a:ln>
                  <a:noFill/>
                </a:ln>
                <a:solidFill>
                  <a:srgbClr val="89DDFF"/>
                </a:solidFill>
                <a:effectLst/>
                <a:latin typeface="JetBrains Mono"/>
              </a:rPr>
            </a:br>
            <a:r>
              <a:rPr kumimoji="0" lang="ru-RU" altLang="ru-RU" sz="1200" b="0" i="1" u="none" strike="noStrike" cap="none" normalizeH="0" baseline="0" dirty="0">
                <a:ln>
                  <a:noFill/>
                </a:ln>
                <a:solidFill>
                  <a:srgbClr val="C792EA"/>
                </a:solidFill>
                <a:effectLst/>
                <a:latin typeface="JetBrains Mono"/>
              </a:rPr>
              <a:t>def </a:t>
            </a:r>
            <a:r>
              <a:rPr kumimoji="0" lang="ru-RU" altLang="ru-RU" sz="1200" b="0" i="0" u="none" strike="noStrike" cap="none" normalizeH="0" baseline="0" dirty="0">
                <a:ln>
                  <a:noFill/>
                </a:ln>
                <a:solidFill>
                  <a:srgbClr val="82AAFF"/>
                </a:solidFill>
                <a:effectLst/>
                <a:latin typeface="JetBrains Mono"/>
              </a:rPr>
              <a:t>transfer</a:t>
            </a:r>
            <a:r>
              <a:rPr kumimoji="0" lang="ru-RU" altLang="ru-RU" sz="1200" b="0" i="0" u="none" strike="noStrike" cap="none" normalizeH="0" baseline="0" dirty="0">
                <a:ln>
                  <a:noFill/>
                </a:ln>
                <a:solidFill>
                  <a:srgbClr val="89DDFF"/>
                </a:solidFill>
                <a:effectLst/>
                <a:latin typeface="JetBrains Mono"/>
              </a:rPr>
              <a:t>():</a:t>
            </a:r>
            <a:br>
              <a:rPr kumimoji="0" lang="ru-RU" altLang="ru-RU" sz="1200" b="0" i="0" u="none" strike="noStrike" cap="none" normalizeH="0" baseline="0" dirty="0">
                <a:ln>
                  <a:noFill/>
                </a:ln>
                <a:solidFill>
                  <a:srgbClr val="89DDFF"/>
                </a:solidFill>
                <a:effectLst/>
                <a:latin typeface="JetBrains Mono"/>
              </a:rPr>
            </a:br>
            <a:r>
              <a:rPr kumimoji="0" lang="ru-RU" altLang="ru-RU" sz="1200" b="0" i="0" u="none" strike="noStrike" cap="none" normalizeH="0" baseline="0" dirty="0">
                <a:ln>
                  <a:noFill/>
                </a:ln>
                <a:solidFill>
                  <a:srgbClr val="89DDFF"/>
                </a:solidFill>
                <a:effectLst/>
                <a:latin typeface="JetBrains Mono"/>
              </a:rPr>
              <a:t>    </a:t>
            </a:r>
            <a:r>
              <a:rPr kumimoji="0" lang="ru-RU" altLang="ru-RU" sz="1200" b="0" i="1" u="none" strike="noStrike" cap="none" normalizeH="0" baseline="0" dirty="0">
                <a:ln>
                  <a:noFill/>
                </a:ln>
                <a:solidFill>
                  <a:srgbClr val="C792EA"/>
                </a:solidFill>
                <a:effectLst/>
                <a:latin typeface="JetBrains Mono"/>
              </a:rPr>
              <a:t>return </a:t>
            </a:r>
            <a:r>
              <a:rPr kumimoji="0" lang="ru-RU" altLang="ru-RU" sz="1200" b="0" i="0" u="none" strike="noStrike" cap="none" normalizeH="0" baseline="0" dirty="0">
                <a:ln>
                  <a:noFill/>
                </a:ln>
                <a:solidFill>
                  <a:srgbClr val="C3E88D"/>
                </a:solidFill>
                <a:effectLst/>
                <a:latin typeface="JetBrains Mono"/>
              </a:rPr>
              <a:t>""</a:t>
            </a:r>
            <a:r>
              <a:rPr kumimoji="0" lang="ru-RU" altLang="ru-RU" sz="1200" b="0" i="0" u="none" strike="noStrike" cap="none" normalizeH="0" baseline="0" dirty="0">
                <a:ln>
                  <a:noFill/>
                </a:ln>
                <a:solidFill>
                  <a:srgbClr val="89DDFF"/>
                </a:solidFill>
                <a:effectLst/>
                <a:latin typeface="JetBrains Mono"/>
              </a:rPr>
              <a:t>, </a:t>
            </a:r>
            <a:r>
              <a:rPr kumimoji="0" lang="ru-RU" altLang="ru-RU" sz="1200" b="0" i="0" u="none" strike="noStrike" cap="none" normalizeH="0" baseline="0" dirty="0">
                <a:ln>
                  <a:noFill/>
                </a:ln>
                <a:solidFill>
                  <a:srgbClr val="F78C6C"/>
                </a:solidFill>
                <a:effectLst/>
                <a:latin typeface="JetBrains Mono"/>
              </a:rPr>
              <a:t>302</a:t>
            </a:r>
            <a:r>
              <a:rPr kumimoji="0" lang="ru-RU" altLang="ru-RU" sz="1200" b="0" i="0" u="none" strike="noStrike" cap="none" normalizeH="0" baseline="0" dirty="0">
                <a:ln>
                  <a:noFill/>
                </a:ln>
                <a:solidFill>
                  <a:srgbClr val="89DDFF"/>
                </a:solidFill>
                <a:effectLst/>
                <a:latin typeface="JetBrains Mono"/>
              </a:rPr>
              <a:t>, {</a:t>
            </a:r>
            <a:r>
              <a:rPr kumimoji="0" lang="ru-RU" altLang="ru-RU" sz="1200" b="0" i="0" u="none" strike="noStrike" cap="none" normalizeH="0" baseline="0" dirty="0">
                <a:ln>
                  <a:noFill/>
                </a:ln>
                <a:solidFill>
                  <a:srgbClr val="C3E88D"/>
                </a:solidFill>
                <a:effectLst/>
                <a:latin typeface="JetBrains Mono"/>
              </a:rPr>
              <a:t>'location'</a:t>
            </a:r>
            <a:r>
              <a:rPr kumimoji="0" lang="ru-RU" altLang="ru-RU" sz="1200" b="0" i="0" u="none" strike="noStrike" cap="none" normalizeH="0" baseline="0" dirty="0">
                <a:ln>
                  <a:noFill/>
                </a:ln>
                <a:solidFill>
                  <a:srgbClr val="89DDFF"/>
                </a:solidFill>
                <a:effectLst/>
                <a:latin typeface="JetBrains Mono"/>
              </a:rPr>
              <a:t>: </a:t>
            </a:r>
            <a:r>
              <a:rPr kumimoji="0" lang="ru-RU" altLang="ru-RU" sz="1200" b="0" i="0" u="none" strike="noStrike" cap="none" normalizeH="0" baseline="0" dirty="0">
                <a:ln>
                  <a:noFill/>
                </a:ln>
                <a:solidFill>
                  <a:srgbClr val="C3E88D"/>
                </a:solidFill>
                <a:effectLst/>
                <a:latin typeface="JetBrains Mono"/>
              </a:rPr>
              <a:t>'</a:t>
            </a:r>
            <a:r>
              <a:rPr kumimoji="0" lang="ru-RU" altLang="ru-RU" sz="1200" b="0" i="0" u="none" strike="noStrike" cap="none" normalizeH="0" baseline="0" dirty="0">
                <a:ln>
                  <a:noFill/>
                </a:ln>
                <a:solidFill>
                  <a:srgbClr val="808080"/>
                </a:solidFill>
                <a:effectLst/>
                <a:latin typeface="JetBrains Mono"/>
              </a:rPr>
              <a:t>https://localhost:5000/login</a:t>
            </a:r>
            <a:r>
              <a:rPr kumimoji="0" lang="ru-RU" altLang="ru-RU" sz="1200" b="0" i="0" u="none" strike="noStrike" cap="none" normalizeH="0" baseline="0" dirty="0">
                <a:ln>
                  <a:noFill/>
                </a:ln>
                <a:solidFill>
                  <a:srgbClr val="C3E88D"/>
                </a:solidFill>
                <a:effectLst/>
                <a:latin typeface="JetBrains Mono"/>
              </a:rPr>
              <a:t>'</a:t>
            </a:r>
            <a:r>
              <a:rPr kumimoji="0" lang="ru-RU" altLang="ru-RU" sz="1200" b="0" i="0" u="none" strike="noStrike" cap="none" normalizeH="0" baseline="0" dirty="0">
                <a:ln>
                  <a:noFill/>
                </a:ln>
                <a:solidFill>
                  <a:srgbClr val="89DDFF"/>
                </a:solidFill>
                <a:effectLst/>
                <a:latin typeface="JetBrains Mono"/>
              </a:rPr>
              <a:t>}</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304188" y="5750056"/>
            <a:ext cx="4104009" cy="1015663"/>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none" strike="noStrike" cap="none" normalizeH="0" baseline="0" dirty="0">
                <a:ln>
                  <a:noFill/>
                </a:ln>
                <a:solidFill>
                  <a:srgbClr val="C792EA"/>
                </a:solidFill>
                <a:effectLst/>
                <a:latin typeface="JetBrains Mono"/>
              </a:rPr>
              <a:t>from </a:t>
            </a:r>
            <a:r>
              <a:rPr kumimoji="0" lang="ru-RU" altLang="ru-RU" sz="1200" b="0" i="0" u="none" strike="noStrike" cap="none" normalizeH="0" baseline="0" dirty="0">
                <a:ln>
                  <a:noFill/>
                </a:ln>
                <a:solidFill>
                  <a:srgbClr val="C3CEE3"/>
                </a:solidFill>
                <a:effectLst/>
                <a:latin typeface="JetBrains Mono"/>
              </a:rPr>
              <a:t>flask </a:t>
            </a:r>
            <a:r>
              <a:rPr kumimoji="0" lang="ru-RU" altLang="ru-RU" sz="1200" b="0" i="1" u="none" strike="noStrike" cap="none" normalizeH="0" baseline="0" dirty="0">
                <a:ln>
                  <a:noFill/>
                </a:ln>
                <a:solidFill>
                  <a:srgbClr val="C792EA"/>
                </a:solidFill>
                <a:effectLst/>
                <a:latin typeface="JetBrains Mono"/>
              </a:rPr>
              <a:t>import </a:t>
            </a:r>
            <a:r>
              <a:rPr kumimoji="0" lang="ru-RU" altLang="ru-RU" sz="1200" b="0" i="0" u="none" strike="noStrike" cap="none" normalizeH="0" baseline="0" dirty="0">
                <a:ln>
                  <a:noFill/>
                </a:ln>
                <a:solidFill>
                  <a:srgbClr val="C3CEE3"/>
                </a:solidFill>
                <a:effectLst/>
                <a:latin typeface="JetBrains Mono"/>
              </a:rPr>
              <a:t>Flask</a:t>
            </a:r>
            <a:r>
              <a:rPr kumimoji="0" lang="ru-RU" altLang="ru-RU" sz="1200" b="0" i="0" u="none" strike="noStrike" cap="none" normalizeH="0" baseline="0" dirty="0">
                <a:ln>
                  <a:noFill/>
                </a:ln>
                <a:solidFill>
                  <a:srgbClr val="89DDFF"/>
                </a:solidFill>
                <a:effectLst/>
                <a:latin typeface="JetBrains Mono"/>
              </a:rPr>
              <a:t>, </a:t>
            </a:r>
            <a:r>
              <a:rPr kumimoji="0" lang="ru-RU" altLang="ru-RU" sz="1200" b="0" i="0" u="none" strike="noStrike" cap="none" normalizeH="0" baseline="0" dirty="0">
                <a:ln>
                  <a:noFill/>
                </a:ln>
                <a:solidFill>
                  <a:srgbClr val="C3CEE3"/>
                </a:solidFill>
                <a:effectLst/>
                <a:latin typeface="JetBrains Mono"/>
              </a:rPr>
              <a:t>redirect</a:t>
            </a:r>
            <a:br>
              <a:rPr kumimoji="0" lang="ru-RU" altLang="ru-RU" sz="1200" b="0" i="0" u="none" strike="noStrike" cap="none" normalizeH="0" baseline="0" dirty="0">
                <a:ln>
                  <a:noFill/>
                </a:ln>
                <a:solidFill>
                  <a:srgbClr val="C3CEE3"/>
                </a:solidFill>
                <a:effectLst/>
                <a:latin typeface="JetBrains Mono"/>
              </a:rPr>
            </a:br>
            <a:br>
              <a:rPr kumimoji="0" lang="ru-RU" altLang="ru-RU" sz="1200" b="0" i="0" u="none" strike="noStrike" cap="none" normalizeH="0" baseline="0" dirty="0">
                <a:ln>
                  <a:noFill/>
                </a:ln>
                <a:solidFill>
                  <a:srgbClr val="C3CEE3"/>
                </a:solidFill>
                <a:effectLst/>
                <a:latin typeface="JetBrains Mono"/>
              </a:rPr>
            </a:br>
            <a:r>
              <a:rPr kumimoji="0" lang="ru-RU" altLang="ru-RU" sz="1200" b="0" i="0" u="none" strike="noStrike" cap="none" normalizeH="0" baseline="0" dirty="0">
                <a:ln>
                  <a:noFill/>
                </a:ln>
                <a:solidFill>
                  <a:srgbClr val="82AAFF"/>
                </a:solidFill>
                <a:effectLst/>
                <a:latin typeface="JetBrains Mono"/>
              </a:rPr>
              <a:t>@app.route</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C3E88D"/>
                </a:solidFill>
                <a:effectLst/>
                <a:latin typeface="JetBrains Mono"/>
              </a:rPr>
              <a:t>'/transfer'</a:t>
            </a:r>
            <a:r>
              <a:rPr kumimoji="0" lang="ru-RU" altLang="ru-RU" sz="1200" b="0" i="0" u="none" strike="noStrike" cap="none" normalizeH="0" baseline="0" dirty="0">
                <a:ln>
                  <a:noFill/>
                </a:ln>
                <a:solidFill>
                  <a:srgbClr val="89DDFF"/>
                </a:solidFill>
                <a:effectLst/>
                <a:latin typeface="JetBrains Mono"/>
              </a:rPr>
              <a:t>)</a:t>
            </a:r>
            <a:br>
              <a:rPr kumimoji="0" lang="ru-RU" altLang="ru-RU" sz="1200" b="0" i="0" u="none" strike="noStrike" cap="none" normalizeH="0" baseline="0" dirty="0">
                <a:ln>
                  <a:noFill/>
                </a:ln>
                <a:solidFill>
                  <a:srgbClr val="89DDFF"/>
                </a:solidFill>
                <a:effectLst/>
                <a:latin typeface="JetBrains Mono"/>
              </a:rPr>
            </a:br>
            <a:r>
              <a:rPr kumimoji="0" lang="ru-RU" altLang="ru-RU" sz="1200" b="0" i="1" u="none" strike="noStrike" cap="none" normalizeH="0" baseline="0" dirty="0">
                <a:ln>
                  <a:noFill/>
                </a:ln>
                <a:solidFill>
                  <a:srgbClr val="C792EA"/>
                </a:solidFill>
                <a:effectLst/>
                <a:latin typeface="JetBrains Mono"/>
              </a:rPr>
              <a:t>def </a:t>
            </a:r>
            <a:r>
              <a:rPr kumimoji="0" lang="ru-RU" altLang="ru-RU" sz="1200" b="0" i="0" u="none" strike="noStrike" cap="none" normalizeH="0" baseline="0" dirty="0">
                <a:ln>
                  <a:noFill/>
                </a:ln>
                <a:solidFill>
                  <a:srgbClr val="82AAFF"/>
                </a:solidFill>
                <a:effectLst/>
                <a:latin typeface="JetBrains Mono"/>
              </a:rPr>
              <a:t>transfer</a:t>
            </a:r>
            <a:r>
              <a:rPr kumimoji="0" lang="ru-RU" altLang="ru-RU" sz="1200" b="0" i="0" u="none" strike="noStrike" cap="none" normalizeH="0" baseline="0" dirty="0">
                <a:ln>
                  <a:noFill/>
                </a:ln>
                <a:solidFill>
                  <a:srgbClr val="89DDFF"/>
                </a:solidFill>
                <a:effectLst/>
                <a:latin typeface="JetBrains Mono"/>
              </a:rPr>
              <a:t>():</a:t>
            </a:r>
            <a:br>
              <a:rPr kumimoji="0" lang="ru-RU" altLang="ru-RU" sz="1200" b="0" i="0" u="none" strike="noStrike" cap="none" normalizeH="0" baseline="0" dirty="0">
                <a:ln>
                  <a:noFill/>
                </a:ln>
                <a:solidFill>
                  <a:srgbClr val="89DDFF"/>
                </a:solidFill>
                <a:effectLst/>
                <a:latin typeface="JetBrains Mono"/>
              </a:rPr>
            </a:br>
            <a:r>
              <a:rPr kumimoji="0" lang="ru-RU" altLang="ru-RU" sz="1200" b="0" i="0" u="none" strike="noStrike" cap="none" normalizeH="0" baseline="0" dirty="0">
                <a:ln>
                  <a:noFill/>
                </a:ln>
                <a:solidFill>
                  <a:srgbClr val="89DDFF"/>
                </a:solidFill>
                <a:effectLst/>
                <a:latin typeface="JetBrains Mono"/>
              </a:rPr>
              <a:t>    </a:t>
            </a:r>
            <a:r>
              <a:rPr kumimoji="0" lang="ru-RU" altLang="ru-RU" sz="1200" b="0" i="1" u="none" strike="noStrike" cap="none" normalizeH="0" baseline="0" dirty="0">
                <a:ln>
                  <a:noFill/>
                </a:ln>
                <a:solidFill>
                  <a:srgbClr val="C792EA"/>
                </a:solidFill>
                <a:effectLst/>
                <a:latin typeface="JetBrains Mono"/>
              </a:rPr>
              <a:t>return </a:t>
            </a:r>
            <a:r>
              <a:rPr kumimoji="0" lang="ru-RU" altLang="ru-RU" sz="1200" b="0" i="0" u="none" strike="noStrike" cap="none" normalizeH="0" baseline="0" dirty="0">
                <a:ln>
                  <a:noFill/>
                </a:ln>
                <a:solidFill>
                  <a:srgbClr val="82AAFF"/>
                </a:solidFill>
                <a:effectLst/>
                <a:latin typeface="JetBrains Mono"/>
              </a:rPr>
              <a:t>redirect</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C3E88D"/>
                </a:solidFill>
                <a:effectLst/>
                <a:latin typeface="JetBrains Mono"/>
              </a:rPr>
              <a:t>"</a:t>
            </a:r>
            <a:r>
              <a:rPr kumimoji="0" lang="ru-RU" altLang="ru-RU" sz="1200" b="0" i="0" u="none" strike="noStrike" cap="none" normalizeH="0" baseline="0" dirty="0">
                <a:ln>
                  <a:noFill/>
                </a:ln>
                <a:solidFill>
                  <a:srgbClr val="808080"/>
                </a:solidFill>
                <a:effectLst/>
                <a:latin typeface="JetBrains Mono"/>
              </a:rPr>
              <a:t>https://localhost:5000/login</a:t>
            </a:r>
            <a:r>
              <a:rPr kumimoji="0" lang="ru-RU" altLang="ru-RU" sz="1200" b="0" i="0" u="none" strike="noStrike" cap="none" normalizeH="0" baseline="0" dirty="0">
                <a:ln>
                  <a:noFill/>
                </a:ln>
                <a:solidFill>
                  <a:srgbClr val="C3E88D"/>
                </a:solidFill>
                <a:effectLst/>
                <a:latin typeface="JetBrains Mono"/>
              </a:rPr>
              <a:t>"</a:t>
            </a:r>
            <a:r>
              <a:rPr kumimoji="0" lang="ru-RU" altLang="ru-RU" sz="1200" b="0" i="0" u="none" strike="noStrike" cap="none" normalizeH="0" baseline="0" dirty="0">
                <a:ln>
                  <a:noFill/>
                </a:ln>
                <a:solidFill>
                  <a:srgbClr val="89DDFF"/>
                </a:solidFill>
                <a:effectLst/>
                <a:latin typeface="JetBrains Mono"/>
              </a:rPr>
              <a:t>, </a:t>
            </a:r>
            <a:r>
              <a:rPr kumimoji="0" lang="ru-RU" altLang="ru-RU" sz="1200" b="0" i="0" u="none" strike="noStrike" cap="none" normalizeH="0" baseline="0" dirty="0">
                <a:ln>
                  <a:noFill/>
                </a:ln>
                <a:solidFill>
                  <a:srgbClr val="F78C6C"/>
                </a:solidFill>
                <a:effectLst/>
                <a:latin typeface="JetBrains Mono"/>
              </a:rPr>
              <a:t>code</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F78C6C"/>
                </a:solidFill>
                <a:effectLst/>
                <a:latin typeface="JetBrains Mono"/>
              </a:rPr>
              <a:t>301</a:t>
            </a:r>
            <a:r>
              <a:rPr kumimoji="0" lang="ru-RU" altLang="ru-RU" sz="1200" b="0" i="0" u="none" strike="noStrike" cap="none" normalizeH="0" baseline="0" dirty="0">
                <a:ln>
                  <a:noFill/>
                </a:ln>
                <a:solidFill>
                  <a:srgbClr val="89DDFF"/>
                </a:solidFill>
                <a:effectLst/>
                <a:latin typeface="JetBrains Mono"/>
              </a:rPr>
              <a:t>)</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908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962" y="153910"/>
            <a:ext cx="11751398" cy="6418906"/>
          </a:xfrm>
        </p:spPr>
        <p:txBody>
          <a:bodyPr>
            <a:normAutofit/>
          </a:bodyPr>
          <a:lstStyle/>
          <a:p>
            <a:pPr marL="0" indent="0" algn="ctr">
              <a:buNone/>
            </a:pPr>
            <a:r>
              <a:rPr lang="uk-UA" sz="1600" b="1" dirty="0"/>
              <a:t>Перехоплення запитів </a:t>
            </a:r>
          </a:p>
          <a:p>
            <a:pPr marL="0" indent="0">
              <a:buNone/>
            </a:pPr>
            <a:r>
              <a:rPr lang="uk-UA" sz="1400" dirty="0"/>
              <a:t>У веб-додатках часто потрібно виконати певний код до або після запиту. Наприклад, потрібно вивести весь список IP-адрес користувачів, які використовують додаток або авторизувати користувача до того як показувати йому приховані сторінки. Разом того щоб копіювати один і той же код всередині кожної функції уявлення, Flask пропонує наступні декоратори: </a:t>
            </a:r>
          </a:p>
          <a:p>
            <a:pPr marL="0" indent="0">
              <a:spcBef>
                <a:spcPts val="0"/>
              </a:spcBef>
              <a:buNone/>
            </a:pPr>
            <a:r>
              <a:rPr lang="uk-UA" sz="1400" b="1" i="1" dirty="0"/>
              <a:t>before_first_request</a:t>
            </a:r>
            <a:r>
              <a:rPr lang="uk-UA" sz="1400" dirty="0"/>
              <a:t>: цей декоратор виконує функцію ще до обробки першого запиту </a:t>
            </a:r>
          </a:p>
          <a:p>
            <a:pPr marL="0" indent="0">
              <a:spcBef>
                <a:spcPts val="0"/>
              </a:spcBef>
              <a:buNone/>
            </a:pPr>
            <a:r>
              <a:rPr lang="uk-UA" sz="1400" b="1" i="1" dirty="0"/>
              <a:t>before_request</a:t>
            </a:r>
            <a:r>
              <a:rPr lang="uk-UA" sz="1400" dirty="0"/>
              <a:t>: виконує функцію до обробки запиту </a:t>
            </a:r>
          </a:p>
          <a:p>
            <a:pPr marL="0" indent="0">
              <a:spcBef>
                <a:spcPts val="0"/>
              </a:spcBef>
              <a:buNone/>
            </a:pPr>
            <a:r>
              <a:rPr lang="uk-UA" sz="1400" b="1" i="1" dirty="0"/>
              <a:t>after_reques</a:t>
            </a:r>
            <a:r>
              <a:rPr lang="uk-UA" sz="1400" dirty="0"/>
              <a:t>t: виконує функцію після обробки запиту. Така функція не буде викликана при виникненні виключень в обробнику запитів. Вона повинна прийняти об'єкт відповіді і повернути той самий або новий відповідь. </a:t>
            </a:r>
          </a:p>
          <a:p>
            <a:pPr marL="0" indent="0">
              <a:spcBef>
                <a:spcPts val="0"/>
              </a:spcBef>
              <a:buNone/>
            </a:pPr>
            <a:r>
              <a:rPr lang="uk-UA" sz="1400" b="1" i="1" dirty="0"/>
              <a:t>teardown_request</a:t>
            </a:r>
            <a:r>
              <a:rPr lang="uk-UA" sz="1400" dirty="0"/>
              <a:t>: цей декоратор схожий на </a:t>
            </a:r>
            <a:r>
              <a:rPr lang="uk-UA" sz="1400" b="1" i="1" dirty="0"/>
              <a:t>after_request</a:t>
            </a:r>
            <a:r>
              <a:rPr lang="uk-UA" sz="1400" dirty="0"/>
              <a:t>. Але викликана функція завжди буде виконуватися незалежно від того, чи повертає обробник виключення чи ні. </a:t>
            </a:r>
          </a:p>
          <a:p>
            <a:pPr marL="0" indent="0">
              <a:buNone/>
            </a:pPr>
            <a:r>
              <a:rPr lang="uk-UA" sz="1400" dirty="0"/>
              <a:t>Варто відзначити, що якщо функція в </a:t>
            </a:r>
            <a:r>
              <a:rPr lang="uk-UA" sz="1400" b="1" i="1" dirty="0"/>
              <a:t>before_request</a:t>
            </a:r>
            <a:r>
              <a:rPr lang="uk-UA" sz="1400" dirty="0"/>
              <a:t> повертає відповідь, тоді обробник запитів не викликається. Наступний код демонструє, як використовувати ці точки перехоплення у Flask. </a:t>
            </a:r>
          </a:p>
        </p:txBody>
      </p:sp>
      <p:sp>
        <p:nvSpPr>
          <p:cNvPr id="2" name="Rectangle 1"/>
          <p:cNvSpPr>
            <a:spLocks noChangeArrowheads="1"/>
          </p:cNvSpPr>
          <p:nvPr/>
        </p:nvSpPr>
        <p:spPr bwMode="auto">
          <a:xfrm>
            <a:off x="262550" y="2779227"/>
            <a:ext cx="2744662" cy="3970318"/>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50" b="0" i="1" u="none" strike="noStrike" cap="none" normalizeH="0" baseline="0">
                <a:ln>
                  <a:noFill/>
                </a:ln>
                <a:solidFill>
                  <a:srgbClr val="C792EA"/>
                </a:solidFill>
                <a:effectLst/>
                <a:latin typeface="JetBrains Mono"/>
              </a:rPr>
              <a:t>from </a:t>
            </a:r>
            <a:r>
              <a:rPr kumimoji="0" lang="ru-RU" altLang="ru-RU" sz="1050" b="0" i="0" u="none" strike="noStrike" cap="none" normalizeH="0" baseline="0">
                <a:ln>
                  <a:noFill/>
                </a:ln>
                <a:solidFill>
                  <a:srgbClr val="C3CEE3"/>
                </a:solidFill>
                <a:effectLst/>
                <a:latin typeface="JetBrains Mono"/>
              </a:rPr>
              <a:t>flask </a:t>
            </a:r>
            <a:r>
              <a:rPr kumimoji="0" lang="ru-RU" altLang="ru-RU" sz="1050" b="0" i="1" u="none" strike="noStrike" cap="none" normalizeH="0" baseline="0">
                <a:ln>
                  <a:noFill/>
                </a:ln>
                <a:solidFill>
                  <a:srgbClr val="C792EA"/>
                </a:solidFill>
                <a:effectLst/>
                <a:latin typeface="JetBrains Mono"/>
              </a:rPr>
              <a:t>import </a:t>
            </a:r>
            <a:r>
              <a:rPr kumimoji="0" lang="ru-RU" altLang="ru-RU" sz="1050" b="0" i="0" u="none" strike="noStrike" cap="none" normalizeH="0" baseline="0">
                <a:ln>
                  <a:noFill/>
                </a:ln>
                <a:solidFill>
                  <a:srgbClr val="C3CEE3"/>
                </a:solidFill>
                <a:effectLst/>
                <a:latin typeface="JetBrains Mono"/>
              </a:rPr>
              <a:t>Flask</a:t>
            </a:r>
            <a:r>
              <a:rPr kumimoji="0" lang="ru-RU" altLang="ru-RU" sz="1050" b="0" i="0" u="none" strike="noStrike" cap="none" normalizeH="0" baseline="0">
                <a:ln>
                  <a:noFill/>
                </a:ln>
                <a:solidFill>
                  <a:srgbClr val="89DDFF"/>
                </a:solidFill>
                <a:effectLst/>
                <a:latin typeface="JetBrains Mono"/>
              </a:rPr>
              <a:t>, </a:t>
            </a:r>
            <a:r>
              <a:rPr kumimoji="0" lang="ru-RU" altLang="ru-RU" sz="1050" b="0" i="0" u="none" strike="noStrike" cap="none" normalizeH="0" baseline="0">
                <a:ln>
                  <a:noFill/>
                </a:ln>
                <a:solidFill>
                  <a:srgbClr val="C3CEE3"/>
                </a:solidFill>
                <a:effectLst/>
                <a:latin typeface="JetBrains Mono"/>
              </a:rPr>
              <a:t>request</a:t>
            </a:r>
            <a:r>
              <a:rPr kumimoji="0" lang="ru-RU" altLang="ru-RU" sz="1050" b="0" i="0" u="none" strike="noStrike" cap="none" normalizeH="0" baseline="0">
                <a:ln>
                  <a:noFill/>
                </a:ln>
                <a:solidFill>
                  <a:srgbClr val="89DDFF"/>
                </a:solidFill>
                <a:effectLst/>
                <a:latin typeface="JetBrains Mono"/>
              </a:rPr>
              <a:t>, </a:t>
            </a:r>
            <a:r>
              <a:rPr kumimoji="0" lang="ru-RU" altLang="ru-RU" sz="1050" b="0" i="0" u="none" strike="noStrike" cap="none" normalizeH="0" baseline="0">
                <a:ln>
                  <a:noFill/>
                </a:ln>
                <a:solidFill>
                  <a:srgbClr val="C3CEE3"/>
                </a:solidFill>
                <a:effectLst/>
                <a:latin typeface="JetBrains Mono"/>
              </a:rPr>
              <a:t>g</a:t>
            </a:r>
            <a:br>
              <a:rPr kumimoji="0" lang="ru-RU" altLang="ru-RU" sz="1050" b="0" i="0" u="none" strike="noStrike" cap="none" normalizeH="0" baseline="0">
                <a:ln>
                  <a:noFill/>
                </a:ln>
                <a:solidFill>
                  <a:srgbClr val="C3CEE3"/>
                </a:solidFill>
                <a:effectLst/>
                <a:latin typeface="JetBrains Mono"/>
              </a:rPr>
            </a:br>
            <a:br>
              <a:rPr kumimoji="0" lang="ru-RU" altLang="ru-RU" sz="1050" b="0" i="0" u="none" strike="noStrike" cap="none" normalizeH="0" baseline="0">
                <a:ln>
                  <a:noFill/>
                </a:ln>
                <a:solidFill>
                  <a:srgbClr val="C3CEE3"/>
                </a:solidFill>
                <a:effectLst/>
                <a:latin typeface="JetBrains Mono"/>
              </a:rPr>
            </a:br>
            <a:r>
              <a:rPr kumimoji="0" lang="ru-RU" altLang="ru-RU" sz="1050" b="0" i="0" u="none" strike="noStrike" cap="none" normalizeH="0" baseline="0">
                <a:ln>
                  <a:noFill/>
                </a:ln>
                <a:solidFill>
                  <a:srgbClr val="C3CEE3"/>
                </a:solidFill>
                <a:effectLst/>
                <a:latin typeface="JetBrains Mono"/>
              </a:rPr>
              <a:t>app </a:t>
            </a:r>
            <a:r>
              <a:rPr kumimoji="0" lang="ru-RU" altLang="ru-RU" sz="1050" b="0" i="0" u="none" strike="noStrike" cap="none" normalizeH="0" baseline="0">
                <a:ln>
                  <a:noFill/>
                </a:ln>
                <a:solidFill>
                  <a:srgbClr val="89DDFF"/>
                </a:solidFill>
                <a:effectLst/>
                <a:latin typeface="JetBrains Mono"/>
              </a:rPr>
              <a:t>= </a:t>
            </a:r>
            <a:r>
              <a:rPr kumimoji="0" lang="ru-RU" altLang="ru-RU" sz="1050" b="0" i="0" u="none" strike="noStrike" cap="none" normalizeH="0" baseline="0">
                <a:ln>
                  <a:noFill/>
                </a:ln>
                <a:solidFill>
                  <a:srgbClr val="82AAFF"/>
                </a:solidFill>
                <a:effectLst/>
                <a:latin typeface="JetBrains Mono"/>
              </a:rPr>
              <a:t>Flask</a:t>
            </a:r>
            <a:r>
              <a:rPr kumimoji="0" lang="ru-RU" altLang="ru-RU" sz="1050" b="0" i="0" u="none" strike="noStrike" cap="none" normalizeH="0" baseline="0">
                <a:ln>
                  <a:noFill/>
                </a:ln>
                <a:solidFill>
                  <a:srgbClr val="89DDFF"/>
                </a:solidFill>
                <a:effectLst/>
                <a:latin typeface="JetBrains Mono"/>
              </a:rPr>
              <a:t>(</a:t>
            </a:r>
            <a:r>
              <a:rPr kumimoji="0" lang="ru-RU" altLang="ru-RU" sz="1050" b="0" i="0" u="none" strike="noStrike" cap="none" normalizeH="0" baseline="0">
                <a:ln>
                  <a:noFill/>
                </a:ln>
                <a:solidFill>
                  <a:srgbClr val="C3CEE3"/>
                </a:solidFill>
                <a:effectLst/>
                <a:latin typeface="JetBrains Mono"/>
              </a:rPr>
              <a:t>__name__</a:t>
            </a:r>
            <a:r>
              <a:rPr kumimoji="0" lang="ru-RU" altLang="ru-RU" sz="1050" b="0" i="0" u="none" strike="noStrike" cap="none" normalizeH="0" baseline="0">
                <a:ln>
                  <a:noFill/>
                </a:ln>
                <a:solidFill>
                  <a:srgbClr val="89DDFF"/>
                </a:solidFill>
                <a:effectLst/>
                <a:latin typeface="JetBrains Mono"/>
              </a:rPr>
              <a:t>)</a:t>
            </a:r>
            <a:br>
              <a:rPr kumimoji="0" lang="ru-RU" altLang="ru-RU" sz="1050" b="0" i="0" u="none" strike="noStrike" cap="none" normalizeH="0" baseline="0">
                <a:ln>
                  <a:noFill/>
                </a:ln>
                <a:solidFill>
                  <a:srgbClr val="89DDFF"/>
                </a:solidFill>
                <a:effectLst/>
                <a:latin typeface="JetBrains Mono"/>
              </a:rPr>
            </a:br>
            <a:br>
              <a:rPr kumimoji="0" lang="ru-RU" altLang="ru-RU" sz="1050" b="0" i="0" u="none" strike="noStrike" cap="none" normalizeH="0" baseline="0">
                <a:ln>
                  <a:noFill/>
                </a:ln>
                <a:solidFill>
                  <a:srgbClr val="89DDFF"/>
                </a:solidFill>
                <a:effectLst/>
                <a:latin typeface="JetBrains Mono"/>
              </a:rPr>
            </a:br>
            <a:r>
              <a:rPr kumimoji="0" lang="ru-RU" altLang="ru-RU" sz="1050" b="0" i="0" u="none" strike="noStrike" cap="none" normalizeH="0" baseline="0">
                <a:ln>
                  <a:noFill/>
                </a:ln>
                <a:solidFill>
                  <a:srgbClr val="82AAFF"/>
                </a:solidFill>
                <a:effectLst/>
                <a:latin typeface="JetBrains Mono"/>
              </a:rPr>
              <a:t>@app.before_first_request</a:t>
            </a:r>
            <a:br>
              <a:rPr kumimoji="0" lang="ru-RU" altLang="ru-RU" sz="1050" b="0" i="0" u="none" strike="noStrike" cap="none" normalizeH="0" baseline="0">
                <a:ln>
                  <a:noFill/>
                </a:ln>
                <a:solidFill>
                  <a:srgbClr val="82AAFF"/>
                </a:solidFill>
                <a:effectLst/>
                <a:latin typeface="JetBrains Mono"/>
              </a:rPr>
            </a:br>
            <a:r>
              <a:rPr kumimoji="0" lang="ru-RU" altLang="ru-RU" sz="1050" b="0" i="1" u="none" strike="noStrike" cap="none" normalizeH="0" baseline="0">
                <a:ln>
                  <a:noFill/>
                </a:ln>
                <a:solidFill>
                  <a:srgbClr val="C792EA"/>
                </a:solidFill>
                <a:effectLst/>
                <a:latin typeface="JetBrains Mono"/>
              </a:rPr>
              <a:t>def </a:t>
            </a:r>
            <a:r>
              <a:rPr kumimoji="0" lang="ru-RU" altLang="ru-RU" sz="1050" b="0" i="0" u="none" strike="noStrike" cap="none" normalizeH="0" baseline="0">
                <a:ln>
                  <a:noFill/>
                </a:ln>
                <a:solidFill>
                  <a:srgbClr val="82AAFF"/>
                </a:solidFill>
                <a:effectLst/>
                <a:latin typeface="JetBrains Mono"/>
              </a:rPr>
              <a:t>before_first_request</a:t>
            </a:r>
            <a:r>
              <a:rPr kumimoji="0" lang="ru-RU" altLang="ru-RU" sz="1050" b="0" i="0" u="none" strike="noStrike" cap="none" normalizeH="0" baseline="0">
                <a:ln>
                  <a:noFill/>
                </a:ln>
                <a:solidFill>
                  <a:srgbClr val="89DDFF"/>
                </a:solidFill>
                <a:effectLst/>
                <a:latin typeface="JetBrains Mono"/>
              </a:rPr>
              <a:t>():</a:t>
            </a:r>
            <a:br>
              <a:rPr kumimoji="0" lang="ru-RU" altLang="ru-RU" sz="1050" b="0" i="0" u="none" strike="noStrike" cap="none" normalizeH="0" baseline="0">
                <a:ln>
                  <a:noFill/>
                </a:ln>
                <a:solidFill>
                  <a:srgbClr val="89DDFF"/>
                </a:solidFill>
                <a:effectLst/>
                <a:latin typeface="JetBrains Mono"/>
              </a:rPr>
            </a:br>
            <a:r>
              <a:rPr kumimoji="0" lang="ru-RU" altLang="ru-RU" sz="1050" b="0" i="0" u="none" strike="noStrike" cap="none" normalizeH="0" baseline="0">
                <a:ln>
                  <a:noFill/>
                </a:ln>
                <a:solidFill>
                  <a:srgbClr val="89DDFF"/>
                </a:solidFill>
                <a:effectLst/>
                <a:latin typeface="JetBrains Mono"/>
              </a:rPr>
              <a:t>    </a:t>
            </a:r>
            <a:r>
              <a:rPr kumimoji="0" lang="ru-RU" altLang="ru-RU" sz="1050" b="0" i="1" u="none" strike="noStrike" cap="none" normalizeH="0" baseline="0">
                <a:ln>
                  <a:noFill/>
                </a:ln>
                <a:solidFill>
                  <a:srgbClr val="82AAFF"/>
                </a:solidFill>
                <a:effectLst/>
                <a:latin typeface="JetBrains Mono"/>
              </a:rPr>
              <a:t>print</a:t>
            </a:r>
            <a:r>
              <a:rPr kumimoji="0" lang="ru-RU" altLang="ru-RU" sz="1050" b="0" i="0" u="none" strike="noStrike" cap="none" normalizeH="0" baseline="0">
                <a:ln>
                  <a:noFill/>
                </a:ln>
                <a:solidFill>
                  <a:srgbClr val="89DDFF"/>
                </a:solidFill>
                <a:effectLst/>
                <a:latin typeface="JetBrains Mono"/>
              </a:rPr>
              <a:t>(</a:t>
            </a:r>
            <a:r>
              <a:rPr kumimoji="0" lang="ru-RU" altLang="ru-RU" sz="1050" b="0" i="0" u="none" strike="noStrike" cap="none" normalizeH="0" baseline="0">
                <a:ln>
                  <a:noFill/>
                </a:ln>
                <a:solidFill>
                  <a:srgbClr val="C3E88D"/>
                </a:solidFill>
                <a:effectLst/>
                <a:latin typeface="JetBrains Mono"/>
              </a:rPr>
              <a:t>"before_first_request() called"</a:t>
            </a:r>
            <a:r>
              <a:rPr kumimoji="0" lang="ru-RU" altLang="ru-RU" sz="1050" b="0" i="0" u="none" strike="noStrike" cap="none" normalizeH="0" baseline="0">
                <a:ln>
                  <a:noFill/>
                </a:ln>
                <a:solidFill>
                  <a:srgbClr val="89DDFF"/>
                </a:solidFill>
                <a:effectLst/>
                <a:latin typeface="JetBrains Mono"/>
              </a:rPr>
              <a:t>)</a:t>
            </a:r>
            <a:br>
              <a:rPr kumimoji="0" lang="ru-RU" altLang="ru-RU" sz="1050" b="0" i="0" u="none" strike="noStrike" cap="none" normalizeH="0" baseline="0">
                <a:ln>
                  <a:noFill/>
                </a:ln>
                <a:solidFill>
                  <a:srgbClr val="89DDFF"/>
                </a:solidFill>
                <a:effectLst/>
                <a:latin typeface="JetBrains Mono"/>
              </a:rPr>
            </a:br>
            <a:br>
              <a:rPr kumimoji="0" lang="ru-RU" altLang="ru-RU" sz="1050" b="0" i="0" u="none" strike="noStrike" cap="none" normalizeH="0" baseline="0">
                <a:ln>
                  <a:noFill/>
                </a:ln>
                <a:solidFill>
                  <a:srgbClr val="89DDFF"/>
                </a:solidFill>
                <a:effectLst/>
                <a:latin typeface="JetBrains Mono"/>
              </a:rPr>
            </a:br>
            <a:r>
              <a:rPr kumimoji="0" lang="ru-RU" altLang="ru-RU" sz="1050" b="0" i="0" u="none" strike="noStrike" cap="none" normalizeH="0" baseline="0">
                <a:ln>
                  <a:noFill/>
                </a:ln>
                <a:solidFill>
                  <a:srgbClr val="82AAFF"/>
                </a:solidFill>
                <a:effectLst/>
                <a:latin typeface="JetBrains Mono"/>
              </a:rPr>
              <a:t>@app.before_request</a:t>
            </a:r>
            <a:br>
              <a:rPr kumimoji="0" lang="ru-RU" altLang="ru-RU" sz="1050" b="0" i="0" u="none" strike="noStrike" cap="none" normalizeH="0" baseline="0">
                <a:ln>
                  <a:noFill/>
                </a:ln>
                <a:solidFill>
                  <a:srgbClr val="82AAFF"/>
                </a:solidFill>
                <a:effectLst/>
                <a:latin typeface="JetBrains Mono"/>
              </a:rPr>
            </a:br>
            <a:r>
              <a:rPr kumimoji="0" lang="ru-RU" altLang="ru-RU" sz="1050" b="0" i="1" u="none" strike="noStrike" cap="none" normalizeH="0" baseline="0">
                <a:ln>
                  <a:noFill/>
                </a:ln>
                <a:solidFill>
                  <a:srgbClr val="C792EA"/>
                </a:solidFill>
                <a:effectLst/>
                <a:latin typeface="JetBrains Mono"/>
              </a:rPr>
              <a:t>def </a:t>
            </a:r>
            <a:r>
              <a:rPr kumimoji="0" lang="ru-RU" altLang="ru-RU" sz="1050" b="0" i="0" u="none" strike="noStrike" cap="none" normalizeH="0" baseline="0">
                <a:ln>
                  <a:noFill/>
                </a:ln>
                <a:solidFill>
                  <a:srgbClr val="82AAFF"/>
                </a:solidFill>
                <a:effectLst/>
                <a:latin typeface="JetBrains Mono"/>
              </a:rPr>
              <a:t>before_request</a:t>
            </a:r>
            <a:r>
              <a:rPr kumimoji="0" lang="ru-RU" altLang="ru-RU" sz="1050" b="0" i="0" u="none" strike="noStrike" cap="none" normalizeH="0" baseline="0">
                <a:ln>
                  <a:noFill/>
                </a:ln>
                <a:solidFill>
                  <a:srgbClr val="89DDFF"/>
                </a:solidFill>
                <a:effectLst/>
                <a:latin typeface="JetBrains Mono"/>
              </a:rPr>
              <a:t>():</a:t>
            </a:r>
            <a:br>
              <a:rPr kumimoji="0" lang="ru-RU" altLang="ru-RU" sz="1050" b="0" i="0" u="none" strike="noStrike" cap="none" normalizeH="0" baseline="0">
                <a:ln>
                  <a:noFill/>
                </a:ln>
                <a:solidFill>
                  <a:srgbClr val="89DDFF"/>
                </a:solidFill>
                <a:effectLst/>
                <a:latin typeface="JetBrains Mono"/>
              </a:rPr>
            </a:br>
            <a:r>
              <a:rPr kumimoji="0" lang="ru-RU" altLang="ru-RU" sz="1050" b="0" i="0" u="none" strike="noStrike" cap="none" normalizeH="0" baseline="0">
                <a:ln>
                  <a:noFill/>
                </a:ln>
                <a:solidFill>
                  <a:srgbClr val="89DDFF"/>
                </a:solidFill>
                <a:effectLst/>
                <a:latin typeface="JetBrains Mono"/>
              </a:rPr>
              <a:t>    </a:t>
            </a:r>
            <a:r>
              <a:rPr kumimoji="0" lang="ru-RU" altLang="ru-RU" sz="1050" b="0" i="1" u="none" strike="noStrike" cap="none" normalizeH="0" baseline="0">
                <a:ln>
                  <a:noFill/>
                </a:ln>
                <a:solidFill>
                  <a:srgbClr val="82AAFF"/>
                </a:solidFill>
                <a:effectLst/>
                <a:latin typeface="JetBrains Mono"/>
              </a:rPr>
              <a:t>print</a:t>
            </a:r>
            <a:r>
              <a:rPr kumimoji="0" lang="ru-RU" altLang="ru-RU" sz="1050" b="0" i="0" u="none" strike="noStrike" cap="none" normalizeH="0" baseline="0">
                <a:ln>
                  <a:noFill/>
                </a:ln>
                <a:solidFill>
                  <a:srgbClr val="89DDFF"/>
                </a:solidFill>
                <a:effectLst/>
                <a:latin typeface="JetBrains Mono"/>
              </a:rPr>
              <a:t>(</a:t>
            </a:r>
            <a:r>
              <a:rPr kumimoji="0" lang="ru-RU" altLang="ru-RU" sz="1050" b="0" i="0" u="none" strike="noStrike" cap="none" normalizeH="0" baseline="0">
                <a:ln>
                  <a:noFill/>
                </a:ln>
                <a:solidFill>
                  <a:srgbClr val="C3E88D"/>
                </a:solidFill>
                <a:effectLst/>
                <a:latin typeface="JetBrains Mono"/>
              </a:rPr>
              <a:t>"before_request() called"</a:t>
            </a:r>
            <a:r>
              <a:rPr kumimoji="0" lang="ru-RU" altLang="ru-RU" sz="1050" b="0" i="0" u="none" strike="noStrike" cap="none" normalizeH="0" baseline="0">
                <a:ln>
                  <a:noFill/>
                </a:ln>
                <a:solidFill>
                  <a:srgbClr val="89DDFF"/>
                </a:solidFill>
                <a:effectLst/>
                <a:latin typeface="JetBrains Mono"/>
              </a:rPr>
              <a:t>)</a:t>
            </a:r>
            <a:br>
              <a:rPr kumimoji="0" lang="ru-RU" altLang="ru-RU" sz="1050" b="0" i="0" u="none" strike="noStrike" cap="none" normalizeH="0" baseline="0">
                <a:ln>
                  <a:noFill/>
                </a:ln>
                <a:solidFill>
                  <a:srgbClr val="89DDFF"/>
                </a:solidFill>
                <a:effectLst/>
                <a:latin typeface="JetBrains Mono"/>
              </a:rPr>
            </a:br>
            <a:br>
              <a:rPr kumimoji="0" lang="ru-RU" altLang="ru-RU" sz="1050" b="0" i="0" u="none" strike="noStrike" cap="none" normalizeH="0" baseline="0">
                <a:ln>
                  <a:noFill/>
                </a:ln>
                <a:solidFill>
                  <a:srgbClr val="89DDFF"/>
                </a:solidFill>
                <a:effectLst/>
                <a:latin typeface="JetBrains Mono"/>
              </a:rPr>
            </a:br>
            <a:r>
              <a:rPr kumimoji="0" lang="ru-RU" altLang="ru-RU" sz="1050" b="0" i="0" u="none" strike="noStrike" cap="none" normalizeH="0" baseline="0">
                <a:ln>
                  <a:noFill/>
                </a:ln>
                <a:solidFill>
                  <a:srgbClr val="82AAFF"/>
                </a:solidFill>
                <a:effectLst/>
                <a:latin typeface="JetBrains Mono"/>
              </a:rPr>
              <a:t>@app.after_request</a:t>
            </a:r>
            <a:br>
              <a:rPr kumimoji="0" lang="ru-RU" altLang="ru-RU" sz="1050" b="0" i="0" u="none" strike="noStrike" cap="none" normalizeH="0" baseline="0">
                <a:ln>
                  <a:noFill/>
                </a:ln>
                <a:solidFill>
                  <a:srgbClr val="82AAFF"/>
                </a:solidFill>
                <a:effectLst/>
                <a:latin typeface="JetBrains Mono"/>
              </a:rPr>
            </a:br>
            <a:r>
              <a:rPr kumimoji="0" lang="ru-RU" altLang="ru-RU" sz="1050" b="0" i="1" u="none" strike="noStrike" cap="none" normalizeH="0" baseline="0">
                <a:ln>
                  <a:noFill/>
                </a:ln>
                <a:solidFill>
                  <a:srgbClr val="C792EA"/>
                </a:solidFill>
                <a:effectLst/>
                <a:latin typeface="JetBrains Mono"/>
              </a:rPr>
              <a:t>def </a:t>
            </a:r>
            <a:r>
              <a:rPr kumimoji="0" lang="ru-RU" altLang="ru-RU" sz="1050" b="0" i="0" u="none" strike="noStrike" cap="none" normalizeH="0" baseline="0">
                <a:ln>
                  <a:noFill/>
                </a:ln>
                <a:solidFill>
                  <a:srgbClr val="82AAFF"/>
                </a:solidFill>
                <a:effectLst/>
                <a:latin typeface="JetBrains Mono"/>
              </a:rPr>
              <a:t>after_request</a:t>
            </a:r>
            <a:r>
              <a:rPr kumimoji="0" lang="ru-RU" altLang="ru-RU" sz="1050" b="0" i="0" u="none" strike="noStrike" cap="none" normalizeH="0" baseline="0">
                <a:ln>
                  <a:noFill/>
                </a:ln>
                <a:solidFill>
                  <a:srgbClr val="89DDFF"/>
                </a:solidFill>
                <a:effectLst/>
                <a:latin typeface="JetBrains Mono"/>
              </a:rPr>
              <a:t>(</a:t>
            </a:r>
            <a:r>
              <a:rPr kumimoji="0" lang="ru-RU" altLang="ru-RU" sz="1050" b="0" i="0" u="none" strike="noStrike" cap="none" normalizeH="0" baseline="0">
                <a:ln>
                  <a:noFill/>
                </a:ln>
                <a:solidFill>
                  <a:srgbClr val="F78C6C"/>
                </a:solidFill>
                <a:effectLst/>
                <a:latin typeface="JetBrains Mono"/>
              </a:rPr>
              <a:t>response</a:t>
            </a:r>
            <a:r>
              <a:rPr kumimoji="0" lang="ru-RU" altLang="ru-RU" sz="1050" b="0" i="0" u="none" strike="noStrike" cap="none" normalizeH="0" baseline="0">
                <a:ln>
                  <a:noFill/>
                </a:ln>
                <a:solidFill>
                  <a:srgbClr val="89DDFF"/>
                </a:solidFill>
                <a:effectLst/>
                <a:latin typeface="JetBrains Mono"/>
              </a:rPr>
              <a:t>):</a:t>
            </a:r>
            <a:br>
              <a:rPr kumimoji="0" lang="ru-RU" altLang="ru-RU" sz="1050" b="0" i="0" u="none" strike="noStrike" cap="none" normalizeH="0" baseline="0">
                <a:ln>
                  <a:noFill/>
                </a:ln>
                <a:solidFill>
                  <a:srgbClr val="89DDFF"/>
                </a:solidFill>
                <a:effectLst/>
                <a:latin typeface="JetBrains Mono"/>
              </a:rPr>
            </a:br>
            <a:r>
              <a:rPr kumimoji="0" lang="ru-RU" altLang="ru-RU" sz="1050" b="0" i="0" u="none" strike="noStrike" cap="none" normalizeH="0" baseline="0">
                <a:ln>
                  <a:noFill/>
                </a:ln>
                <a:solidFill>
                  <a:srgbClr val="89DDFF"/>
                </a:solidFill>
                <a:effectLst/>
                <a:latin typeface="JetBrains Mono"/>
              </a:rPr>
              <a:t>    </a:t>
            </a:r>
            <a:r>
              <a:rPr kumimoji="0" lang="ru-RU" altLang="ru-RU" sz="1050" b="0" i="1" u="none" strike="noStrike" cap="none" normalizeH="0" baseline="0">
                <a:ln>
                  <a:noFill/>
                </a:ln>
                <a:solidFill>
                  <a:srgbClr val="82AAFF"/>
                </a:solidFill>
                <a:effectLst/>
                <a:latin typeface="JetBrains Mono"/>
              </a:rPr>
              <a:t>print</a:t>
            </a:r>
            <a:r>
              <a:rPr kumimoji="0" lang="ru-RU" altLang="ru-RU" sz="1050" b="0" i="0" u="none" strike="noStrike" cap="none" normalizeH="0" baseline="0">
                <a:ln>
                  <a:noFill/>
                </a:ln>
                <a:solidFill>
                  <a:srgbClr val="89DDFF"/>
                </a:solidFill>
                <a:effectLst/>
                <a:latin typeface="JetBrains Mono"/>
              </a:rPr>
              <a:t>(</a:t>
            </a:r>
            <a:r>
              <a:rPr kumimoji="0" lang="ru-RU" altLang="ru-RU" sz="1050" b="0" i="0" u="none" strike="noStrike" cap="none" normalizeH="0" baseline="0">
                <a:ln>
                  <a:noFill/>
                </a:ln>
                <a:solidFill>
                  <a:srgbClr val="C3E88D"/>
                </a:solidFill>
                <a:effectLst/>
                <a:latin typeface="JetBrains Mono"/>
              </a:rPr>
              <a:t>"after_request() called"</a:t>
            </a:r>
            <a:r>
              <a:rPr kumimoji="0" lang="ru-RU" altLang="ru-RU" sz="1050" b="0" i="0" u="none" strike="noStrike" cap="none" normalizeH="0" baseline="0">
                <a:ln>
                  <a:noFill/>
                </a:ln>
                <a:solidFill>
                  <a:srgbClr val="89DDFF"/>
                </a:solidFill>
                <a:effectLst/>
                <a:latin typeface="JetBrains Mono"/>
              </a:rPr>
              <a:t>)</a:t>
            </a:r>
            <a:br>
              <a:rPr kumimoji="0" lang="ru-RU" altLang="ru-RU" sz="1050" b="0" i="0" u="none" strike="noStrike" cap="none" normalizeH="0" baseline="0">
                <a:ln>
                  <a:noFill/>
                </a:ln>
                <a:solidFill>
                  <a:srgbClr val="89DDFF"/>
                </a:solidFill>
                <a:effectLst/>
                <a:latin typeface="JetBrains Mono"/>
              </a:rPr>
            </a:br>
            <a:r>
              <a:rPr kumimoji="0" lang="ru-RU" altLang="ru-RU" sz="1050" b="0" i="0" u="none" strike="noStrike" cap="none" normalizeH="0" baseline="0">
                <a:ln>
                  <a:noFill/>
                </a:ln>
                <a:solidFill>
                  <a:srgbClr val="89DDFF"/>
                </a:solidFill>
                <a:effectLst/>
                <a:latin typeface="JetBrains Mono"/>
              </a:rPr>
              <a:t>    </a:t>
            </a:r>
            <a:r>
              <a:rPr kumimoji="0" lang="ru-RU" altLang="ru-RU" sz="1050" b="0" i="1" u="none" strike="noStrike" cap="none" normalizeH="0" baseline="0">
                <a:ln>
                  <a:noFill/>
                </a:ln>
                <a:solidFill>
                  <a:srgbClr val="C792EA"/>
                </a:solidFill>
                <a:effectLst/>
                <a:latin typeface="JetBrains Mono"/>
              </a:rPr>
              <a:t>return </a:t>
            </a:r>
            <a:r>
              <a:rPr kumimoji="0" lang="ru-RU" altLang="ru-RU" sz="1050" b="0" i="0" u="none" strike="noStrike" cap="none" normalizeH="0" baseline="0">
                <a:ln>
                  <a:noFill/>
                </a:ln>
                <a:solidFill>
                  <a:srgbClr val="F78C6C"/>
                </a:solidFill>
                <a:effectLst/>
                <a:latin typeface="JetBrains Mono"/>
              </a:rPr>
              <a:t>response</a:t>
            </a:r>
            <a:br>
              <a:rPr kumimoji="0" lang="ru-RU" altLang="ru-RU" sz="1050" b="0" i="0" u="none" strike="noStrike" cap="none" normalizeH="0" baseline="0">
                <a:ln>
                  <a:noFill/>
                </a:ln>
                <a:solidFill>
                  <a:srgbClr val="F78C6C"/>
                </a:solidFill>
                <a:effectLst/>
                <a:latin typeface="JetBrains Mono"/>
              </a:rPr>
            </a:br>
            <a:br>
              <a:rPr kumimoji="0" lang="ru-RU" altLang="ru-RU" sz="1050" b="0" i="0" u="none" strike="noStrike" cap="none" normalizeH="0" baseline="0">
                <a:ln>
                  <a:noFill/>
                </a:ln>
                <a:solidFill>
                  <a:srgbClr val="F78C6C"/>
                </a:solidFill>
                <a:effectLst/>
                <a:latin typeface="JetBrains Mono"/>
              </a:rPr>
            </a:br>
            <a:r>
              <a:rPr kumimoji="0" lang="ru-RU" altLang="ru-RU" sz="1050" b="0" i="0" u="none" strike="noStrike" cap="none" normalizeH="0" baseline="0">
                <a:ln>
                  <a:noFill/>
                </a:ln>
                <a:solidFill>
                  <a:srgbClr val="82AAFF"/>
                </a:solidFill>
                <a:effectLst/>
                <a:latin typeface="JetBrains Mono"/>
              </a:rPr>
              <a:t>@app.route</a:t>
            </a:r>
            <a:r>
              <a:rPr kumimoji="0" lang="ru-RU" altLang="ru-RU" sz="1050" b="0" i="0" u="none" strike="noStrike" cap="none" normalizeH="0" baseline="0">
                <a:ln>
                  <a:noFill/>
                </a:ln>
                <a:solidFill>
                  <a:srgbClr val="89DDFF"/>
                </a:solidFill>
                <a:effectLst/>
                <a:latin typeface="JetBrains Mono"/>
              </a:rPr>
              <a:t>(</a:t>
            </a:r>
            <a:r>
              <a:rPr kumimoji="0" lang="ru-RU" altLang="ru-RU" sz="1050" b="0" i="0" u="none" strike="noStrike" cap="none" normalizeH="0" baseline="0">
                <a:ln>
                  <a:noFill/>
                </a:ln>
                <a:solidFill>
                  <a:srgbClr val="C3E88D"/>
                </a:solidFill>
                <a:effectLst/>
                <a:latin typeface="JetBrains Mono"/>
              </a:rPr>
              <a:t>"/"</a:t>
            </a:r>
            <a:r>
              <a:rPr kumimoji="0" lang="ru-RU" altLang="ru-RU" sz="1050" b="0" i="0" u="none" strike="noStrike" cap="none" normalizeH="0" baseline="0">
                <a:ln>
                  <a:noFill/>
                </a:ln>
                <a:solidFill>
                  <a:srgbClr val="89DDFF"/>
                </a:solidFill>
                <a:effectLst/>
                <a:latin typeface="JetBrains Mono"/>
              </a:rPr>
              <a:t>)</a:t>
            </a:r>
            <a:br>
              <a:rPr kumimoji="0" lang="ru-RU" altLang="ru-RU" sz="1050" b="0" i="0" u="none" strike="noStrike" cap="none" normalizeH="0" baseline="0">
                <a:ln>
                  <a:noFill/>
                </a:ln>
                <a:solidFill>
                  <a:srgbClr val="89DDFF"/>
                </a:solidFill>
                <a:effectLst/>
                <a:latin typeface="JetBrains Mono"/>
              </a:rPr>
            </a:br>
            <a:r>
              <a:rPr kumimoji="0" lang="ru-RU" altLang="ru-RU" sz="1050" b="0" i="1" u="none" strike="noStrike" cap="none" normalizeH="0" baseline="0">
                <a:ln>
                  <a:noFill/>
                </a:ln>
                <a:solidFill>
                  <a:srgbClr val="C792EA"/>
                </a:solidFill>
                <a:effectLst/>
                <a:latin typeface="JetBrains Mono"/>
              </a:rPr>
              <a:t>def </a:t>
            </a:r>
            <a:r>
              <a:rPr kumimoji="0" lang="ru-RU" altLang="ru-RU" sz="1050" b="0" i="0" u="none" strike="noStrike" cap="none" normalizeH="0" baseline="0">
                <a:ln>
                  <a:noFill/>
                </a:ln>
                <a:solidFill>
                  <a:srgbClr val="82AAFF"/>
                </a:solidFill>
                <a:effectLst/>
                <a:latin typeface="JetBrains Mono"/>
              </a:rPr>
              <a:t>index</a:t>
            </a:r>
            <a:r>
              <a:rPr kumimoji="0" lang="ru-RU" altLang="ru-RU" sz="1050" b="0" i="0" u="none" strike="noStrike" cap="none" normalizeH="0" baseline="0">
                <a:ln>
                  <a:noFill/>
                </a:ln>
                <a:solidFill>
                  <a:srgbClr val="89DDFF"/>
                </a:solidFill>
                <a:effectLst/>
                <a:latin typeface="JetBrains Mono"/>
              </a:rPr>
              <a:t>():</a:t>
            </a:r>
            <a:br>
              <a:rPr kumimoji="0" lang="ru-RU" altLang="ru-RU" sz="1050" b="0" i="0" u="none" strike="noStrike" cap="none" normalizeH="0" baseline="0">
                <a:ln>
                  <a:noFill/>
                </a:ln>
                <a:solidFill>
                  <a:srgbClr val="89DDFF"/>
                </a:solidFill>
                <a:effectLst/>
                <a:latin typeface="JetBrains Mono"/>
              </a:rPr>
            </a:br>
            <a:r>
              <a:rPr kumimoji="0" lang="ru-RU" altLang="ru-RU" sz="1050" b="0" i="0" u="none" strike="noStrike" cap="none" normalizeH="0" baseline="0">
                <a:ln>
                  <a:noFill/>
                </a:ln>
                <a:solidFill>
                  <a:srgbClr val="89DDFF"/>
                </a:solidFill>
                <a:effectLst/>
                <a:latin typeface="JetBrains Mono"/>
              </a:rPr>
              <a:t>    </a:t>
            </a:r>
            <a:r>
              <a:rPr kumimoji="0" lang="ru-RU" altLang="ru-RU" sz="1050" b="0" i="1" u="none" strike="noStrike" cap="none" normalizeH="0" baseline="0">
                <a:ln>
                  <a:noFill/>
                </a:ln>
                <a:solidFill>
                  <a:srgbClr val="82AAFF"/>
                </a:solidFill>
                <a:effectLst/>
                <a:latin typeface="JetBrains Mono"/>
              </a:rPr>
              <a:t>print</a:t>
            </a:r>
            <a:r>
              <a:rPr kumimoji="0" lang="ru-RU" altLang="ru-RU" sz="1050" b="0" i="0" u="none" strike="noStrike" cap="none" normalizeH="0" baseline="0">
                <a:ln>
                  <a:noFill/>
                </a:ln>
                <a:solidFill>
                  <a:srgbClr val="89DDFF"/>
                </a:solidFill>
                <a:effectLst/>
                <a:latin typeface="JetBrains Mono"/>
              </a:rPr>
              <a:t>(</a:t>
            </a:r>
            <a:r>
              <a:rPr kumimoji="0" lang="ru-RU" altLang="ru-RU" sz="1050" b="0" i="0" u="none" strike="noStrike" cap="none" normalizeH="0" baseline="0">
                <a:ln>
                  <a:noFill/>
                </a:ln>
                <a:solidFill>
                  <a:srgbClr val="C3E88D"/>
                </a:solidFill>
                <a:effectLst/>
                <a:latin typeface="JetBrains Mono"/>
              </a:rPr>
              <a:t>"index() called"</a:t>
            </a:r>
            <a:r>
              <a:rPr kumimoji="0" lang="ru-RU" altLang="ru-RU" sz="1050" b="0" i="0" u="none" strike="noStrike" cap="none" normalizeH="0" baseline="0">
                <a:ln>
                  <a:noFill/>
                </a:ln>
                <a:solidFill>
                  <a:srgbClr val="89DDFF"/>
                </a:solidFill>
                <a:effectLst/>
                <a:latin typeface="JetBrains Mono"/>
              </a:rPr>
              <a:t>)</a:t>
            </a:r>
            <a:br>
              <a:rPr kumimoji="0" lang="ru-RU" altLang="ru-RU" sz="1050" b="0" i="0" u="none" strike="noStrike" cap="none" normalizeH="0" baseline="0">
                <a:ln>
                  <a:noFill/>
                </a:ln>
                <a:solidFill>
                  <a:srgbClr val="89DDFF"/>
                </a:solidFill>
                <a:effectLst/>
                <a:latin typeface="JetBrains Mono"/>
              </a:rPr>
            </a:br>
            <a:r>
              <a:rPr kumimoji="0" lang="ru-RU" altLang="ru-RU" sz="1050" b="0" i="0" u="none" strike="noStrike" cap="none" normalizeH="0" baseline="0">
                <a:ln>
                  <a:noFill/>
                </a:ln>
                <a:solidFill>
                  <a:srgbClr val="89DDFF"/>
                </a:solidFill>
                <a:effectLst/>
                <a:latin typeface="JetBrains Mono"/>
              </a:rPr>
              <a:t>    </a:t>
            </a:r>
            <a:r>
              <a:rPr kumimoji="0" lang="ru-RU" altLang="ru-RU" sz="1050" b="0" i="1" u="none" strike="noStrike" cap="none" normalizeH="0" baseline="0">
                <a:ln>
                  <a:noFill/>
                </a:ln>
                <a:solidFill>
                  <a:srgbClr val="C792EA"/>
                </a:solidFill>
                <a:effectLst/>
                <a:latin typeface="JetBrains Mono"/>
              </a:rPr>
              <a:t>return </a:t>
            </a:r>
            <a:r>
              <a:rPr kumimoji="0" lang="ru-RU" altLang="ru-RU" sz="1050" b="0" i="0" u="none" strike="noStrike" cap="none" normalizeH="0" baseline="0">
                <a:ln>
                  <a:noFill/>
                </a:ln>
                <a:solidFill>
                  <a:srgbClr val="C3E88D"/>
                </a:solidFill>
                <a:effectLst/>
                <a:latin typeface="JetBrains Mono"/>
              </a:rPr>
              <a:t>'&lt;p&gt;Testings Request Hooks&lt;/p&gt;'</a:t>
            </a:r>
            <a:br>
              <a:rPr kumimoji="0" lang="ru-RU" altLang="ru-RU" sz="1050" b="0" i="0" u="none" strike="noStrike" cap="none" normalizeH="0" baseline="0">
                <a:ln>
                  <a:noFill/>
                </a:ln>
                <a:solidFill>
                  <a:srgbClr val="C3E88D"/>
                </a:solidFill>
                <a:effectLst/>
                <a:latin typeface="JetBrains Mono"/>
              </a:rPr>
            </a:br>
            <a:br>
              <a:rPr kumimoji="0" lang="ru-RU" altLang="ru-RU" sz="1050" b="0" i="0" u="none" strike="noStrike" cap="none" normalizeH="0" baseline="0">
                <a:ln>
                  <a:noFill/>
                </a:ln>
                <a:solidFill>
                  <a:srgbClr val="C3E88D"/>
                </a:solidFill>
                <a:effectLst/>
                <a:latin typeface="JetBrains Mono"/>
              </a:rPr>
            </a:br>
            <a:r>
              <a:rPr kumimoji="0" lang="ru-RU" altLang="ru-RU" sz="1050" b="0" i="1" u="none" strike="noStrike" cap="none" normalizeH="0" baseline="0">
                <a:ln>
                  <a:noFill/>
                </a:ln>
                <a:solidFill>
                  <a:srgbClr val="C792EA"/>
                </a:solidFill>
                <a:effectLst/>
                <a:latin typeface="JetBrains Mono"/>
              </a:rPr>
              <a:t>if </a:t>
            </a:r>
            <a:r>
              <a:rPr kumimoji="0" lang="ru-RU" altLang="ru-RU" sz="1050" b="0" i="0" u="none" strike="noStrike" cap="none" normalizeH="0" baseline="0">
                <a:ln>
                  <a:noFill/>
                </a:ln>
                <a:solidFill>
                  <a:srgbClr val="C3CEE3"/>
                </a:solidFill>
                <a:effectLst/>
                <a:latin typeface="JetBrains Mono"/>
              </a:rPr>
              <a:t>__name__ </a:t>
            </a:r>
            <a:r>
              <a:rPr kumimoji="0" lang="ru-RU" altLang="ru-RU" sz="1050" b="0" i="0" u="none" strike="noStrike" cap="none" normalizeH="0" baseline="0">
                <a:ln>
                  <a:noFill/>
                </a:ln>
                <a:solidFill>
                  <a:srgbClr val="89DDFF"/>
                </a:solidFill>
                <a:effectLst/>
                <a:latin typeface="JetBrains Mono"/>
              </a:rPr>
              <a:t>== </a:t>
            </a:r>
            <a:r>
              <a:rPr kumimoji="0" lang="ru-RU" altLang="ru-RU" sz="1050" b="0" i="0" u="none" strike="noStrike" cap="none" normalizeH="0" baseline="0">
                <a:ln>
                  <a:noFill/>
                </a:ln>
                <a:solidFill>
                  <a:srgbClr val="C3E88D"/>
                </a:solidFill>
                <a:effectLst/>
                <a:latin typeface="JetBrains Mono"/>
              </a:rPr>
              <a:t>"__main__"</a:t>
            </a:r>
            <a:r>
              <a:rPr kumimoji="0" lang="ru-RU" altLang="ru-RU" sz="1050" b="0" i="0" u="none" strike="noStrike" cap="none" normalizeH="0" baseline="0">
                <a:ln>
                  <a:noFill/>
                </a:ln>
                <a:solidFill>
                  <a:srgbClr val="89DDFF"/>
                </a:solidFill>
                <a:effectLst/>
                <a:latin typeface="JetBrains Mono"/>
              </a:rPr>
              <a:t>:</a:t>
            </a:r>
            <a:br>
              <a:rPr kumimoji="0" lang="ru-RU" altLang="ru-RU" sz="1050" b="0" i="0" u="none" strike="noStrike" cap="none" normalizeH="0" baseline="0">
                <a:ln>
                  <a:noFill/>
                </a:ln>
                <a:solidFill>
                  <a:srgbClr val="89DDFF"/>
                </a:solidFill>
                <a:effectLst/>
                <a:latin typeface="JetBrains Mono"/>
              </a:rPr>
            </a:br>
            <a:r>
              <a:rPr kumimoji="0" lang="ru-RU" altLang="ru-RU" sz="1050" b="0" i="0" u="none" strike="noStrike" cap="none" normalizeH="0" baseline="0">
                <a:ln>
                  <a:noFill/>
                </a:ln>
                <a:solidFill>
                  <a:srgbClr val="89DDFF"/>
                </a:solidFill>
                <a:effectLst/>
                <a:latin typeface="JetBrains Mono"/>
              </a:rPr>
              <a:t>    </a:t>
            </a:r>
            <a:r>
              <a:rPr kumimoji="0" lang="ru-RU" altLang="ru-RU" sz="1050" b="0" i="0" u="none" strike="noStrike" cap="none" normalizeH="0" baseline="0">
                <a:ln>
                  <a:noFill/>
                </a:ln>
                <a:solidFill>
                  <a:srgbClr val="C3CEE3"/>
                </a:solidFill>
                <a:effectLst/>
                <a:latin typeface="JetBrains Mono"/>
              </a:rPr>
              <a:t>app</a:t>
            </a:r>
            <a:r>
              <a:rPr kumimoji="0" lang="ru-RU" altLang="ru-RU" sz="1050" b="0" i="0" u="none" strike="noStrike" cap="none" normalizeH="0" baseline="0">
                <a:ln>
                  <a:noFill/>
                </a:ln>
                <a:solidFill>
                  <a:srgbClr val="89DDFF"/>
                </a:solidFill>
                <a:effectLst/>
                <a:latin typeface="JetBrains Mono"/>
              </a:rPr>
              <a:t>.</a:t>
            </a:r>
            <a:r>
              <a:rPr kumimoji="0" lang="ru-RU" altLang="ru-RU" sz="1050" b="0" i="0" u="none" strike="noStrike" cap="none" normalizeH="0" baseline="0">
                <a:ln>
                  <a:noFill/>
                </a:ln>
                <a:solidFill>
                  <a:srgbClr val="82AAFF"/>
                </a:solidFill>
                <a:effectLst/>
                <a:latin typeface="JetBrains Mono"/>
              </a:rPr>
              <a:t>run</a:t>
            </a:r>
            <a:r>
              <a:rPr kumimoji="0" lang="ru-RU" altLang="ru-RU" sz="1050" b="0" i="0" u="none" strike="noStrike" cap="none" normalizeH="0" baseline="0">
                <a:ln>
                  <a:noFill/>
                </a:ln>
                <a:solidFill>
                  <a:srgbClr val="89DDFF"/>
                </a:solidFill>
                <a:effectLst/>
                <a:latin typeface="JetBrains Mono"/>
              </a:rPr>
              <a:t>(</a:t>
            </a:r>
            <a:r>
              <a:rPr kumimoji="0" lang="ru-RU" altLang="ru-RU" sz="1050" b="0" i="0" u="none" strike="noStrike" cap="none" normalizeH="0" baseline="0">
                <a:ln>
                  <a:noFill/>
                </a:ln>
                <a:solidFill>
                  <a:srgbClr val="F78C6C"/>
                </a:solidFill>
                <a:effectLst/>
                <a:latin typeface="JetBrains Mono"/>
              </a:rPr>
              <a:t>debug</a:t>
            </a:r>
            <a:r>
              <a:rPr kumimoji="0" lang="ru-RU" altLang="ru-RU" sz="1050" b="0" i="0" u="none" strike="noStrike" cap="none" normalizeH="0" baseline="0">
                <a:ln>
                  <a:noFill/>
                </a:ln>
                <a:solidFill>
                  <a:srgbClr val="89DDFF"/>
                </a:solidFill>
                <a:effectLst/>
                <a:latin typeface="JetBrains Mono"/>
              </a:rPr>
              <a:t>=</a:t>
            </a:r>
            <a:r>
              <a:rPr kumimoji="0" lang="ru-RU" altLang="ru-RU" sz="1050" b="0" i="1" u="none" strike="noStrike" cap="none" normalizeH="0" baseline="0">
                <a:ln>
                  <a:noFill/>
                </a:ln>
                <a:solidFill>
                  <a:srgbClr val="C792EA"/>
                </a:solidFill>
                <a:effectLst/>
                <a:latin typeface="JetBrains Mono"/>
              </a:rPr>
              <a:t>True</a:t>
            </a:r>
            <a:r>
              <a:rPr kumimoji="0" lang="ru-RU" altLang="ru-RU" sz="1050" b="0" i="0" u="none" strike="noStrike" cap="none" normalizeH="0" baseline="0">
                <a:ln>
                  <a:noFill/>
                </a:ln>
                <a:solidFill>
                  <a:srgbClr val="89DDFF"/>
                </a:solidFill>
                <a:effectLst/>
                <a:latin typeface="JetBrains Mono"/>
              </a:rPr>
              <a:t>)</a:t>
            </a:r>
            <a:endParaRPr kumimoji="0" lang="ru-RU" altLang="ru-RU" sz="2000" b="0" i="0" u="none" strike="noStrike" cap="none" normalizeH="0" baseline="0">
              <a:ln>
                <a:noFill/>
              </a:ln>
              <a:solidFill>
                <a:schemeClr val="tx1"/>
              </a:solidFill>
              <a:effectLst/>
              <a:latin typeface="Arial" panose="020B0604020202020204" pitchFamily="34" charset="0"/>
            </a:endParaRPr>
          </a:p>
        </p:txBody>
      </p:sp>
      <p:sp>
        <p:nvSpPr>
          <p:cNvPr id="4" name="Rectangle 3"/>
          <p:cNvSpPr/>
          <p:nvPr/>
        </p:nvSpPr>
        <p:spPr>
          <a:xfrm>
            <a:off x="3571686" y="2900302"/>
            <a:ext cx="2314480" cy="369332"/>
          </a:xfrm>
          <a:prstGeom prst="rect">
            <a:avLst/>
          </a:prstGeom>
        </p:spPr>
        <p:txBody>
          <a:bodyPr wrap="none">
            <a:spAutoFit/>
          </a:bodyPr>
          <a:lstStyle/>
          <a:p>
            <a:r>
              <a:rPr lang="uk-UA" dirty="0"/>
              <a:t>http://127.0.0.1:5000/</a:t>
            </a:r>
          </a:p>
        </p:txBody>
      </p:sp>
      <p:pic>
        <p:nvPicPr>
          <p:cNvPr id="5" name="Picture 4"/>
          <p:cNvPicPr>
            <a:picLocks noChangeAspect="1"/>
          </p:cNvPicPr>
          <p:nvPr/>
        </p:nvPicPr>
        <p:blipFill>
          <a:blip r:embed="rId2"/>
          <a:stretch>
            <a:fillRect/>
          </a:stretch>
        </p:blipFill>
        <p:spPr>
          <a:xfrm>
            <a:off x="3645340" y="3432596"/>
            <a:ext cx="1714500" cy="419100"/>
          </a:xfrm>
          <a:prstGeom prst="rect">
            <a:avLst/>
          </a:prstGeom>
        </p:spPr>
      </p:pic>
      <p:pic>
        <p:nvPicPr>
          <p:cNvPr id="6" name="Picture 5"/>
          <p:cNvPicPr>
            <a:picLocks noChangeAspect="1"/>
          </p:cNvPicPr>
          <p:nvPr/>
        </p:nvPicPr>
        <p:blipFill>
          <a:blip r:embed="rId3"/>
          <a:stretch>
            <a:fillRect/>
          </a:stretch>
        </p:blipFill>
        <p:spPr>
          <a:xfrm>
            <a:off x="3373925" y="4407575"/>
            <a:ext cx="4848225" cy="1247775"/>
          </a:xfrm>
          <a:prstGeom prst="rect">
            <a:avLst/>
          </a:prstGeom>
        </p:spPr>
      </p:pic>
      <p:sp>
        <p:nvSpPr>
          <p:cNvPr id="7" name="Rectangle 6"/>
          <p:cNvSpPr/>
          <p:nvPr/>
        </p:nvSpPr>
        <p:spPr>
          <a:xfrm>
            <a:off x="3373925" y="3975747"/>
            <a:ext cx="6096000" cy="307777"/>
          </a:xfrm>
          <a:prstGeom prst="rect">
            <a:avLst/>
          </a:prstGeom>
        </p:spPr>
        <p:txBody>
          <a:bodyPr>
            <a:spAutoFit/>
          </a:bodyPr>
          <a:lstStyle/>
          <a:p>
            <a:r>
              <a:rPr lang="ru-RU" sz="1400" i="1" dirty="0"/>
              <a:t>В консолі, де був запущений сервер, з'явиться наступний вивід: </a:t>
            </a:r>
            <a:endParaRPr lang="uk-UA" sz="1400" i="1" dirty="0"/>
          </a:p>
        </p:txBody>
      </p:sp>
      <p:sp>
        <p:nvSpPr>
          <p:cNvPr id="8" name="Rectangle 7"/>
          <p:cNvSpPr/>
          <p:nvPr/>
        </p:nvSpPr>
        <p:spPr>
          <a:xfrm>
            <a:off x="3373925" y="5700195"/>
            <a:ext cx="6096000" cy="307777"/>
          </a:xfrm>
          <a:prstGeom prst="rect">
            <a:avLst/>
          </a:prstGeom>
        </p:spPr>
        <p:txBody>
          <a:bodyPr>
            <a:spAutoFit/>
          </a:bodyPr>
          <a:lstStyle/>
          <a:p>
            <a:r>
              <a:rPr lang="ru-RU" sz="1400" i="1" dirty="0"/>
              <a:t>Після перезавантаження сторінки відобразиться вже наступний вивід: </a:t>
            </a:r>
            <a:endParaRPr lang="uk-UA" sz="1400" i="1" dirty="0"/>
          </a:p>
        </p:txBody>
      </p:sp>
      <p:pic>
        <p:nvPicPr>
          <p:cNvPr id="9" name="Picture 8"/>
          <p:cNvPicPr>
            <a:picLocks noChangeAspect="1"/>
          </p:cNvPicPr>
          <p:nvPr/>
        </p:nvPicPr>
        <p:blipFill>
          <a:blip r:embed="rId4"/>
          <a:stretch>
            <a:fillRect/>
          </a:stretch>
        </p:blipFill>
        <p:spPr>
          <a:xfrm>
            <a:off x="3373925" y="5959255"/>
            <a:ext cx="1905000" cy="781050"/>
          </a:xfrm>
          <a:prstGeom prst="rect">
            <a:avLst/>
          </a:prstGeom>
        </p:spPr>
      </p:pic>
      <p:sp>
        <p:nvSpPr>
          <p:cNvPr id="10" name="Rectangle 9"/>
          <p:cNvSpPr/>
          <p:nvPr/>
        </p:nvSpPr>
        <p:spPr>
          <a:xfrm>
            <a:off x="5645638" y="6185933"/>
            <a:ext cx="6096000" cy="307777"/>
          </a:xfrm>
          <a:prstGeom prst="rect">
            <a:avLst/>
          </a:prstGeom>
        </p:spPr>
        <p:txBody>
          <a:bodyPr>
            <a:spAutoFit/>
          </a:bodyPr>
          <a:lstStyle/>
          <a:p>
            <a:r>
              <a:rPr lang="uk-UA" sz="1400" i="1" dirty="0"/>
              <a:t>Оскільки це другий запит, функція </a:t>
            </a:r>
            <a:r>
              <a:rPr lang="en-US" sz="1400" b="1" i="1" dirty="0" err="1"/>
              <a:t>before_first_request</a:t>
            </a:r>
            <a:r>
              <a:rPr lang="en-US" sz="1400" b="1" i="1" dirty="0"/>
              <a:t>()</a:t>
            </a:r>
            <a:r>
              <a:rPr lang="en-US" sz="1400" i="1" dirty="0"/>
              <a:t> </a:t>
            </a:r>
            <a:r>
              <a:rPr lang="uk-UA" sz="1400" i="1" dirty="0"/>
              <a:t>не викликатися. </a:t>
            </a:r>
          </a:p>
        </p:txBody>
      </p:sp>
    </p:spTree>
    <p:extLst>
      <p:ext uri="{BB962C8B-B14F-4D97-AF65-F5344CB8AC3E}">
        <p14:creationId xmlns:p14="http://schemas.microsoft.com/office/powerpoint/2010/main" val="4168513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550" y="190122"/>
            <a:ext cx="11651810" cy="6382693"/>
          </a:xfrm>
        </p:spPr>
        <p:txBody>
          <a:bodyPr>
            <a:normAutofit/>
          </a:bodyPr>
          <a:lstStyle/>
          <a:p>
            <a:pPr marL="0" indent="0" algn="ctr">
              <a:buNone/>
            </a:pPr>
            <a:r>
              <a:rPr lang="ru-RU" sz="1600" b="1" dirty="0"/>
              <a:t>Скасування запиту за допомогою </a:t>
            </a:r>
            <a:r>
              <a:rPr lang="ru-RU" sz="1600" b="1" i="1" dirty="0"/>
              <a:t>abort() </a:t>
            </a:r>
          </a:p>
          <a:p>
            <a:pPr marL="0" indent="0">
              <a:buNone/>
            </a:pPr>
            <a:r>
              <a:rPr lang="ru-RU" sz="1400" dirty="0"/>
              <a:t>Flask пропонує функцію </a:t>
            </a:r>
            <a:r>
              <a:rPr lang="ru-RU" sz="1400" b="1" i="1" dirty="0"/>
              <a:t>abort()</a:t>
            </a:r>
            <a:r>
              <a:rPr lang="ru-RU" sz="1400" dirty="0"/>
              <a:t> для скасування запиту з конкретним типом помилки: 404, 500 і так далі. </a:t>
            </a:r>
          </a:p>
          <a:p>
            <a:pPr marL="0" indent="0">
              <a:buNone/>
            </a:pPr>
            <a:r>
              <a:rPr lang="ru-RU" sz="1400" dirty="0"/>
              <a:t>Наприклад: </a:t>
            </a:r>
          </a:p>
          <a:p>
            <a:pPr marL="0" indent="0">
              <a:buNone/>
            </a:pPr>
            <a:endParaRPr lang="ru-RU" sz="1400" dirty="0"/>
          </a:p>
          <a:p>
            <a:pPr marL="0" indent="0">
              <a:buNone/>
            </a:pPr>
            <a:endParaRPr lang="ru-RU" sz="1400" dirty="0"/>
          </a:p>
          <a:p>
            <a:pPr marL="0" indent="0">
              <a:buNone/>
            </a:pPr>
            <a:endParaRPr lang="ru-RU" sz="1400" dirty="0"/>
          </a:p>
          <a:p>
            <a:pPr marL="0" indent="0">
              <a:buNone/>
            </a:pPr>
            <a:endParaRPr lang="ru-RU" sz="1400" dirty="0"/>
          </a:p>
          <a:p>
            <a:pPr marL="0" indent="0">
              <a:buNone/>
            </a:pPr>
            <a:endParaRPr lang="ru-RU" sz="1400" dirty="0"/>
          </a:p>
          <a:p>
            <a:pPr marL="0" indent="0">
              <a:buNone/>
            </a:pPr>
            <a:r>
              <a:rPr lang="en-US" sz="1400" b="1" i="1" dirty="0"/>
              <a:t>abort() </a:t>
            </a:r>
            <a:r>
              <a:rPr lang="uk-UA" sz="1400" dirty="0"/>
              <a:t>покаже схожі сторінки для інших типів помилок. </a:t>
            </a:r>
          </a:p>
          <a:p>
            <a:pPr marL="0" indent="0">
              <a:buNone/>
            </a:pPr>
            <a:r>
              <a:rPr lang="uk-UA" sz="1400" dirty="0"/>
              <a:t>Якщо потрібно змінити зовнішній вигляд сторінок з помилками, необхідно використовувати декоратор </a:t>
            </a:r>
            <a:r>
              <a:rPr lang="en-US" sz="1400" b="1" i="1" dirty="0" err="1"/>
              <a:t>errorhandler</a:t>
            </a:r>
            <a:r>
              <a:rPr lang="en-US" sz="1400" dirty="0"/>
              <a:t>. </a:t>
            </a:r>
            <a:endParaRPr lang="uk-UA" sz="1400" dirty="0"/>
          </a:p>
          <a:p>
            <a:pPr marL="0" indent="0">
              <a:buNone/>
            </a:pPr>
            <a:r>
              <a:rPr lang="uk-UA" sz="1400" dirty="0"/>
              <a:t>Декоратор </a:t>
            </a:r>
            <a:r>
              <a:rPr lang="en-US" sz="1400" b="1" i="1" dirty="0" err="1"/>
              <a:t>errorhandler</a:t>
            </a:r>
            <a:r>
              <a:rPr lang="en-US" sz="1400" dirty="0"/>
              <a:t> </a:t>
            </a:r>
            <a:r>
              <a:rPr lang="uk-UA" sz="1400" dirty="0"/>
              <a:t>використовується для створення користувацьких сторінок з помилками. Він приймає один аргумент - помилку </a:t>
            </a:r>
            <a:r>
              <a:rPr lang="en-US" sz="1400" dirty="0"/>
              <a:t>HTTP, - </a:t>
            </a:r>
            <a:r>
              <a:rPr lang="uk-UA" sz="1400" dirty="0"/>
              <a:t>для якої створюється сторінка.  </a:t>
            </a:r>
          </a:p>
        </p:txBody>
      </p:sp>
      <p:sp>
        <p:nvSpPr>
          <p:cNvPr id="2" name="Rectangle 1"/>
          <p:cNvSpPr>
            <a:spLocks noChangeArrowheads="1"/>
          </p:cNvSpPr>
          <p:nvPr/>
        </p:nvSpPr>
        <p:spPr bwMode="auto">
          <a:xfrm>
            <a:off x="371192" y="1183833"/>
            <a:ext cx="4171335" cy="138499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a:ln>
                  <a:noFill/>
                </a:ln>
                <a:solidFill>
                  <a:srgbClr val="C792EA"/>
                </a:solidFill>
                <a:effectLst/>
                <a:latin typeface="JetBrains Mono"/>
              </a:rPr>
              <a:t>from </a:t>
            </a:r>
            <a:r>
              <a:rPr kumimoji="0" lang="ru-RU" altLang="ru-RU" sz="1400" b="0" i="0" u="none" strike="noStrike" cap="none" normalizeH="0" baseline="0" dirty="0">
                <a:ln>
                  <a:noFill/>
                </a:ln>
                <a:solidFill>
                  <a:srgbClr val="C3CEE3"/>
                </a:solidFill>
                <a:effectLst/>
                <a:latin typeface="JetBrains Mono"/>
              </a:rPr>
              <a:t>flask </a:t>
            </a:r>
            <a:r>
              <a:rPr kumimoji="0" lang="ru-RU" altLang="ru-RU" sz="1400" b="0" i="1" u="none" strike="noStrike" cap="none" normalizeH="0" baseline="0" dirty="0">
                <a:ln>
                  <a:noFill/>
                </a:ln>
                <a:solidFill>
                  <a:srgbClr val="C792EA"/>
                </a:solidFill>
                <a:effectLst/>
                <a:latin typeface="JetBrains Mono"/>
              </a:rPr>
              <a:t>import </a:t>
            </a:r>
            <a:r>
              <a:rPr kumimoji="0" lang="ru-RU" altLang="ru-RU" sz="1400" b="0" i="0" u="none" strike="noStrike" cap="none" normalizeH="0" baseline="0" dirty="0">
                <a:ln>
                  <a:noFill/>
                </a:ln>
                <a:solidFill>
                  <a:srgbClr val="C3CEE3"/>
                </a:solidFill>
                <a:effectLst/>
                <a:latin typeface="JetBrains Mono"/>
              </a:rPr>
              <a:t>Flask</a:t>
            </a:r>
            <a:r>
              <a:rPr kumimoji="0" lang="ru-RU" altLang="ru-RU" sz="1400" b="0" i="0" u="none" strike="noStrike" cap="none" normalizeH="0" baseline="0" dirty="0">
                <a:ln>
                  <a:noFill/>
                </a:ln>
                <a:solidFill>
                  <a:srgbClr val="89DDFF"/>
                </a:solidFill>
                <a:effectLst/>
                <a:latin typeface="JetBrains Mono"/>
              </a:rPr>
              <a:t>, </a:t>
            </a:r>
            <a:r>
              <a:rPr kumimoji="0" lang="ru-RU" altLang="ru-RU" sz="1400" b="0" i="0" u="none" strike="noStrike" cap="none" normalizeH="0" baseline="0" dirty="0">
                <a:ln>
                  <a:noFill/>
                </a:ln>
                <a:solidFill>
                  <a:srgbClr val="C3CEE3"/>
                </a:solidFill>
                <a:effectLst/>
                <a:latin typeface="JetBrains Mono"/>
              </a:rPr>
              <a:t>abort</a:t>
            </a:r>
            <a:br>
              <a:rPr kumimoji="0" lang="ru-RU" altLang="ru-RU" sz="1400" b="0" i="0" u="none" strike="noStrike" cap="none" normalizeH="0" baseline="0" dirty="0">
                <a:ln>
                  <a:noFill/>
                </a:ln>
                <a:solidFill>
                  <a:srgbClr val="C3CEE3"/>
                </a:solidFill>
                <a:effectLst/>
                <a:latin typeface="JetBrains Mono"/>
              </a:rPr>
            </a:br>
            <a:br>
              <a:rPr kumimoji="0" lang="ru-RU" altLang="ru-RU" sz="1400" b="0" i="0" u="none" strike="noStrike" cap="none" normalizeH="0" baseline="0" dirty="0">
                <a:ln>
                  <a:noFill/>
                </a:ln>
                <a:solidFill>
                  <a:srgbClr val="C3CEE3"/>
                </a:solidFill>
                <a:effectLst/>
                <a:latin typeface="JetBrains Mono"/>
              </a:rPr>
            </a:br>
            <a:r>
              <a:rPr kumimoji="0" lang="ru-RU" altLang="ru-RU" sz="1400" b="0" i="0" u="none" strike="noStrike" cap="none" normalizeH="0" baseline="0" dirty="0">
                <a:ln>
                  <a:noFill/>
                </a:ln>
                <a:solidFill>
                  <a:srgbClr val="82AAFF"/>
                </a:solidFill>
                <a:effectLst/>
                <a:latin typeface="JetBrains Mono"/>
              </a:rPr>
              <a:t>@app.route</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C3E88D"/>
                </a:solidFill>
                <a:effectLst/>
                <a:latin typeface="JetBrains Mono"/>
              </a:rPr>
              <a:t>'/'</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1" u="none" strike="noStrike" cap="none" normalizeH="0" baseline="0" dirty="0">
                <a:ln>
                  <a:noFill/>
                </a:ln>
                <a:solidFill>
                  <a:srgbClr val="C792EA"/>
                </a:solidFill>
                <a:effectLst/>
                <a:latin typeface="JetBrains Mono"/>
              </a:rPr>
              <a:t>def </a:t>
            </a:r>
            <a:r>
              <a:rPr kumimoji="0" lang="ru-RU" altLang="ru-RU" sz="1400" b="0" i="0" u="none" strike="noStrike" cap="none" normalizeH="0" baseline="0" dirty="0">
                <a:ln>
                  <a:noFill/>
                </a:ln>
                <a:solidFill>
                  <a:srgbClr val="82AAFF"/>
                </a:solidFill>
                <a:effectLst/>
                <a:latin typeface="JetBrains Mono"/>
              </a:rPr>
              <a:t>index</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0" u="none" strike="noStrike" cap="none" normalizeH="0" baseline="0" dirty="0">
                <a:ln>
                  <a:noFill/>
                </a:ln>
                <a:solidFill>
                  <a:srgbClr val="89DDFF"/>
                </a:solidFill>
                <a:effectLst/>
                <a:latin typeface="JetBrains Mono"/>
              </a:rPr>
              <a:t>    </a:t>
            </a:r>
            <a:r>
              <a:rPr kumimoji="0" lang="ru-RU" altLang="ru-RU" sz="1400" b="0" i="0" u="none" strike="noStrike" cap="none" normalizeH="0" baseline="0" dirty="0">
                <a:ln>
                  <a:noFill/>
                </a:ln>
                <a:solidFill>
                  <a:srgbClr val="82AAFF"/>
                </a:solidFill>
                <a:effectLst/>
                <a:latin typeface="JetBrains Mono"/>
              </a:rPr>
              <a:t>abort</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F78C6C"/>
                </a:solidFill>
                <a:effectLst/>
                <a:latin typeface="JetBrains Mono"/>
              </a:rPr>
              <a:t>404</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0" u="none" strike="noStrike" cap="none" normalizeH="0" baseline="0" dirty="0">
                <a:ln>
                  <a:noFill/>
                </a:ln>
                <a:solidFill>
                  <a:srgbClr val="89DDFF"/>
                </a:solidFill>
                <a:effectLst/>
                <a:latin typeface="JetBrains Mono"/>
              </a:rPr>
              <a:t>    </a:t>
            </a:r>
            <a:r>
              <a:rPr kumimoji="0" lang="ru-RU" altLang="ru-RU" sz="1400" b="0" i="1" u="none" strike="noStrike" cap="none" normalizeH="0" baseline="0" dirty="0">
                <a:ln>
                  <a:noFill/>
                </a:ln>
                <a:solidFill>
                  <a:srgbClr val="546E7A"/>
                </a:solidFill>
                <a:effectLst/>
                <a:latin typeface="JetBrains Mono"/>
              </a:rPr>
              <a:t># код після виконання abort() не виконується</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4852846" y="1087642"/>
            <a:ext cx="1943100" cy="590550"/>
          </a:xfrm>
          <a:prstGeom prst="rect">
            <a:avLst/>
          </a:prstGeom>
        </p:spPr>
      </p:pic>
      <p:pic>
        <p:nvPicPr>
          <p:cNvPr id="5" name="Picture 4"/>
          <p:cNvPicPr>
            <a:picLocks noChangeAspect="1"/>
          </p:cNvPicPr>
          <p:nvPr/>
        </p:nvPicPr>
        <p:blipFill>
          <a:blip r:embed="rId3"/>
          <a:stretch>
            <a:fillRect/>
          </a:stretch>
        </p:blipFill>
        <p:spPr>
          <a:xfrm>
            <a:off x="4862371" y="1908016"/>
            <a:ext cx="1933575" cy="323850"/>
          </a:xfrm>
          <a:prstGeom prst="rect">
            <a:avLst/>
          </a:prstGeom>
        </p:spPr>
      </p:pic>
      <p:sp>
        <p:nvSpPr>
          <p:cNvPr id="6" name="Rectangle 2"/>
          <p:cNvSpPr>
            <a:spLocks noChangeArrowheads="1"/>
          </p:cNvSpPr>
          <p:nvPr/>
        </p:nvSpPr>
        <p:spPr bwMode="auto">
          <a:xfrm>
            <a:off x="262550" y="3887956"/>
            <a:ext cx="3512500" cy="297004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1" u="none" strike="noStrike" cap="none" normalizeH="0" baseline="0" dirty="0">
                <a:ln>
                  <a:noFill/>
                </a:ln>
                <a:solidFill>
                  <a:srgbClr val="C792EA"/>
                </a:solidFill>
                <a:effectLst/>
                <a:latin typeface="JetBrains Mono"/>
              </a:rPr>
              <a:t>from </a:t>
            </a:r>
            <a:r>
              <a:rPr kumimoji="0" lang="ru-RU" altLang="ru-RU" sz="1100" b="0" i="0" u="none" strike="noStrike" cap="none" normalizeH="0" baseline="0" dirty="0">
                <a:ln>
                  <a:noFill/>
                </a:ln>
                <a:solidFill>
                  <a:srgbClr val="C3CEE3"/>
                </a:solidFill>
                <a:effectLst/>
                <a:latin typeface="JetBrains Mono"/>
              </a:rPr>
              <a:t>flask </a:t>
            </a:r>
            <a:r>
              <a:rPr kumimoji="0" lang="ru-RU" altLang="ru-RU" sz="1100" b="0" i="1" u="none" strike="noStrike" cap="none" normalizeH="0" baseline="0" dirty="0">
                <a:ln>
                  <a:noFill/>
                </a:ln>
                <a:solidFill>
                  <a:srgbClr val="C792EA"/>
                </a:solidFill>
                <a:effectLst/>
                <a:latin typeface="JetBrains Mono"/>
              </a:rPr>
              <a:t>import </a:t>
            </a:r>
            <a:r>
              <a:rPr kumimoji="0" lang="ru-RU" altLang="ru-RU" sz="1100" b="0" i="0" u="none" strike="noStrike" cap="none" normalizeH="0" baseline="0" dirty="0">
                <a:ln>
                  <a:noFill/>
                </a:ln>
                <a:solidFill>
                  <a:srgbClr val="C3CEE3"/>
                </a:solidFill>
                <a:effectLst/>
                <a:latin typeface="JetBrains Mono"/>
              </a:rPr>
              <a:t>Flask</a:t>
            </a:r>
            <a:r>
              <a:rPr kumimoji="0" lang="ru-RU" altLang="ru-RU" sz="1100" b="0" i="0" u="none" strike="noStrike" cap="none" normalizeH="0" baseline="0" dirty="0">
                <a:ln>
                  <a:noFill/>
                </a:ln>
                <a:solidFill>
                  <a:srgbClr val="89DDFF"/>
                </a:solidFill>
                <a:effectLst/>
                <a:latin typeface="JetBrains Mono"/>
              </a:rPr>
              <a:t>,  </a:t>
            </a:r>
            <a:r>
              <a:rPr kumimoji="0" lang="ru-RU" altLang="ru-RU" sz="1100" b="0" i="0" u="none" strike="noStrike" cap="none" normalizeH="0" baseline="0" dirty="0">
                <a:ln>
                  <a:noFill/>
                </a:ln>
                <a:solidFill>
                  <a:srgbClr val="C3CEE3"/>
                </a:solidFill>
                <a:effectLst/>
                <a:latin typeface="JetBrains Mono"/>
              </a:rPr>
              <a:t>abort</a:t>
            </a:r>
            <a:br>
              <a:rPr kumimoji="0" lang="ru-RU" altLang="ru-RU" sz="1100" b="0" i="0" u="none" strike="noStrike" cap="none" normalizeH="0" baseline="0" dirty="0">
                <a:ln>
                  <a:noFill/>
                </a:ln>
                <a:solidFill>
                  <a:srgbClr val="C3CEE3"/>
                </a:solidFill>
                <a:effectLst/>
                <a:latin typeface="JetBrains Mono"/>
              </a:rPr>
            </a:br>
            <a:br>
              <a:rPr kumimoji="0" lang="ru-RU" altLang="ru-RU" sz="1100" b="0" i="0" u="none" strike="noStrike" cap="none" normalizeH="0" baseline="0" dirty="0">
                <a:ln>
                  <a:noFill/>
                </a:ln>
                <a:solidFill>
                  <a:srgbClr val="C3CEE3"/>
                </a:solidFill>
                <a:effectLst/>
                <a:latin typeface="JetBrains Mono"/>
              </a:rPr>
            </a:br>
            <a:r>
              <a:rPr kumimoji="0" lang="ru-RU" altLang="ru-RU" sz="1100" b="0" i="0" u="none" strike="noStrike" cap="none" normalizeH="0" baseline="0" dirty="0">
                <a:ln>
                  <a:noFill/>
                </a:ln>
                <a:solidFill>
                  <a:srgbClr val="C3CEE3"/>
                </a:solidFill>
                <a:effectLst/>
                <a:latin typeface="JetBrains Mono"/>
              </a:rPr>
              <a:t>app </a:t>
            </a:r>
            <a:r>
              <a:rPr kumimoji="0" lang="ru-RU" altLang="ru-RU" sz="1100" b="0" i="0" u="none" strike="noStrike" cap="none" normalizeH="0" baseline="0" dirty="0">
                <a:ln>
                  <a:noFill/>
                </a:ln>
                <a:solidFill>
                  <a:srgbClr val="89DDFF"/>
                </a:solidFill>
                <a:effectLst/>
                <a:latin typeface="JetBrains Mono"/>
              </a:rPr>
              <a:t>= </a:t>
            </a:r>
            <a:r>
              <a:rPr kumimoji="0" lang="ru-RU" altLang="ru-RU" sz="1100" b="0" i="0" u="none" strike="noStrike" cap="none" normalizeH="0" baseline="0" dirty="0">
                <a:ln>
                  <a:noFill/>
                </a:ln>
                <a:solidFill>
                  <a:srgbClr val="82AAFF"/>
                </a:solidFill>
                <a:effectLst/>
                <a:latin typeface="JetBrains Mono"/>
              </a:rPr>
              <a:t>Flask</a:t>
            </a:r>
            <a:r>
              <a:rPr kumimoji="0" lang="ru-RU" altLang="ru-RU" sz="1100" b="0" i="0" u="none" strike="noStrike" cap="none" normalizeH="0" baseline="0" dirty="0">
                <a:ln>
                  <a:noFill/>
                </a:ln>
                <a:solidFill>
                  <a:srgbClr val="89DDFF"/>
                </a:solidFill>
                <a:effectLst/>
                <a:latin typeface="JetBrains Mono"/>
              </a:rPr>
              <a:t>(</a:t>
            </a:r>
            <a:r>
              <a:rPr kumimoji="0" lang="ru-RU" altLang="ru-RU" sz="1100" b="0" i="0" u="none" strike="noStrike" cap="none" normalizeH="0" baseline="0" dirty="0">
                <a:ln>
                  <a:noFill/>
                </a:ln>
                <a:solidFill>
                  <a:srgbClr val="C3CEE3"/>
                </a:solidFill>
                <a:effectLst/>
                <a:latin typeface="JetBrains Mono"/>
              </a:rPr>
              <a:t>__name__</a:t>
            </a:r>
            <a:r>
              <a:rPr kumimoji="0" lang="ru-RU" altLang="ru-RU" sz="1100" b="0" i="0" u="none" strike="noStrike" cap="none" normalizeH="0" baseline="0" dirty="0">
                <a:ln>
                  <a:noFill/>
                </a:ln>
                <a:solidFill>
                  <a:srgbClr val="89DDFF"/>
                </a:solidFill>
                <a:effectLst/>
                <a:latin typeface="JetBrains Mono"/>
              </a:rPr>
              <a:t>)</a:t>
            </a:r>
            <a:br>
              <a:rPr kumimoji="0" lang="ru-RU" altLang="ru-RU" sz="1100" b="0" i="0" u="none" strike="noStrike" cap="none" normalizeH="0" baseline="0" dirty="0">
                <a:ln>
                  <a:noFill/>
                </a:ln>
                <a:solidFill>
                  <a:srgbClr val="89DDFF"/>
                </a:solidFill>
                <a:effectLst/>
                <a:latin typeface="JetBrains Mono"/>
              </a:rPr>
            </a:br>
            <a:br>
              <a:rPr kumimoji="0" lang="ru-RU" altLang="ru-RU" sz="1100" b="0" i="0" u="none" strike="noStrike" cap="none" normalizeH="0" baseline="0" dirty="0">
                <a:ln>
                  <a:noFill/>
                </a:ln>
                <a:solidFill>
                  <a:srgbClr val="89DDFF"/>
                </a:solidFill>
                <a:effectLst/>
                <a:latin typeface="JetBrains Mono"/>
              </a:rPr>
            </a:br>
            <a:br>
              <a:rPr kumimoji="0" lang="ru-RU" altLang="ru-RU" sz="1100" b="0" i="0" u="none" strike="noStrike" cap="none" normalizeH="0" baseline="0" dirty="0">
                <a:ln>
                  <a:noFill/>
                </a:ln>
                <a:solidFill>
                  <a:srgbClr val="89DDFF"/>
                </a:solidFill>
                <a:effectLst/>
                <a:latin typeface="JetBrains Mono"/>
              </a:rPr>
            </a:br>
            <a:r>
              <a:rPr kumimoji="0" lang="ru-RU" altLang="ru-RU" sz="1100" b="0" i="0" u="none" strike="noStrike" cap="none" normalizeH="0" baseline="0" dirty="0">
                <a:ln>
                  <a:noFill/>
                </a:ln>
                <a:solidFill>
                  <a:srgbClr val="82AAFF"/>
                </a:solidFill>
                <a:effectLst/>
                <a:latin typeface="JetBrains Mono"/>
              </a:rPr>
              <a:t>@app.after_request</a:t>
            </a:r>
            <a:br>
              <a:rPr kumimoji="0" lang="ru-RU" altLang="ru-RU" sz="1100" b="0" i="0" u="none" strike="noStrike" cap="none" normalizeH="0" baseline="0" dirty="0">
                <a:ln>
                  <a:noFill/>
                </a:ln>
                <a:solidFill>
                  <a:srgbClr val="82AAFF"/>
                </a:solidFill>
                <a:effectLst/>
                <a:latin typeface="JetBrains Mono"/>
              </a:rPr>
            </a:br>
            <a:r>
              <a:rPr kumimoji="0" lang="ru-RU" altLang="ru-RU" sz="1100" b="0" i="1" u="none" strike="noStrike" cap="none" normalizeH="0" baseline="0" dirty="0">
                <a:ln>
                  <a:noFill/>
                </a:ln>
                <a:solidFill>
                  <a:srgbClr val="C792EA"/>
                </a:solidFill>
                <a:effectLst/>
                <a:latin typeface="JetBrains Mono"/>
              </a:rPr>
              <a:t>def </a:t>
            </a:r>
            <a:r>
              <a:rPr kumimoji="0" lang="ru-RU" altLang="ru-RU" sz="1100" b="0" i="0" u="none" strike="noStrike" cap="none" normalizeH="0" baseline="0" dirty="0">
                <a:ln>
                  <a:noFill/>
                </a:ln>
                <a:solidFill>
                  <a:srgbClr val="82AAFF"/>
                </a:solidFill>
                <a:effectLst/>
                <a:latin typeface="JetBrains Mono"/>
              </a:rPr>
              <a:t>after_request</a:t>
            </a:r>
            <a:r>
              <a:rPr kumimoji="0" lang="ru-RU" altLang="ru-RU" sz="1100" b="0" i="0" u="none" strike="noStrike" cap="none" normalizeH="0" baseline="0" dirty="0">
                <a:ln>
                  <a:noFill/>
                </a:ln>
                <a:solidFill>
                  <a:srgbClr val="89DDFF"/>
                </a:solidFill>
                <a:effectLst/>
                <a:latin typeface="JetBrains Mono"/>
              </a:rPr>
              <a:t>(</a:t>
            </a:r>
            <a:r>
              <a:rPr kumimoji="0" lang="ru-RU" altLang="ru-RU" sz="1100" b="0" i="0" u="none" strike="noStrike" cap="none" normalizeH="0" baseline="0" dirty="0">
                <a:ln>
                  <a:noFill/>
                </a:ln>
                <a:solidFill>
                  <a:srgbClr val="F78C6C"/>
                </a:solidFill>
                <a:effectLst/>
                <a:latin typeface="JetBrains Mono"/>
              </a:rPr>
              <a:t>response</a:t>
            </a:r>
            <a:r>
              <a:rPr kumimoji="0" lang="ru-RU" altLang="ru-RU" sz="1100" b="0" i="0" u="none" strike="noStrike" cap="none" normalizeH="0" baseline="0" dirty="0">
                <a:ln>
                  <a:noFill/>
                </a:ln>
                <a:solidFill>
                  <a:srgbClr val="89DDFF"/>
                </a:solidFill>
                <a:effectLst/>
                <a:latin typeface="JetBrains Mono"/>
              </a:rPr>
              <a:t>):</a:t>
            </a:r>
            <a:br>
              <a:rPr kumimoji="0" lang="ru-RU" altLang="ru-RU" sz="1100" b="0" i="0" u="none" strike="noStrike" cap="none" normalizeH="0" baseline="0" dirty="0">
                <a:ln>
                  <a:noFill/>
                </a:ln>
                <a:solidFill>
                  <a:srgbClr val="89DDFF"/>
                </a:solidFill>
                <a:effectLst/>
                <a:latin typeface="JetBrains Mono"/>
              </a:rPr>
            </a:br>
            <a:r>
              <a:rPr kumimoji="0" lang="ru-RU" altLang="ru-RU" sz="1100" b="0" i="0" u="none" strike="noStrike" cap="none" normalizeH="0" baseline="0" dirty="0">
                <a:ln>
                  <a:noFill/>
                </a:ln>
                <a:solidFill>
                  <a:srgbClr val="89DDFF"/>
                </a:solidFill>
                <a:effectLst/>
                <a:latin typeface="JetBrains Mono"/>
              </a:rPr>
              <a:t>    </a:t>
            </a:r>
            <a:r>
              <a:rPr kumimoji="0" lang="ru-RU" altLang="ru-RU" sz="1100" b="0" i="1" u="none" strike="noStrike" cap="none" normalizeH="0" baseline="0" dirty="0">
                <a:ln>
                  <a:noFill/>
                </a:ln>
                <a:solidFill>
                  <a:srgbClr val="82AAFF"/>
                </a:solidFill>
                <a:effectLst/>
                <a:latin typeface="JetBrains Mono"/>
              </a:rPr>
              <a:t>print</a:t>
            </a:r>
            <a:r>
              <a:rPr kumimoji="0" lang="ru-RU" altLang="ru-RU" sz="1100" b="0" i="0" u="none" strike="noStrike" cap="none" normalizeH="0" baseline="0" dirty="0">
                <a:ln>
                  <a:noFill/>
                </a:ln>
                <a:solidFill>
                  <a:srgbClr val="89DDFF"/>
                </a:solidFill>
                <a:effectLst/>
                <a:latin typeface="JetBrains Mono"/>
              </a:rPr>
              <a:t>(</a:t>
            </a:r>
            <a:r>
              <a:rPr kumimoji="0" lang="ru-RU" altLang="ru-RU" sz="1100" b="0" i="0" u="none" strike="noStrike" cap="none" normalizeH="0" baseline="0" dirty="0">
                <a:ln>
                  <a:noFill/>
                </a:ln>
                <a:solidFill>
                  <a:srgbClr val="C3E88D"/>
                </a:solidFill>
                <a:effectLst/>
                <a:latin typeface="JetBrains Mono"/>
              </a:rPr>
              <a:t>"after_request() called"</a:t>
            </a:r>
            <a:r>
              <a:rPr kumimoji="0" lang="ru-RU" altLang="ru-RU" sz="1100" b="0" i="0" u="none" strike="noStrike" cap="none" normalizeH="0" baseline="0" dirty="0">
                <a:ln>
                  <a:noFill/>
                </a:ln>
                <a:solidFill>
                  <a:srgbClr val="89DDFF"/>
                </a:solidFill>
                <a:effectLst/>
                <a:latin typeface="JetBrains Mono"/>
              </a:rPr>
              <a:t>)</a:t>
            </a:r>
            <a:br>
              <a:rPr kumimoji="0" lang="ru-RU" altLang="ru-RU" sz="1100" b="0" i="0" u="none" strike="noStrike" cap="none" normalizeH="0" baseline="0" dirty="0">
                <a:ln>
                  <a:noFill/>
                </a:ln>
                <a:solidFill>
                  <a:srgbClr val="89DDFF"/>
                </a:solidFill>
                <a:effectLst/>
                <a:latin typeface="JetBrains Mono"/>
              </a:rPr>
            </a:br>
            <a:r>
              <a:rPr kumimoji="0" lang="ru-RU" altLang="ru-RU" sz="1100" b="0" i="0" u="none" strike="noStrike" cap="none" normalizeH="0" baseline="0" dirty="0">
                <a:ln>
                  <a:noFill/>
                </a:ln>
                <a:solidFill>
                  <a:srgbClr val="89DDFF"/>
                </a:solidFill>
                <a:effectLst/>
                <a:latin typeface="JetBrains Mono"/>
              </a:rPr>
              <a:t>    </a:t>
            </a:r>
            <a:r>
              <a:rPr kumimoji="0" lang="ru-RU" altLang="ru-RU" sz="1100" b="0" i="1" u="none" strike="noStrike" cap="none" normalizeH="0" baseline="0" dirty="0">
                <a:ln>
                  <a:noFill/>
                </a:ln>
                <a:solidFill>
                  <a:srgbClr val="C792EA"/>
                </a:solidFill>
                <a:effectLst/>
                <a:latin typeface="JetBrains Mono"/>
              </a:rPr>
              <a:t>return </a:t>
            </a:r>
            <a:r>
              <a:rPr kumimoji="0" lang="ru-RU" altLang="ru-RU" sz="1100" b="0" i="0" u="none" strike="noStrike" cap="none" normalizeH="0" baseline="0" dirty="0">
                <a:ln>
                  <a:noFill/>
                </a:ln>
                <a:solidFill>
                  <a:srgbClr val="F78C6C"/>
                </a:solidFill>
                <a:effectLst/>
                <a:latin typeface="JetBrains Mono"/>
              </a:rPr>
              <a:t>response</a:t>
            </a:r>
            <a:br>
              <a:rPr kumimoji="0" lang="ru-RU" altLang="ru-RU" sz="1100" b="0" i="0" u="none" strike="noStrike" cap="none" normalizeH="0" baseline="0" dirty="0">
                <a:ln>
                  <a:noFill/>
                </a:ln>
                <a:solidFill>
                  <a:srgbClr val="F78C6C"/>
                </a:solidFill>
                <a:effectLst/>
                <a:latin typeface="JetBrains Mono"/>
              </a:rPr>
            </a:br>
            <a:br>
              <a:rPr kumimoji="0" lang="ru-RU" altLang="ru-RU" sz="1100" b="0" i="0" u="none" strike="noStrike" cap="none" normalizeH="0" baseline="0" dirty="0">
                <a:ln>
                  <a:noFill/>
                </a:ln>
                <a:solidFill>
                  <a:srgbClr val="F78C6C"/>
                </a:solidFill>
                <a:effectLst/>
                <a:latin typeface="JetBrains Mono"/>
              </a:rPr>
            </a:br>
            <a:r>
              <a:rPr kumimoji="0" lang="ru-RU" altLang="ru-RU" sz="1100" b="0" i="0" u="none" strike="noStrike" cap="none" normalizeH="0" baseline="0" dirty="0">
                <a:ln>
                  <a:noFill/>
                </a:ln>
                <a:solidFill>
                  <a:srgbClr val="82AAFF"/>
                </a:solidFill>
                <a:effectLst/>
                <a:latin typeface="JetBrains Mono"/>
              </a:rPr>
              <a:t>@app.errorhandler</a:t>
            </a:r>
            <a:r>
              <a:rPr kumimoji="0" lang="ru-RU" altLang="ru-RU" sz="1100" b="0" i="0" u="none" strike="noStrike" cap="none" normalizeH="0" baseline="0" dirty="0">
                <a:ln>
                  <a:noFill/>
                </a:ln>
                <a:solidFill>
                  <a:srgbClr val="89DDFF"/>
                </a:solidFill>
                <a:effectLst/>
                <a:latin typeface="JetBrains Mono"/>
              </a:rPr>
              <a:t>(</a:t>
            </a:r>
            <a:r>
              <a:rPr kumimoji="0" lang="ru-RU" altLang="ru-RU" sz="1100" b="0" i="0" u="none" strike="noStrike" cap="none" normalizeH="0" baseline="0" dirty="0">
                <a:ln>
                  <a:noFill/>
                </a:ln>
                <a:solidFill>
                  <a:srgbClr val="F78C6C"/>
                </a:solidFill>
                <a:effectLst/>
                <a:latin typeface="JetBrains Mono"/>
              </a:rPr>
              <a:t>404</a:t>
            </a:r>
            <a:r>
              <a:rPr kumimoji="0" lang="ru-RU" altLang="ru-RU" sz="1100" b="0" i="0" u="none" strike="noStrike" cap="none" normalizeH="0" baseline="0" dirty="0">
                <a:ln>
                  <a:noFill/>
                </a:ln>
                <a:solidFill>
                  <a:srgbClr val="89DDFF"/>
                </a:solidFill>
                <a:effectLst/>
                <a:latin typeface="JetBrains Mono"/>
              </a:rPr>
              <a:t>)</a:t>
            </a:r>
            <a:br>
              <a:rPr kumimoji="0" lang="ru-RU" altLang="ru-RU" sz="1100" b="0" i="0" u="none" strike="noStrike" cap="none" normalizeH="0" baseline="0" dirty="0">
                <a:ln>
                  <a:noFill/>
                </a:ln>
                <a:solidFill>
                  <a:srgbClr val="89DDFF"/>
                </a:solidFill>
                <a:effectLst/>
                <a:latin typeface="JetBrains Mono"/>
              </a:rPr>
            </a:br>
            <a:r>
              <a:rPr kumimoji="0" lang="ru-RU" altLang="ru-RU" sz="1100" b="0" i="1" u="none" strike="noStrike" cap="none" normalizeH="0" baseline="0" dirty="0">
                <a:ln>
                  <a:noFill/>
                </a:ln>
                <a:solidFill>
                  <a:srgbClr val="C792EA"/>
                </a:solidFill>
                <a:effectLst/>
                <a:latin typeface="JetBrains Mono"/>
              </a:rPr>
              <a:t>def </a:t>
            </a:r>
            <a:r>
              <a:rPr kumimoji="0" lang="ru-RU" altLang="ru-RU" sz="1100" b="0" i="0" u="none" strike="noStrike" cap="none" normalizeH="0" baseline="0" dirty="0">
                <a:ln>
                  <a:noFill/>
                </a:ln>
                <a:solidFill>
                  <a:srgbClr val="82AAFF"/>
                </a:solidFill>
                <a:effectLst/>
                <a:latin typeface="JetBrains Mono"/>
              </a:rPr>
              <a:t>http_404_handler</a:t>
            </a:r>
            <a:r>
              <a:rPr kumimoji="0" lang="ru-RU" altLang="ru-RU" sz="1100" b="0" i="0" u="none" strike="noStrike" cap="none" normalizeH="0" baseline="0" dirty="0">
                <a:ln>
                  <a:noFill/>
                </a:ln>
                <a:solidFill>
                  <a:srgbClr val="89DDFF"/>
                </a:solidFill>
                <a:effectLst/>
                <a:latin typeface="JetBrains Mono"/>
              </a:rPr>
              <a:t>(</a:t>
            </a:r>
            <a:r>
              <a:rPr kumimoji="0" lang="ru-RU" altLang="ru-RU" sz="1100" b="0" i="0" u="none" strike="noStrike" cap="none" normalizeH="0" baseline="0" dirty="0">
                <a:ln>
                  <a:noFill/>
                </a:ln>
                <a:solidFill>
                  <a:srgbClr val="546E7A"/>
                </a:solidFill>
                <a:effectLst/>
                <a:latin typeface="JetBrains Mono"/>
              </a:rPr>
              <a:t>error</a:t>
            </a:r>
            <a:r>
              <a:rPr kumimoji="0" lang="ru-RU" altLang="ru-RU" sz="1100" b="0" i="0" u="none" strike="noStrike" cap="none" normalizeH="0" baseline="0" dirty="0">
                <a:ln>
                  <a:noFill/>
                </a:ln>
                <a:solidFill>
                  <a:srgbClr val="89DDFF"/>
                </a:solidFill>
                <a:effectLst/>
                <a:latin typeface="JetBrains Mono"/>
              </a:rPr>
              <a:t>):</a:t>
            </a:r>
            <a:br>
              <a:rPr kumimoji="0" lang="ru-RU" altLang="ru-RU" sz="1100" b="0" i="0" u="none" strike="noStrike" cap="none" normalizeH="0" baseline="0" dirty="0">
                <a:ln>
                  <a:noFill/>
                </a:ln>
                <a:solidFill>
                  <a:srgbClr val="89DDFF"/>
                </a:solidFill>
                <a:effectLst/>
                <a:latin typeface="JetBrains Mono"/>
              </a:rPr>
            </a:br>
            <a:r>
              <a:rPr kumimoji="0" lang="ru-RU" altLang="ru-RU" sz="1100" b="0" i="0" u="none" strike="noStrike" cap="none" normalizeH="0" baseline="0" dirty="0">
                <a:ln>
                  <a:noFill/>
                </a:ln>
                <a:solidFill>
                  <a:srgbClr val="89DDFF"/>
                </a:solidFill>
                <a:effectLst/>
                <a:latin typeface="JetBrains Mono"/>
              </a:rPr>
              <a:t>    </a:t>
            </a:r>
            <a:r>
              <a:rPr kumimoji="0" lang="ru-RU" altLang="ru-RU" sz="1100" b="0" i="1" u="none" strike="noStrike" cap="none" normalizeH="0" baseline="0" dirty="0">
                <a:ln>
                  <a:noFill/>
                </a:ln>
                <a:solidFill>
                  <a:srgbClr val="C792EA"/>
                </a:solidFill>
                <a:effectLst/>
                <a:latin typeface="JetBrains Mono"/>
              </a:rPr>
              <a:t>return </a:t>
            </a:r>
            <a:r>
              <a:rPr kumimoji="0" lang="ru-RU" altLang="ru-RU" sz="1100" b="0" i="0" u="none" strike="noStrike" cap="none" normalizeH="0" baseline="0" dirty="0">
                <a:ln>
                  <a:noFill/>
                </a:ln>
                <a:solidFill>
                  <a:srgbClr val="C3E88D"/>
                </a:solidFill>
                <a:effectLst/>
                <a:latin typeface="JetBrains Mono"/>
              </a:rPr>
              <a:t>"&lt;p&gt;HTTP 404 Error Encountered&lt;/p&gt;"</a:t>
            </a:r>
            <a:r>
              <a:rPr kumimoji="0" lang="ru-RU" altLang="ru-RU" sz="1100" b="0" i="0" u="none" strike="noStrike" cap="none" normalizeH="0" baseline="0" dirty="0">
                <a:ln>
                  <a:noFill/>
                </a:ln>
                <a:solidFill>
                  <a:srgbClr val="89DDFF"/>
                </a:solidFill>
                <a:effectLst/>
                <a:latin typeface="JetBrains Mono"/>
              </a:rPr>
              <a:t>, </a:t>
            </a:r>
            <a:r>
              <a:rPr kumimoji="0" lang="ru-RU" altLang="ru-RU" sz="1100" b="0" i="0" u="none" strike="noStrike" cap="none" normalizeH="0" baseline="0" dirty="0">
                <a:ln>
                  <a:noFill/>
                </a:ln>
                <a:solidFill>
                  <a:srgbClr val="F78C6C"/>
                </a:solidFill>
                <a:effectLst/>
                <a:latin typeface="JetBrains Mono"/>
              </a:rPr>
              <a:t>404</a:t>
            </a:r>
            <a:br>
              <a:rPr kumimoji="0" lang="ru-RU" altLang="ru-RU" sz="1100" b="0" i="0" u="none" strike="noStrike" cap="none" normalizeH="0" baseline="0" dirty="0">
                <a:ln>
                  <a:noFill/>
                </a:ln>
                <a:solidFill>
                  <a:srgbClr val="F78C6C"/>
                </a:solidFill>
                <a:effectLst/>
                <a:latin typeface="JetBrains Mono"/>
              </a:rPr>
            </a:br>
            <a:br>
              <a:rPr kumimoji="0" lang="ru-RU" altLang="ru-RU" sz="1100" b="0" i="0" u="none" strike="noStrike" cap="none" normalizeH="0" baseline="0" dirty="0">
                <a:ln>
                  <a:noFill/>
                </a:ln>
                <a:solidFill>
                  <a:srgbClr val="F78C6C"/>
                </a:solidFill>
                <a:effectLst/>
                <a:latin typeface="JetBrains Mono"/>
              </a:rPr>
            </a:br>
            <a:r>
              <a:rPr kumimoji="0" lang="ru-RU" altLang="ru-RU" sz="1100" b="0" i="0" u="none" strike="noStrike" cap="none" normalizeH="0" baseline="0" dirty="0">
                <a:ln>
                  <a:noFill/>
                </a:ln>
                <a:solidFill>
                  <a:srgbClr val="82AAFF"/>
                </a:solidFill>
                <a:effectLst/>
                <a:latin typeface="JetBrains Mono"/>
              </a:rPr>
              <a:t>@app.route</a:t>
            </a:r>
            <a:r>
              <a:rPr kumimoji="0" lang="ru-RU" altLang="ru-RU" sz="1100" b="0" i="0" u="none" strike="noStrike" cap="none" normalizeH="0" baseline="0" dirty="0">
                <a:ln>
                  <a:noFill/>
                </a:ln>
                <a:solidFill>
                  <a:srgbClr val="89DDFF"/>
                </a:solidFill>
                <a:effectLst/>
                <a:latin typeface="JetBrains Mono"/>
              </a:rPr>
              <a:t>(</a:t>
            </a:r>
            <a:r>
              <a:rPr kumimoji="0" lang="ru-RU" altLang="ru-RU" sz="1100" b="0" i="0" u="none" strike="noStrike" cap="none" normalizeH="0" baseline="0" dirty="0">
                <a:ln>
                  <a:noFill/>
                </a:ln>
                <a:solidFill>
                  <a:srgbClr val="C3E88D"/>
                </a:solidFill>
                <a:effectLst/>
                <a:latin typeface="JetBrains Mono"/>
              </a:rPr>
              <a:t>"/"</a:t>
            </a:r>
            <a:r>
              <a:rPr kumimoji="0" lang="ru-RU" altLang="ru-RU" sz="1100" b="0" i="0" u="none" strike="noStrike" cap="none" normalizeH="0" baseline="0" dirty="0">
                <a:ln>
                  <a:noFill/>
                </a:ln>
                <a:solidFill>
                  <a:srgbClr val="89DDFF"/>
                </a:solidFill>
                <a:effectLst/>
                <a:latin typeface="JetBrains Mono"/>
              </a:rPr>
              <a:t>)</a:t>
            </a:r>
            <a:br>
              <a:rPr kumimoji="0" lang="ru-RU" altLang="ru-RU" sz="1100" b="0" i="0" u="none" strike="noStrike" cap="none" normalizeH="0" baseline="0" dirty="0">
                <a:ln>
                  <a:noFill/>
                </a:ln>
                <a:solidFill>
                  <a:srgbClr val="89DDFF"/>
                </a:solidFill>
                <a:effectLst/>
                <a:latin typeface="JetBrains Mono"/>
              </a:rPr>
            </a:br>
            <a:r>
              <a:rPr kumimoji="0" lang="ru-RU" altLang="ru-RU" sz="1100" b="0" i="1" u="none" strike="noStrike" cap="none" normalizeH="0" baseline="0" dirty="0">
                <a:ln>
                  <a:noFill/>
                </a:ln>
                <a:solidFill>
                  <a:srgbClr val="C792EA"/>
                </a:solidFill>
                <a:effectLst/>
                <a:latin typeface="JetBrains Mono"/>
              </a:rPr>
              <a:t>def </a:t>
            </a:r>
            <a:r>
              <a:rPr kumimoji="0" lang="ru-RU" altLang="ru-RU" sz="1100" b="0" i="0" u="none" strike="noStrike" cap="none" normalizeH="0" baseline="0" dirty="0">
                <a:ln>
                  <a:noFill/>
                </a:ln>
                <a:solidFill>
                  <a:srgbClr val="82AAFF"/>
                </a:solidFill>
                <a:effectLst/>
                <a:latin typeface="JetBrains Mono"/>
              </a:rPr>
              <a:t>index</a:t>
            </a:r>
            <a:r>
              <a:rPr kumimoji="0" lang="ru-RU" altLang="ru-RU" sz="1100" b="0" i="0" u="none" strike="noStrike" cap="none" normalizeH="0" baseline="0" dirty="0">
                <a:ln>
                  <a:noFill/>
                </a:ln>
                <a:solidFill>
                  <a:srgbClr val="89DDFF"/>
                </a:solidFill>
                <a:effectLst/>
                <a:latin typeface="JetBrains Mono"/>
              </a:rPr>
              <a:t>():</a:t>
            </a:r>
            <a:br>
              <a:rPr kumimoji="0" lang="ru-RU" altLang="ru-RU" sz="1100" b="0" i="0" u="none" strike="noStrike" cap="none" normalizeH="0" baseline="0" dirty="0">
                <a:ln>
                  <a:noFill/>
                </a:ln>
                <a:solidFill>
                  <a:srgbClr val="89DDFF"/>
                </a:solidFill>
                <a:effectLst/>
                <a:latin typeface="JetBrains Mono"/>
              </a:rPr>
            </a:br>
            <a:r>
              <a:rPr kumimoji="0" lang="ru-RU" altLang="ru-RU" sz="1100" b="0" i="0" u="none" strike="noStrike" cap="none" normalizeH="0" baseline="0" dirty="0">
                <a:ln>
                  <a:noFill/>
                </a:ln>
                <a:solidFill>
                  <a:srgbClr val="89DDFF"/>
                </a:solidFill>
                <a:effectLst/>
                <a:latin typeface="JetBrains Mono"/>
              </a:rPr>
              <a:t>    </a:t>
            </a:r>
            <a:r>
              <a:rPr kumimoji="0" lang="ru-RU" altLang="ru-RU" sz="1100" b="0" i="0" u="none" strike="noStrike" cap="none" normalizeH="0" baseline="0" dirty="0">
                <a:ln>
                  <a:noFill/>
                </a:ln>
                <a:solidFill>
                  <a:srgbClr val="82AAFF"/>
                </a:solidFill>
                <a:effectLst/>
                <a:latin typeface="JetBrains Mono"/>
              </a:rPr>
              <a:t>abort</a:t>
            </a:r>
            <a:r>
              <a:rPr kumimoji="0" lang="ru-RU" altLang="ru-RU" sz="1100" b="0" i="0" u="none" strike="noStrike" cap="none" normalizeH="0" baseline="0" dirty="0">
                <a:ln>
                  <a:noFill/>
                </a:ln>
                <a:solidFill>
                  <a:srgbClr val="89DDFF"/>
                </a:solidFill>
                <a:effectLst/>
                <a:latin typeface="JetBrains Mono"/>
              </a:rPr>
              <a:t>(</a:t>
            </a:r>
            <a:r>
              <a:rPr kumimoji="0" lang="ru-RU" altLang="ru-RU" sz="1100" b="0" i="0" u="none" strike="noStrike" cap="none" normalizeH="0" baseline="0" dirty="0">
                <a:ln>
                  <a:noFill/>
                </a:ln>
                <a:solidFill>
                  <a:srgbClr val="F78C6C"/>
                </a:solidFill>
                <a:effectLst/>
                <a:latin typeface="JetBrains Mono"/>
              </a:rPr>
              <a:t>404</a:t>
            </a:r>
            <a:r>
              <a:rPr kumimoji="0" lang="ru-RU" altLang="ru-RU" sz="1100" b="0" i="0" u="none" strike="noStrike" cap="none" normalizeH="0" baseline="0" dirty="0">
                <a:ln>
                  <a:noFill/>
                </a:ln>
                <a:solidFill>
                  <a:srgbClr val="89DDFF"/>
                </a:solidFill>
                <a:effectLst/>
                <a:latin typeface="JetBrains Mono"/>
              </a:rPr>
              <a:t>)</a:t>
            </a:r>
            <a:endParaRPr kumimoji="0" lang="ru-RU" altLang="ru-RU" sz="24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4"/>
          <a:stretch>
            <a:fillRect/>
          </a:stretch>
        </p:blipFill>
        <p:spPr>
          <a:xfrm>
            <a:off x="4312091" y="5224556"/>
            <a:ext cx="2209800" cy="428625"/>
          </a:xfrm>
          <a:prstGeom prst="rect">
            <a:avLst/>
          </a:prstGeom>
        </p:spPr>
      </p:pic>
    </p:spTree>
    <p:extLst>
      <p:ext uri="{BB962C8B-B14F-4D97-AF65-F5344CB8AC3E}">
        <p14:creationId xmlns:p14="http://schemas.microsoft.com/office/powerpoint/2010/main" val="3602429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550" y="190122"/>
            <a:ext cx="11651810" cy="6382693"/>
          </a:xfrm>
        </p:spPr>
        <p:txBody>
          <a:bodyPr>
            <a:normAutofit/>
          </a:bodyPr>
          <a:lstStyle/>
          <a:p>
            <a:pPr marL="0" indent="0" algn="ctr">
              <a:buNone/>
            </a:pPr>
            <a:r>
              <a:rPr lang="uk-UA" sz="2000" b="1" dirty="0"/>
              <a:t>Шаблони </a:t>
            </a:r>
          </a:p>
          <a:p>
            <a:pPr marL="0" indent="0">
              <a:buNone/>
            </a:pPr>
            <a:r>
              <a:rPr lang="uk-UA" sz="1600" b="1" dirty="0"/>
              <a:t>Шаблон </a:t>
            </a:r>
            <a:r>
              <a:rPr lang="uk-UA" sz="1600" dirty="0"/>
              <a:t>- це текстовий файл з </a:t>
            </a:r>
            <a:r>
              <a:rPr lang="en-US" sz="1600" dirty="0"/>
              <a:t>HTML-</a:t>
            </a:r>
            <a:r>
              <a:rPr lang="uk-UA" sz="1600" dirty="0"/>
              <a:t>кодом і додатковими елементами розмітки, які позначають </a:t>
            </a:r>
            <a:r>
              <a:rPr lang="uk-UA" sz="1600" i="1" dirty="0"/>
              <a:t>динамічний контент</a:t>
            </a:r>
            <a:r>
              <a:rPr lang="uk-UA" sz="1600" dirty="0"/>
              <a:t>. </a:t>
            </a:r>
          </a:p>
          <a:p>
            <a:pPr marL="0" indent="0">
              <a:buNone/>
            </a:pPr>
            <a:r>
              <a:rPr lang="uk-UA" sz="1600" dirty="0"/>
              <a:t>Вміст динамічного контенту  стане відомим в момент запиту. Процес, під час якого динамічна розмітка замінюється, і генерується статична </a:t>
            </a:r>
            <a:r>
              <a:rPr lang="en-US" sz="1600" dirty="0"/>
              <a:t>HTML-</a:t>
            </a:r>
            <a:r>
              <a:rPr lang="uk-UA" sz="1600" dirty="0"/>
              <a:t>сторінка, називається </a:t>
            </a:r>
            <a:r>
              <a:rPr lang="uk-UA" sz="1600" b="1" i="1" dirty="0"/>
              <a:t>рендерингом шаблону</a:t>
            </a:r>
            <a:r>
              <a:rPr lang="uk-UA" sz="1600" dirty="0"/>
              <a:t>.  У </a:t>
            </a:r>
            <a:r>
              <a:rPr lang="en-US" sz="1600" dirty="0"/>
              <a:t>Flask </a:t>
            </a:r>
            <a:r>
              <a:rPr lang="uk-UA" sz="1600" dirty="0"/>
              <a:t>є вбудований движок шаблонів </a:t>
            </a:r>
            <a:r>
              <a:rPr lang="en-US" sz="1600" b="1" i="1" dirty="0" err="1"/>
              <a:t>Jinja</a:t>
            </a:r>
            <a:r>
              <a:rPr lang="en-US" sz="1600" dirty="0"/>
              <a:t>, </a:t>
            </a:r>
            <a:r>
              <a:rPr lang="uk-UA" sz="1600" dirty="0"/>
              <a:t>який і займається тим, що конвертує шаблон в статичний </a:t>
            </a:r>
            <a:r>
              <a:rPr lang="en-US" sz="1600" dirty="0"/>
              <a:t>HTML-</a:t>
            </a:r>
            <a:r>
              <a:rPr lang="uk-UA" sz="1600" dirty="0"/>
              <a:t>файл. </a:t>
            </a:r>
          </a:p>
          <a:p>
            <a:pPr marL="0" indent="0">
              <a:buNone/>
            </a:pPr>
            <a:r>
              <a:rPr lang="en-US" sz="1600" b="1" i="1" dirty="0" err="1"/>
              <a:t>Jinja</a:t>
            </a:r>
            <a:r>
              <a:rPr lang="en-US" sz="1600" dirty="0"/>
              <a:t> - </a:t>
            </a:r>
            <a:r>
              <a:rPr lang="uk-UA" sz="1600" dirty="0"/>
              <a:t>один з найпотужніших і популярних движків для обробки шаблонів для мови </a:t>
            </a:r>
            <a:r>
              <a:rPr lang="en-US" sz="1600" dirty="0"/>
              <a:t>Python. Flask </a:t>
            </a:r>
            <a:r>
              <a:rPr lang="uk-UA" sz="1600" dirty="0"/>
              <a:t>і </a:t>
            </a:r>
            <a:r>
              <a:rPr lang="en-US" sz="1600" dirty="0" err="1"/>
              <a:t>Jinja</a:t>
            </a:r>
            <a:r>
              <a:rPr lang="en-US" sz="1600" dirty="0"/>
              <a:t> - </a:t>
            </a:r>
            <a:r>
              <a:rPr lang="uk-UA" sz="1600" dirty="0"/>
              <a:t>два різних пакети, і вони можуть використовуватися окремо. </a:t>
            </a:r>
          </a:p>
          <a:p>
            <a:pPr marL="0" indent="0" algn="ctr">
              <a:buNone/>
            </a:pPr>
            <a:r>
              <a:rPr lang="uk-UA" sz="1600" b="1" dirty="0"/>
              <a:t>Відображення шаблонів за допомогою </a:t>
            </a:r>
            <a:r>
              <a:rPr lang="en-US" sz="1600" b="1" i="1" dirty="0" err="1"/>
              <a:t>render_template</a:t>
            </a:r>
            <a:r>
              <a:rPr lang="en-US" sz="1600" b="1" i="1" dirty="0"/>
              <a:t>()</a:t>
            </a:r>
            <a:endParaRPr lang="uk-UA" sz="1600" b="1" i="1" dirty="0"/>
          </a:p>
          <a:p>
            <a:pPr marL="0" indent="0">
              <a:buNone/>
            </a:pPr>
            <a:r>
              <a:rPr lang="uk-UA" sz="1600" dirty="0"/>
              <a:t>За замовчуванням, </a:t>
            </a:r>
            <a:r>
              <a:rPr lang="en-US" sz="1600" dirty="0"/>
              <a:t>Flask </a:t>
            </a:r>
            <a:r>
              <a:rPr lang="uk-UA" sz="1600" dirty="0"/>
              <a:t>шукає шаблони в підкаталозі </a:t>
            </a:r>
            <a:r>
              <a:rPr lang="en-US" sz="1600" b="1" i="1" dirty="0"/>
              <a:t>templates</a:t>
            </a:r>
            <a:r>
              <a:rPr lang="en-US" sz="1600" dirty="0"/>
              <a:t> </a:t>
            </a:r>
            <a:r>
              <a:rPr lang="uk-UA" sz="1600" dirty="0"/>
              <a:t>всередині папки програми. Цю поведінку можна змінити, передавши аргумент </a:t>
            </a:r>
            <a:r>
              <a:rPr lang="en-US" sz="1600" b="1" i="1" dirty="0" err="1"/>
              <a:t>template_folder</a:t>
            </a:r>
            <a:r>
              <a:rPr lang="en-US" sz="1600" dirty="0"/>
              <a:t> </a:t>
            </a:r>
            <a:r>
              <a:rPr lang="uk-UA" sz="1600" dirty="0"/>
              <a:t>конструктору </a:t>
            </a:r>
            <a:r>
              <a:rPr lang="en-US" sz="1600" dirty="0"/>
              <a:t>Flask </a:t>
            </a:r>
            <a:r>
              <a:rPr lang="uk-UA" sz="1600" dirty="0"/>
              <a:t>під час створення екземпляра додатку. </a:t>
            </a:r>
          </a:p>
          <a:p>
            <a:pPr marL="0" indent="0">
              <a:buNone/>
            </a:pPr>
            <a:r>
              <a:rPr lang="uk-UA" sz="1600" dirty="0"/>
              <a:t>Наступний код змінює розташування шаблонів за замовчуванням на папку </a:t>
            </a:r>
            <a:r>
              <a:rPr lang="en-US" sz="1600" b="1" i="1" dirty="0" err="1"/>
              <a:t>jinja_templates</a:t>
            </a:r>
            <a:r>
              <a:rPr lang="en-US" sz="1600" dirty="0"/>
              <a:t> </a:t>
            </a:r>
            <a:r>
              <a:rPr lang="uk-UA" sz="1600" dirty="0"/>
              <a:t>всередині папки програми. </a:t>
            </a:r>
          </a:p>
          <a:p>
            <a:pPr marL="0" indent="0">
              <a:buNone/>
            </a:pPr>
            <a:endParaRPr lang="uk-UA" sz="1600" dirty="0"/>
          </a:p>
          <a:p>
            <a:pPr marL="0" indent="0">
              <a:buNone/>
            </a:pPr>
            <a:r>
              <a:rPr lang="uk-UA" sz="1600" dirty="0"/>
              <a:t>Але в подальших прикладах  </a:t>
            </a:r>
            <a:r>
              <a:rPr lang="ru-RU" sz="1600" dirty="0"/>
              <a:t>я буду </a:t>
            </a:r>
            <a:r>
              <a:rPr lang="uk-UA" sz="1600" dirty="0"/>
              <a:t>використовувати папку </a:t>
            </a:r>
            <a:r>
              <a:rPr lang="en-US" sz="1600" b="1" i="1" dirty="0"/>
              <a:t>templates</a:t>
            </a:r>
            <a:r>
              <a:rPr lang="en-US" sz="1600" dirty="0"/>
              <a:t> </a:t>
            </a:r>
            <a:r>
              <a:rPr lang="uk-UA" sz="1600" dirty="0"/>
              <a:t>для зберігання шаблонів. Створюємо нову папку </a:t>
            </a:r>
            <a:r>
              <a:rPr lang="en-US" sz="1600" b="1" i="1" dirty="0"/>
              <a:t>templates</a:t>
            </a:r>
            <a:r>
              <a:rPr lang="en-US" sz="1600" dirty="0"/>
              <a:t> </a:t>
            </a:r>
            <a:r>
              <a:rPr lang="uk-UA" sz="1600" dirty="0"/>
              <a:t>всередині папки у програмі </a:t>
            </a:r>
            <a:r>
              <a:rPr lang="en-US" sz="1600" b="1" i="1" dirty="0" err="1"/>
              <a:t>flask_app</a:t>
            </a:r>
            <a:r>
              <a:rPr lang="en-US" sz="1600" dirty="0"/>
              <a:t>. </a:t>
            </a:r>
            <a:r>
              <a:rPr lang="uk-UA" sz="1600" dirty="0"/>
              <a:t>В </a:t>
            </a:r>
            <a:r>
              <a:rPr lang="en-US" sz="1600" b="1" i="1" dirty="0"/>
              <a:t>templates</a:t>
            </a:r>
            <a:r>
              <a:rPr lang="en-US" sz="1600" dirty="0"/>
              <a:t> - </a:t>
            </a:r>
            <a:r>
              <a:rPr lang="uk-UA" sz="1600" dirty="0"/>
              <a:t>файл </a:t>
            </a:r>
            <a:r>
              <a:rPr lang="en-US" sz="1600" b="1" i="1" dirty="0"/>
              <a:t>index.html</a:t>
            </a:r>
            <a:r>
              <a:rPr lang="en-US" sz="1600" dirty="0"/>
              <a:t> </a:t>
            </a:r>
            <a:r>
              <a:rPr lang="uk-UA" sz="1600" dirty="0"/>
              <a:t>з наступним кодом: </a:t>
            </a:r>
          </a:p>
        </p:txBody>
      </p:sp>
      <p:sp>
        <p:nvSpPr>
          <p:cNvPr id="2" name="Rectangle 1"/>
          <p:cNvSpPr>
            <a:spLocks noChangeArrowheads="1"/>
          </p:cNvSpPr>
          <p:nvPr/>
        </p:nvSpPr>
        <p:spPr bwMode="auto">
          <a:xfrm>
            <a:off x="262550" y="3533135"/>
            <a:ext cx="4836580" cy="30777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C3CEE3"/>
                </a:solidFill>
                <a:effectLst/>
                <a:latin typeface="JetBrains Mono"/>
              </a:rPr>
              <a:t>app </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82AAFF"/>
                </a:solidFill>
                <a:effectLst/>
                <a:latin typeface="JetBrains Mono"/>
              </a:rPr>
              <a:t>Flask</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CEE3"/>
                </a:solidFill>
                <a:effectLst/>
                <a:latin typeface="JetBrains Mono"/>
              </a:rPr>
              <a:t>__name__</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F78C6C"/>
                </a:solidFill>
                <a:effectLst/>
                <a:latin typeface="JetBrains Mono"/>
              </a:rPr>
              <a:t>template_folder</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"jinja_templates"</a:t>
            </a:r>
            <a:r>
              <a:rPr kumimoji="0" lang="ru-RU" altLang="ru-RU" sz="1400" b="0" i="0" u="none" strike="noStrike" cap="none" normalizeH="0" baseline="0">
                <a:ln>
                  <a:noFill/>
                </a:ln>
                <a:solidFill>
                  <a:srgbClr val="89DDFF"/>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325925" y="4384194"/>
            <a:ext cx="2013693" cy="230832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a:ln>
                  <a:noFill/>
                </a:ln>
                <a:solidFill>
                  <a:srgbClr val="89DDFF"/>
                </a:solidFill>
                <a:effectLst/>
                <a:latin typeface="JetBrains Mono"/>
              </a:rPr>
              <a:t>&lt;!DOCTYPE </a:t>
            </a:r>
            <a:r>
              <a:rPr kumimoji="0" lang="ru-RU" altLang="ru-RU" sz="1200" b="0" i="1" u="none" strike="noStrike" cap="none" normalizeH="0" baseline="0">
                <a:ln>
                  <a:noFill/>
                </a:ln>
                <a:solidFill>
                  <a:srgbClr val="FFCB6B"/>
                </a:solidFill>
                <a:effectLst/>
                <a:latin typeface="JetBrains Mono"/>
              </a:rPr>
              <a:t>html</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&lt;</a:t>
            </a:r>
            <a:r>
              <a:rPr kumimoji="0" lang="ru-RU" altLang="ru-RU" sz="1200" b="0" i="0" u="none" strike="noStrike" cap="none" normalizeH="0" baseline="0">
                <a:ln>
                  <a:noFill/>
                </a:ln>
                <a:solidFill>
                  <a:srgbClr val="F07178"/>
                </a:solidFill>
                <a:effectLst/>
                <a:latin typeface="JetBrains Mono"/>
              </a:rPr>
              <a:t>html </a:t>
            </a:r>
            <a:r>
              <a:rPr kumimoji="0" lang="ru-RU" altLang="ru-RU" sz="1200" b="0" i="1" u="none" strike="noStrike" cap="none" normalizeH="0" baseline="0">
                <a:ln>
                  <a:noFill/>
                </a:ln>
                <a:solidFill>
                  <a:srgbClr val="FFCB6B"/>
                </a:solidFill>
                <a:effectLst/>
                <a:latin typeface="JetBrains Mono"/>
              </a:rPr>
              <a:t>lang</a:t>
            </a:r>
            <a:r>
              <a:rPr kumimoji="0" lang="ru-RU" altLang="ru-RU" sz="1200" b="0" i="0" u="none" strike="noStrike" cap="none" normalizeH="0" baseline="0">
                <a:ln>
                  <a:noFill/>
                </a:ln>
                <a:solidFill>
                  <a:srgbClr val="C3E88D"/>
                </a:solidFill>
                <a:effectLst/>
                <a:latin typeface="JetBrains Mono"/>
              </a:rPr>
              <a:t>="en"</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&lt;</a:t>
            </a:r>
            <a:r>
              <a:rPr kumimoji="0" lang="ru-RU" altLang="ru-RU" sz="1200" b="0" i="0" u="none" strike="noStrike" cap="none" normalizeH="0" baseline="0">
                <a:ln>
                  <a:noFill/>
                </a:ln>
                <a:solidFill>
                  <a:srgbClr val="F07178"/>
                </a:solidFill>
                <a:effectLst/>
                <a:latin typeface="JetBrains Mono"/>
              </a:rPr>
              <a:t>head</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  &lt;</a:t>
            </a:r>
            <a:r>
              <a:rPr kumimoji="0" lang="ru-RU" altLang="ru-RU" sz="1200" b="0" i="0" u="none" strike="noStrike" cap="none" normalizeH="0" baseline="0">
                <a:ln>
                  <a:noFill/>
                </a:ln>
                <a:solidFill>
                  <a:srgbClr val="F07178"/>
                </a:solidFill>
                <a:effectLst/>
                <a:latin typeface="JetBrains Mono"/>
              </a:rPr>
              <a:t>meta </a:t>
            </a:r>
            <a:r>
              <a:rPr kumimoji="0" lang="ru-RU" altLang="ru-RU" sz="1200" b="0" i="1" u="none" strike="noStrike" cap="none" normalizeH="0" baseline="0">
                <a:ln>
                  <a:noFill/>
                </a:ln>
                <a:solidFill>
                  <a:srgbClr val="FFCB6B"/>
                </a:solidFill>
                <a:effectLst/>
                <a:latin typeface="JetBrains Mono"/>
              </a:rPr>
              <a:t>charset</a:t>
            </a:r>
            <a:r>
              <a:rPr kumimoji="0" lang="ru-RU" altLang="ru-RU" sz="1200" b="0" i="0" u="none" strike="noStrike" cap="none" normalizeH="0" baseline="0">
                <a:ln>
                  <a:noFill/>
                </a:ln>
                <a:solidFill>
                  <a:srgbClr val="C3E88D"/>
                </a:solidFill>
                <a:effectLst/>
                <a:latin typeface="JetBrains Mono"/>
              </a:rPr>
              <a:t>="UTF-8"</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  &lt;</a:t>
            </a:r>
            <a:r>
              <a:rPr kumimoji="0" lang="ru-RU" altLang="ru-RU" sz="1200" b="0" i="0" u="none" strike="noStrike" cap="none" normalizeH="0" baseline="0">
                <a:ln>
                  <a:noFill/>
                </a:ln>
                <a:solidFill>
                  <a:srgbClr val="F07178"/>
                </a:solidFill>
                <a:effectLst/>
                <a:latin typeface="JetBrains Mono"/>
              </a:rPr>
              <a:t>title</a:t>
            </a:r>
            <a:r>
              <a:rPr kumimoji="0" lang="ru-RU" altLang="ru-RU" sz="1200" b="0" i="0" u="none" strike="noStrike" cap="none" normalizeH="0" baseline="0">
                <a:ln>
                  <a:noFill/>
                </a:ln>
                <a:solidFill>
                  <a:srgbClr val="89DDFF"/>
                </a:solidFill>
                <a:effectLst/>
                <a:latin typeface="JetBrains Mono"/>
              </a:rPr>
              <a:t>&gt;</a:t>
            </a:r>
            <a:r>
              <a:rPr kumimoji="0" lang="ru-RU" altLang="ru-RU" sz="1200" b="0" i="0" u="none" strike="noStrike" cap="none" normalizeH="0" baseline="0">
                <a:ln>
                  <a:noFill/>
                </a:ln>
                <a:solidFill>
                  <a:srgbClr val="C3CEE3"/>
                </a:solidFill>
                <a:effectLst/>
                <a:latin typeface="JetBrains Mono"/>
              </a:rPr>
              <a:t>Title</a:t>
            </a:r>
            <a:r>
              <a:rPr kumimoji="0" lang="ru-RU" altLang="ru-RU" sz="1200" b="0" i="0" u="none" strike="noStrike" cap="none" normalizeH="0" baseline="0">
                <a:ln>
                  <a:noFill/>
                </a:ln>
                <a:solidFill>
                  <a:srgbClr val="89DDFF"/>
                </a:solidFill>
                <a:effectLst/>
                <a:latin typeface="JetBrains Mono"/>
              </a:rPr>
              <a:t>&lt;/</a:t>
            </a:r>
            <a:r>
              <a:rPr kumimoji="0" lang="ru-RU" altLang="ru-RU" sz="1200" b="0" i="0" u="none" strike="noStrike" cap="none" normalizeH="0" baseline="0">
                <a:ln>
                  <a:noFill/>
                </a:ln>
                <a:solidFill>
                  <a:srgbClr val="F07178"/>
                </a:solidFill>
                <a:effectLst/>
                <a:latin typeface="JetBrains Mono"/>
              </a:rPr>
              <a:t>title</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&lt;/</a:t>
            </a:r>
            <a:r>
              <a:rPr kumimoji="0" lang="ru-RU" altLang="ru-RU" sz="1200" b="0" i="0" u="none" strike="noStrike" cap="none" normalizeH="0" baseline="0">
                <a:ln>
                  <a:noFill/>
                </a:ln>
                <a:solidFill>
                  <a:srgbClr val="F07178"/>
                </a:solidFill>
                <a:effectLst/>
                <a:latin typeface="JetBrains Mono"/>
              </a:rPr>
              <a:t>head</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&lt;</a:t>
            </a:r>
            <a:r>
              <a:rPr kumimoji="0" lang="ru-RU" altLang="ru-RU" sz="1200" b="0" i="0" u="none" strike="noStrike" cap="none" normalizeH="0" baseline="0">
                <a:ln>
                  <a:noFill/>
                </a:ln>
                <a:solidFill>
                  <a:srgbClr val="F07178"/>
                </a:solidFill>
                <a:effectLst/>
                <a:latin typeface="JetBrains Mono"/>
              </a:rPr>
              <a:t>body</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  &lt;</a:t>
            </a:r>
            <a:r>
              <a:rPr kumimoji="0" lang="ru-RU" altLang="ru-RU" sz="1200" b="0" i="0" u="none" strike="noStrike" cap="none" normalizeH="0" baseline="0">
                <a:ln>
                  <a:noFill/>
                </a:ln>
                <a:solidFill>
                  <a:srgbClr val="F07178"/>
                </a:solidFill>
                <a:effectLst/>
                <a:latin typeface="JetBrains Mono"/>
              </a:rPr>
              <a:t>p</a:t>
            </a:r>
            <a:r>
              <a:rPr kumimoji="0" lang="ru-RU" altLang="ru-RU" sz="1200" b="0" i="0" u="none" strike="noStrike" cap="none" normalizeH="0" baseline="0">
                <a:ln>
                  <a:noFill/>
                </a:ln>
                <a:solidFill>
                  <a:srgbClr val="89DDFF"/>
                </a:solidFill>
                <a:effectLst/>
                <a:latin typeface="JetBrains Mono"/>
              </a:rPr>
              <a:t>&gt;</a:t>
            </a:r>
            <a:r>
              <a:rPr kumimoji="0" lang="ru-RU" altLang="ru-RU" sz="1200" b="0" i="0" u="none" strike="noStrike" cap="none" normalizeH="0" baseline="0">
                <a:ln>
                  <a:noFill/>
                </a:ln>
                <a:solidFill>
                  <a:srgbClr val="C3CEE3"/>
                </a:solidFill>
                <a:effectLst/>
                <a:latin typeface="JetBrains Mono"/>
              </a:rPr>
              <a:t>Name: {{ </a:t>
            </a:r>
            <a:r>
              <a:rPr kumimoji="0" lang="ru-RU" altLang="ru-RU" sz="1200" b="0" i="1" u="none" strike="noStrike" cap="none" normalizeH="0" baseline="0">
                <a:ln>
                  <a:noFill/>
                </a:ln>
                <a:solidFill>
                  <a:srgbClr val="FFCB6B"/>
                </a:solidFill>
                <a:effectLst/>
                <a:latin typeface="JetBrains Mono"/>
              </a:rPr>
              <a:t>name </a:t>
            </a:r>
            <a:r>
              <a:rPr kumimoji="0" lang="ru-RU" altLang="ru-RU" sz="1200" b="0" i="0" u="none" strike="noStrike" cap="none" normalizeH="0" baseline="0">
                <a:ln>
                  <a:noFill/>
                </a:ln>
                <a:solidFill>
                  <a:srgbClr val="C3CEE3"/>
                </a:solidFill>
                <a:effectLst/>
                <a:latin typeface="JetBrains Mono"/>
              </a:rPr>
              <a:t>}}</a:t>
            </a:r>
            <a:r>
              <a:rPr kumimoji="0" lang="ru-RU" altLang="ru-RU" sz="1200" b="0" i="0" u="none" strike="noStrike" cap="none" normalizeH="0" baseline="0">
                <a:ln>
                  <a:noFill/>
                </a:ln>
                <a:solidFill>
                  <a:srgbClr val="89DDFF"/>
                </a:solidFill>
                <a:effectLst/>
                <a:latin typeface="JetBrains Mono"/>
              </a:rPr>
              <a:t>&lt;/</a:t>
            </a:r>
            <a:r>
              <a:rPr kumimoji="0" lang="ru-RU" altLang="ru-RU" sz="1200" b="0" i="0" u="none" strike="noStrike" cap="none" normalizeH="0" baseline="0">
                <a:ln>
                  <a:noFill/>
                </a:ln>
                <a:solidFill>
                  <a:srgbClr val="F07178"/>
                </a:solidFill>
                <a:effectLst/>
                <a:latin typeface="JetBrains Mono"/>
              </a:rPr>
              <a:t>p</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&lt;/</a:t>
            </a:r>
            <a:r>
              <a:rPr kumimoji="0" lang="ru-RU" altLang="ru-RU" sz="1200" b="0" i="0" u="none" strike="noStrike" cap="none" normalizeH="0" baseline="0">
                <a:ln>
                  <a:noFill/>
                </a:ln>
                <a:solidFill>
                  <a:srgbClr val="F07178"/>
                </a:solidFill>
                <a:effectLst/>
                <a:latin typeface="JetBrains Mono"/>
              </a:rPr>
              <a:t>body</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&lt;/</a:t>
            </a:r>
            <a:r>
              <a:rPr kumimoji="0" lang="ru-RU" altLang="ru-RU" sz="1200" b="0" i="0" u="none" strike="noStrike" cap="none" normalizeH="0" baseline="0">
                <a:ln>
                  <a:noFill/>
                </a:ln>
                <a:solidFill>
                  <a:srgbClr val="F07178"/>
                </a:solidFill>
                <a:effectLst/>
                <a:latin typeface="JetBrains Mono"/>
              </a:rPr>
              <a:t>html</a:t>
            </a:r>
            <a:r>
              <a:rPr kumimoji="0" lang="ru-RU" altLang="ru-RU" sz="1200" b="0" i="0" u="none" strike="noStrike" cap="none" normalizeH="0" baseline="0">
                <a:ln>
                  <a:noFill/>
                </a:ln>
                <a:solidFill>
                  <a:srgbClr val="89DDFF"/>
                </a:solidFill>
                <a:effectLst/>
                <a:latin typeface="JetBrains Mono"/>
              </a:rPr>
              <a:t>&gt;</a:t>
            </a:r>
            <a:endParaRPr kumimoji="0" lang="ru-RU" altLang="ru-RU" sz="2800" b="0" i="0" u="none" strike="noStrike" cap="none" normalizeH="0" baseline="0">
              <a:ln>
                <a:noFill/>
              </a:ln>
              <a:solidFill>
                <a:schemeClr val="tx1"/>
              </a:solidFill>
              <a:effectLst/>
              <a:latin typeface="Arial" panose="020B0604020202020204" pitchFamily="34" charset="0"/>
            </a:endParaRPr>
          </a:p>
        </p:txBody>
      </p:sp>
      <p:sp>
        <p:nvSpPr>
          <p:cNvPr id="5" name="Rectangle 4"/>
          <p:cNvSpPr/>
          <p:nvPr/>
        </p:nvSpPr>
        <p:spPr>
          <a:xfrm>
            <a:off x="2577220" y="4541490"/>
            <a:ext cx="3307533" cy="2031325"/>
          </a:xfrm>
          <a:prstGeom prst="rect">
            <a:avLst/>
          </a:prstGeom>
        </p:spPr>
        <p:txBody>
          <a:bodyPr wrap="square">
            <a:spAutoFit/>
          </a:bodyPr>
          <a:lstStyle/>
          <a:p>
            <a:r>
              <a:rPr lang="uk-UA" sz="1400" i="1" dirty="0"/>
              <a:t>Варто звернути увагу, що в «базовому» </a:t>
            </a:r>
            <a:r>
              <a:rPr lang="en-US" sz="1400" i="1" dirty="0"/>
              <a:t>HTML-</a:t>
            </a:r>
            <a:r>
              <a:rPr lang="uk-UA" sz="1400" i="1" dirty="0"/>
              <a:t>шаблоні є динамічний компонент </a:t>
            </a:r>
            <a:r>
              <a:rPr lang="uk-UA" sz="1400" b="1" i="1" dirty="0"/>
              <a:t>{{</a:t>
            </a:r>
            <a:r>
              <a:rPr lang="en-US" sz="1400" b="1" i="1" dirty="0"/>
              <a:t>name}}</a:t>
            </a:r>
            <a:r>
              <a:rPr lang="en-US" sz="1400" i="1" dirty="0"/>
              <a:t>. </a:t>
            </a:r>
            <a:r>
              <a:rPr lang="uk-UA" sz="1400" i="1" dirty="0"/>
              <a:t>Змінна </a:t>
            </a:r>
            <a:r>
              <a:rPr lang="en-US" sz="1400" b="1" i="1" dirty="0"/>
              <a:t>name</a:t>
            </a:r>
            <a:r>
              <a:rPr lang="en-US" sz="1400" i="1" dirty="0"/>
              <a:t> </a:t>
            </a:r>
            <a:r>
              <a:rPr lang="uk-UA" sz="1400" i="1" dirty="0"/>
              <a:t>всередині фігурних дужок є змінною, значення якої буде визначено під час відтворення шаблону. Як приклад можна написати, що значенням </a:t>
            </a:r>
            <a:r>
              <a:rPr lang="en-US" sz="1400" i="1" dirty="0"/>
              <a:t>name </a:t>
            </a:r>
            <a:r>
              <a:rPr lang="uk-UA" sz="1400" i="1" dirty="0"/>
              <a:t>буде </a:t>
            </a:r>
            <a:r>
              <a:rPr lang="en-US" sz="1400" b="1" i="1" dirty="0"/>
              <a:t>Jerry</a:t>
            </a:r>
            <a:r>
              <a:rPr lang="en-US" sz="1400" i="1" dirty="0"/>
              <a:t> </a:t>
            </a:r>
            <a:r>
              <a:rPr lang="uk-UA" sz="1400" i="1" dirty="0"/>
              <a:t>Тоді після рендеринга шаблону вийде наступний код: </a:t>
            </a:r>
          </a:p>
        </p:txBody>
      </p:sp>
      <p:sp>
        <p:nvSpPr>
          <p:cNvPr id="6" name="Rectangle 3"/>
          <p:cNvSpPr>
            <a:spLocks noChangeArrowheads="1"/>
          </p:cNvSpPr>
          <p:nvPr/>
        </p:nvSpPr>
        <p:spPr bwMode="auto">
          <a:xfrm>
            <a:off x="6020554" y="4402990"/>
            <a:ext cx="1973617" cy="230832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a:ln>
                  <a:noFill/>
                </a:ln>
                <a:solidFill>
                  <a:srgbClr val="89DDFF"/>
                </a:solidFill>
                <a:effectLst/>
                <a:latin typeface="JetBrains Mono"/>
              </a:rPr>
              <a:t>&lt;!DOCTYPE </a:t>
            </a:r>
            <a:r>
              <a:rPr kumimoji="0" lang="ru-RU" altLang="ru-RU" sz="1200" b="0" i="1" u="none" strike="noStrike" cap="none" normalizeH="0" baseline="0">
                <a:ln>
                  <a:noFill/>
                </a:ln>
                <a:solidFill>
                  <a:srgbClr val="FFCB6B"/>
                </a:solidFill>
                <a:effectLst/>
                <a:latin typeface="JetBrains Mono"/>
              </a:rPr>
              <a:t>html</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&lt;</a:t>
            </a:r>
            <a:r>
              <a:rPr kumimoji="0" lang="ru-RU" altLang="ru-RU" sz="1200" b="0" i="0" u="none" strike="noStrike" cap="none" normalizeH="0" baseline="0">
                <a:ln>
                  <a:noFill/>
                </a:ln>
                <a:solidFill>
                  <a:srgbClr val="F07178"/>
                </a:solidFill>
                <a:effectLst/>
                <a:latin typeface="JetBrains Mono"/>
              </a:rPr>
              <a:t>html </a:t>
            </a:r>
            <a:r>
              <a:rPr kumimoji="0" lang="ru-RU" altLang="ru-RU" sz="1200" b="0" i="1" u="none" strike="noStrike" cap="none" normalizeH="0" baseline="0">
                <a:ln>
                  <a:noFill/>
                </a:ln>
                <a:solidFill>
                  <a:srgbClr val="FFCB6B"/>
                </a:solidFill>
                <a:effectLst/>
                <a:latin typeface="JetBrains Mono"/>
              </a:rPr>
              <a:t>lang</a:t>
            </a:r>
            <a:r>
              <a:rPr kumimoji="0" lang="ru-RU" altLang="ru-RU" sz="1200" b="0" i="0" u="none" strike="noStrike" cap="none" normalizeH="0" baseline="0">
                <a:ln>
                  <a:noFill/>
                </a:ln>
                <a:solidFill>
                  <a:srgbClr val="C3E88D"/>
                </a:solidFill>
                <a:effectLst/>
                <a:latin typeface="JetBrains Mono"/>
              </a:rPr>
              <a:t>="en"</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&lt;</a:t>
            </a:r>
            <a:r>
              <a:rPr kumimoji="0" lang="ru-RU" altLang="ru-RU" sz="1200" b="0" i="0" u="none" strike="noStrike" cap="none" normalizeH="0" baseline="0">
                <a:ln>
                  <a:noFill/>
                </a:ln>
                <a:solidFill>
                  <a:srgbClr val="F07178"/>
                </a:solidFill>
                <a:effectLst/>
                <a:latin typeface="JetBrains Mono"/>
              </a:rPr>
              <a:t>head</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  &lt;</a:t>
            </a:r>
            <a:r>
              <a:rPr kumimoji="0" lang="ru-RU" altLang="ru-RU" sz="1200" b="0" i="0" u="none" strike="noStrike" cap="none" normalizeH="0" baseline="0">
                <a:ln>
                  <a:noFill/>
                </a:ln>
                <a:solidFill>
                  <a:srgbClr val="F07178"/>
                </a:solidFill>
                <a:effectLst/>
                <a:latin typeface="JetBrains Mono"/>
              </a:rPr>
              <a:t>meta </a:t>
            </a:r>
            <a:r>
              <a:rPr kumimoji="0" lang="ru-RU" altLang="ru-RU" sz="1200" b="0" i="1" u="none" strike="noStrike" cap="none" normalizeH="0" baseline="0">
                <a:ln>
                  <a:noFill/>
                </a:ln>
                <a:solidFill>
                  <a:srgbClr val="FFCB6B"/>
                </a:solidFill>
                <a:effectLst/>
                <a:latin typeface="JetBrains Mono"/>
              </a:rPr>
              <a:t>charset</a:t>
            </a:r>
            <a:r>
              <a:rPr kumimoji="0" lang="ru-RU" altLang="ru-RU" sz="1200" b="0" i="0" u="none" strike="noStrike" cap="none" normalizeH="0" baseline="0">
                <a:ln>
                  <a:noFill/>
                </a:ln>
                <a:solidFill>
                  <a:srgbClr val="C3E88D"/>
                </a:solidFill>
                <a:effectLst/>
                <a:latin typeface="JetBrains Mono"/>
              </a:rPr>
              <a:t>="UTF-8"</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  &lt;</a:t>
            </a:r>
            <a:r>
              <a:rPr kumimoji="0" lang="ru-RU" altLang="ru-RU" sz="1200" b="0" i="0" u="none" strike="noStrike" cap="none" normalizeH="0" baseline="0">
                <a:ln>
                  <a:noFill/>
                </a:ln>
                <a:solidFill>
                  <a:srgbClr val="F07178"/>
                </a:solidFill>
                <a:effectLst/>
                <a:latin typeface="JetBrains Mono"/>
              </a:rPr>
              <a:t>title</a:t>
            </a:r>
            <a:r>
              <a:rPr kumimoji="0" lang="ru-RU" altLang="ru-RU" sz="1200" b="0" i="0" u="none" strike="noStrike" cap="none" normalizeH="0" baseline="0">
                <a:ln>
                  <a:noFill/>
                </a:ln>
                <a:solidFill>
                  <a:srgbClr val="89DDFF"/>
                </a:solidFill>
                <a:effectLst/>
                <a:latin typeface="JetBrains Mono"/>
              </a:rPr>
              <a:t>&gt;</a:t>
            </a:r>
            <a:r>
              <a:rPr kumimoji="0" lang="ru-RU" altLang="ru-RU" sz="1200" b="0" i="0" u="none" strike="noStrike" cap="none" normalizeH="0" baseline="0">
                <a:ln>
                  <a:noFill/>
                </a:ln>
                <a:solidFill>
                  <a:srgbClr val="C3CEE3"/>
                </a:solidFill>
                <a:effectLst/>
                <a:latin typeface="JetBrains Mono"/>
              </a:rPr>
              <a:t>Title</a:t>
            </a:r>
            <a:r>
              <a:rPr kumimoji="0" lang="ru-RU" altLang="ru-RU" sz="1200" b="0" i="0" u="none" strike="noStrike" cap="none" normalizeH="0" baseline="0">
                <a:ln>
                  <a:noFill/>
                </a:ln>
                <a:solidFill>
                  <a:srgbClr val="89DDFF"/>
                </a:solidFill>
                <a:effectLst/>
                <a:latin typeface="JetBrains Mono"/>
              </a:rPr>
              <a:t>&lt;/</a:t>
            </a:r>
            <a:r>
              <a:rPr kumimoji="0" lang="ru-RU" altLang="ru-RU" sz="1200" b="0" i="0" u="none" strike="noStrike" cap="none" normalizeH="0" baseline="0">
                <a:ln>
                  <a:noFill/>
                </a:ln>
                <a:solidFill>
                  <a:srgbClr val="F07178"/>
                </a:solidFill>
                <a:effectLst/>
                <a:latin typeface="JetBrains Mono"/>
              </a:rPr>
              <a:t>title</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&lt;/</a:t>
            </a:r>
            <a:r>
              <a:rPr kumimoji="0" lang="ru-RU" altLang="ru-RU" sz="1200" b="0" i="0" u="none" strike="noStrike" cap="none" normalizeH="0" baseline="0">
                <a:ln>
                  <a:noFill/>
                </a:ln>
                <a:solidFill>
                  <a:srgbClr val="F07178"/>
                </a:solidFill>
                <a:effectLst/>
                <a:latin typeface="JetBrains Mono"/>
              </a:rPr>
              <a:t>head</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&lt;</a:t>
            </a:r>
            <a:r>
              <a:rPr kumimoji="0" lang="ru-RU" altLang="ru-RU" sz="1200" b="0" i="0" u="none" strike="noStrike" cap="none" normalizeH="0" baseline="0">
                <a:ln>
                  <a:noFill/>
                </a:ln>
                <a:solidFill>
                  <a:srgbClr val="F07178"/>
                </a:solidFill>
                <a:effectLst/>
                <a:latin typeface="JetBrains Mono"/>
              </a:rPr>
              <a:t>body</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  &lt;</a:t>
            </a:r>
            <a:r>
              <a:rPr kumimoji="0" lang="ru-RU" altLang="ru-RU" sz="1200" b="0" i="0" u="none" strike="noStrike" cap="none" normalizeH="0" baseline="0">
                <a:ln>
                  <a:noFill/>
                </a:ln>
                <a:solidFill>
                  <a:srgbClr val="F07178"/>
                </a:solidFill>
                <a:effectLst/>
                <a:latin typeface="JetBrains Mono"/>
              </a:rPr>
              <a:t>p</a:t>
            </a:r>
            <a:r>
              <a:rPr kumimoji="0" lang="ru-RU" altLang="ru-RU" sz="1200" b="0" i="0" u="none" strike="noStrike" cap="none" normalizeH="0" baseline="0">
                <a:ln>
                  <a:noFill/>
                </a:ln>
                <a:solidFill>
                  <a:srgbClr val="89DDFF"/>
                </a:solidFill>
                <a:effectLst/>
                <a:latin typeface="JetBrains Mono"/>
              </a:rPr>
              <a:t>&gt;</a:t>
            </a:r>
            <a:r>
              <a:rPr kumimoji="0" lang="ru-RU" altLang="ru-RU" sz="1200" b="0" i="0" u="none" strike="noStrike" cap="none" normalizeH="0" baseline="0">
                <a:ln>
                  <a:noFill/>
                </a:ln>
                <a:solidFill>
                  <a:srgbClr val="C3CEE3"/>
                </a:solidFill>
                <a:effectLst/>
                <a:latin typeface="JetBrains Mono"/>
              </a:rPr>
              <a:t>Name: Jerry</a:t>
            </a:r>
            <a:r>
              <a:rPr kumimoji="0" lang="ru-RU" altLang="ru-RU" sz="1200" b="0" i="0" u="none" strike="noStrike" cap="none" normalizeH="0" baseline="0">
                <a:ln>
                  <a:noFill/>
                </a:ln>
                <a:solidFill>
                  <a:srgbClr val="89DDFF"/>
                </a:solidFill>
                <a:effectLst/>
                <a:latin typeface="JetBrains Mono"/>
              </a:rPr>
              <a:t>&lt;/</a:t>
            </a:r>
            <a:r>
              <a:rPr kumimoji="0" lang="ru-RU" altLang="ru-RU" sz="1200" b="0" i="0" u="none" strike="noStrike" cap="none" normalizeH="0" baseline="0">
                <a:ln>
                  <a:noFill/>
                </a:ln>
                <a:solidFill>
                  <a:srgbClr val="F07178"/>
                </a:solidFill>
                <a:effectLst/>
                <a:latin typeface="JetBrains Mono"/>
              </a:rPr>
              <a:t>p</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&lt;/</a:t>
            </a:r>
            <a:r>
              <a:rPr kumimoji="0" lang="ru-RU" altLang="ru-RU" sz="1200" b="0" i="0" u="none" strike="noStrike" cap="none" normalizeH="0" baseline="0">
                <a:ln>
                  <a:noFill/>
                </a:ln>
                <a:solidFill>
                  <a:srgbClr val="F07178"/>
                </a:solidFill>
                <a:effectLst/>
                <a:latin typeface="JetBrains Mono"/>
              </a:rPr>
              <a:t>body</a:t>
            </a:r>
            <a:r>
              <a:rPr kumimoji="0" lang="ru-RU" altLang="ru-RU" sz="1200" b="0" i="0" u="none" strike="noStrike" cap="none" normalizeH="0" baseline="0">
                <a:ln>
                  <a:noFill/>
                </a:ln>
                <a:solidFill>
                  <a:srgbClr val="89DDFF"/>
                </a:solidFill>
                <a:effectLst/>
                <a:latin typeface="JetBrains Mono"/>
              </a:rPr>
              <a:t>&gt;</a:t>
            </a:r>
            <a:br>
              <a:rPr kumimoji="0" lang="ru-RU" altLang="ru-RU" sz="1200" b="0" i="0" u="none" strike="noStrike" cap="none" normalizeH="0" baseline="0">
                <a:ln>
                  <a:noFill/>
                </a:ln>
                <a:solidFill>
                  <a:srgbClr val="89DDFF"/>
                </a:solidFill>
                <a:effectLst/>
                <a:latin typeface="JetBrains Mono"/>
              </a:rPr>
            </a:br>
            <a:r>
              <a:rPr kumimoji="0" lang="ru-RU" altLang="ru-RU" sz="1200" b="0" i="0" u="none" strike="noStrike" cap="none" normalizeH="0" baseline="0">
                <a:ln>
                  <a:noFill/>
                </a:ln>
                <a:solidFill>
                  <a:srgbClr val="89DDFF"/>
                </a:solidFill>
                <a:effectLst/>
                <a:latin typeface="JetBrains Mono"/>
              </a:rPr>
              <a:t>&lt;/</a:t>
            </a:r>
            <a:r>
              <a:rPr kumimoji="0" lang="ru-RU" altLang="ru-RU" sz="1200" b="0" i="0" u="none" strike="noStrike" cap="none" normalizeH="0" baseline="0">
                <a:ln>
                  <a:noFill/>
                </a:ln>
                <a:solidFill>
                  <a:srgbClr val="F07178"/>
                </a:solidFill>
                <a:effectLst/>
                <a:latin typeface="JetBrains Mono"/>
              </a:rPr>
              <a:t>html</a:t>
            </a:r>
            <a:r>
              <a:rPr kumimoji="0" lang="ru-RU" altLang="ru-RU" sz="1200" b="0" i="0" u="none" strike="noStrike" cap="none" normalizeH="0" baseline="0">
                <a:ln>
                  <a:noFill/>
                </a:ln>
                <a:solidFill>
                  <a:srgbClr val="89DDFF"/>
                </a:solidFill>
                <a:effectLst/>
                <a:latin typeface="JetBrains Mono"/>
              </a:rPr>
              <a:t>&gt;</a:t>
            </a:r>
            <a:endParaRPr kumimoji="0" lang="ru-RU" altLang="ru-RU"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762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550" y="190122"/>
            <a:ext cx="11651810" cy="6382693"/>
          </a:xfrm>
        </p:spPr>
        <p:txBody>
          <a:bodyPr>
            <a:normAutofit/>
          </a:bodyPr>
          <a:lstStyle/>
          <a:p>
            <a:pPr marL="0" indent="0">
              <a:buNone/>
            </a:pPr>
            <a:r>
              <a:rPr lang="en-US" sz="1600" dirty="0"/>
              <a:t>Flask </a:t>
            </a:r>
            <a:r>
              <a:rPr lang="uk-UA" sz="1600" dirty="0"/>
              <a:t>використовує функцію </a:t>
            </a:r>
            <a:r>
              <a:rPr lang="en-US" sz="1600" b="1" i="1" dirty="0" err="1"/>
              <a:t>rended_template</a:t>
            </a:r>
            <a:r>
              <a:rPr lang="en-US" sz="1600" dirty="0"/>
              <a:t> </a:t>
            </a:r>
            <a:r>
              <a:rPr lang="uk-UA" sz="1600" dirty="0"/>
              <a:t>для відтворення шаблонів. Вона інтегрує </a:t>
            </a:r>
            <a:r>
              <a:rPr lang="en-US" sz="1600" dirty="0" err="1"/>
              <a:t>Jinja</a:t>
            </a:r>
            <a:r>
              <a:rPr lang="en-US" sz="1600" dirty="0"/>
              <a:t> </a:t>
            </a:r>
            <a:r>
              <a:rPr lang="uk-UA" sz="1600" dirty="0"/>
              <a:t>у </a:t>
            </a:r>
            <a:r>
              <a:rPr lang="en-US" sz="1600" dirty="0"/>
              <a:t>Flask. </a:t>
            </a:r>
            <a:endParaRPr lang="uk-UA" sz="1600" dirty="0"/>
          </a:p>
          <a:p>
            <a:pPr marL="0" indent="0">
              <a:buNone/>
            </a:pPr>
            <a:r>
              <a:rPr lang="uk-UA" sz="1600" dirty="0"/>
              <a:t>Щоб відобразити шаблон, потрібно викликати </a:t>
            </a:r>
            <a:r>
              <a:rPr lang="en-US" sz="1600" b="1" i="1" dirty="0" err="1"/>
              <a:t>rended_template</a:t>
            </a:r>
            <a:r>
              <a:rPr lang="en-US" sz="1600" b="1" i="1" dirty="0"/>
              <a:t>()</a:t>
            </a:r>
            <a:r>
              <a:rPr lang="en-US" sz="1600" dirty="0"/>
              <a:t> </a:t>
            </a:r>
            <a:r>
              <a:rPr lang="uk-UA" sz="1600" dirty="0"/>
              <a:t>з ім'ям шаблону і даними, які повинні бути в шаблоні у вигляді </a:t>
            </a:r>
            <a:r>
              <a:rPr lang="uk-UA" sz="1600" i="1" dirty="0"/>
              <a:t>аргументів-ключових слів</a:t>
            </a:r>
            <a:r>
              <a:rPr lang="uk-UA" sz="1600" dirty="0"/>
              <a:t>. </a:t>
            </a:r>
          </a:p>
          <a:p>
            <a:pPr marL="0" indent="0">
              <a:buNone/>
            </a:pPr>
            <a:r>
              <a:rPr lang="uk-UA" sz="1600" b="1" i="1" dirty="0"/>
              <a:t>Аргументи-ключові слова</a:t>
            </a:r>
            <a:r>
              <a:rPr lang="uk-UA" sz="1600" dirty="0"/>
              <a:t>, які передаються шаблонами, відомі як </a:t>
            </a:r>
            <a:r>
              <a:rPr lang="uk-UA" sz="1600" u="sng" dirty="0"/>
              <a:t>контекст шаблону</a:t>
            </a:r>
            <a:r>
              <a:rPr lang="uk-UA" sz="1600" dirty="0"/>
              <a:t>. </a:t>
            </a:r>
          </a:p>
          <a:p>
            <a:pPr marL="0" indent="0">
              <a:buNone/>
            </a:pPr>
            <a:r>
              <a:rPr lang="uk-UA" sz="1600" dirty="0"/>
              <a:t>Наступний код показує, як відобразити шаблон </a:t>
            </a:r>
            <a:r>
              <a:rPr lang="en-US" sz="1600" b="1" i="1" dirty="0"/>
              <a:t>index.html</a:t>
            </a:r>
            <a:r>
              <a:rPr lang="en-US" sz="1600" dirty="0"/>
              <a:t> </a:t>
            </a:r>
            <a:r>
              <a:rPr lang="uk-UA" sz="1600" dirty="0"/>
              <a:t>за допомогою </a:t>
            </a:r>
            <a:r>
              <a:rPr lang="en-US" sz="1600" b="1" i="1" dirty="0" err="1"/>
              <a:t>render_template</a:t>
            </a:r>
            <a:r>
              <a:rPr lang="en-US" sz="1600" b="1" i="1" dirty="0"/>
              <a:t>()</a:t>
            </a:r>
            <a:r>
              <a:rPr lang="en-US" sz="1600" dirty="0"/>
              <a:t>. </a:t>
            </a:r>
            <a:endParaRPr lang="uk-UA" sz="1600" dirty="0"/>
          </a:p>
          <a:p>
            <a:pPr marL="0" indent="0">
              <a:buNone/>
            </a:pPr>
            <a:endParaRPr lang="uk-UA" sz="1600" dirty="0"/>
          </a:p>
          <a:p>
            <a:pPr marL="0" indent="0">
              <a:buNone/>
            </a:pPr>
            <a:endParaRPr lang="uk-UA" sz="1600" dirty="0"/>
          </a:p>
          <a:p>
            <a:pPr marL="0" indent="0">
              <a:buNone/>
            </a:pPr>
            <a:endParaRPr lang="uk-UA" sz="1600" dirty="0"/>
          </a:p>
          <a:p>
            <a:pPr marL="0" indent="0">
              <a:buNone/>
            </a:pPr>
            <a:endParaRPr lang="uk-UA" sz="1600" dirty="0"/>
          </a:p>
          <a:p>
            <a:pPr marL="0" indent="0">
              <a:buNone/>
            </a:pPr>
            <a:endParaRPr lang="uk-UA" sz="1600" dirty="0"/>
          </a:p>
          <a:p>
            <a:pPr marL="0" indent="0">
              <a:buNone/>
            </a:pPr>
            <a:endParaRPr lang="uk-UA" sz="1600" dirty="0"/>
          </a:p>
          <a:p>
            <a:pPr marL="0" indent="0">
              <a:buNone/>
            </a:pPr>
            <a:endParaRPr lang="uk-UA" sz="1600" dirty="0"/>
          </a:p>
          <a:p>
            <a:pPr marL="0" indent="0">
              <a:buNone/>
            </a:pPr>
            <a:r>
              <a:rPr lang="ru-RU" sz="1600" dirty="0"/>
              <a:t>Якщо </a:t>
            </a:r>
            <a:r>
              <a:rPr lang="ru-RU" sz="1600" b="1" i="1" dirty="0"/>
              <a:t>render_template()</a:t>
            </a:r>
            <a:r>
              <a:rPr lang="ru-RU" sz="1600" dirty="0"/>
              <a:t> потрібно передати багато аргументів, можна не розділяти їх комами (</a:t>
            </a:r>
            <a:r>
              <a:rPr lang="ru-RU" sz="1600" i="1" dirty="0"/>
              <a:t>,</a:t>
            </a:r>
            <a:r>
              <a:rPr lang="ru-RU" sz="1600" dirty="0"/>
              <a:t>), а щоб передати аргументи-ключові слова функції - створити словник і використовувати оператор </a:t>
            </a:r>
            <a:r>
              <a:rPr lang="ru-RU" sz="1600" b="1" i="1" dirty="0"/>
              <a:t>**</a:t>
            </a:r>
            <a:r>
              <a:rPr lang="ru-RU" sz="1600" dirty="0"/>
              <a:t>. Наприклад: </a:t>
            </a:r>
            <a:endParaRPr lang="uk-UA" sz="1600" dirty="0"/>
          </a:p>
        </p:txBody>
      </p:sp>
      <p:sp>
        <p:nvSpPr>
          <p:cNvPr id="2" name="Rectangle 1"/>
          <p:cNvSpPr>
            <a:spLocks noChangeArrowheads="1"/>
          </p:cNvSpPr>
          <p:nvPr/>
        </p:nvSpPr>
        <p:spPr bwMode="auto">
          <a:xfrm>
            <a:off x="348074" y="1767856"/>
            <a:ext cx="4318811" cy="2462213"/>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a:ln>
                  <a:noFill/>
                </a:ln>
                <a:solidFill>
                  <a:srgbClr val="C792EA"/>
                </a:solidFill>
                <a:effectLst/>
                <a:latin typeface="JetBrains Mono"/>
              </a:rPr>
              <a:t>from </a:t>
            </a:r>
            <a:r>
              <a:rPr kumimoji="0" lang="ru-RU" altLang="ru-RU" sz="1400" b="0" i="0" u="none" strike="noStrike" cap="none" normalizeH="0" baseline="0" dirty="0">
                <a:ln>
                  <a:noFill/>
                </a:ln>
                <a:solidFill>
                  <a:srgbClr val="C3CEE3"/>
                </a:solidFill>
                <a:effectLst/>
                <a:latin typeface="JetBrains Mono"/>
              </a:rPr>
              <a:t>flask </a:t>
            </a:r>
            <a:r>
              <a:rPr kumimoji="0" lang="ru-RU" altLang="ru-RU" sz="1400" b="0" i="1" u="none" strike="noStrike" cap="none" normalizeH="0" baseline="0" dirty="0">
                <a:ln>
                  <a:noFill/>
                </a:ln>
                <a:solidFill>
                  <a:srgbClr val="C792EA"/>
                </a:solidFill>
                <a:effectLst/>
                <a:latin typeface="JetBrains Mono"/>
              </a:rPr>
              <a:t>import </a:t>
            </a:r>
            <a:r>
              <a:rPr kumimoji="0" lang="ru-RU" altLang="ru-RU" sz="1400" b="0" i="0" u="none" strike="noStrike" cap="none" normalizeH="0" baseline="0" dirty="0">
                <a:ln>
                  <a:noFill/>
                </a:ln>
                <a:solidFill>
                  <a:srgbClr val="C3CEE3"/>
                </a:solidFill>
                <a:effectLst/>
                <a:latin typeface="JetBrains Mono"/>
              </a:rPr>
              <a:t>Flask</a:t>
            </a:r>
            <a:r>
              <a:rPr kumimoji="0" lang="ru-RU" altLang="ru-RU" sz="1400" b="0" i="0" u="none" strike="noStrike" cap="none" normalizeH="0" baseline="0" dirty="0">
                <a:ln>
                  <a:noFill/>
                </a:ln>
                <a:solidFill>
                  <a:srgbClr val="89DDFF"/>
                </a:solidFill>
                <a:effectLst/>
                <a:latin typeface="JetBrains Mono"/>
              </a:rPr>
              <a:t>, </a:t>
            </a:r>
            <a:r>
              <a:rPr kumimoji="0" lang="ru-RU" altLang="ru-RU" sz="1400" b="0" i="0" u="none" strike="noStrike" cap="none" normalizeH="0" baseline="0" dirty="0">
                <a:ln>
                  <a:noFill/>
                </a:ln>
                <a:solidFill>
                  <a:srgbClr val="C3CEE3"/>
                </a:solidFill>
                <a:effectLst/>
                <a:latin typeface="JetBrains Mono"/>
              </a:rPr>
              <a:t>request</a:t>
            </a:r>
            <a:r>
              <a:rPr kumimoji="0" lang="ru-RU" altLang="ru-RU" sz="1400" b="0" i="0" u="none" strike="noStrike" cap="none" normalizeH="0" baseline="0" dirty="0">
                <a:ln>
                  <a:noFill/>
                </a:ln>
                <a:solidFill>
                  <a:srgbClr val="89DDFF"/>
                </a:solidFill>
                <a:effectLst/>
                <a:latin typeface="JetBrains Mono"/>
              </a:rPr>
              <a:t>, </a:t>
            </a:r>
            <a:r>
              <a:rPr kumimoji="0" lang="ru-RU" altLang="ru-RU" sz="1400" b="0" i="0" u="none" strike="noStrike" cap="none" normalizeH="0" baseline="0" dirty="0">
                <a:ln>
                  <a:noFill/>
                </a:ln>
                <a:solidFill>
                  <a:srgbClr val="C3CEE3"/>
                </a:solidFill>
                <a:effectLst/>
                <a:latin typeface="JetBrains Mono"/>
              </a:rPr>
              <a:t>render_template</a:t>
            </a:r>
            <a:br>
              <a:rPr kumimoji="0" lang="ru-RU" altLang="ru-RU" sz="1400" b="0" i="0" u="none" strike="noStrike" cap="none" normalizeH="0" baseline="0" dirty="0">
                <a:ln>
                  <a:noFill/>
                </a:ln>
                <a:solidFill>
                  <a:srgbClr val="C3CEE3"/>
                </a:solidFill>
                <a:effectLst/>
                <a:latin typeface="JetBrains Mono"/>
              </a:rPr>
            </a:br>
            <a:br>
              <a:rPr kumimoji="0" lang="ru-RU" altLang="ru-RU" sz="1400" b="0" i="0" u="none" strike="noStrike" cap="none" normalizeH="0" baseline="0" dirty="0">
                <a:ln>
                  <a:noFill/>
                </a:ln>
                <a:solidFill>
                  <a:srgbClr val="C3CEE3"/>
                </a:solidFill>
                <a:effectLst/>
                <a:latin typeface="JetBrains Mono"/>
              </a:rPr>
            </a:br>
            <a:r>
              <a:rPr kumimoji="0" lang="ru-RU" altLang="ru-RU" sz="1400" b="0" i="0" u="none" strike="noStrike" cap="none" normalizeH="0" baseline="0" dirty="0">
                <a:ln>
                  <a:noFill/>
                </a:ln>
                <a:solidFill>
                  <a:srgbClr val="C3CEE3"/>
                </a:solidFill>
                <a:effectLst/>
                <a:latin typeface="JetBrains Mono"/>
              </a:rPr>
              <a:t>app </a:t>
            </a:r>
            <a:r>
              <a:rPr kumimoji="0" lang="ru-RU" altLang="ru-RU" sz="1400" b="0" i="0" u="none" strike="noStrike" cap="none" normalizeH="0" baseline="0" dirty="0">
                <a:ln>
                  <a:noFill/>
                </a:ln>
                <a:solidFill>
                  <a:srgbClr val="89DDFF"/>
                </a:solidFill>
                <a:effectLst/>
                <a:latin typeface="JetBrains Mono"/>
              </a:rPr>
              <a:t>= </a:t>
            </a:r>
            <a:r>
              <a:rPr kumimoji="0" lang="ru-RU" altLang="ru-RU" sz="1400" b="0" i="0" u="none" strike="noStrike" cap="none" normalizeH="0" baseline="0" dirty="0">
                <a:ln>
                  <a:noFill/>
                </a:ln>
                <a:solidFill>
                  <a:srgbClr val="82AAFF"/>
                </a:solidFill>
                <a:effectLst/>
                <a:latin typeface="JetBrains Mono"/>
              </a:rPr>
              <a:t>Flask</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C3CEE3"/>
                </a:solidFill>
                <a:effectLst/>
                <a:latin typeface="JetBrains Mono"/>
              </a:rPr>
              <a:t>__name__</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br>
              <a:rPr kumimoji="0" lang="ru-RU" altLang="ru-RU" sz="1400" b="0" i="0" u="none" strike="noStrike" cap="none" normalizeH="0" baseline="0" dirty="0">
                <a:ln>
                  <a:noFill/>
                </a:ln>
                <a:solidFill>
                  <a:srgbClr val="89DDFF"/>
                </a:solidFill>
                <a:effectLst/>
                <a:latin typeface="JetBrains Mono"/>
              </a:rPr>
            </a:br>
            <a:r>
              <a:rPr kumimoji="0" lang="ru-RU" altLang="ru-RU" sz="1400" b="0" i="0" u="none" strike="noStrike" cap="none" normalizeH="0" baseline="0" dirty="0">
                <a:ln>
                  <a:noFill/>
                </a:ln>
                <a:solidFill>
                  <a:srgbClr val="82AAFF"/>
                </a:solidFill>
                <a:effectLst/>
                <a:latin typeface="JetBrains Mono"/>
              </a:rPr>
              <a:t>@app.route</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C3E88D"/>
                </a:solidFill>
                <a:effectLst/>
                <a:latin typeface="JetBrains Mono"/>
              </a:rPr>
              <a:t>'/'</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1" u="none" strike="noStrike" cap="none" normalizeH="0" baseline="0" dirty="0">
                <a:ln>
                  <a:noFill/>
                </a:ln>
                <a:solidFill>
                  <a:srgbClr val="C792EA"/>
                </a:solidFill>
                <a:effectLst/>
                <a:latin typeface="JetBrains Mono"/>
              </a:rPr>
              <a:t>def </a:t>
            </a:r>
            <a:r>
              <a:rPr kumimoji="0" lang="ru-RU" altLang="ru-RU" sz="1400" b="0" i="0" u="none" strike="noStrike" cap="none" normalizeH="0" baseline="0" dirty="0">
                <a:ln>
                  <a:noFill/>
                </a:ln>
                <a:solidFill>
                  <a:srgbClr val="82AAFF"/>
                </a:solidFill>
                <a:effectLst/>
                <a:latin typeface="JetBrains Mono"/>
              </a:rPr>
              <a:t>index</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0" u="none" strike="noStrike" cap="none" normalizeH="0" baseline="0" dirty="0">
                <a:ln>
                  <a:noFill/>
                </a:ln>
                <a:solidFill>
                  <a:srgbClr val="89DDFF"/>
                </a:solidFill>
                <a:effectLst/>
                <a:latin typeface="JetBrains Mono"/>
              </a:rPr>
              <a:t>    </a:t>
            </a:r>
            <a:r>
              <a:rPr kumimoji="0" lang="ru-RU" altLang="ru-RU" sz="1400" b="0" i="1" u="none" strike="noStrike" cap="none" normalizeH="0" baseline="0" dirty="0">
                <a:ln>
                  <a:noFill/>
                </a:ln>
                <a:solidFill>
                  <a:srgbClr val="C792EA"/>
                </a:solidFill>
                <a:effectLst/>
                <a:latin typeface="JetBrains Mono"/>
              </a:rPr>
              <a:t>return </a:t>
            </a:r>
            <a:r>
              <a:rPr kumimoji="0" lang="ru-RU" altLang="ru-RU" sz="1400" b="0" i="0" u="none" strike="noStrike" cap="none" normalizeH="0" baseline="0" dirty="0">
                <a:ln>
                  <a:noFill/>
                </a:ln>
                <a:solidFill>
                  <a:srgbClr val="82AAFF"/>
                </a:solidFill>
                <a:effectLst/>
                <a:latin typeface="JetBrains Mono"/>
              </a:rPr>
              <a:t>render_template</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C3E88D"/>
                </a:solidFill>
                <a:effectLst/>
                <a:latin typeface="JetBrains Mono"/>
              </a:rPr>
              <a:t>'index.html'</a:t>
            </a:r>
            <a:r>
              <a:rPr kumimoji="0" lang="ru-RU" altLang="ru-RU" sz="1400" b="0" i="0" u="none" strike="noStrike" cap="none" normalizeH="0" baseline="0" dirty="0">
                <a:ln>
                  <a:noFill/>
                </a:ln>
                <a:solidFill>
                  <a:srgbClr val="89DDFF"/>
                </a:solidFill>
                <a:effectLst/>
                <a:latin typeface="JetBrains Mono"/>
              </a:rPr>
              <a:t>, </a:t>
            </a:r>
            <a:r>
              <a:rPr kumimoji="0" lang="ru-RU" altLang="ru-RU" sz="1400" b="0" i="0" u="none" strike="noStrike" cap="none" normalizeH="0" baseline="0" dirty="0">
                <a:ln>
                  <a:noFill/>
                </a:ln>
                <a:solidFill>
                  <a:srgbClr val="F78C6C"/>
                </a:solidFill>
                <a:effectLst/>
                <a:latin typeface="JetBrains Mono"/>
              </a:rPr>
              <a:t>name</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C3E88D"/>
                </a:solidFill>
                <a:effectLst/>
                <a:latin typeface="JetBrains Mono"/>
              </a:rPr>
              <a:t>'Jerry'</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br>
              <a:rPr kumimoji="0" lang="ru-RU" altLang="ru-RU" sz="1400" b="0" i="0" u="none" strike="noStrike" cap="none" normalizeH="0" baseline="0" dirty="0">
                <a:ln>
                  <a:noFill/>
                </a:ln>
                <a:solidFill>
                  <a:srgbClr val="89DDFF"/>
                </a:solidFill>
                <a:effectLst/>
                <a:latin typeface="JetBrains Mono"/>
              </a:rPr>
            </a:br>
            <a:br>
              <a:rPr kumimoji="0" lang="ru-RU" altLang="ru-RU" sz="1400" b="0" i="0" u="none" strike="noStrike" cap="none" normalizeH="0" baseline="0" dirty="0">
                <a:ln>
                  <a:noFill/>
                </a:ln>
                <a:solidFill>
                  <a:srgbClr val="89DDFF"/>
                </a:solidFill>
                <a:effectLst/>
                <a:latin typeface="JetBrains Mono"/>
              </a:rPr>
            </a:br>
            <a:r>
              <a:rPr kumimoji="0" lang="ru-RU" altLang="ru-RU" sz="1400" b="0" i="1" u="none" strike="noStrike" cap="none" normalizeH="0" baseline="0" dirty="0">
                <a:ln>
                  <a:noFill/>
                </a:ln>
                <a:solidFill>
                  <a:srgbClr val="C792EA"/>
                </a:solidFill>
                <a:effectLst/>
                <a:latin typeface="JetBrains Mono"/>
              </a:rPr>
              <a:t>if </a:t>
            </a:r>
            <a:r>
              <a:rPr kumimoji="0" lang="ru-RU" altLang="ru-RU" sz="1400" b="0" i="0" u="none" strike="noStrike" cap="none" normalizeH="0" baseline="0" dirty="0">
                <a:ln>
                  <a:noFill/>
                </a:ln>
                <a:solidFill>
                  <a:srgbClr val="C3CEE3"/>
                </a:solidFill>
                <a:effectLst/>
                <a:latin typeface="JetBrains Mono"/>
              </a:rPr>
              <a:t>__name__ </a:t>
            </a:r>
            <a:r>
              <a:rPr kumimoji="0" lang="ru-RU" altLang="ru-RU" sz="1400" b="0" i="0" u="none" strike="noStrike" cap="none" normalizeH="0" baseline="0" dirty="0">
                <a:ln>
                  <a:noFill/>
                </a:ln>
                <a:solidFill>
                  <a:srgbClr val="89DDFF"/>
                </a:solidFill>
                <a:effectLst/>
                <a:latin typeface="JetBrains Mono"/>
              </a:rPr>
              <a:t>== </a:t>
            </a:r>
            <a:r>
              <a:rPr kumimoji="0" lang="ru-RU" altLang="ru-RU" sz="1400" b="0" i="0" u="none" strike="noStrike" cap="none" normalizeH="0" baseline="0" dirty="0">
                <a:ln>
                  <a:noFill/>
                </a:ln>
                <a:solidFill>
                  <a:srgbClr val="C3E88D"/>
                </a:solidFill>
                <a:effectLst/>
                <a:latin typeface="JetBrains Mono"/>
              </a:rPr>
              <a:t>"__main__"</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0" u="none" strike="noStrike" cap="none" normalizeH="0" baseline="0" dirty="0">
                <a:ln>
                  <a:noFill/>
                </a:ln>
                <a:solidFill>
                  <a:srgbClr val="89DDFF"/>
                </a:solidFill>
                <a:effectLst/>
                <a:latin typeface="JetBrains Mono"/>
              </a:rPr>
              <a:t>    </a:t>
            </a:r>
            <a:r>
              <a:rPr kumimoji="0" lang="ru-RU" altLang="ru-RU" sz="1400" b="0" i="0" u="none" strike="noStrike" cap="none" normalizeH="0" baseline="0" dirty="0">
                <a:ln>
                  <a:noFill/>
                </a:ln>
                <a:solidFill>
                  <a:srgbClr val="C3CEE3"/>
                </a:solidFill>
                <a:effectLst/>
                <a:latin typeface="JetBrains Mono"/>
              </a:rPr>
              <a:t>app</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82AAFF"/>
                </a:solidFill>
                <a:effectLst/>
                <a:latin typeface="JetBrains Mono"/>
              </a:rPr>
              <a:t>run</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F78C6C"/>
                </a:solidFill>
                <a:effectLst/>
                <a:latin typeface="JetBrains Mono"/>
              </a:rPr>
              <a:t>debug</a:t>
            </a:r>
            <a:r>
              <a:rPr kumimoji="0" lang="ru-RU" altLang="ru-RU" sz="1400" b="0" i="0" u="none" strike="noStrike" cap="none" normalizeH="0" baseline="0" dirty="0">
                <a:ln>
                  <a:noFill/>
                </a:ln>
                <a:solidFill>
                  <a:srgbClr val="89DDFF"/>
                </a:solidFill>
                <a:effectLst/>
                <a:latin typeface="JetBrains Mono"/>
              </a:rPr>
              <a:t>=</a:t>
            </a:r>
            <a:r>
              <a:rPr kumimoji="0" lang="ru-RU" altLang="ru-RU" sz="1400" b="0" i="1" u="none" strike="noStrike" cap="none" normalizeH="0" baseline="0" dirty="0">
                <a:ln>
                  <a:noFill/>
                </a:ln>
                <a:solidFill>
                  <a:srgbClr val="C792EA"/>
                </a:solidFill>
                <a:effectLst/>
                <a:latin typeface="JetBrains Mono"/>
              </a:rPr>
              <a:t>True</a:t>
            </a:r>
            <a:r>
              <a:rPr kumimoji="0" lang="ru-RU" altLang="ru-RU" sz="1400" b="0" i="0" u="none" strike="noStrike" cap="none" normalizeH="0" baseline="0" dirty="0">
                <a:ln>
                  <a:noFill/>
                </a:ln>
                <a:solidFill>
                  <a:srgbClr val="89DDFF"/>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5084369" y="3688816"/>
            <a:ext cx="1123950" cy="476250"/>
          </a:xfrm>
          <a:prstGeom prst="rect">
            <a:avLst/>
          </a:prstGeom>
        </p:spPr>
      </p:pic>
      <p:sp>
        <p:nvSpPr>
          <p:cNvPr id="5" name="Rectangle 4"/>
          <p:cNvSpPr/>
          <p:nvPr/>
        </p:nvSpPr>
        <p:spPr>
          <a:xfrm>
            <a:off x="4918389" y="2806162"/>
            <a:ext cx="6096000" cy="584775"/>
          </a:xfrm>
          <a:prstGeom prst="rect">
            <a:avLst/>
          </a:prstGeom>
        </p:spPr>
        <p:txBody>
          <a:bodyPr>
            <a:spAutoFit/>
          </a:bodyPr>
          <a:lstStyle/>
          <a:p>
            <a:r>
              <a:rPr lang="uk-UA" sz="1600" i="1" dirty="0"/>
              <a:t>Зверніть увагу, що </a:t>
            </a:r>
            <a:r>
              <a:rPr lang="en-US" sz="1600" b="1" i="1" dirty="0"/>
              <a:t>name</a:t>
            </a:r>
            <a:r>
              <a:rPr lang="en-US" sz="1600" i="1" dirty="0"/>
              <a:t> </a:t>
            </a:r>
            <a:r>
              <a:rPr lang="uk-UA" sz="1600" i="1" dirty="0"/>
              <a:t>в </a:t>
            </a:r>
            <a:r>
              <a:rPr lang="en-US" sz="1600" b="1" i="1" dirty="0"/>
              <a:t>name = 'Jerry' </a:t>
            </a:r>
            <a:r>
              <a:rPr lang="uk-UA" sz="1600" i="1" dirty="0"/>
              <a:t>посилається на змінну, згадану в шаблоні </a:t>
            </a:r>
            <a:r>
              <a:rPr lang="en-US" sz="1600" b="1" i="1" dirty="0"/>
              <a:t>index.html</a:t>
            </a:r>
            <a:r>
              <a:rPr lang="en-US" sz="1600" i="1" dirty="0"/>
              <a:t>. </a:t>
            </a:r>
            <a:endParaRPr lang="uk-UA" sz="1600" i="1" dirty="0"/>
          </a:p>
        </p:txBody>
      </p:sp>
      <p:sp>
        <p:nvSpPr>
          <p:cNvPr id="7" name="Rectangle 2"/>
          <p:cNvSpPr>
            <a:spLocks noChangeArrowheads="1"/>
          </p:cNvSpPr>
          <p:nvPr/>
        </p:nvSpPr>
        <p:spPr bwMode="auto">
          <a:xfrm>
            <a:off x="262550" y="4923970"/>
            <a:ext cx="6000361" cy="116955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82AAFF"/>
                </a:solidFill>
                <a:effectLst/>
                <a:latin typeface="JetBrains Mono"/>
              </a:rPr>
              <a:t>@app.route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1" u="none" strike="noStrike" cap="none" normalizeH="0" baseline="0">
                <a:ln>
                  <a:noFill/>
                </a:ln>
                <a:solidFill>
                  <a:srgbClr val="C792EA"/>
                </a:solidFill>
                <a:effectLst/>
                <a:latin typeface="JetBrains Mono"/>
              </a:rPr>
              <a:t>def </a:t>
            </a:r>
            <a:r>
              <a:rPr kumimoji="0" lang="ru-RU" altLang="ru-RU" sz="1400" b="0" i="0" u="none" strike="noStrike" cap="none" normalizeH="0" baseline="0">
                <a:ln>
                  <a:noFill/>
                </a:ln>
                <a:solidFill>
                  <a:srgbClr val="82AAFF"/>
                </a:solidFill>
                <a:effectLst/>
                <a:latin typeface="JetBrains Mono"/>
              </a:rPr>
              <a:t>index</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C3CEE3"/>
                </a:solidFill>
                <a:effectLst/>
                <a:latin typeface="JetBrains Mono"/>
              </a:rPr>
              <a:t>name</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C3CEE3"/>
                </a:solidFill>
                <a:effectLst/>
                <a:latin typeface="JetBrains Mono"/>
              </a:rPr>
              <a:t>age</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C3CEE3"/>
                </a:solidFill>
                <a:effectLst/>
                <a:latin typeface="JetBrains Mono"/>
              </a:rPr>
              <a:t>profession </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C3E88D"/>
                </a:solidFill>
                <a:effectLst/>
                <a:latin typeface="JetBrains Mono"/>
              </a:rPr>
              <a:t>"Jerry"</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F78C6C"/>
                </a:solidFill>
                <a:effectLst/>
                <a:latin typeface="JetBrains Mono"/>
              </a:rPr>
              <a:t>40</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C3E88D"/>
                </a:solidFill>
                <a:effectLst/>
                <a:latin typeface="JetBrains Mono"/>
              </a:rPr>
              <a:t>'Programmer'</a:t>
            </a:r>
            <a:br>
              <a:rPr kumimoji="0" lang="ru-RU" altLang="ru-RU" sz="1400" b="0" i="0" u="none" strike="noStrike" cap="none" normalizeH="0" baseline="0">
                <a:ln>
                  <a:noFill/>
                </a:ln>
                <a:solidFill>
                  <a:srgbClr val="C3E88D"/>
                </a:solidFill>
                <a:effectLst/>
                <a:latin typeface="JetBrains Mono"/>
              </a:rPr>
            </a:br>
            <a:r>
              <a:rPr kumimoji="0" lang="ru-RU" altLang="ru-RU" sz="1400" b="0" i="0" u="none" strike="noStrike" cap="none" normalizeH="0" baseline="0">
                <a:ln>
                  <a:noFill/>
                </a:ln>
                <a:solidFill>
                  <a:srgbClr val="C3E88D"/>
                </a:solidFill>
                <a:effectLst/>
                <a:latin typeface="JetBrains Mono"/>
              </a:rPr>
              <a:t>    </a:t>
            </a:r>
            <a:r>
              <a:rPr kumimoji="0" lang="ru-RU" altLang="ru-RU" sz="1400" b="0" i="0" u="none" strike="noStrike" cap="none" normalizeH="0" baseline="0">
                <a:ln>
                  <a:noFill/>
                </a:ln>
                <a:solidFill>
                  <a:srgbClr val="C3CEE3"/>
                </a:solidFill>
                <a:effectLst/>
                <a:latin typeface="JetBrains Mono"/>
              </a:rPr>
              <a:t>template_context </a:t>
            </a:r>
            <a:r>
              <a:rPr kumimoji="0" lang="ru-RU" altLang="ru-RU" sz="1400" b="0" i="0" u="none" strike="noStrike" cap="none" normalizeH="0" baseline="0">
                <a:ln>
                  <a:noFill/>
                </a:ln>
                <a:solidFill>
                  <a:srgbClr val="89DDFF"/>
                </a:solidFill>
                <a:effectLst/>
                <a:latin typeface="JetBrains Mono"/>
              </a:rPr>
              <a:t>= </a:t>
            </a:r>
            <a:r>
              <a:rPr kumimoji="0" lang="ru-RU" altLang="ru-RU" sz="1400" b="0" i="1" u="none" strike="noStrike" cap="none" normalizeH="0" baseline="0">
                <a:ln>
                  <a:noFill/>
                </a:ln>
                <a:solidFill>
                  <a:srgbClr val="82AAFF"/>
                </a:solidFill>
                <a:effectLst/>
                <a:latin typeface="JetBrains Mono"/>
              </a:rPr>
              <a:t>dict</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F78C6C"/>
                </a:solidFill>
                <a:effectLst/>
                <a:latin typeface="JetBrains Mono"/>
              </a:rPr>
              <a:t>name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CEE3"/>
                </a:solidFill>
                <a:effectLst/>
                <a:latin typeface="JetBrains Mono"/>
              </a:rPr>
              <a:t>name</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F78C6C"/>
                </a:solidFill>
                <a:effectLst/>
                <a:latin typeface="JetBrains Mono"/>
              </a:rPr>
              <a:t>age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CEE3"/>
                </a:solidFill>
                <a:effectLst/>
                <a:latin typeface="JetBrains Mono"/>
              </a:rPr>
              <a:t>age</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F78C6C"/>
                </a:solidFill>
                <a:effectLst/>
                <a:latin typeface="JetBrains Mono"/>
              </a:rPr>
              <a:t>profession</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CEE3"/>
                </a:solidFill>
                <a:effectLst/>
                <a:latin typeface="JetBrains Mono"/>
              </a:rPr>
              <a:t>profession</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0" u="none" strike="noStrike" cap="none" normalizeH="0" baseline="0">
                <a:ln>
                  <a:noFill/>
                </a:ln>
                <a:solidFill>
                  <a:srgbClr val="89DDFF"/>
                </a:solidFill>
                <a:effectLst/>
                <a:latin typeface="JetBrains Mono"/>
              </a:rPr>
              <a:t>    </a:t>
            </a:r>
            <a:r>
              <a:rPr kumimoji="0" lang="ru-RU" altLang="ru-RU" sz="1400" b="0" i="1" u="none" strike="noStrike" cap="none" normalizeH="0" baseline="0">
                <a:ln>
                  <a:noFill/>
                </a:ln>
                <a:solidFill>
                  <a:srgbClr val="C792EA"/>
                </a:solidFill>
                <a:effectLst/>
                <a:latin typeface="JetBrains Mono"/>
              </a:rPr>
              <a:t>return </a:t>
            </a:r>
            <a:r>
              <a:rPr kumimoji="0" lang="ru-RU" altLang="ru-RU" sz="1400" b="0" i="0" u="none" strike="noStrike" cap="none" normalizeH="0" baseline="0">
                <a:ln>
                  <a:noFill/>
                </a:ln>
                <a:solidFill>
                  <a:srgbClr val="82AAFF"/>
                </a:solidFill>
                <a:effectLst/>
                <a:latin typeface="JetBrains Mono"/>
              </a:rPr>
              <a:t>render_template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'index.html'</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C3CEE3"/>
                </a:solidFill>
                <a:effectLst/>
                <a:latin typeface="JetBrains Mono"/>
              </a:rPr>
              <a:t>template_context</a:t>
            </a:r>
            <a:r>
              <a:rPr kumimoji="0" lang="ru-RU" altLang="ru-RU" sz="1400" b="0" i="0" u="none" strike="noStrike" cap="none" normalizeH="0" baseline="0">
                <a:ln>
                  <a:noFill/>
                </a:ln>
                <a:solidFill>
                  <a:srgbClr val="89DDFF"/>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
        <p:nvSpPr>
          <p:cNvPr id="8" name="Rectangle 7"/>
          <p:cNvSpPr/>
          <p:nvPr/>
        </p:nvSpPr>
        <p:spPr>
          <a:xfrm>
            <a:off x="6681457" y="5075997"/>
            <a:ext cx="5320420" cy="523220"/>
          </a:xfrm>
          <a:prstGeom prst="rect">
            <a:avLst/>
          </a:prstGeom>
        </p:spPr>
        <p:txBody>
          <a:bodyPr wrap="square">
            <a:spAutoFit/>
          </a:bodyPr>
          <a:lstStyle/>
          <a:p>
            <a:r>
              <a:rPr lang="uk-UA" sz="1400" i="1" dirty="0"/>
              <a:t>Шаблон </a:t>
            </a:r>
            <a:r>
              <a:rPr lang="en-US" sz="1400" i="1" dirty="0"/>
              <a:t>index.html </a:t>
            </a:r>
            <a:r>
              <a:rPr lang="uk-UA" sz="1400" i="1" dirty="0"/>
              <a:t>тепер має доступ до трьох змінним шаблону: </a:t>
            </a:r>
            <a:r>
              <a:rPr lang="en-US" sz="1400" i="1" dirty="0"/>
              <a:t>name, age </a:t>
            </a:r>
            <a:r>
              <a:rPr lang="uk-UA" sz="1400" i="1" dirty="0"/>
              <a:t>і </a:t>
            </a:r>
            <a:r>
              <a:rPr lang="en-US" sz="1400" i="1" dirty="0"/>
              <a:t>profession. </a:t>
            </a:r>
            <a:endParaRPr lang="uk-UA" sz="1400" i="1" dirty="0"/>
          </a:p>
        </p:txBody>
      </p:sp>
    </p:spTree>
    <p:extLst>
      <p:ext uri="{BB962C8B-B14F-4D97-AF65-F5344CB8AC3E}">
        <p14:creationId xmlns:p14="http://schemas.microsoft.com/office/powerpoint/2010/main" val="2801199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550" y="190122"/>
            <a:ext cx="11651810" cy="6382693"/>
          </a:xfrm>
        </p:spPr>
        <p:txBody>
          <a:bodyPr>
            <a:normAutofit/>
          </a:bodyPr>
          <a:lstStyle/>
          <a:p>
            <a:pPr marL="0" indent="0">
              <a:buNone/>
            </a:pPr>
            <a:r>
              <a:rPr lang="uk-UA" sz="1600" dirty="0"/>
              <a:t>Що трапиться, якщо не визначити контекст шаблону? </a:t>
            </a:r>
          </a:p>
          <a:p>
            <a:pPr marL="0" indent="0">
              <a:buNone/>
            </a:pPr>
            <a:r>
              <a:rPr lang="uk-UA" sz="1600" dirty="0"/>
              <a:t>Нічого -  не буде ані попереджень, ані винятків. </a:t>
            </a:r>
            <a:r>
              <a:rPr lang="en-US" sz="1600" dirty="0" err="1"/>
              <a:t>Jinja</a:t>
            </a:r>
            <a:r>
              <a:rPr lang="en-US" sz="1600" dirty="0"/>
              <a:t> </a:t>
            </a:r>
            <a:r>
              <a:rPr lang="uk-UA" sz="1600" dirty="0"/>
              <a:t>відрендерить шаблон як зазвичай, а на місцях пропусків використовує порожні рядки. </a:t>
            </a:r>
          </a:p>
          <a:p>
            <a:pPr marL="0" indent="0">
              <a:buNone/>
            </a:pPr>
            <a:r>
              <a:rPr lang="uk-UA" sz="1600" dirty="0"/>
              <a:t>Щоб побачити цю поведінку, можна змінити функцію представлення </a:t>
            </a:r>
            <a:r>
              <a:rPr lang="en-US" sz="1600" b="1" i="1" dirty="0"/>
              <a:t>index</a:t>
            </a:r>
            <a:r>
              <a:rPr lang="uk-UA" sz="1600" b="1" i="1" dirty="0"/>
              <a:t>(</a:t>
            </a:r>
            <a:r>
              <a:rPr lang="en-US" sz="1600" b="1" i="1" dirty="0"/>
              <a:t>)</a:t>
            </a:r>
            <a:r>
              <a:rPr lang="en-US" sz="1600" dirty="0"/>
              <a:t> </a:t>
            </a:r>
            <a:r>
              <a:rPr lang="uk-UA" sz="1600" dirty="0"/>
              <a:t>наступним чином: </a:t>
            </a:r>
          </a:p>
          <a:p>
            <a:pPr marL="0" indent="0">
              <a:buNone/>
            </a:pPr>
            <a:endParaRPr lang="uk-UA" sz="1600" dirty="0"/>
          </a:p>
          <a:p>
            <a:pPr marL="0" indent="0">
              <a:buNone/>
            </a:pPr>
            <a:endParaRPr lang="uk-UA" sz="1600" dirty="0"/>
          </a:p>
          <a:p>
            <a:pPr marL="0" indent="0">
              <a:buNone/>
            </a:pPr>
            <a:endParaRPr lang="uk-UA" sz="1600" dirty="0"/>
          </a:p>
          <a:p>
            <a:pPr marL="0" indent="0" algn="ctr">
              <a:buNone/>
            </a:pPr>
            <a:r>
              <a:rPr lang="uk-UA" sz="1600" b="1" dirty="0"/>
              <a:t>Рендеринг шаблонів в консолі </a:t>
            </a:r>
          </a:p>
          <a:p>
            <a:pPr marL="0" indent="0">
              <a:buNone/>
            </a:pPr>
            <a:r>
              <a:rPr lang="uk-UA" sz="1600" dirty="0"/>
              <a:t>Для тестування рендерити шаблони можна і в консолі. Це просто і не вимагає створення декількох файлів. Для початку потрібно запустити </a:t>
            </a:r>
            <a:r>
              <a:rPr lang="en-US" sz="1600" dirty="0"/>
              <a:t>Python </a:t>
            </a:r>
            <a:r>
              <a:rPr lang="uk-UA" sz="1600" dirty="0"/>
              <a:t>імпортувати клас </a:t>
            </a:r>
            <a:r>
              <a:rPr lang="en-US" sz="1600" b="1" i="1" dirty="0"/>
              <a:t>Template</a:t>
            </a:r>
            <a:r>
              <a:rPr lang="en-US" sz="1600" dirty="0"/>
              <a:t> </a:t>
            </a:r>
            <a:r>
              <a:rPr lang="uk-UA" sz="1600" dirty="0"/>
              <a:t>з пакета </a:t>
            </a:r>
            <a:r>
              <a:rPr lang="en-US" sz="1600" b="1" i="1" dirty="0"/>
              <a:t>jinja2</a:t>
            </a:r>
            <a:r>
              <a:rPr lang="en-US" sz="1600" dirty="0"/>
              <a:t> </a:t>
            </a:r>
            <a:r>
              <a:rPr lang="uk-UA" sz="1600" dirty="0"/>
              <a:t>наступним чином:</a:t>
            </a:r>
          </a:p>
          <a:p>
            <a:pPr marL="0" indent="0">
              <a:buNone/>
            </a:pPr>
            <a:endParaRPr lang="uk-UA" sz="1600" dirty="0"/>
          </a:p>
        </p:txBody>
      </p:sp>
      <p:sp>
        <p:nvSpPr>
          <p:cNvPr id="2" name="Rectangle 1"/>
          <p:cNvSpPr>
            <a:spLocks noChangeArrowheads="1"/>
          </p:cNvSpPr>
          <p:nvPr/>
        </p:nvSpPr>
        <p:spPr bwMode="auto">
          <a:xfrm>
            <a:off x="262550" y="1641882"/>
            <a:ext cx="3203121" cy="523220"/>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C792EA"/>
                </a:solidFill>
                <a:effectLst/>
                <a:latin typeface="JetBrains Mono"/>
              </a:rPr>
              <a:t>def </a:t>
            </a:r>
            <a:r>
              <a:rPr kumimoji="0" lang="ru-RU" altLang="ru-RU" sz="1400" b="0" i="0" u="none" strike="noStrike" cap="none" normalizeH="0" baseline="0">
                <a:ln>
                  <a:noFill/>
                </a:ln>
                <a:solidFill>
                  <a:srgbClr val="82AAFF"/>
                </a:solidFill>
                <a:effectLst/>
                <a:latin typeface="JetBrains Mono"/>
              </a:rPr>
              <a:t>index</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0" u="none" strike="noStrike" cap="none" normalizeH="0" baseline="0">
                <a:ln>
                  <a:noFill/>
                </a:ln>
                <a:solidFill>
                  <a:srgbClr val="89DDFF"/>
                </a:solidFill>
                <a:effectLst/>
                <a:latin typeface="JetBrains Mono"/>
              </a:rPr>
              <a:t>    </a:t>
            </a:r>
            <a:r>
              <a:rPr kumimoji="0" lang="ru-RU" altLang="ru-RU" sz="1400" b="0" i="1" u="none" strike="noStrike" cap="none" normalizeH="0" baseline="0">
                <a:ln>
                  <a:noFill/>
                </a:ln>
                <a:solidFill>
                  <a:srgbClr val="C792EA"/>
                </a:solidFill>
                <a:effectLst/>
                <a:latin typeface="JetBrains Mono"/>
              </a:rPr>
              <a:t>return </a:t>
            </a:r>
            <a:r>
              <a:rPr kumimoji="0" lang="ru-RU" altLang="ru-RU" sz="1400" b="0" i="0" u="none" strike="noStrike" cap="none" normalizeH="0" baseline="0">
                <a:ln>
                  <a:noFill/>
                </a:ln>
                <a:solidFill>
                  <a:srgbClr val="82AAFF"/>
                </a:solidFill>
                <a:effectLst/>
                <a:latin typeface="JetBrains Mono"/>
              </a:rPr>
              <a:t>render_template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'index.html'</a:t>
            </a:r>
            <a:r>
              <a:rPr kumimoji="0" lang="ru-RU" altLang="ru-RU" sz="1400" b="0" i="0" u="none" strike="noStrike" cap="none" normalizeH="0" baseline="0">
                <a:ln>
                  <a:noFill/>
                </a:ln>
                <a:solidFill>
                  <a:srgbClr val="89DDFF"/>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4012477" y="1689179"/>
            <a:ext cx="781050" cy="428625"/>
          </a:xfrm>
          <a:prstGeom prst="rect">
            <a:avLst/>
          </a:prstGeom>
        </p:spPr>
      </p:pic>
      <p:pic>
        <p:nvPicPr>
          <p:cNvPr id="5" name="Picture 4"/>
          <p:cNvPicPr>
            <a:picLocks noChangeAspect="1"/>
          </p:cNvPicPr>
          <p:nvPr/>
        </p:nvPicPr>
        <p:blipFill>
          <a:blip r:embed="rId3"/>
          <a:stretch>
            <a:fillRect/>
          </a:stretch>
        </p:blipFill>
        <p:spPr>
          <a:xfrm>
            <a:off x="262550" y="3732858"/>
            <a:ext cx="2886075" cy="962025"/>
          </a:xfrm>
          <a:prstGeom prst="rect">
            <a:avLst/>
          </a:prstGeom>
        </p:spPr>
      </p:pic>
      <p:sp>
        <p:nvSpPr>
          <p:cNvPr id="6" name="Rectangle 5"/>
          <p:cNvSpPr/>
          <p:nvPr/>
        </p:nvSpPr>
        <p:spPr>
          <a:xfrm>
            <a:off x="3672690" y="3844538"/>
            <a:ext cx="7472126" cy="738664"/>
          </a:xfrm>
          <a:prstGeom prst="rect">
            <a:avLst/>
          </a:prstGeom>
        </p:spPr>
        <p:txBody>
          <a:bodyPr wrap="square">
            <a:spAutoFit/>
          </a:bodyPr>
          <a:lstStyle/>
          <a:p>
            <a:r>
              <a:rPr lang="uk-UA" sz="1400" i="1" dirty="0"/>
              <a:t>Для створення об'єкта </a:t>
            </a:r>
            <a:r>
              <a:rPr lang="en-US" sz="1400" b="1" i="1" dirty="0"/>
              <a:t>Templates</a:t>
            </a:r>
            <a:r>
              <a:rPr lang="en-US" sz="1400" i="1" dirty="0"/>
              <a:t> </a:t>
            </a:r>
            <a:r>
              <a:rPr lang="uk-UA" sz="1400" i="1" dirty="0"/>
              <a:t>потрібно передати вміст шаблону у вигляді рядка. </a:t>
            </a:r>
          </a:p>
          <a:p>
            <a:r>
              <a:rPr lang="uk-UA" sz="1400" i="1" dirty="0"/>
              <a:t>Щоб відрендерити шаблон, потрібно викликати метод </a:t>
            </a:r>
            <a:r>
              <a:rPr lang="en-US" sz="1400" b="1" i="1" dirty="0"/>
              <a:t>render() </a:t>
            </a:r>
            <a:r>
              <a:rPr lang="uk-UA" sz="1400" i="1" dirty="0"/>
              <a:t>об'єкта </a:t>
            </a:r>
            <a:r>
              <a:rPr lang="en-US" sz="1400" b="1" i="1" dirty="0"/>
              <a:t>Template</a:t>
            </a:r>
            <a:r>
              <a:rPr lang="en-US" sz="1400" i="1" dirty="0"/>
              <a:t> </a:t>
            </a:r>
            <a:r>
              <a:rPr lang="uk-UA" sz="1400" i="1" dirty="0"/>
              <a:t>разом з даними аргументами-ключовими словами </a:t>
            </a:r>
          </a:p>
        </p:txBody>
      </p:sp>
    </p:spTree>
    <p:extLst>
      <p:ext uri="{BB962C8B-B14F-4D97-AF65-F5344CB8AC3E}">
        <p14:creationId xmlns:p14="http://schemas.microsoft.com/office/powerpoint/2010/main" val="2504372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283" y="144854"/>
            <a:ext cx="11624650" cy="6391747"/>
          </a:xfrm>
        </p:spPr>
        <p:txBody>
          <a:bodyPr>
            <a:normAutofit lnSpcReduction="10000"/>
          </a:bodyPr>
          <a:lstStyle/>
          <a:p>
            <a:pPr marL="0" indent="0">
              <a:buNone/>
            </a:pPr>
            <a:r>
              <a:rPr lang="uk-UA" sz="1600" dirty="0"/>
              <a:t>Що знадобиться для початку роботи? </a:t>
            </a:r>
            <a:r>
              <a:rPr lang="ru-RU" sz="1600" dirty="0"/>
              <a:t>Вар</a:t>
            </a:r>
            <a:r>
              <a:rPr lang="uk-UA" sz="1600" dirty="0"/>
              <a:t>іантів два:</a:t>
            </a:r>
            <a:endParaRPr lang="en-US" sz="1600" dirty="0"/>
          </a:p>
          <a:p>
            <a:pPr marL="342900" indent="-342900">
              <a:buAutoNum type="arabicPeriod"/>
            </a:pPr>
            <a:r>
              <a:rPr lang="en-US" sz="1600" b="1" i="1" dirty="0"/>
              <a:t>python</a:t>
            </a:r>
            <a:r>
              <a:rPr lang="uk-UA" sz="1600" b="1" i="1" dirty="0"/>
              <a:t> </a:t>
            </a:r>
            <a:r>
              <a:rPr lang="en-US" sz="1600" b="1" i="1" dirty="0"/>
              <a:t>+</a:t>
            </a:r>
            <a:r>
              <a:rPr lang="uk-UA" sz="1600" b="1" i="1" dirty="0"/>
              <a:t> </a:t>
            </a:r>
            <a:r>
              <a:rPr lang="en-US" sz="1600" b="1" i="1" dirty="0" err="1"/>
              <a:t>PyCharm</a:t>
            </a:r>
            <a:r>
              <a:rPr lang="en-US" sz="1600" b="1" i="1" dirty="0"/>
              <a:t> Professional</a:t>
            </a:r>
            <a:r>
              <a:rPr lang="en-US" sz="1600" dirty="0"/>
              <a:t> </a:t>
            </a:r>
            <a:r>
              <a:rPr lang="en-US" sz="1600" b="1" i="1" dirty="0"/>
              <a:t>Edition</a:t>
            </a:r>
            <a:r>
              <a:rPr lang="uk-UA" sz="1600" dirty="0"/>
              <a:t> і створити </a:t>
            </a:r>
            <a:r>
              <a:rPr lang="en-US" sz="1600" dirty="0"/>
              <a:t>Flask</a:t>
            </a:r>
            <a:r>
              <a:rPr lang="uk-UA" sz="1600" dirty="0"/>
              <a:t>-проект (</a:t>
            </a:r>
            <a:r>
              <a:rPr lang="en-US" sz="1600" dirty="0" err="1"/>
              <a:t>PyCharm</a:t>
            </a:r>
            <a:r>
              <a:rPr lang="en-US" sz="1600" dirty="0"/>
              <a:t> </a:t>
            </a:r>
            <a:r>
              <a:rPr lang="ru-RU" sz="1600" dirty="0"/>
              <a:t>все налаштує сам) </a:t>
            </a:r>
          </a:p>
          <a:p>
            <a:pPr marL="342900" indent="-342900">
              <a:buAutoNum type="arabicPeriod"/>
            </a:pPr>
            <a:r>
              <a:rPr lang="en-US" sz="1600" b="1" i="1" dirty="0"/>
              <a:t>python + </a:t>
            </a:r>
            <a:r>
              <a:rPr lang="en-US" sz="1600" b="1" i="1" dirty="0" err="1"/>
              <a:t>venv</a:t>
            </a:r>
            <a:r>
              <a:rPr lang="en-US" sz="1600" b="1" i="1" dirty="0"/>
              <a:t> + </a:t>
            </a:r>
            <a:r>
              <a:rPr lang="en-US" sz="1600" b="1" i="1" dirty="0" err="1"/>
              <a:t>git</a:t>
            </a:r>
            <a:r>
              <a:rPr lang="uk-UA" sz="1600" dirty="0"/>
              <a:t> і налаштувати все вручну (цей варіант дещо довший, проте не дуже складний)</a:t>
            </a:r>
          </a:p>
          <a:p>
            <a:pPr marL="0" indent="0">
              <a:buNone/>
            </a:pPr>
            <a:endParaRPr lang="uk-UA" sz="1600" dirty="0"/>
          </a:p>
          <a:p>
            <a:pPr marL="0" indent="0">
              <a:buNone/>
            </a:pPr>
            <a:r>
              <a:rPr lang="uk-UA" sz="1600" u="sng" dirty="0"/>
              <a:t>Відповідно алгоритм дій для другого варіанту буде наступний:</a:t>
            </a:r>
          </a:p>
          <a:p>
            <a:pPr marL="342900" indent="-342900">
              <a:buAutoNum type="arabicPeriod"/>
            </a:pPr>
            <a:r>
              <a:rPr lang="uk-UA" sz="1600" dirty="0"/>
              <a:t>Налаштовуємо віртуальне середовище. Віртуальне середовище - це ізольована копія </a:t>
            </a:r>
            <a:r>
              <a:rPr lang="en-US" sz="1600" dirty="0"/>
              <a:t>Python, </a:t>
            </a:r>
            <a:r>
              <a:rPr lang="uk-UA" sz="1600" dirty="0"/>
              <a:t>куди встановлюються пакети, що не впливають на глобальну версію </a:t>
            </a:r>
            <a:r>
              <a:rPr lang="en-US" sz="1600" dirty="0"/>
              <a:t>Python. </a:t>
            </a:r>
            <a:r>
              <a:rPr lang="uk-UA" sz="1600" dirty="0"/>
              <a:t>Почати потрібно з створення папки </a:t>
            </a:r>
            <a:r>
              <a:rPr lang="en-US" sz="1600" b="1" i="1" dirty="0" err="1"/>
              <a:t>flask_app</a:t>
            </a:r>
            <a:r>
              <a:rPr lang="en-US" sz="1600" dirty="0"/>
              <a:t>. </a:t>
            </a:r>
            <a:r>
              <a:rPr lang="uk-UA" sz="1600" dirty="0"/>
              <a:t>У ній буде зберігатися додаток </a:t>
            </a:r>
            <a:r>
              <a:rPr lang="en-US" sz="1600" dirty="0"/>
              <a:t>Flask. </a:t>
            </a:r>
          </a:p>
          <a:p>
            <a:pPr marL="0" indent="0">
              <a:buNone/>
            </a:pPr>
            <a:r>
              <a:rPr lang="en-US" sz="1600" dirty="0"/>
              <a:t>        </a:t>
            </a:r>
            <a:r>
              <a:rPr lang="uk-UA" sz="1600" i="1" dirty="0"/>
              <a:t>(для зручності роботи з </a:t>
            </a:r>
            <a:r>
              <a:rPr lang="en-US" sz="1600" i="1" dirty="0"/>
              <a:t>Bash </a:t>
            </a:r>
            <a:r>
              <a:rPr lang="ru-RU" sz="1600" i="1" dirty="0"/>
              <a:t>я використовую  </a:t>
            </a:r>
            <a:r>
              <a:rPr lang="en-US" sz="1600" i="1" dirty="0" err="1"/>
              <a:t>ConEmu</a:t>
            </a:r>
            <a:r>
              <a:rPr lang="uk-UA" sz="1600" i="1" dirty="0"/>
              <a:t>, хоча цілком підійде і звичайний </a:t>
            </a:r>
            <a:r>
              <a:rPr lang="en-US" sz="1600" i="1" dirty="0" err="1"/>
              <a:t>Git</a:t>
            </a:r>
            <a:r>
              <a:rPr lang="en-US" sz="1600" i="1" dirty="0"/>
              <a:t> Bash </a:t>
            </a:r>
            <a:r>
              <a:rPr lang="uk-UA" sz="1600" i="1" dirty="0"/>
              <a:t>термінал)</a:t>
            </a:r>
          </a:p>
          <a:p>
            <a:pPr marL="987425"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mkdir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flask_app</a:t>
            </a:r>
            <a:endParaRPr lang="en-US" sz="1600" dirty="0">
              <a:latin typeface="Courier New" panose="02070309020205020404" pitchFamily="49" charset="0"/>
              <a:cs typeface="Courier New" panose="02070309020205020404" pitchFamily="49" charset="0"/>
            </a:endParaRPr>
          </a:p>
          <a:p>
            <a:pPr marL="987425" indent="0">
              <a:buNone/>
            </a:pPr>
            <a:r>
              <a:rPr lang="en-US" sz="1600" dirty="0">
                <a:latin typeface="Courier New" panose="02070309020205020404" pitchFamily="49" charset="0"/>
                <a:cs typeface="Courier New" panose="02070309020205020404" pitchFamily="49" charset="0"/>
              </a:rPr>
              <a:t>$ cd </a:t>
            </a:r>
            <a:r>
              <a:rPr lang="en-US" sz="1600" dirty="0" err="1">
                <a:latin typeface="Courier New" panose="02070309020205020404" pitchFamily="49" charset="0"/>
                <a:cs typeface="Courier New" panose="02070309020205020404" pitchFamily="49" charset="0"/>
              </a:rPr>
              <a:t>flask_app</a:t>
            </a:r>
            <a:r>
              <a:rPr lang="en-US" sz="1600" dirty="0">
                <a:latin typeface="Courier New" panose="02070309020205020404" pitchFamily="49" charset="0"/>
                <a:cs typeface="Courier New" panose="02070309020205020404" pitchFamily="49" charset="0"/>
              </a:rPr>
              <a:t>/</a:t>
            </a:r>
            <a:endParaRPr lang="uk-UA" sz="1600" dirty="0">
              <a:latin typeface="Courier New" panose="02070309020205020404" pitchFamily="49" charset="0"/>
              <a:cs typeface="Courier New" panose="02070309020205020404" pitchFamily="49" charset="0"/>
            </a:endParaRPr>
          </a:p>
          <a:p>
            <a:pPr marL="0" indent="0">
              <a:buNone/>
            </a:pPr>
            <a:r>
              <a:rPr lang="uk-UA" sz="1600" dirty="0">
                <a:cs typeface="Courier New" panose="02070309020205020404" pitchFamily="49" charset="0"/>
              </a:rPr>
              <a:t>2. </a:t>
            </a:r>
            <a:r>
              <a:rPr lang="ru-RU" sz="1600" dirty="0"/>
              <a:t>Наступний крок - створення віртуального середовища всередині папки </a:t>
            </a:r>
            <a:r>
              <a:rPr lang="ru-RU" sz="1600" b="1" i="1" dirty="0"/>
              <a:t>flask_app</a:t>
            </a:r>
            <a:r>
              <a:rPr lang="ru-RU" sz="1600" dirty="0"/>
              <a:t> за допомогою команди </a:t>
            </a:r>
            <a:r>
              <a:rPr lang="ru-RU" sz="1600" b="1" i="1" dirty="0"/>
              <a:t>virtualenv</a:t>
            </a:r>
            <a:r>
              <a:rPr lang="ru-RU" sz="1600" dirty="0"/>
              <a:t>. </a:t>
            </a:r>
          </a:p>
          <a:p>
            <a:pPr marL="987425"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virtualenv</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env</a:t>
            </a:r>
            <a:endParaRPr lang="en-US" sz="1600" dirty="0">
              <a:latin typeface="Courier New" panose="02070309020205020404" pitchFamily="49" charset="0"/>
              <a:cs typeface="Courier New" panose="02070309020205020404" pitchFamily="49" charset="0"/>
            </a:endParaRPr>
          </a:p>
          <a:p>
            <a:pPr marL="0" indent="0">
              <a:buNone/>
            </a:pPr>
            <a:r>
              <a:rPr lang="uk-UA" sz="1600" dirty="0"/>
              <a:t>Після виконання вищевказаної команди в папці </a:t>
            </a:r>
            <a:r>
              <a:rPr lang="en-US" sz="1600" b="1" i="1" dirty="0" err="1"/>
              <a:t>flask_app</a:t>
            </a:r>
            <a:r>
              <a:rPr lang="en-US" sz="1600" dirty="0"/>
              <a:t> </a:t>
            </a:r>
            <a:r>
              <a:rPr lang="uk-UA" sz="1600" dirty="0"/>
              <a:t>повинна з'явитися ще одна під назвою </a:t>
            </a:r>
            <a:r>
              <a:rPr lang="en-US" sz="1600" b="1" i="1" dirty="0" err="1"/>
              <a:t>env</a:t>
            </a:r>
            <a:r>
              <a:rPr lang="en-US" sz="1600" dirty="0"/>
              <a:t>. </a:t>
            </a:r>
            <a:r>
              <a:rPr lang="uk-UA" sz="1600" dirty="0"/>
              <a:t>У ній буде зберігатися окрема версія </a:t>
            </a:r>
            <a:r>
              <a:rPr lang="en-US" sz="1600" dirty="0"/>
              <a:t>Python, </a:t>
            </a:r>
            <a:r>
              <a:rPr lang="uk-UA" sz="1600" dirty="0"/>
              <a:t>що включає всі виконувані скрипти, як і в глобальній версії. </a:t>
            </a:r>
          </a:p>
          <a:p>
            <a:pPr marL="0" indent="0">
              <a:buNone/>
            </a:pPr>
            <a:r>
              <a:rPr lang="uk-UA" sz="1600" dirty="0"/>
              <a:t>3. Для використання середовища його потрібно активувати. </a:t>
            </a:r>
            <a:endParaRPr lang="en-US" sz="1600" dirty="0">
              <a:latin typeface="Courier New" panose="02070309020205020404" pitchFamily="49" charset="0"/>
              <a:cs typeface="Courier New" panose="02070309020205020404" pitchFamily="49" charset="0"/>
            </a:endParaRPr>
          </a:p>
          <a:p>
            <a:pPr marL="987425" indent="0">
              <a:buNone/>
            </a:pPr>
            <a:r>
              <a:rPr lang="en-US" sz="1600" dirty="0">
                <a:latin typeface="Courier New" panose="02070309020205020404" pitchFamily="49" charset="0"/>
                <a:cs typeface="Courier New" panose="02070309020205020404" pitchFamily="49" charset="0"/>
              </a:rPr>
              <a:t>$ source </a:t>
            </a:r>
            <a:r>
              <a:rPr lang="en-US" sz="1600" dirty="0" err="1">
                <a:latin typeface="Courier New" panose="02070309020205020404" pitchFamily="49" charset="0"/>
                <a:cs typeface="Courier New" panose="02070309020205020404" pitchFamily="49" charset="0"/>
              </a:rPr>
              <a:t>env</a:t>
            </a:r>
            <a:r>
              <a:rPr lang="en-US" sz="1600" dirty="0">
                <a:latin typeface="Courier New" panose="02070309020205020404" pitchFamily="49" charset="0"/>
                <a:cs typeface="Courier New" panose="02070309020205020404" pitchFamily="49" charset="0"/>
              </a:rPr>
              <a:t>/Scripts/activate</a:t>
            </a:r>
          </a:p>
          <a:p>
            <a:pPr marL="0" indent="0">
              <a:buNone/>
            </a:pPr>
            <a:r>
              <a:rPr lang="ru-RU" sz="1600" dirty="0"/>
              <a:t>Назва віртуального середовища тепер написано в дужках перед активною рядком введення, наприклад </a:t>
            </a:r>
            <a:r>
              <a:rPr lang="ru-RU" sz="1600" b="1" i="1" dirty="0"/>
              <a:t>(env)</a:t>
            </a:r>
            <a:r>
              <a:rPr lang="ru-RU" sz="1600" dirty="0"/>
              <a:t>. Це означає, що навколишнє середовище є і активним. Тепер всі встановлені пакети будуть доступні тільки всередині цього середовища. </a:t>
            </a:r>
            <a:r>
              <a:rPr lang="uk-UA" sz="1600" dirty="0"/>
              <a:t>Включення віртуального середовища тимчасово змінює змінну оточення </a:t>
            </a:r>
            <a:r>
              <a:rPr lang="en-US" sz="1600" b="1" i="1" dirty="0"/>
              <a:t>PATH</a:t>
            </a:r>
            <a:r>
              <a:rPr lang="en-US" sz="1600" dirty="0"/>
              <a:t>. </a:t>
            </a:r>
            <a:r>
              <a:rPr lang="uk-UA" sz="1600" dirty="0"/>
              <a:t>Так, якщо зараз ввести в терміналі </a:t>
            </a:r>
            <a:r>
              <a:rPr lang="en-US" sz="1600" b="1" i="1" dirty="0"/>
              <a:t>python</a:t>
            </a:r>
            <a:r>
              <a:rPr lang="en-US" sz="1600" dirty="0"/>
              <a:t>, </a:t>
            </a:r>
            <a:r>
              <a:rPr lang="uk-UA" sz="1600" dirty="0"/>
              <a:t>буде викликаний інтерпретатор всередині середовища, тобто, </a:t>
            </a:r>
            <a:r>
              <a:rPr lang="en-US" sz="1600" b="1" i="1" u="sng" dirty="0" err="1"/>
              <a:t>env</a:t>
            </a:r>
            <a:r>
              <a:rPr lang="en-US" sz="1600" u="sng" dirty="0"/>
              <a:t>, </a:t>
            </a:r>
            <a:r>
              <a:rPr lang="uk-UA" sz="1600" u="sng" dirty="0"/>
              <a:t>замість глобального</a:t>
            </a:r>
            <a:r>
              <a:rPr lang="uk-UA" sz="1600" dirty="0"/>
              <a:t>. Після закінчення роботи з середовищем, її потрібно вимкнути за допомогою команди</a:t>
            </a:r>
            <a:r>
              <a:rPr lang="en-US" sz="1600" dirty="0"/>
              <a:t> </a:t>
            </a:r>
            <a:endParaRPr lang="ru-RU" sz="1600" dirty="0"/>
          </a:p>
          <a:p>
            <a:pPr marL="987425" indent="0">
              <a:buNone/>
            </a:pPr>
            <a:r>
              <a:rPr lang="en-US" sz="1600" dirty="0">
                <a:latin typeface="Courier New" panose="02070309020205020404" pitchFamily="49" charset="0"/>
                <a:cs typeface="Courier New" panose="02070309020205020404" pitchFamily="49" charset="0"/>
              </a:rPr>
              <a:t>$ deactivate</a:t>
            </a:r>
          </a:p>
        </p:txBody>
      </p:sp>
    </p:spTree>
    <p:extLst>
      <p:ext uri="{BB962C8B-B14F-4D97-AF65-F5344CB8AC3E}">
        <p14:creationId xmlns:p14="http://schemas.microsoft.com/office/powerpoint/2010/main" val="400127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0423" y="2362955"/>
            <a:ext cx="11295708" cy="851026"/>
          </a:xfrm>
        </p:spPr>
        <p:txBody>
          <a:bodyPr>
            <a:normAutofit/>
          </a:bodyPr>
          <a:lstStyle/>
          <a:p>
            <a:r>
              <a:rPr lang="ru-RU" sz="5400" dirty="0"/>
              <a:t>Дякую за увагу!</a:t>
            </a:r>
          </a:p>
        </p:txBody>
      </p:sp>
    </p:spTree>
    <p:extLst>
      <p:ext uri="{BB962C8B-B14F-4D97-AF65-F5344CB8AC3E}">
        <p14:creationId xmlns:p14="http://schemas.microsoft.com/office/powerpoint/2010/main" val="38889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139" y="217283"/>
            <a:ext cx="11552221" cy="6264998"/>
          </a:xfrm>
        </p:spPr>
        <p:txBody>
          <a:bodyPr>
            <a:normAutofit/>
          </a:bodyPr>
          <a:lstStyle/>
          <a:p>
            <a:pPr marL="0" indent="0">
              <a:buNone/>
            </a:pPr>
            <a:r>
              <a:rPr lang="en-US" sz="1600" dirty="0">
                <a:cs typeface="Courier New" panose="02070309020205020404" pitchFamily="49" charset="0"/>
              </a:rPr>
              <a:t>4. </a:t>
            </a:r>
            <a:r>
              <a:rPr lang="ru-RU" sz="1600" dirty="0"/>
              <a:t>Для установки Flask всередин</a:t>
            </a:r>
            <a:r>
              <a:rPr lang="uk-UA" sz="1600" dirty="0"/>
              <a:t>у</a:t>
            </a:r>
            <a:r>
              <a:rPr lang="ru-RU" sz="1600" dirty="0"/>
              <a:t> віртуального середовища потрібно ввести наступну команду</a:t>
            </a:r>
          </a:p>
          <a:p>
            <a:pPr marL="987425" indent="0">
              <a:buNone/>
            </a:pPr>
            <a:r>
              <a:rPr lang="en-US" sz="1600" dirty="0">
                <a:latin typeface="Courier New" panose="02070309020205020404" pitchFamily="49" charset="0"/>
                <a:cs typeface="Courier New" panose="02070309020205020404" pitchFamily="49" charset="0"/>
              </a:rPr>
              <a:t>$ pip install flask</a:t>
            </a:r>
            <a:endParaRPr lang="uk-UA" sz="1600" dirty="0">
              <a:latin typeface="Courier New" panose="02070309020205020404" pitchFamily="49" charset="0"/>
              <a:cs typeface="Courier New" panose="02070309020205020404" pitchFamily="49" charset="0"/>
            </a:endParaRPr>
          </a:p>
          <a:p>
            <a:pPr marL="0" indent="0">
              <a:buNone/>
            </a:pPr>
            <a:r>
              <a:rPr lang="uk-UA" sz="1600" dirty="0">
                <a:cs typeface="Courier New" panose="02070309020205020404" pitchFamily="49" charset="0"/>
              </a:rPr>
              <a:t>5. </a:t>
            </a:r>
            <a:r>
              <a:rPr lang="ru-RU" sz="1600" dirty="0"/>
              <a:t>Перевірити, чи пройшла установка успішно, можна, викликавши інтерпретатор Python і імпортувавши Flask.</a:t>
            </a:r>
            <a:endParaRPr lang="en-US" sz="1600" dirty="0"/>
          </a:p>
          <a:p>
            <a:pPr marL="896938" indent="0">
              <a:buNone/>
            </a:pPr>
            <a:r>
              <a:rPr lang="en-US" sz="1600" dirty="0">
                <a:latin typeface="Courier New" panose="02070309020205020404" pitchFamily="49" charset="0"/>
                <a:cs typeface="Courier New" panose="02070309020205020404" pitchFamily="49" charset="0"/>
              </a:rPr>
              <a:t>$ python -</a:t>
            </a:r>
            <a:r>
              <a:rPr lang="en-US" sz="1600" dirty="0" err="1">
                <a:latin typeface="Courier New" panose="02070309020205020404" pitchFamily="49" charset="0"/>
                <a:cs typeface="Courier New" panose="02070309020205020404" pitchFamily="49" charset="0"/>
              </a:rPr>
              <a:t>i</a:t>
            </a:r>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i="1" dirty="0">
                <a:cs typeface="Courier New" panose="02070309020205020404" pitchFamily="49" charset="0"/>
              </a:rPr>
              <a:t>(</a:t>
            </a:r>
            <a:r>
              <a:rPr lang="en-US" sz="1600" b="1" i="1" dirty="0">
                <a:cs typeface="Courier New" panose="02070309020205020404" pitchFamily="49" charset="0"/>
              </a:rPr>
              <a:t>-</a:t>
            </a:r>
            <a:r>
              <a:rPr lang="en-US" sz="1600" b="1" i="1" dirty="0" err="1">
                <a:cs typeface="Courier New" panose="02070309020205020404" pitchFamily="49" charset="0"/>
              </a:rPr>
              <a:t>i</a:t>
            </a:r>
            <a:r>
              <a:rPr lang="en-US" sz="1600" b="1" i="1" dirty="0">
                <a:cs typeface="Courier New" panose="02070309020205020404" pitchFamily="49" charset="0"/>
              </a:rPr>
              <a:t>    </a:t>
            </a:r>
            <a:r>
              <a:rPr lang="en-US" sz="1600" i="1" dirty="0">
                <a:cs typeface="Courier New" panose="02070309020205020404" pitchFamily="49" charset="0"/>
              </a:rPr>
              <a:t>– </a:t>
            </a:r>
            <a:r>
              <a:rPr lang="uk-UA" sz="1600" i="1" dirty="0">
                <a:cs typeface="Courier New" panose="02070309020205020404" pitchFamily="49" charset="0"/>
              </a:rPr>
              <a:t>бо запускаємо інтерактивний</a:t>
            </a:r>
            <a:r>
              <a:rPr lang="en-US" sz="1600" i="1" dirty="0">
                <a:cs typeface="Courier New" panose="02070309020205020404" pitchFamily="49" charset="0"/>
              </a:rPr>
              <a:t> </a:t>
            </a:r>
            <a:r>
              <a:rPr lang="uk-UA" sz="1600" i="1" dirty="0">
                <a:cs typeface="Courier New" panose="02070309020205020404" pitchFamily="49" charset="0"/>
              </a:rPr>
              <a:t>інтерпретатор не через </a:t>
            </a:r>
            <a:r>
              <a:rPr lang="en-US" sz="1600" i="1" dirty="0" err="1">
                <a:cs typeface="Courier New" panose="02070309020205020404" pitchFamily="49" charset="0"/>
              </a:rPr>
              <a:t>cmd</a:t>
            </a:r>
            <a:r>
              <a:rPr lang="en-US" sz="1600" i="1" dirty="0">
                <a:cs typeface="Courier New" panose="02070309020205020404" pitchFamily="49" charset="0"/>
              </a:rPr>
              <a:t>, </a:t>
            </a:r>
            <a:r>
              <a:rPr lang="uk-UA" sz="1600" i="1" dirty="0">
                <a:cs typeface="Courier New" panose="02070309020205020404" pitchFamily="49" charset="0"/>
              </a:rPr>
              <a:t>а через </a:t>
            </a:r>
            <a:r>
              <a:rPr lang="en-US" sz="1600" i="1" dirty="0">
                <a:cs typeface="Courier New" panose="02070309020205020404" pitchFamily="49" charset="0"/>
              </a:rPr>
              <a:t>bash)</a:t>
            </a:r>
          </a:p>
          <a:p>
            <a:pPr marL="896938" indent="0">
              <a:buNone/>
            </a:pPr>
            <a:r>
              <a:rPr lang="en-US" sz="1600" i="1" dirty="0">
                <a:latin typeface="Courier New" panose="02070309020205020404" pitchFamily="49" charset="0"/>
                <a:cs typeface="Courier New" panose="02070309020205020404" pitchFamily="49" charset="0"/>
              </a:rPr>
              <a:t>&gt;&gt;&gt; import flask</a:t>
            </a:r>
          </a:p>
          <a:p>
            <a:pPr marL="896938" indent="0">
              <a:buNone/>
            </a:pPr>
            <a:r>
              <a:rPr lang="en-US" sz="1600" i="1" dirty="0">
                <a:latin typeface="Courier New" panose="02070309020205020404" pitchFamily="49" charset="0"/>
                <a:cs typeface="Courier New" panose="02070309020205020404" pitchFamily="49" charset="0"/>
              </a:rPr>
              <a:t>&gt;&gt;&gt; </a:t>
            </a:r>
            <a:r>
              <a:rPr lang="en-US" sz="1600" i="1" dirty="0" err="1">
                <a:latin typeface="Courier New" panose="02070309020205020404" pitchFamily="49" charset="0"/>
                <a:cs typeface="Courier New" panose="02070309020205020404" pitchFamily="49" charset="0"/>
              </a:rPr>
              <a:t>flask.__version</a:t>
            </a:r>
            <a:r>
              <a:rPr lang="en-US" sz="1600" i="1" dirty="0">
                <a:latin typeface="Courier New" panose="02070309020205020404" pitchFamily="49" charset="0"/>
                <a:cs typeface="Courier New" panose="02070309020205020404" pitchFamily="49" charset="0"/>
              </a:rPr>
              <a:t>__</a:t>
            </a:r>
          </a:p>
          <a:p>
            <a:pPr marL="896938" indent="0">
              <a:buNone/>
            </a:pPr>
            <a:r>
              <a:rPr lang="en-US" sz="1600" i="1" dirty="0">
                <a:latin typeface="Courier New" panose="02070309020205020404" pitchFamily="49" charset="0"/>
                <a:cs typeface="Courier New" panose="02070309020205020404" pitchFamily="49" charset="0"/>
              </a:rPr>
              <a:t>‘2.0.2'</a:t>
            </a:r>
            <a:endParaRPr lang="ru-RU" sz="1600" i="1" dirty="0">
              <a:latin typeface="Courier New" panose="02070309020205020404" pitchFamily="49" charset="0"/>
              <a:cs typeface="Courier New" panose="02070309020205020404" pitchFamily="49" charset="0"/>
            </a:endParaRPr>
          </a:p>
          <a:p>
            <a:pPr marL="0" indent="0">
              <a:buNone/>
            </a:pPr>
            <a:endParaRPr lang="en-US" sz="1600" dirty="0">
              <a:cs typeface="Courier New" panose="02070309020205020404" pitchFamily="49" charset="0"/>
            </a:endParaRPr>
          </a:p>
          <a:p>
            <a:pPr marL="0" indent="0">
              <a:buNone/>
            </a:pPr>
            <a:r>
              <a:rPr lang="ru-RU" sz="1600" dirty="0"/>
              <a:t>Якщо помилок немає, значить Flask успішно встановився. </a:t>
            </a:r>
            <a:endParaRPr lang="en-US" sz="1600" dirty="0"/>
          </a:p>
          <a:p>
            <a:pPr marL="0" indent="0">
              <a:buNone/>
            </a:pPr>
            <a:endParaRPr lang="uk-UA" sz="1600" dirty="0"/>
          </a:p>
          <a:p>
            <a:pPr marL="0" indent="0">
              <a:buNone/>
            </a:pPr>
            <a:r>
              <a:rPr lang="uk-UA" sz="1600" dirty="0"/>
              <a:t>Що саме встановилося при цьому?</a:t>
            </a:r>
          </a:p>
          <a:p>
            <a:pPr marL="342900" indent="-342900">
              <a:buAutoNum type="arabicPeriod"/>
            </a:pPr>
            <a:r>
              <a:rPr lang="uk-UA" sz="1600" dirty="0"/>
              <a:t>Сам </a:t>
            </a:r>
            <a:r>
              <a:rPr lang="en-US" sz="1600" b="1" i="1" dirty="0"/>
              <a:t>Flask</a:t>
            </a:r>
          </a:p>
          <a:p>
            <a:pPr marL="342900" indent="-342900">
              <a:buAutoNum type="arabicPeriod"/>
            </a:pPr>
            <a:r>
              <a:rPr lang="uk-UA" sz="1600" dirty="0"/>
              <a:t>Набір інструментів </a:t>
            </a:r>
            <a:r>
              <a:rPr lang="en-US" sz="1600" b="1" i="1" dirty="0" err="1"/>
              <a:t>Werkzeug</a:t>
            </a:r>
            <a:r>
              <a:rPr lang="en-US" sz="1600" dirty="0"/>
              <a:t> </a:t>
            </a:r>
            <a:r>
              <a:rPr lang="uk-UA" sz="1600" dirty="0"/>
              <a:t>(нім. «Інструмент»)</a:t>
            </a:r>
            <a:r>
              <a:rPr lang="en-US" sz="1600" dirty="0"/>
              <a:t>. </a:t>
            </a:r>
            <a:r>
              <a:rPr lang="uk-UA" sz="1600" dirty="0"/>
              <a:t>Це </a:t>
            </a:r>
            <a:r>
              <a:rPr lang="en-US" sz="1600" dirty="0"/>
              <a:t>WSGI - (Web Server Gateway Interface) </a:t>
            </a:r>
            <a:r>
              <a:rPr lang="uk-UA" sz="1600" dirty="0"/>
              <a:t>стандарт взаємодії между </a:t>
            </a:r>
            <a:r>
              <a:rPr lang="en-US" sz="1600" dirty="0"/>
              <a:t>Python-</a:t>
            </a:r>
            <a:r>
              <a:rPr lang="uk-UA" sz="1600" dirty="0"/>
              <a:t>програмою, яка віконується на стороні сервера, и самим веб-сервером. </a:t>
            </a:r>
            <a:endParaRPr lang="en-US" sz="1600" dirty="0"/>
          </a:p>
          <a:p>
            <a:pPr marL="342900" indent="-342900">
              <a:buAutoNum type="arabicPeriod"/>
            </a:pPr>
            <a:r>
              <a:rPr lang="uk-UA" sz="1600" dirty="0"/>
              <a:t>Шаблонізатор </a:t>
            </a:r>
            <a:r>
              <a:rPr lang="en-US" sz="1600" b="1" i="1" dirty="0"/>
              <a:t>Jinja2</a:t>
            </a:r>
            <a:r>
              <a:rPr lang="en-US" sz="1600" dirty="0"/>
              <a:t>. </a:t>
            </a:r>
          </a:p>
          <a:p>
            <a:pPr marL="342900" indent="-342900">
              <a:buAutoNum type="arabicPeriod"/>
            </a:pPr>
            <a:endParaRPr lang="en-US" sz="1600" dirty="0"/>
          </a:p>
          <a:p>
            <a:pPr marL="0" indent="0">
              <a:buNone/>
            </a:pPr>
            <a:r>
              <a:rPr lang="uk-UA" sz="1600" dirty="0"/>
              <a:t>Далі всі дії виконуватимуться через </a:t>
            </a:r>
            <a:r>
              <a:rPr lang="en-US" sz="1600" dirty="0" err="1"/>
              <a:t>PyCharm</a:t>
            </a:r>
            <a:r>
              <a:rPr lang="uk-UA" sz="1600" dirty="0"/>
              <a:t>, проте їх так само ефективно можна робити і через </a:t>
            </a:r>
            <a:r>
              <a:rPr lang="en-US" sz="1600" dirty="0"/>
              <a:t>bash </a:t>
            </a:r>
            <a:r>
              <a:rPr lang="uk-UA" sz="1600" dirty="0"/>
              <a:t>термінал.</a:t>
            </a:r>
            <a:endParaRPr lang="en-US" sz="1600" dirty="0"/>
          </a:p>
        </p:txBody>
      </p:sp>
      <p:pic>
        <p:nvPicPr>
          <p:cNvPr id="4" name="Рисунок 3">
            <a:extLst>
              <a:ext uri="{FF2B5EF4-FFF2-40B4-BE49-F238E27FC236}">
                <a16:creationId xmlns:a16="http://schemas.microsoft.com/office/drawing/2014/main" id="{C8FF749A-91B7-4D87-B0C9-A1795FA6E445}"/>
              </a:ext>
            </a:extLst>
          </p:cNvPr>
          <p:cNvPicPr>
            <a:picLocks noChangeAspect="1"/>
          </p:cNvPicPr>
          <p:nvPr/>
        </p:nvPicPr>
        <p:blipFill>
          <a:blip r:embed="rId2"/>
          <a:stretch>
            <a:fillRect/>
          </a:stretch>
        </p:blipFill>
        <p:spPr>
          <a:xfrm>
            <a:off x="5492912" y="1558454"/>
            <a:ext cx="6049056" cy="1310514"/>
          </a:xfrm>
          <a:prstGeom prst="rect">
            <a:avLst/>
          </a:prstGeom>
        </p:spPr>
      </p:pic>
    </p:spTree>
    <p:extLst>
      <p:ext uri="{BB962C8B-B14F-4D97-AF65-F5344CB8AC3E}">
        <p14:creationId xmlns:p14="http://schemas.microsoft.com/office/powerpoint/2010/main" val="273888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358033" y="1171246"/>
            <a:ext cx="1685925" cy="704850"/>
          </a:xfrm>
          <a:prstGeom prst="rect">
            <a:avLst/>
          </a:prstGeom>
        </p:spPr>
      </p:pic>
      <p:sp>
        <p:nvSpPr>
          <p:cNvPr id="2" name="Rectangle 1"/>
          <p:cNvSpPr>
            <a:spLocks noChangeArrowheads="1"/>
          </p:cNvSpPr>
          <p:nvPr/>
        </p:nvSpPr>
        <p:spPr bwMode="auto">
          <a:xfrm>
            <a:off x="298764" y="1171246"/>
            <a:ext cx="2379177" cy="267765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dirty="0">
                <a:ln>
                  <a:noFill/>
                </a:ln>
                <a:solidFill>
                  <a:srgbClr val="C792EA"/>
                </a:solidFill>
                <a:effectLst/>
                <a:latin typeface="JetBrains Mono"/>
              </a:rPr>
              <a:t>from </a:t>
            </a:r>
            <a:r>
              <a:rPr kumimoji="0" lang="ru-RU" altLang="ru-RU" sz="1400" b="0" i="0" u="none" strike="noStrike" cap="none" normalizeH="0" baseline="0" dirty="0">
                <a:ln>
                  <a:noFill/>
                </a:ln>
                <a:solidFill>
                  <a:srgbClr val="C3CEE3"/>
                </a:solidFill>
                <a:effectLst/>
                <a:latin typeface="JetBrains Mono"/>
              </a:rPr>
              <a:t>flask </a:t>
            </a:r>
            <a:r>
              <a:rPr kumimoji="0" lang="ru-RU" altLang="ru-RU" sz="1400" b="0" i="1" u="none" strike="noStrike" cap="none" normalizeH="0" baseline="0" dirty="0">
                <a:ln>
                  <a:noFill/>
                </a:ln>
                <a:solidFill>
                  <a:srgbClr val="C792EA"/>
                </a:solidFill>
                <a:effectLst/>
                <a:latin typeface="JetBrains Mono"/>
              </a:rPr>
              <a:t>import </a:t>
            </a:r>
            <a:r>
              <a:rPr kumimoji="0" lang="ru-RU" altLang="ru-RU" sz="1400" b="0" i="0" u="none" strike="noStrike" cap="none" normalizeH="0" baseline="0" dirty="0">
                <a:ln>
                  <a:noFill/>
                </a:ln>
                <a:solidFill>
                  <a:srgbClr val="C3CEE3"/>
                </a:solidFill>
                <a:effectLst/>
                <a:latin typeface="JetBrains Mono"/>
              </a:rPr>
              <a:t>Flask</a:t>
            </a:r>
            <a:br>
              <a:rPr kumimoji="0" lang="ru-RU" altLang="ru-RU" sz="1400" b="0" i="0" u="none" strike="noStrike" cap="none" normalizeH="0" baseline="0" dirty="0">
                <a:ln>
                  <a:noFill/>
                </a:ln>
                <a:solidFill>
                  <a:srgbClr val="C3CEE3"/>
                </a:solidFill>
                <a:effectLst/>
                <a:latin typeface="JetBrains Mono"/>
              </a:rPr>
            </a:br>
            <a:br>
              <a:rPr kumimoji="0" lang="ru-RU" altLang="ru-RU" sz="1400" b="0" i="0" u="none" strike="noStrike" cap="none" normalizeH="0" baseline="0" dirty="0">
                <a:ln>
                  <a:noFill/>
                </a:ln>
                <a:solidFill>
                  <a:srgbClr val="C3CEE3"/>
                </a:solidFill>
                <a:effectLst/>
                <a:latin typeface="JetBrains Mono"/>
              </a:rPr>
            </a:br>
            <a:r>
              <a:rPr kumimoji="0" lang="ru-RU" altLang="ru-RU" sz="1400" b="0" i="0" u="none" strike="noStrike" cap="none" normalizeH="0" baseline="0" dirty="0">
                <a:ln>
                  <a:noFill/>
                </a:ln>
                <a:solidFill>
                  <a:srgbClr val="C3CEE3"/>
                </a:solidFill>
                <a:effectLst/>
                <a:latin typeface="JetBrains Mono"/>
              </a:rPr>
              <a:t>app </a:t>
            </a:r>
            <a:r>
              <a:rPr kumimoji="0" lang="ru-RU" altLang="ru-RU" sz="1400" b="0" i="0" u="none" strike="noStrike" cap="none" normalizeH="0" baseline="0" dirty="0">
                <a:ln>
                  <a:noFill/>
                </a:ln>
                <a:solidFill>
                  <a:srgbClr val="89DDFF"/>
                </a:solidFill>
                <a:effectLst/>
                <a:latin typeface="JetBrains Mono"/>
              </a:rPr>
              <a:t>= </a:t>
            </a:r>
            <a:r>
              <a:rPr kumimoji="0" lang="ru-RU" altLang="ru-RU" sz="1400" b="0" i="0" u="none" strike="noStrike" cap="none" normalizeH="0" baseline="0" dirty="0">
                <a:ln>
                  <a:noFill/>
                </a:ln>
                <a:solidFill>
                  <a:srgbClr val="82AAFF"/>
                </a:solidFill>
                <a:effectLst/>
                <a:latin typeface="JetBrains Mono"/>
              </a:rPr>
              <a:t>Flask</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C3CEE3"/>
                </a:solidFill>
                <a:effectLst/>
                <a:latin typeface="JetBrains Mono"/>
              </a:rPr>
              <a:t>__name__</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br>
              <a:rPr kumimoji="0" lang="ru-RU" altLang="ru-RU" sz="1400" b="0" i="0" u="none" strike="noStrike" cap="none" normalizeH="0" baseline="0" dirty="0">
                <a:ln>
                  <a:noFill/>
                </a:ln>
                <a:solidFill>
                  <a:srgbClr val="89DDFF"/>
                </a:solidFill>
                <a:effectLst/>
                <a:latin typeface="JetBrains Mono"/>
              </a:rPr>
            </a:br>
            <a:br>
              <a:rPr kumimoji="0" lang="ru-RU" altLang="ru-RU" sz="1400" b="0" i="0" u="none" strike="noStrike" cap="none" normalizeH="0" baseline="0" dirty="0">
                <a:ln>
                  <a:noFill/>
                </a:ln>
                <a:solidFill>
                  <a:srgbClr val="89DDFF"/>
                </a:solidFill>
                <a:effectLst/>
                <a:latin typeface="JetBrains Mono"/>
              </a:rPr>
            </a:br>
            <a:r>
              <a:rPr kumimoji="0" lang="ru-RU" altLang="ru-RU" sz="1400" b="0" i="0" u="none" strike="noStrike" cap="none" normalizeH="0" baseline="0" dirty="0">
                <a:ln>
                  <a:noFill/>
                </a:ln>
                <a:solidFill>
                  <a:srgbClr val="82AAFF"/>
                </a:solidFill>
                <a:effectLst/>
                <a:latin typeface="JetBrains Mono"/>
              </a:rPr>
              <a:t>@app.route</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C3E88D"/>
                </a:solidFill>
                <a:effectLst/>
                <a:latin typeface="JetBrains Mono"/>
              </a:rPr>
              <a:t>'/'</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1" u="none" strike="noStrike" cap="none" normalizeH="0" baseline="0" dirty="0">
                <a:ln>
                  <a:noFill/>
                </a:ln>
                <a:solidFill>
                  <a:srgbClr val="C792EA"/>
                </a:solidFill>
                <a:effectLst/>
                <a:latin typeface="JetBrains Mono"/>
              </a:rPr>
              <a:t>def </a:t>
            </a:r>
            <a:r>
              <a:rPr kumimoji="0" lang="ru-RU" altLang="ru-RU" sz="1400" b="0" i="0" u="none" strike="noStrike" cap="none" normalizeH="0" baseline="0" dirty="0">
                <a:ln>
                  <a:noFill/>
                </a:ln>
                <a:solidFill>
                  <a:srgbClr val="82AAFF"/>
                </a:solidFill>
                <a:effectLst/>
                <a:latin typeface="JetBrains Mono"/>
              </a:rPr>
              <a:t>hello_world</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0" u="none" strike="noStrike" cap="none" normalizeH="0" baseline="0" dirty="0">
                <a:ln>
                  <a:noFill/>
                </a:ln>
                <a:solidFill>
                  <a:srgbClr val="89DDFF"/>
                </a:solidFill>
                <a:effectLst/>
                <a:latin typeface="JetBrains Mono"/>
              </a:rPr>
              <a:t>    </a:t>
            </a:r>
            <a:r>
              <a:rPr kumimoji="0" lang="ru-RU" altLang="ru-RU" sz="1400" b="0" i="1" u="none" strike="noStrike" cap="none" normalizeH="0" baseline="0" dirty="0">
                <a:ln>
                  <a:noFill/>
                </a:ln>
                <a:solidFill>
                  <a:srgbClr val="C792EA"/>
                </a:solidFill>
                <a:effectLst/>
                <a:latin typeface="JetBrains Mono"/>
              </a:rPr>
              <a:t>return </a:t>
            </a:r>
            <a:r>
              <a:rPr kumimoji="0" lang="ru-RU" altLang="ru-RU" sz="1400" b="0" i="0" u="none" strike="noStrike" cap="none" normalizeH="0" baseline="0" dirty="0">
                <a:ln>
                  <a:noFill/>
                </a:ln>
                <a:solidFill>
                  <a:srgbClr val="C3E88D"/>
                </a:solidFill>
                <a:effectLst/>
                <a:latin typeface="JetBrains Mono"/>
              </a:rPr>
              <a:t>'Hello World!'</a:t>
            </a:r>
            <a:br>
              <a:rPr kumimoji="0" lang="ru-RU" altLang="ru-RU" sz="1400" b="0" i="0" u="none" strike="noStrike" cap="none" normalizeH="0" baseline="0" dirty="0">
                <a:ln>
                  <a:noFill/>
                </a:ln>
                <a:solidFill>
                  <a:srgbClr val="C3E88D"/>
                </a:solidFill>
                <a:effectLst/>
                <a:latin typeface="JetBrains Mono"/>
              </a:rPr>
            </a:br>
            <a:br>
              <a:rPr kumimoji="0" lang="ru-RU" altLang="ru-RU" sz="1400" b="0" i="0" u="none" strike="noStrike" cap="none" normalizeH="0" baseline="0" dirty="0">
                <a:ln>
                  <a:noFill/>
                </a:ln>
                <a:solidFill>
                  <a:srgbClr val="C3E88D"/>
                </a:solidFill>
                <a:effectLst/>
                <a:latin typeface="JetBrains Mono"/>
              </a:rPr>
            </a:br>
            <a:br>
              <a:rPr kumimoji="0" lang="ru-RU" altLang="ru-RU" sz="1400" b="0" i="0" u="none" strike="noStrike" cap="none" normalizeH="0" baseline="0" dirty="0">
                <a:ln>
                  <a:noFill/>
                </a:ln>
                <a:solidFill>
                  <a:srgbClr val="C3E88D"/>
                </a:solidFill>
                <a:effectLst/>
                <a:latin typeface="JetBrains Mono"/>
              </a:rPr>
            </a:br>
            <a:r>
              <a:rPr kumimoji="0" lang="ru-RU" altLang="ru-RU" sz="1400" b="0" i="1" u="none" strike="noStrike" cap="none" normalizeH="0" baseline="0" dirty="0">
                <a:ln>
                  <a:noFill/>
                </a:ln>
                <a:solidFill>
                  <a:srgbClr val="C792EA"/>
                </a:solidFill>
                <a:effectLst/>
                <a:latin typeface="JetBrains Mono"/>
              </a:rPr>
              <a:t>if </a:t>
            </a:r>
            <a:r>
              <a:rPr kumimoji="0" lang="ru-RU" altLang="ru-RU" sz="1400" b="0" i="0" u="none" strike="noStrike" cap="none" normalizeH="0" baseline="0" dirty="0">
                <a:ln>
                  <a:noFill/>
                </a:ln>
                <a:solidFill>
                  <a:srgbClr val="C3CEE3"/>
                </a:solidFill>
                <a:effectLst/>
                <a:latin typeface="JetBrains Mono"/>
              </a:rPr>
              <a:t>__name__ </a:t>
            </a:r>
            <a:r>
              <a:rPr kumimoji="0" lang="ru-RU" altLang="ru-RU" sz="1400" b="0" i="0" u="none" strike="noStrike" cap="none" normalizeH="0" baseline="0" dirty="0">
                <a:ln>
                  <a:noFill/>
                </a:ln>
                <a:solidFill>
                  <a:srgbClr val="89DDFF"/>
                </a:solidFill>
                <a:effectLst/>
                <a:latin typeface="JetBrains Mono"/>
              </a:rPr>
              <a:t>== </a:t>
            </a:r>
            <a:r>
              <a:rPr kumimoji="0" lang="ru-RU" altLang="ru-RU" sz="1400" b="0" i="0" u="none" strike="noStrike" cap="none" normalizeH="0" baseline="0" dirty="0">
                <a:ln>
                  <a:noFill/>
                </a:ln>
                <a:solidFill>
                  <a:srgbClr val="C3E88D"/>
                </a:solidFill>
                <a:effectLst/>
                <a:latin typeface="JetBrains Mono"/>
              </a:rPr>
              <a:t>'__main__'</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0" u="none" strike="noStrike" cap="none" normalizeH="0" baseline="0" dirty="0">
                <a:ln>
                  <a:noFill/>
                </a:ln>
                <a:solidFill>
                  <a:srgbClr val="89DDFF"/>
                </a:solidFill>
                <a:effectLst/>
                <a:latin typeface="JetBrains Mono"/>
              </a:rPr>
              <a:t>    </a:t>
            </a:r>
            <a:r>
              <a:rPr kumimoji="0" lang="ru-RU" altLang="ru-RU" sz="1400" b="0" i="0" u="none" strike="noStrike" cap="none" normalizeH="0" baseline="0" dirty="0">
                <a:ln>
                  <a:noFill/>
                </a:ln>
                <a:solidFill>
                  <a:srgbClr val="C3CEE3"/>
                </a:solidFill>
                <a:effectLst/>
                <a:latin typeface="JetBrains Mono"/>
              </a:rPr>
              <a:t>app</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82AAFF"/>
                </a:solidFill>
                <a:effectLst/>
                <a:latin typeface="JetBrains Mono"/>
              </a:rPr>
              <a:t>run</a:t>
            </a:r>
            <a:r>
              <a:rPr kumimoji="0" lang="ru-RU" altLang="ru-RU" sz="1400" b="0" i="0" u="none" strike="noStrike" cap="none" normalizeH="0" baseline="0" dirty="0">
                <a:ln>
                  <a:noFill/>
                </a:ln>
                <a:solidFill>
                  <a:srgbClr val="89DDFF"/>
                </a:solidFill>
                <a:effectLst/>
                <a:latin typeface="JetBrains Mono"/>
              </a:rPr>
              <a:t>()</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7152237" y="392493"/>
            <a:ext cx="4707802" cy="5909310"/>
          </a:xfrm>
          <a:prstGeom prst="rect">
            <a:avLst/>
          </a:prstGeom>
        </p:spPr>
        <p:txBody>
          <a:bodyPr wrap="square">
            <a:spAutoFit/>
          </a:bodyPr>
          <a:lstStyle/>
          <a:p>
            <a:r>
              <a:rPr lang="uk-UA" sz="1400" dirty="0"/>
              <a:t>Розглянемо, як працює програма, яку запустили : </a:t>
            </a:r>
          </a:p>
          <a:p>
            <a:pPr marL="342900" indent="-342900">
              <a:buAutoNum type="arabicPeriod"/>
            </a:pPr>
            <a:r>
              <a:rPr lang="uk-UA" sz="1400" dirty="0"/>
              <a:t>Спочатку ми імпортуться </a:t>
            </a:r>
            <a:r>
              <a:rPr lang="en-US" sz="1400" b="1" i="1" dirty="0"/>
              <a:t>Flask</a:t>
            </a:r>
            <a:r>
              <a:rPr lang="en-US" sz="1400" dirty="0"/>
              <a:t> </a:t>
            </a:r>
            <a:r>
              <a:rPr lang="uk-UA" sz="1400" dirty="0"/>
              <a:t>клас. Примірник цього класу буде </a:t>
            </a:r>
            <a:r>
              <a:rPr lang="en-US" sz="1400" b="1" i="1" dirty="0"/>
              <a:t>WSGI </a:t>
            </a:r>
            <a:r>
              <a:rPr lang="uk-UA" sz="1400" dirty="0"/>
              <a:t>додатком. Першим аргументом є ім'я модуля програми. Якщо використовується один модуль (як в даному прикладі), необхідно використовувати </a:t>
            </a:r>
            <a:r>
              <a:rPr lang="uk-UA" sz="1400" b="1" i="1" dirty="0"/>
              <a:t>__</a:t>
            </a:r>
            <a:r>
              <a:rPr lang="en-US" sz="1400" b="1" i="1" dirty="0"/>
              <a:t>name__</a:t>
            </a:r>
            <a:r>
              <a:rPr lang="en-US" sz="1400" dirty="0"/>
              <a:t>, </a:t>
            </a:r>
            <a:r>
              <a:rPr lang="uk-UA" sz="1400" dirty="0"/>
              <a:t>тому що в залежності від того, чи було був модуль запущений як додаток або як модуль імпортується, назва буде іншою ( </a:t>
            </a:r>
            <a:r>
              <a:rPr lang="uk-UA" sz="1400" i="1" dirty="0"/>
              <a:t>'</a:t>
            </a:r>
            <a:r>
              <a:rPr lang="uk-UA" sz="1400" b="1" i="1" dirty="0"/>
              <a:t>__</a:t>
            </a:r>
            <a:r>
              <a:rPr lang="en-US" sz="1400" b="1" i="1" dirty="0"/>
              <a:t>main__</a:t>
            </a:r>
            <a:r>
              <a:rPr lang="en-US" sz="1400" i="1" dirty="0"/>
              <a:t>'</a:t>
            </a:r>
            <a:r>
              <a:rPr lang="en-US" sz="1400" b="1" i="1" dirty="0"/>
              <a:t> </a:t>
            </a:r>
            <a:r>
              <a:rPr lang="uk-UA" sz="1400" dirty="0"/>
              <a:t>в порівнянні з реальним ім'ям імпорту). </a:t>
            </a:r>
          </a:p>
          <a:p>
            <a:pPr marL="342900" indent="-342900">
              <a:buAutoNum type="arabicPeriod"/>
            </a:pPr>
            <a:r>
              <a:rPr lang="uk-UA" sz="1400" dirty="0"/>
              <a:t>Далі створюється екземпляр цього класу. В нього передається ім'я модуля або пакета. Це необхідно, тому що </a:t>
            </a:r>
            <a:r>
              <a:rPr lang="en-US" sz="1400" b="1" i="1" dirty="0"/>
              <a:t>Flask </a:t>
            </a:r>
            <a:r>
              <a:rPr lang="uk-UA" sz="1400" dirty="0"/>
              <a:t>не знає, де шукати шаблони, статичні файли, і т.д. </a:t>
            </a:r>
          </a:p>
          <a:p>
            <a:pPr marL="342900" indent="-342900">
              <a:buAutoNum type="arabicPeriod"/>
            </a:pPr>
            <a:r>
              <a:rPr lang="uk-UA" sz="1400" dirty="0"/>
              <a:t>Потім ми використовується маршрут </a:t>
            </a:r>
            <a:r>
              <a:rPr lang="en-US" sz="1400" b="1" i="1" dirty="0"/>
              <a:t>route()</a:t>
            </a:r>
            <a:r>
              <a:rPr lang="en-US" sz="1400" dirty="0"/>
              <a:t>. </a:t>
            </a:r>
            <a:r>
              <a:rPr lang="uk-UA" sz="1400" dirty="0"/>
              <a:t>Декоратор говорить </a:t>
            </a:r>
            <a:r>
              <a:rPr lang="en-US" sz="1400" b="1" i="1" dirty="0"/>
              <a:t>Flask</a:t>
            </a:r>
            <a:r>
              <a:rPr lang="en-US" sz="1400" dirty="0"/>
              <a:t>, </a:t>
            </a:r>
            <a:r>
              <a:rPr lang="uk-UA" sz="1400" dirty="0"/>
              <a:t>що </a:t>
            </a:r>
            <a:r>
              <a:rPr lang="en-US" sz="1400" b="1" i="1" dirty="0"/>
              <a:t>URL</a:t>
            </a:r>
            <a:r>
              <a:rPr lang="en-US" sz="1400" dirty="0"/>
              <a:t> </a:t>
            </a:r>
            <a:r>
              <a:rPr lang="uk-UA" sz="1400" dirty="0"/>
              <a:t>повинен викликати відповідну функцію. </a:t>
            </a:r>
          </a:p>
          <a:p>
            <a:pPr marL="342900" indent="-342900">
              <a:buAutoNum type="arabicPeriod"/>
            </a:pPr>
            <a:r>
              <a:rPr lang="uk-UA" sz="1400" dirty="0"/>
              <a:t>Функція задає ім'я, яке також використовується для створення </a:t>
            </a:r>
            <a:r>
              <a:rPr lang="en-US" sz="1400" dirty="0"/>
              <a:t>URL-</a:t>
            </a:r>
            <a:r>
              <a:rPr lang="uk-UA" sz="1400" dirty="0"/>
              <a:t>адресу для цієї функції, і повертає повідомлення, яке потрібно відобразити в браузері користувача. </a:t>
            </a:r>
          </a:p>
          <a:p>
            <a:pPr marL="342900" indent="-342900">
              <a:buAutoNum type="arabicPeriod"/>
            </a:pPr>
            <a:r>
              <a:rPr lang="uk-UA" sz="1400" dirty="0"/>
              <a:t>Нарешті, викликається функція </a:t>
            </a:r>
            <a:r>
              <a:rPr lang="en-US" sz="1400" b="1" i="1" dirty="0"/>
              <a:t>run() </a:t>
            </a:r>
            <a:r>
              <a:rPr lang="uk-UA" sz="1400" dirty="0"/>
              <a:t>для запуску локального сервера з цим додатком.  Умова </a:t>
            </a:r>
            <a:r>
              <a:rPr lang="uk-UA" sz="1400" b="1" i="1" dirty="0"/>
              <a:t>__</a:t>
            </a:r>
            <a:r>
              <a:rPr lang="en-US" sz="1400" b="1" i="1" dirty="0"/>
              <a:t>name__ == «__main__»</a:t>
            </a:r>
            <a:r>
              <a:rPr lang="en-US" sz="1400" dirty="0"/>
              <a:t> </a:t>
            </a:r>
            <a:r>
              <a:rPr lang="uk-UA" sz="1400" dirty="0"/>
              <a:t>означає, що сервер працює тільки в тому випадку, якщо скрипт виконується безпосередньо з </a:t>
            </a:r>
            <a:r>
              <a:rPr lang="en-US" sz="1400" dirty="0"/>
              <a:t>Python </a:t>
            </a:r>
            <a:r>
              <a:rPr lang="uk-UA" sz="1400" dirty="0"/>
              <a:t>інтерпретаторі і не використовується в якості імпортованого модуля. </a:t>
            </a:r>
          </a:p>
        </p:txBody>
      </p:sp>
      <p:sp>
        <p:nvSpPr>
          <p:cNvPr id="3" name="Rectangle 2"/>
          <p:cNvSpPr/>
          <p:nvPr/>
        </p:nvSpPr>
        <p:spPr>
          <a:xfrm>
            <a:off x="278534" y="211424"/>
            <a:ext cx="6719795" cy="830997"/>
          </a:xfrm>
          <a:prstGeom prst="rect">
            <a:avLst/>
          </a:prstGeom>
        </p:spPr>
        <p:txBody>
          <a:bodyPr wrap="square">
            <a:spAutoFit/>
          </a:bodyPr>
          <a:lstStyle/>
          <a:p>
            <a:r>
              <a:rPr lang="ru-RU" sz="1600" dirty="0"/>
              <a:t>Створюємо </a:t>
            </a:r>
            <a:r>
              <a:rPr lang="uk-UA" sz="1600" dirty="0"/>
              <a:t>в </a:t>
            </a:r>
            <a:r>
              <a:rPr lang="en-US" sz="1600" dirty="0" err="1"/>
              <a:t>PyCharm</a:t>
            </a:r>
            <a:r>
              <a:rPr lang="en-US" sz="1600" dirty="0"/>
              <a:t> Flask-</a:t>
            </a:r>
            <a:r>
              <a:rPr lang="ru-RU" sz="1600" dirty="0"/>
              <a:t>проект, а в ньому файл </a:t>
            </a:r>
            <a:r>
              <a:rPr lang="ru-RU" sz="1600" b="1" i="1" dirty="0"/>
              <a:t>main.py</a:t>
            </a:r>
            <a:r>
              <a:rPr lang="ru-RU" sz="1600" dirty="0"/>
              <a:t> і вводимо наступний код. </a:t>
            </a:r>
            <a:endParaRPr lang="en-US" sz="1600" dirty="0"/>
          </a:p>
          <a:p>
            <a:r>
              <a:rPr lang="ru-RU" sz="1600" dirty="0"/>
              <a:t>Запускаємо інтерпретатор і бачимо результат роботи </a:t>
            </a:r>
            <a:r>
              <a:rPr lang="en-US" sz="1600" dirty="0"/>
              <a:t>flask</a:t>
            </a:r>
            <a:r>
              <a:rPr lang="ru-RU" sz="1600" dirty="0"/>
              <a:t> </a:t>
            </a:r>
            <a:endParaRPr lang="uk-UA" sz="1600" dirty="0"/>
          </a:p>
        </p:txBody>
      </p:sp>
      <p:pic>
        <p:nvPicPr>
          <p:cNvPr id="7" name="Picture 6"/>
          <p:cNvPicPr>
            <a:picLocks noChangeAspect="1"/>
          </p:cNvPicPr>
          <p:nvPr/>
        </p:nvPicPr>
        <p:blipFill>
          <a:blip r:embed="rId3"/>
          <a:stretch>
            <a:fillRect/>
          </a:stretch>
        </p:blipFill>
        <p:spPr>
          <a:xfrm>
            <a:off x="293483" y="4134840"/>
            <a:ext cx="6781800" cy="2390775"/>
          </a:xfrm>
          <a:prstGeom prst="rect">
            <a:avLst/>
          </a:prstGeom>
        </p:spPr>
      </p:pic>
    </p:spTree>
    <p:extLst>
      <p:ext uri="{BB962C8B-B14F-4D97-AF65-F5344CB8AC3E}">
        <p14:creationId xmlns:p14="http://schemas.microsoft.com/office/powerpoint/2010/main" val="2642473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604" y="226337"/>
            <a:ext cx="11479794" cy="6328372"/>
          </a:xfrm>
        </p:spPr>
        <p:txBody>
          <a:bodyPr>
            <a:normAutofit/>
          </a:bodyPr>
          <a:lstStyle/>
          <a:p>
            <a:pPr marL="0" indent="0">
              <a:buNone/>
            </a:pPr>
            <a:r>
              <a:rPr lang="uk-UA" sz="1600" dirty="0"/>
              <a:t>Метод </a:t>
            </a:r>
            <a:r>
              <a:rPr lang="en-US" sz="1600" b="1" i="1" dirty="0"/>
              <a:t>run()</a:t>
            </a:r>
            <a:r>
              <a:rPr lang="en-US" sz="1600" dirty="0"/>
              <a:t> </a:t>
            </a:r>
            <a:r>
              <a:rPr lang="uk-UA" sz="1600" dirty="0"/>
              <a:t>підходить для початку розробки на локальному сервері. Але це вимагає ручного перезапуску сервера після кожної зміни в коді. Добре що </a:t>
            </a:r>
            <a:r>
              <a:rPr lang="en-US" sz="1600" dirty="0"/>
              <a:t>Flask </a:t>
            </a:r>
            <a:r>
              <a:rPr lang="uk-UA" sz="1600" dirty="0"/>
              <a:t>може впоратися з цією проблемою. Якщо включити </a:t>
            </a:r>
            <a:r>
              <a:rPr lang="en-US" sz="1600" i="1" dirty="0"/>
              <a:t>Debug Mode</a:t>
            </a:r>
            <a:r>
              <a:rPr lang="en-US" sz="1600" dirty="0"/>
              <a:t>, </a:t>
            </a:r>
            <a:r>
              <a:rPr lang="uk-UA" sz="1600" dirty="0"/>
              <a:t>сервер буде сам перевантажуватися після кожної зміни в коді. + ви отримаєте корисний відладчик, на той випадок якщо щось піде не так. </a:t>
            </a:r>
          </a:p>
        </p:txBody>
      </p:sp>
      <p:sp>
        <p:nvSpPr>
          <p:cNvPr id="2" name="Rectangle 1"/>
          <p:cNvSpPr>
            <a:spLocks noChangeArrowheads="1"/>
          </p:cNvSpPr>
          <p:nvPr/>
        </p:nvSpPr>
        <p:spPr bwMode="auto">
          <a:xfrm>
            <a:off x="271604" y="1255602"/>
            <a:ext cx="2066591" cy="461665"/>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1" u="none" strike="noStrike" cap="none" normalizeH="0" baseline="0" dirty="0">
                <a:ln>
                  <a:noFill/>
                </a:ln>
                <a:solidFill>
                  <a:srgbClr val="C792EA"/>
                </a:solidFill>
                <a:effectLst/>
                <a:latin typeface="JetBrains Mono"/>
              </a:rPr>
              <a:t>if </a:t>
            </a:r>
            <a:r>
              <a:rPr kumimoji="0" lang="ru-RU" altLang="ru-RU" sz="1200" b="0" i="0" u="none" strike="noStrike" cap="none" normalizeH="0" baseline="0" dirty="0">
                <a:ln>
                  <a:noFill/>
                </a:ln>
                <a:solidFill>
                  <a:srgbClr val="C3CEE3"/>
                </a:solidFill>
                <a:effectLst/>
                <a:latin typeface="JetBrains Mono"/>
              </a:rPr>
              <a:t>__name__ </a:t>
            </a:r>
            <a:r>
              <a:rPr kumimoji="0" lang="ru-RU" altLang="ru-RU" sz="1200" b="0" i="0" u="none" strike="noStrike" cap="none" normalizeH="0" baseline="0" dirty="0">
                <a:ln>
                  <a:noFill/>
                </a:ln>
                <a:solidFill>
                  <a:srgbClr val="89DDFF"/>
                </a:solidFill>
                <a:effectLst/>
                <a:latin typeface="JetBrains Mono"/>
              </a:rPr>
              <a:t>== </a:t>
            </a:r>
            <a:r>
              <a:rPr kumimoji="0" lang="ru-RU" altLang="ru-RU" sz="1200" b="0" i="0" u="none" strike="noStrike" cap="none" normalizeH="0" baseline="0" dirty="0">
                <a:ln>
                  <a:noFill/>
                </a:ln>
                <a:solidFill>
                  <a:srgbClr val="C3E88D"/>
                </a:solidFill>
                <a:effectLst/>
                <a:latin typeface="JetBrains Mono"/>
              </a:rPr>
              <a:t>'__main__'</a:t>
            </a:r>
            <a:r>
              <a:rPr kumimoji="0" lang="ru-RU" altLang="ru-RU" sz="1200" b="0" i="0" u="none" strike="noStrike" cap="none" normalizeH="0" baseline="0" dirty="0">
                <a:ln>
                  <a:noFill/>
                </a:ln>
                <a:solidFill>
                  <a:srgbClr val="89DDFF"/>
                </a:solidFill>
                <a:effectLst/>
                <a:latin typeface="JetBrains Mono"/>
              </a:rPr>
              <a:t>:</a:t>
            </a:r>
            <a:br>
              <a:rPr kumimoji="0" lang="ru-RU" altLang="ru-RU" sz="1200" b="0" i="0" u="none" strike="noStrike" cap="none" normalizeH="0" baseline="0" dirty="0">
                <a:ln>
                  <a:noFill/>
                </a:ln>
                <a:solidFill>
                  <a:srgbClr val="89DDFF"/>
                </a:solidFill>
                <a:effectLst/>
                <a:latin typeface="JetBrains Mono"/>
              </a:rPr>
            </a:br>
            <a:r>
              <a:rPr kumimoji="0" lang="ru-RU" altLang="ru-RU" sz="1200" b="0" i="0" u="none" strike="noStrike" cap="none" normalizeH="0" baseline="0" dirty="0">
                <a:ln>
                  <a:noFill/>
                </a:ln>
                <a:solidFill>
                  <a:srgbClr val="89DDFF"/>
                </a:solidFill>
                <a:effectLst/>
                <a:latin typeface="JetBrains Mono"/>
              </a:rPr>
              <a:t>    </a:t>
            </a:r>
            <a:r>
              <a:rPr kumimoji="0" lang="ru-RU" altLang="ru-RU" sz="1200" b="0" i="0" u="none" strike="noStrike" cap="none" normalizeH="0" baseline="0" dirty="0">
                <a:ln>
                  <a:noFill/>
                </a:ln>
                <a:solidFill>
                  <a:srgbClr val="C3CEE3"/>
                </a:solidFill>
                <a:effectLst/>
                <a:latin typeface="JetBrains Mono"/>
              </a:rPr>
              <a:t>app</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82AAFF"/>
                </a:solidFill>
                <a:effectLst/>
                <a:latin typeface="JetBrains Mono"/>
              </a:rPr>
              <a:t>run</a:t>
            </a:r>
            <a:r>
              <a:rPr kumimoji="0" lang="ru-RU" altLang="ru-RU" sz="1200" b="0" i="0" u="none" strike="noStrike" cap="none" normalizeH="0" baseline="0" dirty="0">
                <a:ln>
                  <a:noFill/>
                </a:ln>
                <a:solidFill>
                  <a:srgbClr val="89DDFF"/>
                </a:solidFill>
                <a:effectLst/>
                <a:latin typeface="JetBrains Mono"/>
              </a:rPr>
              <a:t>(</a:t>
            </a:r>
            <a:r>
              <a:rPr kumimoji="0" lang="ru-RU" altLang="ru-RU" sz="1200" b="0" i="0" u="none" strike="noStrike" cap="none" normalizeH="0" baseline="0" dirty="0">
                <a:ln>
                  <a:noFill/>
                </a:ln>
                <a:solidFill>
                  <a:srgbClr val="F78C6C"/>
                </a:solidFill>
                <a:effectLst/>
                <a:latin typeface="JetBrains Mono"/>
              </a:rPr>
              <a:t>debug</a:t>
            </a:r>
            <a:r>
              <a:rPr kumimoji="0" lang="ru-RU" altLang="ru-RU" sz="1200" b="0" i="0" u="none" strike="noStrike" cap="none" normalizeH="0" baseline="0" dirty="0">
                <a:ln>
                  <a:noFill/>
                </a:ln>
                <a:solidFill>
                  <a:srgbClr val="89DDFF"/>
                </a:solidFill>
                <a:effectLst/>
                <a:latin typeface="JetBrains Mono"/>
              </a:rPr>
              <a:t>=</a:t>
            </a:r>
            <a:r>
              <a:rPr kumimoji="0" lang="ru-RU" altLang="ru-RU" sz="1200" b="0" i="1" u="none" strike="noStrike" cap="none" normalizeH="0" baseline="0" dirty="0">
                <a:ln>
                  <a:noFill/>
                </a:ln>
                <a:solidFill>
                  <a:srgbClr val="C792EA"/>
                </a:solidFill>
                <a:effectLst/>
                <a:latin typeface="JetBrains Mono"/>
              </a:rPr>
              <a:t>True</a:t>
            </a:r>
            <a:r>
              <a:rPr kumimoji="0" lang="ru-RU" altLang="ru-RU" sz="1200" b="0" i="0" u="none" strike="noStrike" cap="none" normalizeH="0" baseline="0" dirty="0">
                <a:ln>
                  <a:noFill/>
                </a:ln>
                <a:solidFill>
                  <a:srgbClr val="89DDFF"/>
                </a:solidFill>
                <a:effectLst/>
                <a:latin typeface="JetBrains Mono"/>
              </a:rPr>
              <a:t>)</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5629175" y="3331674"/>
            <a:ext cx="6475307" cy="1077218"/>
          </a:xfrm>
          <a:prstGeom prst="rect">
            <a:avLst/>
          </a:prstGeom>
        </p:spPr>
        <p:txBody>
          <a:bodyPr wrap="square">
            <a:spAutoFit/>
          </a:bodyPr>
          <a:lstStyle/>
          <a:p>
            <a:r>
              <a:rPr lang="ru-RU" sz="1600" i="1" dirty="0"/>
              <a:t>Увага! </a:t>
            </a:r>
          </a:p>
          <a:p>
            <a:r>
              <a:rPr lang="uk-UA" sz="1600" i="1" dirty="0"/>
              <a:t>І</a:t>
            </a:r>
            <a:r>
              <a:rPr lang="ru-RU" sz="1600" i="1" dirty="0"/>
              <a:t>нтерактивний відладчик дозволяє виконати довільний код. Це робить його одним з основних ризиків в безпеці, і тому </a:t>
            </a:r>
            <a:r>
              <a:rPr lang="ru-RU" sz="1600" b="1" i="1" dirty="0"/>
              <a:t>він ніколи не повинен бути використаний на </a:t>
            </a:r>
            <a:r>
              <a:rPr lang="en-US" sz="1600" b="1" i="1" dirty="0"/>
              <a:t>prod</a:t>
            </a:r>
            <a:r>
              <a:rPr lang="uk-UA" sz="1600" b="1" i="1" dirty="0"/>
              <a:t>’і</a:t>
            </a:r>
            <a:r>
              <a:rPr lang="ru-RU" sz="1600" i="1" dirty="0"/>
              <a:t>. </a:t>
            </a:r>
            <a:endParaRPr lang="uk-UA" sz="1600" i="1" dirty="0"/>
          </a:p>
        </p:txBody>
      </p:sp>
      <p:pic>
        <p:nvPicPr>
          <p:cNvPr id="7" name="Picture 6"/>
          <p:cNvPicPr>
            <a:picLocks noChangeAspect="1"/>
          </p:cNvPicPr>
          <p:nvPr/>
        </p:nvPicPr>
        <p:blipFill>
          <a:blip r:embed="rId2"/>
          <a:stretch>
            <a:fillRect/>
          </a:stretch>
        </p:blipFill>
        <p:spPr>
          <a:xfrm>
            <a:off x="2871693" y="1045012"/>
            <a:ext cx="5514964" cy="2202919"/>
          </a:xfrm>
          <a:prstGeom prst="rect">
            <a:avLst/>
          </a:prstGeom>
        </p:spPr>
      </p:pic>
      <p:pic>
        <p:nvPicPr>
          <p:cNvPr id="8" name="Picture 7"/>
          <p:cNvPicPr>
            <a:picLocks noChangeAspect="1"/>
          </p:cNvPicPr>
          <p:nvPr/>
        </p:nvPicPr>
        <p:blipFill>
          <a:blip r:embed="rId3"/>
          <a:stretch>
            <a:fillRect/>
          </a:stretch>
        </p:blipFill>
        <p:spPr>
          <a:xfrm>
            <a:off x="5629175" y="4356836"/>
            <a:ext cx="5869569" cy="2219585"/>
          </a:xfrm>
          <a:prstGeom prst="rect">
            <a:avLst/>
          </a:prstGeom>
        </p:spPr>
      </p:pic>
      <p:pic>
        <p:nvPicPr>
          <p:cNvPr id="9" name="Picture 8"/>
          <p:cNvPicPr>
            <a:picLocks noChangeAspect="1"/>
          </p:cNvPicPr>
          <p:nvPr/>
        </p:nvPicPr>
        <p:blipFill>
          <a:blip r:embed="rId4"/>
          <a:stretch>
            <a:fillRect/>
          </a:stretch>
        </p:blipFill>
        <p:spPr>
          <a:xfrm>
            <a:off x="16502" y="4020943"/>
            <a:ext cx="5530489" cy="2421802"/>
          </a:xfrm>
          <a:prstGeom prst="rect">
            <a:avLst/>
          </a:prstGeom>
        </p:spPr>
      </p:pic>
    </p:spTree>
    <p:extLst>
      <p:ext uri="{BB962C8B-B14F-4D97-AF65-F5344CB8AC3E}">
        <p14:creationId xmlns:p14="http://schemas.microsoft.com/office/powerpoint/2010/main" val="5011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441" y="244443"/>
            <a:ext cx="11830240" cy="6409853"/>
          </a:xfrm>
        </p:spPr>
        <p:txBody>
          <a:bodyPr>
            <a:normAutofit/>
          </a:bodyPr>
          <a:lstStyle/>
          <a:p>
            <a:pPr marL="0" indent="0">
              <a:buNone/>
            </a:pPr>
            <a:r>
              <a:rPr lang="uk-UA" sz="1600" dirty="0"/>
              <a:t>Маршрут (або шлях) використовується у фреймворку </a:t>
            </a:r>
            <a:r>
              <a:rPr lang="en-US" sz="1600" dirty="0"/>
              <a:t>Flask </a:t>
            </a:r>
            <a:r>
              <a:rPr lang="uk-UA" sz="1600" dirty="0"/>
              <a:t>для прив'язки </a:t>
            </a:r>
            <a:r>
              <a:rPr lang="en-US" sz="1600" dirty="0"/>
              <a:t>URL </a:t>
            </a:r>
            <a:r>
              <a:rPr lang="uk-UA" sz="1600" dirty="0"/>
              <a:t>до функції представлення. Ця функція відповідає на запит. У </a:t>
            </a:r>
            <a:r>
              <a:rPr lang="en-US" sz="1600" dirty="0"/>
              <a:t>Flask </a:t>
            </a:r>
            <a:r>
              <a:rPr lang="uk-UA" sz="1600" dirty="0"/>
              <a:t>декоратор </a:t>
            </a:r>
            <a:r>
              <a:rPr lang="en-US" sz="1600" b="1" i="1" dirty="0"/>
              <a:t>route</a:t>
            </a:r>
            <a:r>
              <a:rPr lang="en-US" sz="1600" dirty="0"/>
              <a:t> </a:t>
            </a:r>
            <a:r>
              <a:rPr lang="uk-UA" sz="1600" dirty="0"/>
              <a:t>використовується, щоб зв'язати </a:t>
            </a:r>
            <a:r>
              <a:rPr lang="en-US" sz="1600" dirty="0"/>
              <a:t>URL </a:t>
            </a:r>
            <a:r>
              <a:rPr lang="uk-UA" sz="1600" dirty="0"/>
              <a:t>адресу з функцією. Ось як маршрут створюється: </a:t>
            </a:r>
          </a:p>
          <a:p>
            <a:pPr marL="0" indent="0">
              <a:buNone/>
            </a:pPr>
            <a:endParaRPr lang="uk-UA" sz="1600" dirty="0"/>
          </a:p>
          <a:p>
            <a:pPr marL="0" indent="0">
              <a:buNone/>
            </a:pPr>
            <a:endParaRPr lang="uk-UA" sz="1600" dirty="0"/>
          </a:p>
          <a:p>
            <a:pPr marL="0" indent="0">
              <a:buNone/>
            </a:pPr>
            <a:endParaRPr lang="uk-UA" sz="1600" dirty="0"/>
          </a:p>
          <a:p>
            <a:pPr marL="0" indent="0">
              <a:buNone/>
            </a:pPr>
            <a:r>
              <a:rPr lang="uk-UA" sz="1600" dirty="0"/>
              <a:t>Також можна використовувати метод </a:t>
            </a:r>
            <a:r>
              <a:rPr lang="en-US" sz="1600" b="1" i="1" dirty="0" err="1"/>
              <a:t>add_url_rule</a:t>
            </a:r>
            <a:r>
              <a:rPr lang="en-US" sz="1600" b="1" i="1" dirty="0"/>
              <a:t>()</a:t>
            </a:r>
            <a:r>
              <a:rPr lang="en-US" sz="1600" dirty="0"/>
              <a:t> </a:t>
            </a:r>
            <a:r>
              <a:rPr lang="uk-UA" sz="1600" dirty="0"/>
              <a:t>замість декоратора </a:t>
            </a:r>
            <a:r>
              <a:rPr lang="en-US" sz="1600" b="1" i="1" dirty="0"/>
              <a:t>route</a:t>
            </a:r>
            <a:r>
              <a:rPr lang="en-US" sz="1600" dirty="0"/>
              <a:t> </a:t>
            </a:r>
            <a:r>
              <a:rPr lang="uk-UA" sz="1600" dirty="0"/>
              <a:t>для маршрутизації. </a:t>
            </a:r>
            <a:r>
              <a:rPr lang="en-US" sz="1600" b="1" i="1" dirty="0" err="1"/>
              <a:t>add_url_rule</a:t>
            </a:r>
            <a:r>
              <a:rPr lang="en-US" sz="1600" b="1" i="1" dirty="0"/>
              <a:t>()</a:t>
            </a:r>
            <a:r>
              <a:rPr lang="en-US" sz="1600" dirty="0"/>
              <a:t> - </a:t>
            </a:r>
            <a:r>
              <a:rPr lang="uk-UA" sz="1600" dirty="0"/>
              <a:t>це простий метод, а не декоратор. Крім </a:t>
            </a:r>
            <a:r>
              <a:rPr lang="en-US" sz="1600" dirty="0"/>
              <a:t>URL </a:t>
            </a:r>
            <a:r>
              <a:rPr lang="uk-UA" sz="1600" dirty="0"/>
              <a:t>він приймає кінцеву точку і назву функції керування. Кінцева точка відноситься до унікального імені маршруту. Зазвичай, назва функції представлення - це і є кінцева точка. </a:t>
            </a:r>
          </a:p>
          <a:p>
            <a:pPr marL="0" indent="0">
              <a:buNone/>
            </a:pPr>
            <a:r>
              <a:rPr lang="uk-UA" sz="1600" dirty="0"/>
              <a:t>Попередній код можна записати як:</a:t>
            </a:r>
          </a:p>
          <a:p>
            <a:pPr marL="0" indent="0">
              <a:buNone/>
            </a:pPr>
            <a:endParaRPr lang="uk-UA" sz="1600" dirty="0"/>
          </a:p>
          <a:p>
            <a:pPr marL="0" indent="0">
              <a:buNone/>
            </a:pPr>
            <a:endParaRPr lang="uk-UA" sz="1600" dirty="0"/>
          </a:p>
          <a:p>
            <a:pPr marL="0" indent="0">
              <a:buNone/>
            </a:pPr>
            <a:endParaRPr lang="uk-UA" sz="1600" dirty="0"/>
          </a:p>
          <a:p>
            <a:pPr marL="0" indent="0">
              <a:buNone/>
            </a:pPr>
            <a:r>
              <a:rPr lang="uk-UA" sz="1600" dirty="0"/>
              <a:t>Шляхів можна створювати стільки, скільки потрібно додатку. Наприклад, в наступному списку 3 шляхи.  </a:t>
            </a:r>
          </a:p>
          <a:p>
            <a:pPr marL="0" indent="0">
              <a:buNone/>
            </a:pPr>
            <a:endParaRPr lang="uk-UA" sz="1600" dirty="0"/>
          </a:p>
          <a:p>
            <a:pPr marL="0" indent="0">
              <a:buNone/>
            </a:pPr>
            <a:endParaRPr lang="uk-UA" sz="1600" dirty="0"/>
          </a:p>
          <a:p>
            <a:pPr marL="0" indent="0">
              <a:buNone/>
            </a:pPr>
            <a:endParaRPr lang="uk-UA" sz="1600" dirty="0"/>
          </a:p>
          <a:p>
            <a:pPr marL="0" indent="0">
              <a:buNone/>
            </a:pPr>
            <a:endParaRPr lang="uk-UA"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uk-UA" sz="1600" dirty="0"/>
          </a:p>
          <a:p>
            <a:pPr marL="0" indent="0">
              <a:buNone/>
            </a:pPr>
            <a:endParaRPr lang="uk-UA" sz="1600" dirty="0"/>
          </a:p>
        </p:txBody>
      </p:sp>
      <p:sp>
        <p:nvSpPr>
          <p:cNvPr id="2" name="Rectangle 1"/>
          <p:cNvSpPr>
            <a:spLocks noChangeArrowheads="1"/>
          </p:cNvSpPr>
          <p:nvPr/>
        </p:nvSpPr>
        <p:spPr bwMode="auto">
          <a:xfrm>
            <a:off x="298764" y="972847"/>
            <a:ext cx="1890197" cy="73866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82AAFF"/>
                </a:solidFill>
                <a:effectLst/>
                <a:latin typeface="JetBrains Mono"/>
              </a:rPr>
              <a:t>@app.route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1" u="none" strike="noStrike" cap="none" normalizeH="0" baseline="0">
                <a:ln>
                  <a:noFill/>
                </a:ln>
                <a:solidFill>
                  <a:srgbClr val="C792EA"/>
                </a:solidFill>
                <a:effectLst/>
                <a:latin typeface="JetBrains Mono"/>
              </a:rPr>
              <a:t>def </a:t>
            </a:r>
            <a:r>
              <a:rPr kumimoji="0" lang="ru-RU" altLang="ru-RU" sz="1400" b="0" i="0" u="none" strike="noStrike" cap="none" normalizeH="0" baseline="0">
                <a:ln>
                  <a:noFill/>
                </a:ln>
                <a:solidFill>
                  <a:srgbClr val="82AAFF"/>
                </a:solidFill>
                <a:effectLst/>
                <a:latin typeface="JetBrains Mono"/>
              </a:rPr>
              <a:t>index</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0" u="none" strike="noStrike" cap="none" normalizeH="0" baseline="0">
                <a:ln>
                  <a:noFill/>
                </a:ln>
                <a:solidFill>
                  <a:srgbClr val="89DDFF"/>
                </a:solidFill>
                <a:effectLst/>
                <a:latin typeface="JetBrains Mono"/>
              </a:rPr>
              <a:t>    </a:t>
            </a:r>
            <a:r>
              <a:rPr kumimoji="0" lang="ru-RU" altLang="ru-RU" sz="1400" b="0" i="1" u="none" strike="noStrike" cap="none" normalizeH="0" baseline="0">
                <a:ln>
                  <a:noFill/>
                </a:ln>
                <a:solidFill>
                  <a:srgbClr val="C792EA"/>
                </a:solidFill>
                <a:effectLst/>
                <a:latin typeface="JetBrains Mono"/>
              </a:rPr>
              <a:t>return </a:t>
            </a:r>
            <a:r>
              <a:rPr kumimoji="0" lang="ru-RU" altLang="ru-RU" sz="1400" b="0" i="0" u="none" strike="noStrike" cap="none" normalizeH="0" baseline="0">
                <a:ln>
                  <a:noFill/>
                </a:ln>
                <a:solidFill>
                  <a:srgbClr val="C3E88D"/>
                </a:solidFill>
                <a:effectLst/>
                <a:latin typeface="JetBrains Mono"/>
              </a:rPr>
              <a:t>'Hello World'</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
        <p:nvSpPr>
          <p:cNvPr id="5" name="Rectangle 4"/>
          <p:cNvSpPr/>
          <p:nvPr/>
        </p:nvSpPr>
        <p:spPr>
          <a:xfrm>
            <a:off x="2456127" y="880514"/>
            <a:ext cx="9053466" cy="830997"/>
          </a:xfrm>
          <a:prstGeom prst="rect">
            <a:avLst/>
          </a:prstGeom>
        </p:spPr>
        <p:txBody>
          <a:bodyPr wrap="square">
            <a:spAutoFit/>
          </a:bodyPr>
          <a:lstStyle/>
          <a:p>
            <a:r>
              <a:rPr lang="ru-RU" sz="1600" i="1" dirty="0"/>
              <a:t>Цей код призначає функцію </a:t>
            </a:r>
            <a:r>
              <a:rPr lang="ru-RU" sz="1600" b="1" i="1" dirty="0"/>
              <a:t>index() </a:t>
            </a:r>
            <a:r>
              <a:rPr lang="ru-RU" sz="1600" i="1" dirty="0"/>
              <a:t>обробником кореневого URL в додатку. Кожен раз, коли додаток буде отримувати запит, де шлях - </a:t>
            </a:r>
            <a:r>
              <a:rPr lang="ru-RU" sz="1600" b="1" i="1" dirty="0"/>
              <a:t>/</a:t>
            </a:r>
            <a:r>
              <a:rPr lang="ru-RU" sz="1600" i="1" dirty="0"/>
              <a:t>, викликається функція </a:t>
            </a:r>
            <a:r>
              <a:rPr lang="ru-RU" sz="1600" b="1" i="1" dirty="0"/>
              <a:t>index()</a:t>
            </a:r>
            <a:r>
              <a:rPr lang="ru-RU" sz="1600" i="1" dirty="0"/>
              <a:t>, і на цьому запит завершується. </a:t>
            </a:r>
            <a:endParaRPr lang="uk-UA" sz="1600" i="1" dirty="0"/>
          </a:p>
        </p:txBody>
      </p:sp>
      <p:sp>
        <p:nvSpPr>
          <p:cNvPr id="6" name="Rectangle 2"/>
          <p:cNvSpPr>
            <a:spLocks noChangeArrowheads="1"/>
          </p:cNvSpPr>
          <p:nvPr/>
        </p:nvSpPr>
        <p:spPr bwMode="auto">
          <a:xfrm>
            <a:off x="208229" y="3001741"/>
            <a:ext cx="2884123" cy="95410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1" u="none" strike="noStrike" cap="none" normalizeH="0" baseline="0">
                <a:ln>
                  <a:noFill/>
                </a:ln>
                <a:solidFill>
                  <a:srgbClr val="C792EA"/>
                </a:solidFill>
                <a:effectLst/>
                <a:latin typeface="JetBrains Mono"/>
              </a:rPr>
              <a:t>def </a:t>
            </a:r>
            <a:r>
              <a:rPr kumimoji="0" lang="ru-RU" altLang="ru-RU" sz="1400" b="0" i="0" u="none" strike="noStrike" cap="none" normalizeH="0" baseline="0">
                <a:ln>
                  <a:noFill/>
                </a:ln>
                <a:solidFill>
                  <a:srgbClr val="82AAFF"/>
                </a:solidFill>
                <a:effectLst/>
                <a:latin typeface="JetBrains Mono"/>
              </a:rPr>
              <a:t>index</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0" u="none" strike="noStrike" cap="none" normalizeH="0" baseline="0">
                <a:ln>
                  <a:noFill/>
                </a:ln>
                <a:solidFill>
                  <a:srgbClr val="89DDFF"/>
                </a:solidFill>
                <a:effectLst/>
                <a:latin typeface="JetBrains Mono"/>
              </a:rPr>
              <a:t>    </a:t>
            </a:r>
            <a:r>
              <a:rPr kumimoji="0" lang="ru-RU" altLang="ru-RU" sz="1400" b="0" i="1" u="none" strike="noStrike" cap="none" normalizeH="0" baseline="0">
                <a:ln>
                  <a:noFill/>
                </a:ln>
                <a:solidFill>
                  <a:srgbClr val="C792EA"/>
                </a:solidFill>
                <a:effectLst/>
                <a:latin typeface="JetBrains Mono"/>
              </a:rPr>
              <a:t>return </a:t>
            </a:r>
            <a:r>
              <a:rPr kumimoji="0" lang="ru-RU" altLang="ru-RU" sz="1400" b="0" i="0" u="none" strike="noStrike" cap="none" normalizeH="0" baseline="0">
                <a:ln>
                  <a:noFill/>
                </a:ln>
                <a:solidFill>
                  <a:srgbClr val="C3E88D"/>
                </a:solidFill>
                <a:effectLst/>
                <a:latin typeface="JetBrains Mono"/>
              </a:rPr>
              <a:t>'Hello World'</a:t>
            </a:r>
            <a:br>
              <a:rPr kumimoji="0" lang="ru-RU" altLang="ru-RU" sz="1400" b="0" i="0" u="none" strike="noStrike" cap="none" normalizeH="0" baseline="0">
                <a:ln>
                  <a:noFill/>
                </a:ln>
                <a:solidFill>
                  <a:srgbClr val="C3E88D"/>
                </a:solidFill>
                <a:effectLst/>
                <a:latin typeface="JetBrains Mono"/>
              </a:rPr>
            </a:br>
            <a:br>
              <a:rPr kumimoji="0" lang="ru-RU" altLang="ru-RU" sz="1400" b="0" i="0" u="none" strike="noStrike" cap="none" normalizeH="0" baseline="0">
                <a:ln>
                  <a:noFill/>
                </a:ln>
                <a:solidFill>
                  <a:srgbClr val="C3E88D"/>
                </a:solidFill>
                <a:effectLst/>
                <a:latin typeface="JetBrains Mono"/>
              </a:rPr>
            </a:br>
            <a:r>
              <a:rPr kumimoji="0" lang="ru-RU" altLang="ru-RU" sz="1400" b="0" i="0" u="none" strike="noStrike" cap="none" normalizeH="0" baseline="0">
                <a:ln>
                  <a:noFill/>
                </a:ln>
                <a:solidFill>
                  <a:srgbClr val="C3CEE3"/>
                </a:solidFill>
                <a:effectLst/>
                <a:latin typeface="JetBrains Mono"/>
              </a:rPr>
              <a:t>app</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82AAFF"/>
                </a:solidFill>
                <a:effectLst/>
                <a:latin typeface="JetBrains Mono"/>
              </a:rPr>
              <a:t>add_url_rule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C3E88D"/>
                </a:solidFill>
                <a:effectLst/>
                <a:latin typeface="JetBrains Mono"/>
              </a:rPr>
              <a:t>'index'</a:t>
            </a:r>
            <a:r>
              <a:rPr kumimoji="0" lang="ru-RU" altLang="ru-RU" sz="1400" b="0" i="0" u="none" strike="noStrike" cap="none" normalizeH="0" baseline="0">
                <a:ln>
                  <a:noFill/>
                </a:ln>
                <a:solidFill>
                  <a:srgbClr val="89DDFF"/>
                </a:solidFill>
                <a:effectLst/>
                <a:latin typeface="JetBrains Mono"/>
              </a:rPr>
              <a:t>, </a:t>
            </a:r>
            <a:r>
              <a:rPr kumimoji="0" lang="ru-RU" altLang="ru-RU" sz="1400" b="0" i="0" u="none" strike="noStrike" cap="none" normalizeH="0" baseline="0">
                <a:ln>
                  <a:noFill/>
                </a:ln>
                <a:solidFill>
                  <a:srgbClr val="C3CEE3"/>
                </a:solidFill>
                <a:effectLst/>
                <a:latin typeface="JetBrains Mono"/>
              </a:rPr>
              <a:t>index</a:t>
            </a:r>
            <a:r>
              <a:rPr kumimoji="0" lang="ru-RU" altLang="ru-RU" sz="1400" b="0" i="0" u="none" strike="noStrike" cap="none" normalizeH="0" baseline="0">
                <a:ln>
                  <a:noFill/>
                </a:ln>
                <a:solidFill>
                  <a:srgbClr val="89DDFF"/>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208229" y="4310200"/>
            <a:ext cx="2220480" cy="2462213"/>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82AAFF"/>
                </a:solidFill>
                <a:effectLst/>
                <a:latin typeface="JetBrains Mono"/>
              </a:rPr>
              <a:t>@app.route</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C3E88D"/>
                </a:solidFill>
                <a:effectLst/>
                <a:latin typeface="JetBrains Mono"/>
              </a:rPr>
              <a:t>'/'</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1" u="none" strike="noStrike" cap="none" normalizeH="0" baseline="0" dirty="0">
                <a:ln>
                  <a:noFill/>
                </a:ln>
                <a:solidFill>
                  <a:srgbClr val="C792EA"/>
                </a:solidFill>
                <a:effectLst/>
                <a:latin typeface="JetBrains Mono"/>
              </a:rPr>
              <a:t>def </a:t>
            </a:r>
            <a:r>
              <a:rPr kumimoji="0" lang="ru-RU" altLang="ru-RU" sz="1400" b="0" i="0" u="none" strike="noStrike" cap="none" normalizeH="0" baseline="0" dirty="0">
                <a:ln>
                  <a:noFill/>
                </a:ln>
                <a:solidFill>
                  <a:srgbClr val="82AAFF"/>
                </a:solidFill>
                <a:effectLst/>
                <a:latin typeface="JetBrains Mono"/>
              </a:rPr>
              <a:t>index</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0" u="none" strike="noStrike" cap="none" normalizeH="0" baseline="0" dirty="0">
                <a:ln>
                  <a:noFill/>
                </a:ln>
                <a:solidFill>
                  <a:srgbClr val="89DDFF"/>
                </a:solidFill>
                <a:effectLst/>
                <a:latin typeface="JetBrains Mono"/>
              </a:rPr>
              <a:t>    </a:t>
            </a:r>
            <a:r>
              <a:rPr kumimoji="0" lang="ru-RU" altLang="ru-RU" sz="1400" b="0" i="1" u="none" strike="noStrike" cap="none" normalizeH="0" baseline="0" dirty="0">
                <a:ln>
                  <a:noFill/>
                </a:ln>
                <a:solidFill>
                  <a:srgbClr val="C792EA"/>
                </a:solidFill>
                <a:effectLst/>
                <a:latin typeface="JetBrains Mono"/>
              </a:rPr>
              <a:t>return </a:t>
            </a:r>
            <a:r>
              <a:rPr kumimoji="0" lang="ru-RU" altLang="ru-RU" sz="1400" b="0" i="0" u="none" strike="noStrike" cap="none" normalizeH="0" baseline="0" dirty="0">
                <a:ln>
                  <a:noFill/>
                </a:ln>
                <a:solidFill>
                  <a:srgbClr val="C3E88D"/>
                </a:solidFill>
                <a:effectLst/>
                <a:latin typeface="JetBrains Mono"/>
              </a:rPr>
              <a:t>'Home Page'</a:t>
            </a:r>
            <a:br>
              <a:rPr kumimoji="0" lang="ru-RU" altLang="ru-RU" sz="1400" b="0" i="0" u="none" strike="noStrike" cap="none" normalizeH="0" baseline="0" dirty="0">
                <a:ln>
                  <a:noFill/>
                </a:ln>
                <a:solidFill>
                  <a:srgbClr val="C3E88D"/>
                </a:solidFill>
                <a:effectLst/>
                <a:latin typeface="JetBrains Mono"/>
              </a:rPr>
            </a:br>
            <a:br>
              <a:rPr kumimoji="0" lang="ru-RU" altLang="ru-RU" sz="1400" b="0" i="0" u="none" strike="noStrike" cap="none" normalizeH="0" baseline="0" dirty="0">
                <a:ln>
                  <a:noFill/>
                </a:ln>
                <a:solidFill>
                  <a:srgbClr val="C3E88D"/>
                </a:solidFill>
                <a:effectLst/>
                <a:latin typeface="JetBrains Mono"/>
              </a:rPr>
            </a:br>
            <a:r>
              <a:rPr kumimoji="0" lang="ru-RU" altLang="ru-RU" sz="1400" b="0" i="0" u="none" strike="noStrike" cap="none" normalizeH="0" baseline="0" dirty="0">
                <a:ln>
                  <a:noFill/>
                </a:ln>
                <a:solidFill>
                  <a:srgbClr val="82AAFF"/>
                </a:solidFill>
                <a:effectLst/>
                <a:latin typeface="JetBrains Mono"/>
              </a:rPr>
              <a:t>@app.route</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C3E88D"/>
                </a:solidFill>
                <a:effectLst/>
                <a:latin typeface="JetBrains Mono"/>
              </a:rPr>
              <a:t>'/career/'</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1" u="none" strike="noStrike" cap="none" normalizeH="0" baseline="0" dirty="0">
                <a:ln>
                  <a:noFill/>
                </a:ln>
                <a:solidFill>
                  <a:srgbClr val="C792EA"/>
                </a:solidFill>
                <a:effectLst/>
                <a:latin typeface="JetBrains Mono"/>
              </a:rPr>
              <a:t>def </a:t>
            </a:r>
            <a:r>
              <a:rPr kumimoji="0" lang="ru-RU" altLang="ru-RU" sz="1400" b="0" i="0" u="none" strike="noStrike" cap="none" normalizeH="0" baseline="0" dirty="0">
                <a:ln>
                  <a:noFill/>
                </a:ln>
                <a:solidFill>
                  <a:srgbClr val="82AAFF"/>
                </a:solidFill>
                <a:effectLst/>
                <a:latin typeface="JetBrains Mono"/>
              </a:rPr>
              <a:t>career</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0" u="none" strike="noStrike" cap="none" normalizeH="0" baseline="0" dirty="0">
                <a:ln>
                  <a:noFill/>
                </a:ln>
                <a:solidFill>
                  <a:srgbClr val="89DDFF"/>
                </a:solidFill>
                <a:effectLst/>
                <a:latin typeface="JetBrains Mono"/>
              </a:rPr>
              <a:t>    </a:t>
            </a:r>
            <a:r>
              <a:rPr kumimoji="0" lang="ru-RU" altLang="ru-RU" sz="1400" b="0" i="1" u="none" strike="noStrike" cap="none" normalizeH="0" baseline="0" dirty="0">
                <a:ln>
                  <a:noFill/>
                </a:ln>
                <a:solidFill>
                  <a:srgbClr val="C792EA"/>
                </a:solidFill>
                <a:effectLst/>
                <a:latin typeface="JetBrains Mono"/>
              </a:rPr>
              <a:t>return </a:t>
            </a:r>
            <a:r>
              <a:rPr kumimoji="0" lang="ru-RU" altLang="ru-RU" sz="1400" b="0" i="0" u="none" strike="noStrike" cap="none" normalizeH="0" baseline="0" dirty="0">
                <a:ln>
                  <a:noFill/>
                </a:ln>
                <a:solidFill>
                  <a:srgbClr val="C3E88D"/>
                </a:solidFill>
                <a:effectLst/>
                <a:latin typeface="JetBrains Mono"/>
              </a:rPr>
              <a:t>'Career Page'</a:t>
            </a:r>
            <a:br>
              <a:rPr kumimoji="0" lang="ru-RU" altLang="ru-RU" sz="1400" b="0" i="0" u="none" strike="noStrike" cap="none" normalizeH="0" baseline="0" dirty="0">
                <a:ln>
                  <a:noFill/>
                </a:ln>
                <a:solidFill>
                  <a:srgbClr val="C3E88D"/>
                </a:solidFill>
                <a:effectLst/>
                <a:latin typeface="JetBrains Mono"/>
              </a:rPr>
            </a:br>
            <a:br>
              <a:rPr kumimoji="0" lang="ru-RU" altLang="ru-RU" sz="1400" b="0" i="0" u="none" strike="noStrike" cap="none" normalizeH="0" baseline="0" dirty="0">
                <a:ln>
                  <a:noFill/>
                </a:ln>
                <a:solidFill>
                  <a:srgbClr val="C3E88D"/>
                </a:solidFill>
                <a:effectLst/>
                <a:latin typeface="JetBrains Mono"/>
              </a:rPr>
            </a:br>
            <a:r>
              <a:rPr kumimoji="0" lang="ru-RU" altLang="ru-RU" sz="1400" b="0" i="0" u="none" strike="noStrike" cap="none" normalizeH="0" baseline="0" dirty="0">
                <a:ln>
                  <a:noFill/>
                </a:ln>
                <a:solidFill>
                  <a:srgbClr val="82AAFF"/>
                </a:solidFill>
                <a:effectLst/>
                <a:latin typeface="JetBrains Mono"/>
              </a:rPr>
              <a:t>@app.route</a:t>
            </a:r>
            <a:r>
              <a:rPr kumimoji="0" lang="ru-RU" altLang="ru-RU" sz="1400" b="0" i="0" u="none" strike="noStrike" cap="none" normalizeH="0" baseline="0" dirty="0">
                <a:ln>
                  <a:noFill/>
                </a:ln>
                <a:solidFill>
                  <a:srgbClr val="89DDFF"/>
                </a:solidFill>
                <a:effectLst/>
                <a:latin typeface="JetBrains Mono"/>
              </a:rPr>
              <a:t>(</a:t>
            </a:r>
            <a:r>
              <a:rPr kumimoji="0" lang="ru-RU" altLang="ru-RU" sz="1400" b="0" i="0" u="none" strike="noStrike" cap="none" normalizeH="0" baseline="0" dirty="0">
                <a:ln>
                  <a:noFill/>
                </a:ln>
                <a:solidFill>
                  <a:srgbClr val="C3E88D"/>
                </a:solidFill>
                <a:effectLst/>
                <a:latin typeface="JetBrains Mono"/>
              </a:rPr>
              <a:t>'/feedback/'</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1" u="none" strike="noStrike" cap="none" normalizeH="0" baseline="0" dirty="0">
                <a:ln>
                  <a:noFill/>
                </a:ln>
                <a:solidFill>
                  <a:srgbClr val="C792EA"/>
                </a:solidFill>
                <a:effectLst/>
                <a:latin typeface="JetBrains Mono"/>
              </a:rPr>
              <a:t>def </a:t>
            </a:r>
            <a:r>
              <a:rPr kumimoji="0" lang="ru-RU" altLang="ru-RU" sz="1400" b="0" i="0" u="none" strike="noStrike" cap="none" normalizeH="0" baseline="0" dirty="0">
                <a:ln>
                  <a:noFill/>
                </a:ln>
                <a:solidFill>
                  <a:srgbClr val="82AAFF"/>
                </a:solidFill>
                <a:effectLst/>
                <a:latin typeface="JetBrains Mono"/>
              </a:rPr>
              <a:t>feedback</a:t>
            </a:r>
            <a:r>
              <a:rPr kumimoji="0" lang="ru-RU" altLang="ru-RU" sz="1400" b="0" i="0" u="none" strike="noStrike" cap="none" normalizeH="0" baseline="0" dirty="0">
                <a:ln>
                  <a:noFill/>
                </a:ln>
                <a:solidFill>
                  <a:srgbClr val="89DDFF"/>
                </a:solidFill>
                <a:effectLst/>
                <a:latin typeface="JetBrains Mono"/>
              </a:rPr>
              <a:t>():</a:t>
            </a:r>
            <a:br>
              <a:rPr kumimoji="0" lang="ru-RU" altLang="ru-RU" sz="1400" b="0" i="0" u="none" strike="noStrike" cap="none" normalizeH="0" baseline="0" dirty="0">
                <a:ln>
                  <a:noFill/>
                </a:ln>
                <a:solidFill>
                  <a:srgbClr val="89DDFF"/>
                </a:solidFill>
                <a:effectLst/>
                <a:latin typeface="JetBrains Mono"/>
              </a:rPr>
            </a:br>
            <a:r>
              <a:rPr kumimoji="0" lang="ru-RU" altLang="ru-RU" sz="1400" b="0" i="0" u="none" strike="noStrike" cap="none" normalizeH="0" baseline="0" dirty="0">
                <a:ln>
                  <a:noFill/>
                </a:ln>
                <a:solidFill>
                  <a:srgbClr val="89DDFF"/>
                </a:solidFill>
                <a:effectLst/>
                <a:latin typeface="JetBrains Mono"/>
              </a:rPr>
              <a:t>    </a:t>
            </a:r>
            <a:r>
              <a:rPr kumimoji="0" lang="ru-RU" altLang="ru-RU" sz="1400" b="0" i="1" u="none" strike="noStrike" cap="none" normalizeH="0" baseline="0" dirty="0">
                <a:ln>
                  <a:noFill/>
                </a:ln>
                <a:solidFill>
                  <a:srgbClr val="C792EA"/>
                </a:solidFill>
                <a:effectLst/>
                <a:latin typeface="JetBrains Mono"/>
              </a:rPr>
              <a:t>return </a:t>
            </a:r>
            <a:r>
              <a:rPr kumimoji="0" lang="ru-RU" altLang="ru-RU" sz="1400" b="0" i="0" u="none" strike="noStrike" cap="none" normalizeH="0" baseline="0" dirty="0">
                <a:ln>
                  <a:noFill/>
                </a:ln>
                <a:solidFill>
                  <a:srgbClr val="C3E88D"/>
                </a:solidFill>
                <a:effectLst/>
                <a:latin typeface="JetBrains Mono"/>
              </a:rPr>
              <a:t>'Feedback Page'</a:t>
            </a:r>
            <a:endParaRPr kumimoji="0" lang="ru-RU" altLang="ru-RU" sz="3200" b="0" i="0" u="none" strike="noStrike" cap="none" normalizeH="0" baseline="0" dirty="0">
              <a:ln>
                <a:noFill/>
              </a:ln>
              <a:solidFill>
                <a:schemeClr val="tx1"/>
              </a:solidFill>
              <a:effectLst/>
              <a:latin typeface="Arial" panose="020B0604020202020204" pitchFamily="34" charset="0"/>
            </a:endParaRPr>
          </a:p>
        </p:txBody>
      </p:sp>
      <p:sp>
        <p:nvSpPr>
          <p:cNvPr id="11" name="Rectangle 10"/>
          <p:cNvSpPr/>
          <p:nvPr/>
        </p:nvSpPr>
        <p:spPr>
          <a:xfrm>
            <a:off x="3355817" y="3001740"/>
            <a:ext cx="8332206" cy="738664"/>
          </a:xfrm>
          <a:prstGeom prst="rect">
            <a:avLst/>
          </a:prstGeom>
        </p:spPr>
        <p:txBody>
          <a:bodyPr wrap="square">
            <a:spAutoFit/>
          </a:bodyPr>
          <a:lstStyle/>
          <a:p>
            <a:r>
              <a:rPr lang="uk-UA" sz="1400" i="1" dirty="0"/>
              <a:t>Декоратор </a:t>
            </a:r>
            <a:r>
              <a:rPr lang="en-US" sz="1400" b="1" i="1" dirty="0"/>
              <a:t>route</a:t>
            </a:r>
            <a:r>
              <a:rPr lang="en-US" sz="1400" i="1" dirty="0"/>
              <a:t> </a:t>
            </a:r>
            <a:r>
              <a:rPr lang="uk-UA" sz="1400" i="1" dirty="0"/>
              <a:t>використовується в більшості випадків, але у </a:t>
            </a:r>
            <a:r>
              <a:rPr lang="en-US" sz="1400" b="1" i="1" dirty="0" err="1"/>
              <a:t>add_url_rule</a:t>
            </a:r>
            <a:r>
              <a:rPr lang="en-US" sz="1400" b="1" i="1" dirty="0"/>
              <a:t>(</a:t>
            </a:r>
            <a:r>
              <a:rPr lang="en-US" sz="1400" i="1" dirty="0"/>
              <a:t>) </a:t>
            </a:r>
            <a:r>
              <a:rPr lang="uk-UA" sz="1400" i="1" dirty="0"/>
              <a:t>є свої переваги. Функція представлення повинна повернути рядок. Якщо намагатися повернути щось інше, сервер відповість помилкою 500 </a:t>
            </a:r>
            <a:r>
              <a:rPr lang="en-US" sz="1400" i="1" dirty="0"/>
              <a:t>Internal Sever Error. </a:t>
            </a:r>
            <a:endParaRPr lang="uk-UA" sz="1400" i="1" dirty="0"/>
          </a:p>
        </p:txBody>
      </p:sp>
      <p:sp>
        <p:nvSpPr>
          <p:cNvPr id="12" name="Rectangle 11"/>
          <p:cNvSpPr/>
          <p:nvPr/>
        </p:nvSpPr>
        <p:spPr>
          <a:xfrm>
            <a:off x="2622487" y="4468808"/>
            <a:ext cx="5851557" cy="830997"/>
          </a:xfrm>
          <a:prstGeom prst="rect">
            <a:avLst/>
          </a:prstGeom>
        </p:spPr>
        <p:txBody>
          <a:bodyPr wrap="square">
            <a:spAutoFit/>
          </a:bodyPr>
          <a:lstStyle/>
          <a:p>
            <a:r>
              <a:rPr lang="ru-RU" sz="1600" i="1" dirty="0"/>
              <a:t>Коли URL в маршруті закінчується завершальним слешем (/), Flask перенаправляє запит без слеша на URL зі слешем. Так, запит до </a:t>
            </a:r>
            <a:r>
              <a:rPr lang="ru-RU" sz="1600" b="1" i="1" dirty="0"/>
              <a:t>/career </a:t>
            </a:r>
            <a:r>
              <a:rPr lang="ru-RU" sz="1600" i="1" dirty="0"/>
              <a:t>буде перенаправлений на </a:t>
            </a:r>
            <a:r>
              <a:rPr lang="ru-RU" sz="1600" b="1" i="1" dirty="0"/>
              <a:t>/career/</a:t>
            </a:r>
            <a:endParaRPr lang="uk-UA" sz="1600" b="1" i="1" dirty="0"/>
          </a:p>
        </p:txBody>
      </p:sp>
    </p:spTree>
    <p:extLst>
      <p:ext uri="{BB962C8B-B14F-4D97-AF65-F5344CB8AC3E}">
        <p14:creationId xmlns:p14="http://schemas.microsoft.com/office/powerpoint/2010/main" val="128694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43" y="226337"/>
            <a:ext cx="11796665" cy="6427960"/>
          </a:xfrm>
        </p:spPr>
        <p:txBody>
          <a:bodyPr>
            <a:normAutofit/>
          </a:bodyPr>
          <a:lstStyle/>
          <a:p>
            <a:pPr marL="0" indent="0">
              <a:buNone/>
            </a:pPr>
            <a:r>
              <a:rPr lang="ru-RU" sz="1600" dirty="0"/>
              <a:t>Для однієї функції представлення може бути використано кілька URL наприклад:</a:t>
            </a:r>
          </a:p>
          <a:p>
            <a:pPr marL="0" indent="0">
              <a:buNone/>
            </a:pPr>
            <a:endParaRPr lang="ru-RU" sz="1600" dirty="0"/>
          </a:p>
          <a:p>
            <a:pPr marL="0" indent="0">
              <a:buNone/>
            </a:pPr>
            <a:endParaRPr lang="ru-RU" sz="1600" dirty="0"/>
          </a:p>
          <a:p>
            <a:pPr marL="0" indent="0">
              <a:buNone/>
            </a:pPr>
            <a:endParaRPr lang="ru-RU" sz="1600" dirty="0"/>
          </a:p>
          <a:p>
            <a:pPr marL="0" indent="0">
              <a:spcBef>
                <a:spcPts val="0"/>
              </a:spcBef>
              <a:buNone/>
            </a:pPr>
            <a:r>
              <a:rPr lang="uk-UA" sz="1600" dirty="0"/>
              <a:t>Якщо перейти за адресою, для якої немає відповідної функції представлення, з'явиться помилка </a:t>
            </a:r>
            <a:r>
              <a:rPr lang="uk-UA" sz="1600" b="1" i="1" dirty="0"/>
              <a:t>404 </a:t>
            </a:r>
            <a:r>
              <a:rPr lang="en-US" sz="1600" b="1" i="1" dirty="0"/>
              <a:t>Not Found</a:t>
            </a:r>
            <a:r>
              <a:rPr lang="en-US" sz="1600" dirty="0"/>
              <a:t>. </a:t>
            </a:r>
            <a:endParaRPr lang="uk-UA" sz="1600" dirty="0"/>
          </a:p>
          <a:p>
            <a:pPr marL="0" indent="0">
              <a:spcBef>
                <a:spcPts val="0"/>
              </a:spcBef>
              <a:buNone/>
            </a:pPr>
            <a:r>
              <a:rPr lang="uk-UA" sz="1600" dirty="0"/>
              <a:t>Ці маршрути статичні. Велика частина сучасних додатків мають динамічні </a:t>
            </a:r>
            <a:r>
              <a:rPr lang="en-US" sz="1600" dirty="0"/>
              <a:t>URL. </a:t>
            </a:r>
            <a:endParaRPr lang="uk-UA" sz="1600" dirty="0"/>
          </a:p>
          <a:p>
            <a:pPr marL="0" indent="0">
              <a:buNone/>
            </a:pPr>
            <a:endParaRPr lang="uk-UA" sz="1600" b="1" i="1" dirty="0"/>
          </a:p>
          <a:p>
            <a:pPr marL="0" indent="0">
              <a:buNone/>
            </a:pPr>
            <a:r>
              <a:rPr lang="uk-UA" sz="1600" b="1" i="1" dirty="0"/>
              <a:t>Динамічний </a:t>
            </a:r>
            <a:r>
              <a:rPr lang="en-US" sz="1600" b="1" i="1" dirty="0"/>
              <a:t>URL </a:t>
            </a:r>
            <a:r>
              <a:rPr lang="en-US" sz="1600" dirty="0"/>
              <a:t>- </a:t>
            </a:r>
            <a:r>
              <a:rPr lang="uk-UA" sz="1600" dirty="0"/>
              <a:t>це адреса, який складається з однієї або декількох змінних частин, які впливають на відображення сторінки. </a:t>
            </a:r>
          </a:p>
          <a:p>
            <a:pPr marL="0" indent="0">
              <a:buNone/>
            </a:pPr>
            <a:r>
              <a:rPr lang="uk-UA" sz="1600" dirty="0"/>
              <a:t>Наприклад, при створенні веб-додатку зі сторінками профілів, у кожного користувача буде унікальний </a:t>
            </a:r>
            <a:r>
              <a:rPr lang="en-US" sz="1600" b="1" i="1" dirty="0"/>
              <a:t>id</a:t>
            </a:r>
            <a:r>
              <a:rPr lang="en-US" sz="1600" dirty="0"/>
              <a:t>. </a:t>
            </a:r>
            <a:r>
              <a:rPr lang="uk-UA" sz="1600" dirty="0"/>
              <a:t>Профіль першого користувача буде на сторінці </a:t>
            </a:r>
            <a:r>
              <a:rPr lang="uk-UA" sz="1600" b="1" i="1" dirty="0"/>
              <a:t>/</a:t>
            </a:r>
            <a:r>
              <a:rPr lang="en-US" sz="1600" b="1" i="1" dirty="0"/>
              <a:t>user/1</a:t>
            </a:r>
            <a:r>
              <a:rPr lang="en-US" sz="1600" dirty="0"/>
              <a:t>, </a:t>
            </a:r>
            <a:r>
              <a:rPr lang="uk-UA" sz="1600" dirty="0"/>
              <a:t>другого - на </a:t>
            </a:r>
            <a:r>
              <a:rPr lang="uk-UA" sz="1600" b="1" i="1" dirty="0"/>
              <a:t>/</a:t>
            </a:r>
            <a:r>
              <a:rPr lang="en-US" sz="1600" b="1" i="1" dirty="0"/>
              <a:t>user/2 </a:t>
            </a:r>
            <a:r>
              <a:rPr lang="uk-UA" sz="1600" dirty="0"/>
              <a:t>і т.д. </a:t>
            </a:r>
          </a:p>
          <a:p>
            <a:pPr marL="0" indent="0">
              <a:buNone/>
            </a:pPr>
            <a:r>
              <a:rPr lang="uk-UA" sz="1600" dirty="0"/>
              <a:t>Дуже незручний спосіб отримати такий результат - створювати маршрути для кожного користувача окремо. Разом цього можна відзначити динамічні частини </a:t>
            </a:r>
            <a:r>
              <a:rPr lang="en-US" sz="1600" dirty="0"/>
              <a:t>URL </a:t>
            </a:r>
            <a:r>
              <a:rPr lang="uk-UA" sz="1600" dirty="0"/>
              <a:t>як </a:t>
            </a:r>
            <a:r>
              <a:rPr lang="uk-UA" sz="1600" b="1" i="1" dirty="0"/>
              <a:t>&lt;</a:t>
            </a:r>
            <a:r>
              <a:rPr lang="en-US" sz="1600" b="1" i="1" dirty="0" err="1"/>
              <a:t>variable_name</a:t>
            </a:r>
            <a:r>
              <a:rPr lang="en-US" sz="1600" b="1" i="1" dirty="0"/>
              <a:t>&gt;</a:t>
            </a:r>
            <a:r>
              <a:rPr lang="en-US" sz="1600" dirty="0"/>
              <a:t> (</a:t>
            </a:r>
            <a:r>
              <a:rPr lang="uk-UA" sz="1600" dirty="0"/>
              <a:t>змінні). Далі ці частини передаватимуть ключові слова функції відображення. </a:t>
            </a:r>
          </a:p>
          <a:p>
            <a:pPr marL="0" indent="0">
              <a:buNone/>
            </a:pPr>
            <a:r>
              <a:rPr lang="uk-UA" sz="1600" dirty="0"/>
              <a:t>Наступний код демонструє шлях з динамічним елементом. </a:t>
            </a:r>
            <a:r>
              <a:rPr lang="ru-RU" sz="1600" dirty="0"/>
              <a:t> </a:t>
            </a:r>
          </a:p>
          <a:p>
            <a:pPr marL="0" indent="0">
              <a:buNone/>
            </a:pPr>
            <a:endParaRPr lang="ru-RU" sz="1600" dirty="0"/>
          </a:p>
          <a:p>
            <a:pPr marL="0" indent="0">
              <a:buNone/>
            </a:pPr>
            <a:endParaRPr lang="ru-RU" sz="1600" dirty="0"/>
          </a:p>
          <a:p>
            <a:pPr marL="0" indent="0">
              <a:buNone/>
            </a:pPr>
            <a:endParaRPr lang="ru-RU" sz="1600" dirty="0"/>
          </a:p>
          <a:p>
            <a:pPr marL="0" indent="0">
              <a:buNone/>
            </a:pPr>
            <a:r>
              <a:rPr lang="uk-UA" sz="1600" dirty="0"/>
              <a:t>На місці </a:t>
            </a:r>
            <a:r>
              <a:rPr lang="uk-UA" sz="1600" b="1" i="1" dirty="0"/>
              <a:t>&lt;</a:t>
            </a:r>
            <a:r>
              <a:rPr lang="en-US" sz="1600" b="1" i="1" dirty="0"/>
              <a:t>id&gt;</a:t>
            </a:r>
            <a:r>
              <a:rPr lang="en-US" sz="1600" dirty="0"/>
              <a:t> </a:t>
            </a:r>
            <a:r>
              <a:rPr lang="uk-UA" sz="1600" dirty="0"/>
              <a:t>буде вказуватися частина </a:t>
            </a:r>
            <a:r>
              <a:rPr lang="en-US" sz="1600" dirty="0"/>
              <a:t>URI, </a:t>
            </a:r>
            <a:r>
              <a:rPr lang="uk-UA" sz="1600" dirty="0"/>
              <a:t>яка йде після </a:t>
            </a:r>
            <a:r>
              <a:rPr lang="uk-UA" sz="1600" b="1" dirty="0"/>
              <a:t>/</a:t>
            </a:r>
            <a:r>
              <a:rPr lang="en-US" sz="1600" b="1" dirty="0"/>
              <a:t>user/</a:t>
            </a:r>
            <a:r>
              <a:rPr lang="en-US" sz="1600" dirty="0"/>
              <a:t>. </a:t>
            </a:r>
            <a:r>
              <a:rPr lang="uk-UA" sz="1600" dirty="0"/>
              <a:t>Наприклад, якщо зайти на /</a:t>
            </a:r>
            <a:r>
              <a:rPr lang="en-US" sz="1600" dirty="0"/>
              <a:t>user/100/, </a:t>
            </a:r>
            <a:r>
              <a:rPr lang="uk-UA" sz="1600" dirty="0"/>
              <a:t>відповідь буде наступною. </a:t>
            </a:r>
            <a:endParaRPr lang="ru-RU" sz="1600" dirty="0"/>
          </a:p>
          <a:p>
            <a:pPr marL="0" indent="0">
              <a:buNone/>
            </a:pPr>
            <a:endParaRPr lang="uk-UA" sz="1600" dirty="0"/>
          </a:p>
        </p:txBody>
      </p:sp>
      <p:sp>
        <p:nvSpPr>
          <p:cNvPr id="4" name="Rectangle 1"/>
          <p:cNvSpPr>
            <a:spLocks noChangeArrowheads="1"/>
          </p:cNvSpPr>
          <p:nvPr/>
        </p:nvSpPr>
        <p:spPr bwMode="auto">
          <a:xfrm>
            <a:off x="244443" y="602573"/>
            <a:ext cx="2220480" cy="95410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82AAFF"/>
                </a:solidFill>
                <a:effectLst/>
                <a:latin typeface="JetBrains Mono"/>
              </a:rPr>
              <a:t>@app.route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'/contact/'</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0" u="none" strike="noStrike" cap="none" normalizeH="0" baseline="0">
                <a:ln>
                  <a:noFill/>
                </a:ln>
                <a:solidFill>
                  <a:srgbClr val="82AAFF"/>
                </a:solidFill>
                <a:effectLst/>
                <a:latin typeface="JetBrains Mono"/>
              </a:rPr>
              <a:t>@app.route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'/feedback/'</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1" u="none" strike="noStrike" cap="none" normalizeH="0" baseline="0">
                <a:ln>
                  <a:noFill/>
                </a:ln>
                <a:solidFill>
                  <a:srgbClr val="C792EA"/>
                </a:solidFill>
                <a:effectLst/>
                <a:latin typeface="JetBrains Mono"/>
              </a:rPr>
              <a:t>def </a:t>
            </a:r>
            <a:r>
              <a:rPr kumimoji="0" lang="ru-RU" altLang="ru-RU" sz="1400" b="0" i="0" u="none" strike="noStrike" cap="none" normalizeH="0" baseline="0">
                <a:ln>
                  <a:noFill/>
                </a:ln>
                <a:solidFill>
                  <a:srgbClr val="82AAFF"/>
                </a:solidFill>
                <a:effectLst/>
                <a:latin typeface="JetBrains Mono"/>
              </a:rPr>
              <a:t>feedback</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0" u="none" strike="noStrike" cap="none" normalizeH="0" baseline="0">
                <a:ln>
                  <a:noFill/>
                </a:ln>
                <a:solidFill>
                  <a:srgbClr val="89DDFF"/>
                </a:solidFill>
                <a:effectLst/>
                <a:latin typeface="JetBrains Mono"/>
              </a:rPr>
              <a:t>    </a:t>
            </a:r>
            <a:r>
              <a:rPr kumimoji="0" lang="ru-RU" altLang="ru-RU" sz="1400" b="0" i="1" u="none" strike="noStrike" cap="none" normalizeH="0" baseline="0">
                <a:ln>
                  <a:noFill/>
                </a:ln>
                <a:solidFill>
                  <a:srgbClr val="C792EA"/>
                </a:solidFill>
                <a:effectLst/>
                <a:latin typeface="JetBrains Mono"/>
              </a:rPr>
              <a:t>return </a:t>
            </a:r>
            <a:r>
              <a:rPr kumimoji="0" lang="ru-RU" altLang="ru-RU" sz="1400" b="0" i="0" u="none" strike="noStrike" cap="none" normalizeH="0" baseline="0">
                <a:ln>
                  <a:noFill/>
                </a:ln>
                <a:solidFill>
                  <a:srgbClr val="C3E88D"/>
                </a:solidFill>
                <a:effectLst/>
                <a:latin typeface="JetBrains Mono"/>
              </a:rPr>
              <a:t>'Feedback Page'</a:t>
            </a:r>
            <a:endParaRPr kumimoji="0" lang="ru-RU" altLang="ru-RU" sz="3200" b="0" i="0" u="none" strike="noStrike" cap="none" normalizeH="0" baseline="0">
              <a:ln>
                <a:noFill/>
              </a:ln>
              <a:solidFill>
                <a:schemeClr val="tx1"/>
              </a:solidFill>
              <a:effectLst/>
              <a:latin typeface="Arial" panose="020B0604020202020204" pitchFamily="34" charset="0"/>
            </a:endParaRPr>
          </a:p>
        </p:txBody>
      </p:sp>
      <p:sp>
        <p:nvSpPr>
          <p:cNvPr id="5" name="Rectangle 4"/>
          <p:cNvSpPr/>
          <p:nvPr/>
        </p:nvSpPr>
        <p:spPr>
          <a:xfrm>
            <a:off x="2740182" y="846994"/>
            <a:ext cx="8766772" cy="307777"/>
          </a:xfrm>
          <a:prstGeom prst="rect">
            <a:avLst/>
          </a:prstGeom>
        </p:spPr>
        <p:txBody>
          <a:bodyPr wrap="square">
            <a:spAutoFit/>
          </a:bodyPr>
          <a:lstStyle/>
          <a:p>
            <a:r>
              <a:rPr lang="uk-UA" sz="1400" i="1" dirty="0"/>
              <a:t>В цьому випадку у відповідь на запити </a:t>
            </a:r>
            <a:r>
              <a:rPr lang="uk-UA" sz="1400" b="1" i="1" dirty="0"/>
              <a:t>/</a:t>
            </a:r>
            <a:r>
              <a:rPr lang="en-US" sz="1400" b="1" i="1" dirty="0"/>
              <a:t>contact/ </a:t>
            </a:r>
            <a:r>
              <a:rPr lang="uk-UA" sz="1400" i="1" dirty="0"/>
              <a:t>або </a:t>
            </a:r>
            <a:r>
              <a:rPr lang="uk-UA" sz="1400" b="1" i="1" dirty="0"/>
              <a:t>/</a:t>
            </a:r>
            <a:r>
              <a:rPr lang="en-US" sz="1400" b="1" i="1" dirty="0"/>
              <a:t>feedback/</a:t>
            </a:r>
            <a:r>
              <a:rPr lang="en-US" sz="1400" i="1" dirty="0"/>
              <a:t>, </a:t>
            </a:r>
            <a:r>
              <a:rPr lang="uk-UA" sz="1400" i="1" dirty="0"/>
              <a:t>буде викликана функція </a:t>
            </a:r>
            <a:r>
              <a:rPr lang="en-US" sz="1400" b="1" i="1" dirty="0"/>
              <a:t>feedback()</a:t>
            </a:r>
            <a:r>
              <a:rPr lang="en-US" sz="1400" i="1" dirty="0"/>
              <a:t>. </a:t>
            </a:r>
            <a:endParaRPr lang="uk-UA" sz="1400" i="1" dirty="0"/>
          </a:p>
        </p:txBody>
      </p:sp>
      <p:sp>
        <p:nvSpPr>
          <p:cNvPr id="7" name="Rectangle 3"/>
          <p:cNvSpPr>
            <a:spLocks noChangeArrowheads="1"/>
          </p:cNvSpPr>
          <p:nvPr/>
        </p:nvSpPr>
        <p:spPr bwMode="auto">
          <a:xfrm>
            <a:off x="244443" y="4406828"/>
            <a:ext cx="2937022" cy="73866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a:ln>
                  <a:noFill/>
                </a:ln>
                <a:solidFill>
                  <a:srgbClr val="82AAFF"/>
                </a:solidFill>
                <a:effectLst/>
                <a:latin typeface="JetBrains Mono"/>
              </a:rPr>
              <a:t>@app.route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'/user/&lt;id&gt;/'</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1" u="none" strike="noStrike" cap="none" normalizeH="0" baseline="0">
                <a:ln>
                  <a:noFill/>
                </a:ln>
                <a:solidFill>
                  <a:srgbClr val="C792EA"/>
                </a:solidFill>
                <a:effectLst/>
                <a:latin typeface="JetBrains Mono"/>
              </a:rPr>
              <a:t>def </a:t>
            </a:r>
            <a:r>
              <a:rPr kumimoji="0" lang="ru-RU" altLang="ru-RU" sz="1400" b="0" i="0" u="none" strike="noStrike" cap="none" normalizeH="0" baseline="0">
                <a:ln>
                  <a:noFill/>
                </a:ln>
                <a:solidFill>
                  <a:srgbClr val="82AAFF"/>
                </a:solidFill>
                <a:effectLst/>
                <a:latin typeface="JetBrains Mono"/>
              </a:rPr>
              <a:t>user_profile</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F78C6C"/>
                </a:solidFill>
                <a:effectLst/>
                <a:latin typeface="JetBrains Mono"/>
              </a:rPr>
              <a:t>id</a:t>
            </a:r>
            <a:r>
              <a:rPr kumimoji="0" lang="ru-RU" altLang="ru-RU" sz="1400" b="0" i="0" u="none" strike="noStrike" cap="none" normalizeH="0" baseline="0">
                <a:ln>
                  <a:noFill/>
                </a:ln>
                <a:solidFill>
                  <a:srgbClr val="89DDFF"/>
                </a:solidFill>
                <a:effectLst/>
                <a:latin typeface="JetBrains Mono"/>
              </a:rPr>
              <a:t>):</a:t>
            </a:r>
            <a:br>
              <a:rPr kumimoji="0" lang="ru-RU" altLang="ru-RU" sz="1400" b="0" i="0" u="none" strike="noStrike" cap="none" normalizeH="0" baseline="0">
                <a:ln>
                  <a:noFill/>
                </a:ln>
                <a:solidFill>
                  <a:srgbClr val="89DDFF"/>
                </a:solidFill>
                <a:effectLst/>
                <a:latin typeface="JetBrains Mono"/>
              </a:rPr>
            </a:br>
            <a:r>
              <a:rPr kumimoji="0" lang="ru-RU" altLang="ru-RU" sz="1400" b="0" i="0" u="none" strike="noStrike" cap="none" normalizeH="0" baseline="0">
                <a:ln>
                  <a:noFill/>
                </a:ln>
                <a:solidFill>
                  <a:srgbClr val="89DDFF"/>
                </a:solidFill>
                <a:effectLst/>
                <a:latin typeface="JetBrains Mono"/>
              </a:rPr>
              <a:t>    </a:t>
            </a:r>
            <a:r>
              <a:rPr kumimoji="0" lang="ru-RU" altLang="ru-RU" sz="1400" b="0" i="1" u="none" strike="noStrike" cap="none" normalizeH="0" baseline="0">
                <a:ln>
                  <a:noFill/>
                </a:ln>
                <a:solidFill>
                  <a:srgbClr val="C792EA"/>
                </a:solidFill>
                <a:effectLst/>
                <a:latin typeface="JetBrains Mono"/>
              </a:rPr>
              <a:t>return </a:t>
            </a:r>
            <a:r>
              <a:rPr kumimoji="0" lang="ru-RU" altLang="ru-RU" sz="1400" b="0" i="0" u="none" strike="noStrike" cap="none" normalizeH="0" baseline="0">
                <a:ln>
                  <a:noFill/>
                </a:ln>
                <a:solidFill>
                  <a:srgbClr val="C3E88D"/>
                </a:solidFill>
                <a:effectLst/>
                <a:latin typeface="JetBrains Mono"/>
              </a:rPr>
              <a:t>f"Profile page of user </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F78C6C"/>
                </a:solidFill>
                <a:effectLst/>
                <a:latin typeface="JetBrains Mono"/>
              </a:rPr>
              <a:t>id</a:t>
            </a:r>
            <a:r>
              <a:rPr kumimoji="0" lang="ru-RU" altLang="ru-RU" sz="1400" b="0" i="0" u="none" strike="noStrike" cap="none" normalizeH="0" baseline="0">
                <a:ln>
                  <a:noFill/>
                </a:ln>
                <a:solidFill>
                  <a:srgbClr val="89DDFF"/>
                </a:solidFill>
                <a:effectLst/>
                <a:latin typeface="JetBrains Mono"/>
              </a:rPr>
              <a:t>}</a:t>
            </a:r>
            <a:r>
              <a:rPr kumimoji="0" lang="ru-RU" altLang="ru-RU" sz="1400" b="0" i="0" u="none" strike="noStrike" cap="none" normalizeH="0" baseline="0">
                <a:ln>
                  <a:noFill/>
                </a:ln>
                <a:solidFill>
                  <a:srgbClr val="C3E88D"/>
                </a:solidFill>
                <a:effectLst/>
                <a:latin typeface="JetBrains Mono"/>
              </a:rPr>
              <a:t>"</a:t>
            </a:r>
            <a:endParaRPr kumimoji="0" lang="ru-RU" altLang="ru-RU" sz="3200" b="0" i="0" u="none" strike="noStrike" cap="none" normalizeH="0" baseline="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244443" y="5845427"/>
            <a:ext cx="1866900" cy="400050"/>
          </a:xfrm>
          <a:prstGeom prst="rect">
            <a:avLst/>
          </a:prstGeom>
        </p:spPr>
      </p:pic>
    </p:spTree>
    <p:extLst>
      <p:ext uri="{BB962C8B-B14F-4D97-AF65-F5344CB8AC3E}">
        <p14:creationId xmlns:p14="http://schemas.microsoft.com/office/powerpoint/2010/main" val="307437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603" y="262550"/>
            <a:ext cx="11706131" cy="6382694"/>
          </a:xfrm>
        </p:spPr>
        <p:txBody>
          <a:bodyPr>
            <a:normAutofit/>
          </a:bodyPr>
          <a:lstStyle/>
          <a:p>
            <a:pPr marL="0" indent="0">
              <a:buNone/>
            </a:pPr>
            <a:r>
              <a:rPr lang="uk-UA" sz="1600" dirty="0"/>
              <a:t>Цей елемент не обмежений числовими </a:t>
            </a:r>
            <a:r>
              <a:rPr lang="en-US" sz="1600" b="1" i="1" dirty="0"/>
              <a:t>id</a:t>
            </a:r>
            <a:r>
              <a:rPr lang="en-US" sz="1600" dirty="0"/>
              <a:t>. </a:t>
            </a:r>
            <a:endParaRPr lang="ru-RU" sz="1600" dirty="0"/>
          </a:p>
          <a:p>
            <a:pPr marL="0" indent="0">
              <a:buNone/>
            </a:pPr>
            <a:r>
              <a:rPr lang="uk-UA" sz="1600" dirty="0"/>
              <a:t>Адреса може бути </a:t>
            </a:r>
            <a:r>
              <a:rPr lang="uk-UA" sz="1600" b="1" i="1" dirty="0"/>
              <a:t>/</a:t>
            </a:r>
            <a:r>
              <a:rPr lang="en-US" sz="1600" b="1" i="1" dirty="0"/>
              <a:t>user/</a:t>
            </a:r>
            <a:r>
              <a:rPr lang="ru-RU" sz="1600" b="1" i="1" dirty="0"/>
              <a:t>с</a:t>
            </a:r>
            <a:r>
              <a:rPr lang="en-US" sz="1600" b="1" i="1" dirty="0" err="1"/>
              <a:t>owboy</a:t>
            </a:r>
            <a:r>
              <a:rPr lang="en-US" sz="1600" b="1" i="1" dirty="0"/>
              <a:t>/</a:t>
            </a:r>
            <a:r>
              <a:rPr lang="en-US" sz="1600" dirty="0"/>
              <a:t>, </a:t>
            </a:r>
            <a:r>
              <a:rPr lang="en-US" sz="1600" b="1" i="1" dirty="0"/>
              <a:t>/user/foobar10/</a:t>
            </a:r>
            <a:r>
              <a:rPr lang="en-US" sz="1600" dirty="0"/>
              <a:t>, </a:t>
            </a:r>
            <a:r>
              <a:rPr lang="en-US" sz="1600" b="1" i="1" dirty="0"/>
              <a:t>/user/@@##</a:t>
            </a:r>
            <a:r>
              <a:rPr lang="ru-RU" sz="1600" b="1" i="1" dirty="0"/>
              <a:t>/</a:t>
            </a:r>
            <a:r>
              <a:rPr lang="en-US" sz="1600" dirty="0"/>
              <a:t>  </a:t>
            </a:r>
            <a:r>
              <a:rPr lang="uk-UA" sz="1600" dirty="0"/>
              <a:t>і т.д. </a:t>
            </a:r>
          </a:p>
          <a:p>
            <a:pPr marL="0" indent="0">
              <a:buNone/>
            </a:pPr>
            <a:r>
              <a:rPr lang="uk-UA" sz="1600" dirty="0"/>
              <a:t>Але він не буде працювати з наступними </a:t>
            </a:r>
            <a:r>
              <a:rPr lang="en-US" sz="1600" dirty="0"/>
              <a:t>URI: </a:t>
            </a:r>
            <a:r>
              <a:rPr lang="en-US" sz="1600" b="1" i="1" dirty="0"/>
              <a:t>/user/</a:t>
            </a:r>
            <a:r>
              <a:rPr lang="en-US" sz="1600" dirty="0"/>
              <a:t>, </a:t>
            </a:r>
            <a:r>
              <a:rPr lang="en-US" sz="1600" b="1" i="1" dirty="0"/>
              <a:t>/user/12/post/</a:t>
            </a:r>
            <a:r>
              <a:rPr lang="en-US" sz="1600" dirty="0"/>
              <a:t>. </a:t>
            </a:r>
          </a:p>
          <a:p>
            <a:pPr marL="0" indent="0">
              <a:buNone/>
            </a:pPr>
            <a:endParaRPr lang="en-US" sz="1600" dirty="0"/>
          </a:p>
          <a:p>
            <a:pPr marL="0" indent="0">
              <a:buNone/>
            </a:pPr>
            <a:r>
              <a:rPr lang="uk-UA" sz="1600" dirty="0"/>
              <a:t>Можна обмежити маршрут, щоб він працював тільки з числовими </a:t>
            </a:r>
            <a:r>
              <a:rPr lang="en-US" sz="1600" b="1" dirty="0"/>
              <a:t>id</a:t>
            </a:r>
            <a:r>
              <a:rPr lang="en-US" sz="1600" dirty="0"/>
              <a:t> </a:t>
            </a:r>
            <a:r>
              <a:rPr lang="uk-UA" sz="1600" dirty="0"/>
              <a:t>після </a:t>
            </a:r>
            <a:r>
              <a:rPr lang="uk-UA" sz="1600" b="1" i="1" dirty="0"/>
              <a:t>/</a:t>
            </a:r>
            <a:r>
              <a:rPr lang="en-US" sz="1600" b="1" i="1" dirty="0"/>
              <a:t>user/</a:t>
            </a:r>
            <a:r>
              <a:rPr lang="en-US" sz="1600" dirty="0"/>
              <a:t>. </a:t>
            </a:r>
            <a:r>
              <a:rPr lang="uk-UA" sz="1600" dirty="0"/>
              <a:t>Це робиться за допомогою </a:t>
            </a:r>
            <a:r>
              <a:rPr lang="uk-UA" sz="1600" b="1" u="sng" dirty="0"/>
              <a:t>конвертера</a:t>
            </a:r>
            <a:r>
              <a:rPr lang="uk-UA" sz="1600" dirty="0"/>
              <a:t>. </a:t>
            </a:r>
            <a:endParaRPr lang="en-US" sz="1600" dirty="0"/>
          </a:p>
          <a:p>
            <a:pPr marL="0" indent="0">
              <a:buNone/>
            </a:pPr>
            <a:r>
              <a:rPr lang="uk-UA" sz="1600" dirty="0"/>
              <a:t>За замовчуванням динамічні частини </a:t>
            </a:r>
            <a:r>
              <a:rPr lang="en-US" sz="1600" dirty="0"/>
              <a:t>URL </a:t>
            </a:r>
            <a:r>
              <a:rPr lang="uk-UA" sz="1600" dirty="0"/>
              <a:t>передаються в функцію у вигляді рядків. Це можна змінити за допомогою конвертера, який вказується перед динамічними елементами </a:t>
            </a:r>
            <a:r>
              <a:rPr lang="en-US" sz="1600" dirty="0"/>
              <a:t>URL </a:t>
            </a:r>
            <a:r>
              <a:rPr lang="uk-UA" sz="1600" dirty="0"/>
              <a:t>за допомогою </a:t>
            </a:r>
            <a:r>
              <a:rPr lang="uk-UA" sz="1600" b="1" i="1" dirty="0"/>
              <a:t>&lt;</a:t>
            </a:r>
            <a:r>
              <a:rPr lang="en-US" sz="1600" b="1" i="1" dirty="0"/>
              <a:t>converter: </a:t>
            </a:r>
            <a:r>
              <a:rPr lang="en-US" sz="1600" b="1" i="1" dirty="0" err="1"/>
              <a:t>variable_name</a:t>
            </a:r>
            <a:r>
              <a:rPr lang="en-US" sz="1600" b="1" i="1" dirty="0"/>
              <a:t>&gt;</a:t>
            </a:r>
            <a:r>
              <a:rPr lang="en-US" sz="1600" dirty="0"/>
              <a:t>. </a:t>
            </a:r>
          </a:p>
          <a:p>
            <a:pPr marL="0" indent="0">
              <a:buNone/>
            </a:pPr>
            <a:endParaRPr lang="en-US" sz="1600" dirty="0"/>
          </a:p>
          <a:p>
            <a:pPr marL="0" indent="0">
              <a:buNone/>
            </a:pPr>
            <a:r>
              <a:rPr lang="uk-UA" sz="1600" dirty="0"/>
              <a:t>Наприклад, </a:t>
            </a:r>
            <a:r>
              <a:rPr lang="uk-UA" sz="1600" b="1" i="1" dirty="0"/>
              <a:t>/</a:t>
            </a:r>
            <a:r>
              <a:rPr lang="en-US" sz="1600" b="1" i="1" dirty="0"/>
              <a:t>user/&lt;</a:t>
            </a:r>
            <a:r>
              <a:rPr lang="en-US" sz="1600" b="1" i="1" dirty="0" err="1"/>
              <a:t>int</a:t>
            </a:r>
            <a:r>
              <a:rPr lang="en-US" sz="1600" b="1" i="1" dirty="0"/>
              <a:t>: id&gt;/</a:t>
            </a:r>
            <a:r>
              <a:rPr lang="en-US" sz="1600" dirty="0"/>
              <a:t> </a:t>
            </a:r>
            <a:r>
              <a:rPr lang="uk-UA" sz="1600" dirty="0"/>
              <a:t>працюватиме з адресами </a:t>
            </a:r>
            <a:r>
              <a:rPr lang="uk-UA" sz="1600" b="1" i="1" dirty="0"/>
              <a:t>/</a:t>
            </a:r>
            <a:r>
              <a:rPr lang="en-US" sz="1600" b="1" i="1" dirty="0"/>
              <a:t>user/1/</a:t>
            </a:r>
            <a:r>
              <a:rPr lang="en-US" sz="1600" dirty="0"/>
              <a:t>, </a:t>
            </a:r>
            <a:r>
              <a:rPr lang="en-US" sz="1600" b="1" i="1" dirty="0"/>
              <a:t>/user/200/</a:t>
            </a:r>
            <a:r>
              <a:rPr lang="en-US" sz="1600" dirty="0"/>
              <a:t> </a:t>
            </a:r>
            <a:r>
              <a:rPr lang="uk-UA" sz="1600" dirty="0"/>
              <a:t>і іншими. </a:t>
            </a:r>
            <a:endParaRPr lang="en-US" sz="1600" dirty="0"/>
          </a:p>
          <a:p>
            <a:pPr marL="0" indent="0">
              <a:buNone/>
            </a:pPr>
            <a:r>
              <a:rPr lang="uk-UA" sz="1600" dirty="0"/>
              <a:t>Але </a:t>
            </a:r>
            <a:r>
              <a:rPr lang="uk-UA" sz="1600" b="1" i="1" dirty="0"/>
              <a:t>/</a:t>
            </a:r>
            <a:r>
              <a:rPr lang="en-US" sz="1600" b="1" i="1" dirty="0"/>
              <a:t>user/cowboy/</a:t>
            </a:r>
            <a:r>
              <a:rPr lang="en-US" sz="1600" dirty="0"/>
              <a:t>, </a:t>
            </a:r>
            <a:r>
              <a:rPr lang="en-US" sz="1600" b="1" i="1" dirty="0"/>
              <a:t>/user/foobar10/</a:t>
            </a:r>
            <a:r>
              <a:rPr lang="en-US" sz="1600" dirty="0"/>
              <a:t> </a:t>
            </a:r>
            <a:r>
              <a:rPr lang="uk-UA" sz="1600" dirty="0"/>
              <a:t>і </a:t>
            </a:r>
            <a:r>
              <a:rPr lang="uk-UA" sz="1600" b="1" i="1" dirty="0"/>
              <a:t>/</a:t>
            </a:r>
            <a:r>
              <a:rPr lang="en-US" sz="1600" b="1" i="1" dirty="0"/>
              <a:t>user/@@##/</a:t>
            </a:r>
            <a:r>
              <a:rPr lang="en-US" sz="1600" dirty="0"/>
              <a:t> </a:t>
            </a:r>
            <a:r>
              <a:rPr lang="uk-UA" sz="1600" dirty="0"/>
              <a:t>не підійдуть. </a:t>
            </a:r>
            <a:endParaRPr lang="en-US" sz="1600" dirty="0"/>
          </a:p>
          <a:p>
            <a:pPr marL="0" indent="0">
              <a:buNone/>
            </a:pPr>
            <a:endParaRPr lang="en-US" sz="1600" dirty="0"/>
          </a:p>
          <a:p>
            <a:pPr marL="0" indent="0">
              <a:buNone/>
            </a:pPr>
            <a:r>
              <a:rPr lang="uk-UA" sz="1600" dirty="0"/>
              <a:t>У цьому списку все конвертери, доступні у Flask:</a:t>
            </a:r>
          </a:p>
        </p:txBody>
      </p:sp>
      <p:graphicFrame>
        <p:nvGraphicFramePr>
          <p:cNvPr id="4" name="Table 3"/>
          <p:cNvGraphicFramePr>
            <a:graphicFrameLocks noGrp="1"/>
          </p:cNvGraphicFramePr>
          <p:nvPr>
            <p:extLst>
              <p:ext uri="{D42A27DB-BD31-4B8C-83A1-F6EECF244321}">
                <p14:modId xmlns:p14="http://schemas.microsoft.com/office/powerpoint/2010/main" val="1674615638"/>
              </p:ext>
            </p:extLst>
          </p:nvPr>
        </p:nvGraphicFramePr>
        <p:xfrm>
          <a:off x="485115" y="4273236"/>
          <a:ext cx="5888525" cy="2042160"/>
        </p:xfrm>
        <a:graphic>
          <a:graphicData uri="http://schemas.openxmlformats.org/drawingml/2006/table">
            <a:tbl>
              <a:tblPr/>
              <a:tblGrid>
                <a:gridCol w="1334632">
                  <a:extLst>
                    <a:ext uri="{9D8B030D-6E8A-4147-A177-3AD203B41FA5}">
                      <a16:colId xmlns:a16="http://schemas.microsoft.com/office/drawing/2014/main" val="20000"/>
                    </a:ext>
                  </a:extLst>
                </a:gridCol>
                <a:gridCol w="4553893">
                  <a:extLst>
                    <a:ext uri="{9D8B030D-6E8A-4147-A177-3AD203B41FA5}">
                      <a16:colId xmlns:a16="http://schemas.microsoft.com/office/drawing/2014/main" val="20001"/>
                    </a:ext>
                  </a:extLst>
                </a:gridCol>
              </a:tblGrid>
              <a:tr h="0">
                <a:tc>
                  <a:txBody>
                    <a:bodyPr/>
                    <a:lstStyle/>
                    <a:p>
                      <a:r>
                        <a:rPr lang="ru-RU" sz="1400" dirty="0"/>
                        <a:t>Конвертер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ru-RU" sz="1400" dirty="0"/>
                        <a:t>Опис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0"/>
                  </a:ext>
                </a:extLst>
              </a:tr>
              <a:tr h="0">
                <a:tc>
                  <a:txBody>
                    <a:bodyPr/>
                    <a:lstStyle/>
                    <a:p>
                      <a:r>
                        <a:rPr lang="en-US" sz="140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ru-RU" sz="1400" dirty="0"/>
                        <a:t>Приймає будь-які строки (за замовчуванням).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1"/>
                  </a:ext>
                </a:extLst>
              </a:tr>
              <a:tr h="0">
                <a:tc>
                  <a:txBody>
                    <a:bodyPr/>
                    <a:lstStyle/>
                    <a:p>
                      <a:r>
                        <a:rPr lang="en-US" sz="1400"/>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ru-RU" sz="1400" dirty="0"/>
                        <a:t>Принимає цілі числа.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2"/>
                  </a:ext>
                </a:extLst>
              </a:tr>
              <a:tr h="0">
                <a:tc>
                  <a:txBody>
                    <a:bodyPr/>
                    <a:lstStyle/>
                    <a:p>
                      <a:r>
                        <a:rPr lang="en-US" sz="1400"/>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ru-RU" sz="1400" dirty="0"/>
                        <a:t>Принимає числа з плаваючою крапкою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3"/>
                  </a:ext>
                </a:extLst>
              </a:tr>
              <a:tr h="0">
                <a:tc>
                  <a:txBody>
                    <a:bodyPr/>
                    <a:lstStyle/>
                    <a:p>
                      <a:r>
                        <a:rPr lang="en-US" sz="1400"/>
                        <a:t>path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ru-RU" sz="1400" dirty="0"/>
                        <a:t>Приймає повний шлях,</a:t>
                      </a:r>
                      <a:r>
                        <a:rPr lang="ru-RU" sz="1400" baseline="0" dirty="0"/>
                        <a:t> включно зі слешами і закриваючими слешами</a:t>
                      </a:r>
                      <a:endParaRPr lang="ru-RU"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4"/>
                  </a:ext>
                </a:extLst>
              </a:tr>
              <a:tr h="0">
                <a:tc>
                  <a:txBody>
                    <a:bodyPr/>
                    <a:lstStyle/>
                    <a:p>
                      <a:r>
                        <a:rPr lang="en-US" sz="1400"/>
                        <a:t>uuid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ru-RU" sz="1400" dirty="0"/>
                        <a:t>Приймає строки uuid (символьні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02727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6331</TotalTime>
  <Words>5449</Words>
  <Application>Microsoft Office PowerPoint</Application>
  <PresentationFormat>Широкоэкранный</PresentationFormat>
  <Paragraphs>392</Paragraphs>
  <Slides>30</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30</vt:i4>
      </vt:variant>
    </vt:vector>
  </HeadingPairs>
  <TitlesOfParts>
    <vt:vector size="36" baseType="lpstr">
      <vt:lpstr>Arial</vt:lpstr>
      <vt:lpstr>Calibri</vt:lpstr>
      <vt:lpstr>Calibri Light</vt:lpstr>
      <vt:lpstr>Courier New</vt:lpstr>
      <vt:lpstr>JetBrains Mono</vt:lpstr>
      <vt:lpstr>Office Theme</vt:lpstr>
      <vt:lpstr> ЛЕКЦІЯ 10  Основи Flask</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Робота з файлами  в Python</dc:title>
  <dc:creator>Пользователь Windows</dc:creator>
  <cp:lastModifiedBy>ADMIN</cp:lastModifiedBy>
  <cp:revision>421</cp:revision>
  <dcterms:created xsi:type="dcterms:W3CDTF">2020-12-19T15:10:55Z</dcterms:created>
  <dcterms:modified xsi:type="dcterms:W3CDTF">2021-11-05T12:22:01Z</dcterms:modified>
</cp:coreProperties>
</file>