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70" r:id="rId2"/>
    <p:sldId id="5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63" r:id="rId38"/>
    <p:sldId id="464" r:id="rId39"/>
    <p:sldId id="465" r:id="rId40"/>
    <p:sldId id="481" r:id="rId41"/>
    <p:sldId id="482" r:id="rId42"/>
    <p:sldId id="483" r:id="rId43"/>
    <p:sldId id="484" r:id="rId44"/>
    <p:sldId id="485" r:id="rId45"/>
    <p:sldId id="486" r:id="rId46"/>
    <p:sldId id="487" r:id="rId47"/>
    <p:sldId id="488" r:id="rId48"/>
    <p:sldId id="489" r:id="rId49"/>
    <p:sldId id="490" r:id="rId50"/>
    <p:sldId id="491" r:id="rId51"/>
    <p:sldId id="492" r:id="rId52"/>
    <p:sldId id="493" r:id="rId53"/>
    <p:sldId id="494" r:id="rId54"/>
    <p:sldId id="495" r:id="rId55"/>
    <p:sldId id="496" r:id="rId56"/>
    <p:sldId id="497" r:id="rId57"/>
    <p:sldId id="498" r:id="rId58"/>
    <p:sldId id="499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15" r:id="rId68"/>
    <p:sldId id="516" r:id="rId69"/>
    <p:sldId id="517" r:id="rId70"/>
    <p:sldId id="518" r:id="rId71"/>
    <p:sldId id="519" r:id="rId72"/>
    <p:sldId id="520" r:id="rId73"/>
    <p:sldId id="521" r:id="rId74"/>
    <p:sldId id="531" r:id="rId75"/>
    <p:sldId id="532" r:id="rId76"/>
    <p:sldId id="533" r:id="rId77"/>
    <p:sldId id="534" r:id="rId78"/>
    <p:sldId id="535" r:id="rId79"/>
    <p:sldId id="536" r:id="rId80"/>
    <p:sldId id="537" r:id="rId81"/>
    <p:sldId id="538" r:id="rId82"/>
    <p:sldId id="539" r:id="rId83"/>
    <p:sldId id="522" r:id="rId84"/>
    <p:sldId id="523" r:id="rId85"/>
    <p:sldId id="524" r:id="rId86"/>
    <p:sldId id="525" r:id="rId87"/>
    <p:sldId id="527" r:id="rId88"/>
    <p:sldId id="528" r:id="rId89"/>
    <p:sldId id="540" r:id="rId90"/>
    <p:sldId id="541" r:id="rId91"/>
    <p:sldId id="542" r:id="rId92"/>
    <p:sldId id="296" r:id="rId9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4E8A3-EC81-49D4-9057-0DC63CE113EA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C04B0-5B91-418F-AC12-6B78ED4A40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0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04B0-5B91-418F-AC12-6B78ED4A40C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C04B0-5B91-418F-AC12-6B78ED4A40C1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2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C04B0-5B91-418F-AC12-6B78ED4A40C1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5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5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9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29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37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3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9B5D-D8AE-4476-B1A2-C3258E3A5D23}" type="datetimeFigureOut">
              <a:rPr lang="ru-RU" smtClean="0"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45FD-7AF6-46FC-B3A6-359139CD6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6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log.miguelgrinberg.com/post/the-flask-mega-tutorial-part-i-hello-worl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tforms.readthedocs.io/en/2.3.x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464" y="1149790"/>
            <a:ext cx="9144000" cy="3313568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+mn-lt"/>
              </a:rPr>
              <a:t/>
            </a:r>
            <a:br>
              <a:rPr lang="uk-UA" b="1" dirty="0">
                <a:latin typeface="+mn-lt"/>
              </a:rPr>
            </a:br>
            <a:r>
              <a:rPr lang="uk-UA" b="1" dirty="0">
                <a:latin typeface="+mn-lt"/>
              </a:rPr>
              <a:t>ЛЕКЦІЯ </a:t>
            </a:r>
            <a:r>
              <a:rPr lang="ru-RU" b="1" dirty="0">
                <a:latin typeface="+mn-lt"/>
              </a:rPr>
              <a:t>1</a:t>
            </a:r>
            <a:r>
              <a:rPr lang="uk-UA" b="1" dirty="0">
                <a:latin typeface="+mn-lt"/>
              </a:rPr>
              <a:t>1</a:t>
            </a:r>
            <a:br>
              <a:rPr lang="uk-UA" b="1" dirty="0">
                <a:latin typeface="+mn-lt"/>
              </a:rPr>
            </a:br>
            <a:r>
              <a:rPr lang="uk-UA" b="1" dirty="0">
                <a:latin typeface="+mn-lt"/>
              </a:rPr>
              <a:t/>
            </a:r>
            <a:br>
              <a:rPr lang="uk-UA" b="1" dirty="0">
                <a:latin typeface="+mn-lt"/>
              </a:rPr>
            </a:br>
            <a:r>
              <a:rPr lang="uk-UA" b="1" dirty="0">
                <a:latin typeface="+mn-lt"/>
              </a:rPr>
              <a:t>Основи</a:t>
            </a:r>
            <a:r>
              <a:rPr lang="en-US" b="1" dirty="0">
                <a:latin typeface="+mn-lt"/>
              </a:rPr>
              <a:t> Flask</a:t>
            </a:r>
            <a:r>
              <a:rPr lang="uk-UA" b="1" dirty="0">
                <a:latin typeface="+mn-lt"/>
              </a:rPr>
              <a:t/>
            </a:r>
            <a:br>
              <a:rPr lang="uk-UA" b="1" dirty="0">
                <a:latin typeface="+mn-lt"/>
              </a:rPr>
            </a:br>
            <a:r>
              <a:rPr lang="uk-UA" sz="4900" b="1" dirty="0">
                <a:latin typeface="+mn-lt"/>
              </a:rPr>
              <a:t>частина </a:t>
            </a:r>
            <a:r>
              <a:rPr lang="en-US" sz="4900" b="1" dirty="0">
                <a:latin typeface="+mn-lt"/>
              </a:rPr>
              <a:t>2</a:t>
            </a:r>
            <a:endParaRPr lang="ru-RU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20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Цикл і умовні вирази </a:t>
            </a:r>
          </a:p>
          <a:p>
            <a:pPr marL="0" indent="0">
              <a:buNone/>
            </a:pPr>
            <a:r>
              <a:rPr lang="uk-UA" sz="1600" dirty="0"/>
              <a:t>Керуючі конструкції дозволяють додавати в шаблони елементи керування потоком і цикли. </a:t>
            </a:r>
          </a:p>
          <a:p>
            <a:pPr marL="0" indent="0">
              <a:buNone/>
            </a:pPr>
            <a:r>
              <a:rPr lang="uk-UA" sz="1600" dirty="0"/>
              <a:t>За замовчуванням, керуючі конструкції використовують роздільник </a:t>
            </a:r>
            <a:r>
              <a:rPr lang="uk-UA" sz="1600" b="1" i="1" dirty="0"/>
              <a:t>{% ...%} </a:t>
            </a:r>
            <a:r>
              <a:rPr lang="uk-UA" sz="1600" dirty="0"/>
              <a:t>замість подвійних фігурних дужок </a:t>
            </a:r>
            <a:r>
              <a:rPr lang="uk-UA" sz="1600" b="1" i="1" dirty="0"/>
              <a:t>{{...}}</a:t>
            </a:r>
            <a:r>
              <a:rPr lang="uk-UA" sz="1600" dirty="0"/>
              <a:t>. </a:t>
            </a:r>
          </a:p>
          <a:p>
            <a:pPr marL="0" indent="0" algn="ctr">
              <a:buNone/>
            </a:pPr>
            <a:endParaRPr lang="uk-UA" sz="1600" b="1" dirty="0"/>
          </a:p>
          <a:p>
            <a:pPr marL="0" indent="0" algn="ctr">
              <a:buNone/>
            </a:pPr>
            <a:r>
              <a:rPr lang="uk-UA" sz="1600" b="1" dirty="0"/>
              <a:t>Інструкція </a:t>
            </a:r>
            <a:r>
              <a:rPr lang="en-US" sz="1600" b="1" i="1" dirty="0"/>
              <a:t>if</a:t>
            </a:r>
            <a:r>
              <a:rPr lang="en-US" sz="1600" b="1" dirty="0"/>
              <a:t> </a:t>
            </a:r>
            <a:endParaRPr lang="uk-UA" sz="1600" b="1" dirty="0"/>
          </a:p>
          <a:p>
            <a:pPr marL="0" indent="0">
              <a:buNone/>
            </a:pPr>
            <a:r>
              <a:rPr lang="uk-UA" sz="1600" dirty="0"/>
              <a:t>Інструкція </a:t>
            </a:r>
            <a:r>
              <a:rPr lang="en-US" sz="1600" b="1" i="1" dirty="0"/>
              <a:t>if</a:t>
            </a:r>
            <a:r>
              <a:rPr lang="en-US" sz="1600" dirty="0"/>
              <a:t> </a:t>
            </a:r>
            <a:r>
              <a:rPr lang="uk-UA" sz="1600" dirty="0"/>
              <a:t>в </a:t>
            </a: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імітує вираз </a:t>
            </a:r>
            <a:r>
              <a:rPr lang="en-US" sz="1600" b="1" i="1" dirty="0"/>
              <a:t>if</a:t>
            </a:r>
            <a:r>
              <a:rPr lang="en-US" sz="1600" dirty="0"/>
              <a:t> </a:t>
            </a:r>
            <a:r>
              <a:rPr lang="uk-UA" sz="1600" dirty="0"/>
              <a:t>в </a:t>
            </a:r>
            <a:r>
              <a:rPr lang="en-US" sz="1600" dirty="0"/>
              <a:t>Python, </a:t>
            </a:r>
            <a:r>
              <a:rPr lang="uk-UA" sz="1600" dirty="0"/>
              <a:t>а значення умови визначає набір інструкції. 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Якщо значення змінної </a:t>
            </a:r>
            <a:r>
              <a:rPr lang="en-US" sz="1600" b="1" i="1" dirty="0"/>
              <a:t>bookmarks</a:t>
            </a:r>
            <a:r>
              <a:rPr lang="en-US" sz="1600" dirty="0"/>
              <a:t> - </a:t>
            </a:r>
            <a:r>
              <a:rPr lang="en-US" sz="1600" b="1" i="1" dirty="0"/>
              <a:t>True</a:t>
            </a:r>
            <a:r>
              <a:rPr lang="en-US" sz="1600" dirty="0"/>
              <a:t>, </a:t>
            </a:r>
            <a:r>
              <a:rPr lang="uk-UA" sz="1600" dirty="0"/>
              <a:t>тоді буде виведений рядок </a:t>
            </a:r>
            <a:r>
              <a:rPr lang="uk-UA" sz="1600" b="1" i="1" dirty="0"/>
              <a:t>&lt;</a:t>
            </a:r>
            <a:r>
              <a:rPr lang="en-US" sz="1600" b="1" i="1" dirty="0"/>
              <a:t>p&gt; User has some bookmarks &lt;/p&gt;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Варто запам'ятати, що в </a:t>
            </a:r>
            <a:r>
              <a:rPr lang="en-US" sz="1600" dirty="0" err="1"/>
              <a:t>Jinja</a:t>
            </a:r>
            <a:r>
              <a:rPr lang="en-US" sz="1600" dirty="0"/>
              <a:t>, </a:t>
            </a:r>
            <a:r>
              <a:rPr lang="uk-UA" sz="1600" i="1" u="sng" dirty="0"/>
              <a:t>якщо у змінної немає значення</a:t>
            </a:r>
            <a:r>
              <a:rPr lang="uk-UA" sz="1600" dirty="0"/>
              <a:t>, вона повертає </a:t>
            </a:r>
            <a:r>
              <a:rPr lang="en-US" sz="1600" b="1" i="1" dirty="0"/>
              <a:t>False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Також можна використовувати умови </a:t>
            </a:r>
            <a:r>
              <a:rPr lang="en-US" sz="1600" b="1" i="1" dirty="0" err="1"/>
              <a:t>elif</a:t>
            </a:r>
            <a:r>
              <a:rPr lang="en-US" sz="1600" b="1" i="1" dirty="0"/>
              <a:t> </a:t>
            </a:r>
            <a:r>
              <a:rPr lang="uk-UA" sz="1600" dirty="0"/>
              <a:t>і </a:t>
            </a:r>
            <a:r>
              <a:rPr lang="en-US" sz="1600" b="1" i="1" dirty="0"/>
              <a:t>else</a:t>
            </a:r>
            <a:r>
              <a:rPr lang="en-US" sz="1600" dirty="0"/>
              <a:t>, </a:t>
            </a:r>
            <a:r>
              <a:rPr lang="uk-UA" sz="1600" dirty="0"/>
              <a:t>як в звичайному коді </a:t>
            </a:r>
            <a:r>
              <a:rPr lang="en-US" sz="1600" dirty="0"/>
              <a:t>Python. </a:t>
            </a:r>
            <a:r>
              <a:rPr lang="uk-UA" sz="1600" dirty="0"/>
              <a:t>Наприклад: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2213170"/>
            <a:ext cx="3177473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 has some bookmarks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0363" y="4101810"/>
            <a:ext cx="3470374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newbie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 newbie stages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pro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 pro stages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ninja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 ninja stages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You have completed all stages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Керуючі інструкції також можуть бути вкладеними. Наприклад: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У певних випадках досить зручно записувати інструкцію </a:t>
            </a:r>
            <a:r>
              <a:rPr lang="en-US" sz="1600" b="1" i="1" dirty="0"/>
              <a:t>if</a:t>
            </a:r>
            <a:r>
              <a:rPr lang="en-US" sz="1600" dirty="0"/>
              <a:t> </a:t>
            </a:r>
            <a:r>
              <a:rPr lang="uk-UA" sz="1600" dirty="0"/>
              <a:t>в один рядок. </a:t>
            </a: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підтримує такий тип запису, але називає це </a:t>
            </a:r>
            <a:r>
              <a:rPr lang="uk-UA" sz="1600" b="1" i="1" dirty="0"/>
              <a:t>виразом</a:t>
            </a:r>
            <a:r>
              <a:rPr lang="uk-UA" sz="1600" dirty="0"/>
              <a:t> </a:t>
            </a:r>
            <a:r>
              <a:rPr lang="en-US" sz="1600" b="1" i="1" dirty="0"/>
              <a:t>if</a:t>
            </a:r>
            <a:r>
              <a:rPr lang="en-US" sz="1600" dirty="0"/>
              <a:t>, </a:t>
            </a:r>
            <a:r>
              <a:rPr lang="uk-UA" sz="1600" dirty="0"/>
              <a:t>тому що він записується за допомогою подвійних фігурних дужок </a:t>
            </a:r>
            <a:r>
              <a:rPr lang="uk-UA" sz="1600" b="1" i="1" dirty="0"/>
              <a:t>{{...}}</a:t>
            </a:r>
            <a:r>
              <a:rPr lang="uk-UA" sz="1600" dirty="0"/>
              <a:t>, а не </a:t>
            </a:r>
            <a:r>
              <a:rPr lang="uk-UA" sz="1600" b="1" i="1" dirty="0"/>
              <a:t>{% ...%}</a:t>
            </a:r>
            <a:r>
              <a:rPr lang="uk-UA" sz="1600" dirty="0"/>
              <a:t>. 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Тут якщо змінна </a:t>
            </a:r>
            <a:r>
              <a:rPr lang="en-US" sz="1600" b="1" i="1" dirty="0" err="1"/>
              <a:t>loggedin</a:t>
            </a:r>
            <a:r>
              <a:rPr lang="en-US" sz="1600" dirty="0"/>
              <a:t> </a:t>
            </a:r>
            <a:r>
              <a:rPr lang="uk-UA" sz="1600" dirty="0"/>
              <a:t>поверне </a:t>
            </a:r>
            <a:r>
              <a:rPr lang="en-US" sz="1600" b="1" i="1" dirty="0"/>
              <a:t>True</a:t>
            </a:r>
            <a:r>
              <a:rPr lang="en-US" sz="1600" dirty="0"/>
              <a:t>, </a:t>
            </a:r>
            <a:r>
              <a:rPr lang="uk-UA" sz="1600" dirty="0"/>
              <a:t>тоді буде виведений рядок </a:t>
            </a:r>
            <a:r>
              <a:rPr lang="uk-UA" sz="1600" b="1" i="1" dirty="0"/>
              <a:t>"</a:t>
            </a:r>
            <a:r>
              <a:rPr lang="en-US" sz="1600" b="1" i="1" dirty="0"/>
              <a:t>User is logged in"</a:t>
            </a:r>
            <a:r>
              <a:rPr lang="en-US" sz="1600" dirty="0"/>
              <a:t>. </a:t>
            </a:r>
            <a:r>
              <a:rPr lang="uk-UA" sz="1600" dirty="0"/>
              <a:t>В іншому випадку - </a:t>
            </a:r>
            <a:r>
              <a:rPr lang="uk-UA" sz="1600" b="1" i="1" dirty="0"/>
              <a:t>"</a:t>
            </a:r>
            <a:r>
              <a:rPr lang="en-US" sz="1600" b="1" i="1" dirty="0"/>
              <a:t>User is not logged in"</a:t>
            </a:r>
            <a:r>
              <a:rPr lang="en-US" sz="1600" dirty="0"/>
              <a:t>. </a:t>
            </a:r>
            <a:r>
              <a:rPr lang="uk-UA" sz="1600" dirty="0"/>
              <a:t>Умову </a:t>
            </a:r>
            <a:r>
              <a:rPr lang="en-US" sz="1600" b="1" i="1" dirty="0"/>
              <a:t>else</a:t>
            </a:r>
            <a:r>
              <a:rPr lang="en-US" sz="1600" dirty="0"/>
              <a:t> </a:t>
            </a:r>
            <a:r>
              <a:rPr lang="uk-UA" sz="1600" dirty="0"/>
              <a:t>використовувати необов'язково. Якщо її немає, тоді блок </a:t>
            </a:r>
            <a:r>
              <a:rPr lang="en-US" sz="1600" b="1" i="1" dirty="0"/>
              <a:t>else</a:t>
            </a:r>
            <a:r>
              <a:rPr lang="en-US" sz="1600" dirty="0"/>
              <a:t> </a:t>
            </a:r>
            <a:r>
              <a:rPr lang="uk-UA" sz="1600" dirty="0"/>
              <a:t>поверне об'єкт </a:t>
            </a:r>
            <a:r>
              <a:rPr lang="en-US" sz="1600" b="1" i="1" dirty="0"/>
              <a:t>undefined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Тут, якщо змінна </a:t>
            </a:r>
            <a:r>
              <a:rPr lang="en-US" sz="1600" b="1" i="1" dirty="0" err="1"/>
              <a:t>loggedin</a:t>
            </a:r>
            <a:r>
              <a:rPr lang="en-US" sz="1600" dirty="0"/>
              <a:t> </a:t>
            </a:r>
            <a:r>
              <a:rPr lang="uk-UA" sz="1600" dirty="0"/>
              <a:t>поверне </a:t>
            </a:r>
            <a:r>
              <a:rPr lang="en-US" sz="1600" b="1" i="1" dirty="0"/>
              <a:t>True</a:t>
            </a:r>
            <a:r>
              <a:rPr lang="en-US" sz="1600" dirty="0"/>
              <a:t>, </a:t>
            </a:r>
            <a:r>
              <a:rPr lang="uk-UA" sz="1600" dirty="0"/>
              <a:t>буде виведений рядок </a:t>
            </a:r>
            <a:r>
              <a:rPr lang="uk-UA" sz="1600" b="1" i="1" dirty="0"/>
              <a:t>"</a:t>
            </a:r>
            <a:r>
              <a:rPr lang="en-US" sz="1600" b="1" i="1" dirty="0"/>
              <a:t>User is logged in". </a:t>
            </a:r>
            <a:r>
              <a:rPr lang="uk-UA" sz="1600" dirty="0"/>
              <a:t>В іншому випадку - нічого. </a:t>
            </a: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565583"/>
            <a:ext cx="3619452" cy="28931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newbie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 newbie stages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pro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 pro stages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ninja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 ninja stages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You have completed all states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 is not defined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550" y="4194039"/>
            <a:ext cx="5036956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"User is logged in"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loggedin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"User is not logged in"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550" y="5208761"/>
            <a:ext cx="2848857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"User is logged in"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loggedin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Як і в </a:t>
            </a:r>
            <a:r>
              <a:rPr lang="en-US" sz="1600" dirty="0"/>
              <a:t>Python </a:t>
            </a:r>
            <a:r>
              <a:rPr lang="uk-UA" sz="1600" dirty="0"/>
              <a:t>можна використовувати оператори порівняння, присвоювання і логічні оператори для керуючих конструкцій, щоб створювати більш складні умови: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2466" y="762228"/>
            <a:ext cx="5955989" cy="563231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Якщо user.count рівний 1000, код '&lt;p&gt;User count is 1000&lt;/p&gt;' відобразиться #}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count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 count is 1000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Якщо вираз 10 &gt;= 2, код '&lt;p&gt;10 &gt;= 2&lt;/p&gt;' відобразиться #}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&gt;=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10 &gt;= 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Якщо вираз"car" &lt;= "train" вірний, код '&lt;p&gt;car &lt;= train&lt;/p&gt;' відобразиться #}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"car"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&lt;=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"train"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car &lt;= train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Якщо user залогінився і superuser, код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'&lt;p&gt;User is logged in and is a superuser&lt;/p&gt;' відобразиться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#}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loggedin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is_superuser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 is logged in and is a superuser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Якщо user є superuser, moderator або author, код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'&lt;a href="#"&gt;Edit&lt;/a&gt;' відобразиться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#}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is_superuser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is_moderator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is_author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="#"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Edit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9039" y="762228"/>
            <a:ext cx="5124736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Якщо user і current_user це один і той самий об’єкт, код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&lt;p&gt;user and current_user are same&lt;/p&gt; відобразиться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is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current_user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 and current_user are same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Якщо "Flask" є в списку, код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'&lt;p&gt;Flask is in the dictionary&lt;/p&gt;' відобразиться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"Flask"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]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"Django"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"web2py"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"Flask"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]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is in the dictionary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8539" y="4288989"/>
            <a:ext cx="5695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Якщо умови стають занадто складними, або просто є бажання поміняти пріоритет оператора, можна обернути вираз дужками (): </a:t>
            </a:r>
            <a:endParaRPr lang="uk-UA" sz="1400" i="1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39039" y="5345670"/>
            <a:ext cx="4071949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marks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&gt;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80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marks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&lt;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90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You grade is 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3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Цикл for </a:t>
            </a:r>
          </a:p>
          <a:p>
            <a:pPr marL="0" indent="0">
              <a:buNone/>
            </a:pPr>
            <a:r>
              <a:rPr lang="ru-RU" sz="1600" dirty="0"/>
              <a:t>Цикл for дозволяє перебирати послідовність. Наприклад: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По значенням словника можна пройтись настпуним способом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139" y="867883"/>
            <a:ext cx="3446777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set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user_list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'tom'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'jerry'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'spike'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]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user_list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83708" y="867883"/>
            <a:ext cx="1428596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jerry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spike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62419" y="529329"/>
            <a:ext cx="65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/>
              <a:t>Вивід</a:t>
            </a:r>
            <a:endParaRPr lang="uk-UA" sz="1600" i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1321" y="3381468"/>
            <a:ext cx="5905784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set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employee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{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'tom'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'age'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'designation'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'Manager'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key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employee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items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key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 : 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employee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] 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26801" y="4328147"/>
            <a:ext cx="2779928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designation : 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: tom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age : 25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2419" y="3945527"/>
            <a:ext cx="65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/>
              <a:t>Вивід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377005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Якщо потрібно отримати ключ і значення словника разом, можна використати метод </a:t>
            </a:r>
            <a:r>
              <a:rPr lang="ru-RU" sz="1600" b="1" i="1" dirty="0"/>
              <a:t>items()</a:t>
            </a:r>
            <a:r>
              <a:rPr lang="ru-RU" sz="1600" dirty="0"/>
              <a:t>.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Цикл </a:t>
            </a:r>
            <a:r>
              <a:rPr lang="en-US" sz="1600" b="1" i="1" dirty="0"/>
              <a:t>for</a:t>
            </a:r>
            <a:r>
              <a:rPr lang="en-US" sz="1600" dirty="0"/>
              <a:t> </a:t>
            </a:r>
            <a:r>
              <a:rPr lang="uk-UA" sz="1600" dirty="0"/>
              <a:t>також може використовувати додаткову умову </a:t>
            </a:r>
            <a:r>
              <a:rPr lang="en-US" sz="1600" b="1" i="1" dirty="0"/>
              <a:t>else</a:t>
            </a:r>
            <a:r>
              <a:rPr lang="en-US" sz="1600" dirty="0"/>
              <a:t>, </a:t>
            </a:r>
            <a:r>
              <a:rPr lang="uk-UA" sz="1600" dirty="0"/>
              <a:t>як в </a:t>
            </a:r>
            <a:r>
              <a:rPr lang="en-US" sz="1600" dirty="0"/>
              <a:t>Python, </a:t>
            </a:r>
            <a:r>
              <a:rPr lang="uk-UA" sz="1600" dirty="0"/>
              <a:t>але найчастіше спосіб його застосування відрізняється. Варто згадати, що в </a:t>
            </a:r>
            <a:r>
              <a:rPr lang="en-US" sz="1600" dirty="0"/>
              <a:t>Python, </a:t>
            </a:r>
            <a:r>
              <a:rPr lang="uk-UA" sz="1600" dirty="0"/>
              <a:t>якщо </a:t>
            </a:r>
            <a:r>
              <a:rPr lang="en-US" sz="1600" b="1" i="1" dirty="0"/>
              <a:t>els</a:t>
            </a:r>
            <a:r>
              <a:rPr lang="en-US" sz="1600" dirty="0"/>
              <a:t>e </a:t>
            </a:r>
            <a:r>
              <a:rPr lang="uk-UA" sz="1600" dirty="0"/>
              <a:t>йде слідом за циклом </a:t>
            </a:r>
            <a:r>
              <a:rPr lang="en-US" sz="1600" b="1" i="1" dirty="0"/>
              <a:t>for</a:t>
            </a:r>
            <a:r>
              <a:rPr lang="en-US" sz="1600" dirty="0"/>
              <a:t>, </a:t>
            </a:r>
            <a:r>
              <a:rPr lang="uk-UA" sz="1600" dirty="0"/>
              <a:t>умова </a:t>
            </a:r>
            <a:r>
              <a:rPr lang="en-US" sz="1600" b="1" i="1" dirty="0"/>
              <a:t>else</a:t>
            </a:r>
            <a:r>
              <a:rPr lang="en-US" sz="1600" dirty="0"/>
              <a:t> </a:t>
            </a:r>
            <a:r>
              <a:rPr lang="uk-UA" sz="1600" dirty="0"/>
              <a:t>виконується тільки в тому випадку, якщо цикл завершується після перебору всієї послідовності, або якщо вона порожня. Вона не виконується, якщо цикл зупинити оператором </a:t>
            </a:r>
            <a:r>
              <a:rPr lang="en-US" sz="1600" b="1" i="1" dirty="0"/>
              <a:t>break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Коли умова </a:t>
            </a:r>
            <a:r>
              <a:rPr lang="en-US" sz="1600" b="1" i="1" dirty="0"/>
              <a:t>else</a:t>
            </a:r>
            <a:r>
              <a:rPr lang="en-US" sz="1600" dirty="0"/>
              <a:t> </a:t>
            </a:r>
            <a:r>
              <a:rPr lang="uk-UA" sz="1600" dirty="0"/>
              <a:t>використовується в циклі </a:t>
            </a:r>
            <a:r>
              <a:rPr lang="en-US" sz="1600" b="1" i="1" dirty="0"/>
              <a:t>for</a:t>
            </a:r>
            <a:r>
              <a:rPr lang="en-US" sz="1600" dirty="0"/>
              <a:t> </a:t>
            </a:r>
            <a:r>
              <a:rPr lang="uk-UA" sz="1600" dirty="0"/>
              <a:t>в </a:t>
            </a:r>
            <a:r>
              <a:rPr lang="en-US" sz="1600" dirty="0" err="1"/>
              <a:t>Jinja</a:t>
            </a:r>
            <a:r>
              <a:rPr lang="en-US" sz="1600" dirty="0"/>
              <a:t>, </a:t>
            </a:r>
            <a:r>
              <a:rPr lang="uk-UA" sz="1600" dirty="0"/>
              <a:t>вона виконується тільки в тому випадку, </a:t>
            </a:r>
            <a:r>
              <a:rPr lang="uk-UA" sz="1600" b="1" u="sng" dirty="0"/>
              <a:t>якщо послідовність порожня </a:t>
            </a:r>
            <a:r>
              <a:rPr lang="uk-UA" sz="1600" dirty="0"/>
              <a:t>або </a:t>
            </a:r>
            <a:r>
              <a:rPr lang="uk-UA" sz="1600" b="1" u="sng" dirty="0"/>
              <a:t>не визначена</a:t>
            </a:r>
            <a:r>
              <a:rPr lang="uk-UA" sz="1600" dirty="0"/>
              <a:t>. Наприклад: </a:t>
            </a: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3581" y="925780"/>
            <a:ext cx="5905784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set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employee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{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'tom'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'age'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'designation'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'Manager'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employee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items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key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 : 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60" y="771892"/>
            <a:ext cx="2411238" cy="175432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designation : Manager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: tom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age : 25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2550" y="4541490"/>
            <a:ext cx="2393604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set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user_list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[]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user_list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else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user_list is empty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85996" y="5084957"/>
            <a:ext cx="2393604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user_list is empty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За аналогією з вкладеними інструкціями </a:t>
            </a:r>
            <a:r>
              <a:rPr lang="ru-RU" sz="1600" b="1" i="1" dirty="0"/>
              <a:t>if</a:t>
            </a:r>
            <a:r>
              <a:rPr lang="ru-RU" sz="1600" dirty="0"/>
              <a:t>, можна використовувати вкладені цикли </a:t>
            </a:r>
            <a:r>
              <a:rPr lang="ru-RU" sz="1600" i="1" dirty="0"/>
              <a:t>for</a:t>
            </a:r>
            <a:r>
              <a:rPr lang="ru-RU" sz="1600" dirty="0"/>
              <a:t>. Насправді, будь-які керуючі конструкції можна вкладати одна в іншу: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Цикл </a:t>
            </a:r>
            <a:r>
              <a:rPr lang="en-US" sz="1600" b="1" i="1" dirty="0"/>
              <a:t>for</a:t>
            </a:r>
            <a:r>
              <a:rPr lang="en-US" sz="1600" dirty="0"/>
              <a:t> </a:t>
            </a:r>
            <a:r>
              <a:rPr lang="uk-UA" sz="1600" dirty="0"/>
              <a:t>надає спеціальну змінну </a:t>
            </a:r>
            <a:r>
              <a:rPr lang="en-US" sz="1600" b="1" i="1" dirty="0"/>
              <a:t>loop</a:t>
            </a:r>
            <a:r>
              <a:rPr lang="en-US" sz="1600" dirty="0"/>
              <a:t> </a:t>
            </a:r>
            <a:r>
              <a:rPr lang="uk-UA" sz="1600" dirty="0"/>
              <a:t>для відстеження прогресу циклу. 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en-US" sz="1600" b="1" dirty="0" err="1"/>
              <a:t>loop.index</a:t>
            </a:r>
            <a:r>
              <a:rPr lang="en-US" sz="1600" dirty="0"/>
              <a:t> </a:t>
            </a:r>
            <a:r>
              <a:rPr lang="uk-UA" sz="1600" dirty="0"/>
              <a:t>всередині циклу </a:t>
            </a:r>
            <a:r>
              <a:rPr lang="en-US" sz="1600" b="1" dirty="0"/>
              <a:t>for</a:t>
            </a:r>
            <a:r>
              <a:rPr lang="en-US" sz="1600" dirty="0"/>
              <a:t> </a:t>
            </a:r>
            <a:r>
              <a:rPr lang="uk-UA" sz="1600" dirty="0"/>
              <a:t>починає відлік з 1. В таблиці згадані інші широко використовувані атрибути змінної </a:t>
            </a:r>
            <a:r>
              <a:rPr lang="en-US" sz="1600" b="1" i="1" dirty="0"/>
              <a:t>loop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691777"/>
            <a:ext cx="3066865" cy="193899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user_list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full_name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="follower-list"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follower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followers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follower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5534" y="3132776"/>
            <a:ext cx="2611612" cy="101566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user_list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loop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index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 - 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51835"/>
              </p:ext>
            </p:extLst>
          </p:nvPr>
        </p:nvGraphicFramePr>
        <p:xfrm>
          <a:off x="411336" y="4658593"/>
          <a:ext cx="6940078" cy="1920240"/>
        </p:xfrm>
        <a:graphic>
          <a:graphicData uri="http://schemas.openxmlformats.org/drawingml/2006/table">
            <a:tbl>
              <a:tblPr/>
              <a:tblGrid>
                <a:gridCol w="1218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217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b="1" dirty="0"/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Значення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loop.index0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Те ж саме,</a:t>
                      </a:r>
                      <a:r>
                        <a:rPr lang="ru-RU" sz="1200" baseline="0" dirty="0"/>
                        <a:t> що й </a:t>
                      </a:r>
                      <a:r>
                        <a:rPr lang="ru-RU" sz="1200" dirty="0"/>
                        <a:t>loop.index, але з індексом 0, тобто, починає рахувати з 0, а не з 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loop.revindex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Повертає номер ітерації з кінця циклу (рахує</a:t>
                      </a:r>
                      <a:r>
                        <a:rPr lang="ru-RU" sz="1200" baseline="0" dirty="0"/>
                        <a:t> з</a:t>
                      </a:r>
                      <a:r>
                        <a:rPr lang="ru-RU" sz="1200" dirty="0"/>
                        <a:t> 1).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loop.revindex0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Повертає номер ітерації з кінця циклу (рахує</a:t>
                      </a:r>
                      <a:r>
                        <a:rPr lang="ru-RU" sz="1200" baseline="0" dirty="0"/>
                        <a:t> з</a:t>
                      </a:r>
                      <a:r>
                        <a:rPr lang="ru-RU" sz="1200" dirty="0"/>
                        <a:t> 0).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loop.first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Повертає True, якщо ітерація перша. Інакше  — False.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loop.last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Повертає True, якщо ітерація остання. Інакше— False.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loop.length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Повертає тривалість циклу (кількість ітерацій).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9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90534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Фільтри </a:t>
            </a:r>
          </a:p>
          <a:p>
            <a:pPr marL="0" indent="0">
              <a:buNone/>
            </a:pPr>
            <a:r>
              <a:rPr lang="ru-RU" sz="1600" dirty="0"/>
              <a:t>Фільтри змінюють змінні до процесу рендеринга. Синтаксис використання фільтрів наступний: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Наприклад: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i="1" dirty="0"/>
              <a:t>Фільтр </a:t>
            </a:r>
            <a:r>
              <a:rPr lang="en-US" sz="1600" i="1" dirty="0"/>
              <a:t>title </a:t>
            </a:r>
            <a:r>
              <a:rPr lang="uk-UA" sz="1600" i="1" dirty="0"/>
              <a:t>робить першу літеру великою в кожному слові. Якщо значення змінної </a:t>
            </a:r>
            <a:r>
              <a:rPr lang="en-US" sz="1600" i="1" dirty="0"/>
              <a:t>comment - "dust in the wind", </a:t>
            </a:r>
            <a:r>
              <a:rPr lang="uk-UA" sz="1600" i="1" dirty="0"/>
              <a:t>то вивід буде "</a:t>
            </a:r>
            <a:r>
              <a:rPr lang="en-US" sz="1600" i="1" dirty="0"/>
              <a:t>Dust In The Wind". </a:t>
            </a:r>
            <a:r>
              <a:rPr lang="uk-UA" sz="1600" dirty="0"/>
              <a:t>Можна використовувати кілька фільтрів, щоб точніше налаштувати показ. 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i="1" dirty="0"/>
              <a:t>Фільтр </a:t>
            </a:r>
            <a:r>
              <a:rPr lang="en-US" sz="1600" b="1" i="1" dirty="0" err="1"/>
              <a:t>striptags</a:t>
            </a:r>
            <a:r>
              <a:rPr lang="en-US" sz="1600" i="1" dirty="0"/>
              <a:t> </a:t>
            </a:r>
            <a:r>
              <a:rPr lang="uk-UA" sz="1600" i="1" dirty="0"/>
              <a:t>видалить з змінної всі </a:t>
            </a:r>
            <a:r>
              <a:rPr lang="en-US" sz="1600" i="1" dirty="0"/>
              <a:t>HTML-</a:t>
            </a:r>
            <a:r>
              <a:rPr lang="uk-UA" sz="1600" i="1" dirty="0"/>
              <a:t>теги. У наведеному вище коді спочатку буде застосований фільтр </a:t>
            </a:r>
            <a:r>
              <a:rPr lang="en-US" sz="1600" b="1" i="1" dirty="0" err="1"/>
              <a:t>striptags</a:t>
            </a:r>
            <a:r>
              <a:rPr lang="en-US" sz="1600" i="1" dirty="0"/>
              <a:t>, </a:t>
            </a:r>
            <a:r>
              <a:rPr lang="uk-UA" sz="1600" i="1" dirty="0"/>
              <a:t>а потім - </a:t>
            </a:r>
            <a:r>
              <a:rPr lang="en-US" sz="1600" b="1" i="1" dirty="0"/>
              <a:t>title</a:t>
            </a:r>
            <a:r>
              <a:rPr lang="en-US" sz="1600" i="1" dirty="0"/>
              <a:t>. </a:t>
            </a:r>
            <a:endParaRPr lang="uk-UA" sz="1600" i="1" dirty="0"/>
          </a:p>
          <a:p>
            <a:pPr marL="0" indent="0">
              <a:buNone/>
            </a:pPr>
            <a:r>
              <a:rPr lang="uk-UA" sz="1600" dirty="0"/>
              <a:t>У деяких фільтрів є аргументи. Щоб передати їх фільтру, потрібно викликати фільтр як функцію. 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Фільтр </a:t>
            </a:r>
            <a:r>
              <a:rPr lang="ru-RU" sz="1600" b="1" i="1" dirty="0"/>
              <a:t>round </a:t>
            </a:r>
            <a:r>
              <a:rPr lang="ru-RU" sz="1600" dirty="0"/>
              <a:t>округлює число до конкретної кількості символів. У таблиці показані найчастіше вживані фільтри. </a:t>
            </a:r>
            <a:endParaRPr lang="uk-UA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5925" y="871417"/>
            <a:ext cx="2528256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variable_or_value|filter_name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5925" y="1455120"/>
            <a:ext cx="158248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|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8785" y="2329637"/>
            <a:ext cx="234551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full_name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|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striptags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|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5925" y="3633968"/>
            <a:ext cx="1848583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number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|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round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45435"/>
              </p:ext>
            </p:extLst>
          </p:nvPr>
        </p:nvGraphicFramePr>
        <p:xfrm>
          <a:off x="325729" y="4287717"/>
          <a:ext cx="6455317" cy="2468880"/>
        </p:xfrm>
        <a:graphic>
          <a:graphicData uri="http://schemas.openxmlformats.org/drawingml/2006/table">
            <a:tbl>
              <a:tblPr/>
              <a:tblGrid>
                <a:gridCol w="1367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8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Название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upper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Робить всі</a:t>
                      </a:r>
                      <a:r>
                        <a:rPr lang="ru-RU" sz="1200" baseline="0" dirty="0"/>
                        <a:t> символи великими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Переводить в нижній регістр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capitalize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Перша літера – велика, а всі інші в нижній регістр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escape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Екранує значення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safe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Запобігає екрануванню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Повертає кількість елементів послідовності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trim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Видаляє порожні символи на початку</a:t>
                      </a:r>
                      <a:r>
                        <a:rPr lang="ru-RU" sz="1200" baseline="0" dirty="0"/>
                        <a:t> і в кінці</a:t>
                      </a:r>
                      <a:endParaRPr lang="ru-RU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random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Повертає випадковий елемент послідовності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1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Макроси </a:t>
            </a:r>
          </a:p>
          <a:p>
            <a:pPr marL="0" indent="0">
              <a:buNone/>
            </a:pPr>
            <a:r>
              <a:rPr lang="ru-RU" sz="1600" dirty="0"/>
              <a:t>Макроси в Jinja нагадують функції в Python. Ідея в тому, щоб зробити код, який можна використовувати повторно, просто присвоївши йому назву. Наприклад: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Визначення макросу має йти до першого виклику, інакше буде помилка. </a:t>
            </a:r>
          </a:p>
          <a:p>
            <a:pPr marL="0" indent="0">
              <a:buNone/>
            </a:pPr>
            <a:r>
              <a:rPr lang="uk-UA" sz="1600" dirty="0"/>
              <a:t>Замість того щоб використовувати макроси прямо в шаблоні, краще зберігати їх в окремому файлі і імпортувати по потребі. Припустимо, всі макроси зберігаються в файлі </a:t>
            </a:r>
            <a:r>
              <a:rPr lang="en-US" sz="1600" b="1" i="1" dirty="0"/>
              <a:t>macros.html</a:t>
            </a:r>
            <a:r>
              <a:rPr lang="en-US" sz="1600" dirty="0"/>
              <a:t> </a:t>
            </a:r>
            <a:r>
              <a:rPr lang="uk-UA" sz="1600" dirty="0"/>
              <a:t>в папці </a:t>
            </a:r>
            <a:r>
              <a:rPr lang="en-US" sz="1600" b="1" i="1" dirty="0"/>
              <a:t>templates</a:t>
            </a:r>
            <a:r>
              <a:rPr lang="en-US" sz="1600" dirty="0"/>
              <a:t>. </a:t>
            </a:r>
            <a:r>
              <a:rPr lang="uk-UA" sz="1600" dirty="0"/>
              <a:t>Щоб імпортувати їх з файлу, потрібно використовувати інструкцію </a:t>
            </a:r>
            <a:r>
              <a:rPr lang="en-US" sz="1600" b="1" i="1" dirty="0"/>
              <a:t>import</a:t>
            </a:r>
            <a:r>
              <a:rPr lang="en-US" sz="1600" dirty="0"/>
              <a:t>: </a:t>
            </a:r>
            <a:r>
              <a:rPr lang="uk-UA" sz="1600" dirty="0"/>
              <a:t/>
            </a:r>
            <a:br>
              <a:rPr lang="uk-UA" sz="1600" dirty="0"/>
            </a:br>
            <a:endParaRPr lang="uk-UA" sz="1600" dirty="0"/>
          </a:p>
          <a:p>
            <a:pPr marL="0" indent="0">
              <a:buNone/>
            </a:pPr>
            <a:r>
              <a:rPr lang="ru-RU" sz="1600" dirty="0"/>
              <a:t>Тепер можна посилатися на макроси в файлі </a:t>
            </a:r>
            <a:r>
              <a:rPr lang="ru-RU" sz="1600" b="1" i="1" dirty="0"/>
              <a:t>macros.html</a:t>
            </a:r>
            <a:r>
              <a:rPr lang="ru-RU" sz="1600" dirty="0"/>
              <a:t> за допомогою змінної </a:t>
            </a:r>
            <a:r>
              <a:rPr lang="ru-RU" sz="1600" b="1" i="1" dirty="0"/>
              <a:t>macros</a:t>
            </a:r>
            <a:r>
              <a:rPr lang="ru-RU" sz="1600" dirty="0"/>
              <a:t>. Наприклад: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Інструкція </a:t>
            </a:r>
            <a:r>
              <a:rPr lang="uk-UA" sz="1600" b="1" i="1" dirty="0"/>
              <a:t>{% </a:t>
            </a:r>
            <a:r>
              <a:rPr lang="en-US" sz="1600" b="1" i="1" dirty="0"/>
              <a:t>import "macros.html" as macros%}</a:t>
            </a:r>
            <a:r>
              <a:rPr lang="en-US" sz="1600" dirty="0"/>
              <a:t> </a:t>
            </a:r>
            <a:r>
              <a:rPr lang="uk-UA" sz="1600" dirty="0"/>
              <a:t>імпортує всі макроси і змінні (визначені на вищому рівні) з файлу </a:t>
            </a:r>
            <a:r>
              <a:rPr lang="en-US" sz="1600" b="1" i="1" dirty="0"/>
              <a:t>macros.html</a:t>
            </a:r>
            <a:r>
              <a:rPr lang="en-US" sz="1600" dirty="0"/>
              <a:t> </a:t>
            </a:r>
            <a:r>
              <a:rPr lang="uk-UA" sz="1600" dirty="0"/>
              <a:t>в шаблон. Також можна імпортувати певні макроси за допомогою </a:t>
            </a:r>
            <a:r>
              <a:rPr lang="en-US" sz="1600" b="1" i="1" dirty="0"/>
              <a:t>from</a:t>
            </a:r>
            <a:r>
              <a:rPr lang="en-US" sz="1600" dirty="0"/>
              <a:t>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139" y="1061685"/>
            <a:ext cx="4019049" cy="246221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macro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render_posts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post_list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sep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post_list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article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|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safe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article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sep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endmacro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3961" y="10616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/>
              <a:t>У цьому прикладі створено макрос </a:t>
            </a:r>
            <a:r>
              <a:rPr lang="en-US" sz="1600" b="1" i="1" dirty="0" err="1"/>
              <a:t>render_posts</a:t>
            </a:r>
            <a:r>
              <a:rPr lang="en-US" sz="1600" i="1" dirty="0"/>
              <a:t>, </a:t>
            </a:r>
            <a:r>
              <a:rPr lang="uk-UA" sz="1600" i="1" dirty="0"/>
              <a:t>який приймає обов'язковий аргумент </a:t>
            </a:r>
            <a:r>
              <a:rPr lang="en-US" sz="1600" b="1" i="1" dirty="0" err="1"/>
              <a:t>post_list</a:t>
            </a:r>
            <a:r>
              <a:rPr lang="en-US" sz="1600" i="1" dirty="0"/>
              <a:t> </a:t>
            </a:r>
            <a:r>
              <a:rPr lang="uk-UA" sz="1600" i="1" dirty="0"/>
              <a:t>і необов'язковий аргумент </a:t>
            </a:r>
            <a:r>
              <a:rPr lang="en-US" sz="1600" b="1" i="1" dirty="0" err="1"/>
              <a:t>sep</a:t>
            </a:r>
            <a:r>
              <a:rPr lang="en-US" sz="1600" i="1" dirty="0" err="1"/>
              <a:t>.</a:t>
            </a:r>
            <a:r>
              <a:rPr lang="en-US" sz="1600" i="1" dirty="0"/>
              <a:t> </a:t>
            </a:r>
            <a:r>
              <a:rPr lang="uk-UA" sz="1600" i="1" dirty="0"/>
              <a:t>Використовувати його потрібно в такий спосіб: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80561" y="1985014"/>
            <a:ext cx="2111475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render_posts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5579" y="4586691"/>
            <a:ext cx="3297698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"macros.html"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as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macros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2139" y="5162760"/>
            <a:ext cx="2747868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macros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render_posts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2550" y="6113373"/>
            <a:ext cx="3873176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"macros.html"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render_posts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0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При використанні макросів іноді бувають ситуації, коли потрібно передати їм довільне число аргументів. </a:t>
            </a:r>
          </a:p>
          <a:p>
            <a:pPr marL="0" indent="0">
              <a:buNone/>
            </a:pPr>
            <a:r>
              <a:rPr lang="uk-UA" sz="1600" dirty="0"/>
              <a:t>За аналогією з </a:t>
            </a:r>
            <a:r>
              <a:rPr lang="uk-UA" sz="1600" b="1" i="1" dirty="0"/>
              <a:t>*</a:t>
            </a:r>
            <a:r>
              <a:rPr lang="en-US" sz="1600" b="1" i="1" dirty="0" err="1"/>
              <a:t>args</a:t>
            </a:r>
            <a:r>
              <a:rPr lang="en-US" sz="1600" b="1" i="1" dirty="0"/>
              <a:t> </a:t>
            </a:r>
            <a:r>
              <a:rPr lang="uk-UA" sz="1600" dirty="0"/>
              <a:t>і </a:t>
            </a:r>
            <a:r>
              <a:rPr lang="uk-UA" sz="1600" b="1" i="1" dirty="0"/>
              <a:t>**</a:t>
            </a:r>
            <a:r>
              <a:rPr lang="en-US" sz="1600" b="1" i="1" dirty="0" err="1"/>
              <a:t>kwargs</a:t>
            </a:r>
            <a:r>
              <a:rPr lang="en-US" sz="1600" dirty="0"/>
              <a:t> </a:t>
            </a:r>
            <a:r>
              <a:rPr lang="uk-UA" sz="1600" dirty="0"/>
              <a:t>в </a:t>
            </a:r>
            <a:r>
              <a:rPr lang="en-US" sz="1600" dirty="0"/>
              <a:t>Python </a:t>
            </a:r>
            <a:r>
              <a:rPr lang="uk-UA" sz="1600" dirty="0"/>
              <a:t>всередині макросів можна отримати доступ до </a:t>
            </a:r>
            <a:r>
              <a:rPr lang="en-US" sz="1600" b="1" i="1" dirty="0" err="1"/>
              <a:t>varargs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b="1" i="1" dirty="0" err="1"/>
              <a:t>kwargs</a:t>
            </a:r>
            <a:r>
              <a:rPr lang="en-US" sz="1600" dirty="0"/>
              <a:t>. </a:t>
            </a:r>
            <a:endParaRPr lang="ru-RU" sz="1600" dirty="0"/>
          </a:p>
          <a:p>
            <a:pPr marL="0" indent="0">
              <a:buNone/>
            </a:pPr>
            <a:r>
              <a:rPr lang="en-US" sz="1600" b="1" i="1" dirty="0" err="1"/>
              <a:t>varags</a:t>
            </a:r>
            <a:r>
              <a:rPr lang="en-US" sz="1600" dirty="0"/>
              <a:t>: </a:t>
            </a:r>
            <a:r>
              <a:rPr lang="uk-UA" sz="1600" dirty="0"/>
              <a:t>зберігає додаткові позиційні аргументи, передані макросу, у вигляді кортежу. </a:t>
            </a:r>
            <a:endParaRPr lang="en-US" sz="1600" dirty="0"/>
          </a:p>
          <a:p>
            <a:pPr marL="0" indent="0">
              <a:buNone/>
            </a:pPr>
            <a:r>
              <a:rPr lang="en-US" sz="1600" b="1" u="sng" dirty="0" err="1"/>
              <a:t>kwargs</a:t>
            </a:r>
            <a:r>
              <a:rPr lang="en-US" sz="1600" dirty="0"/>
              <a:t>: </a:t>
            </a:r>
            <a:r>
              <a:rPr lang="uk-UA" sz="1600" dirty="0"/>
              <a:t>зберігає додаткові позиційні аргументи, передані макросу, у вигляді словника. Хоча до них можна отримати доступ всередині макросу, оголошувати їх окремо в заголовку макросу не потрібно. </a:t>
            </a:r>
            <a:r>
              <a:rPr lang="ru-RU" sz="1600" dirty="0"/>
              <a:t>На</a:t>
            </a:r>
            <a:r>
              <a:rPr lang="uk-UA" sz="1600" dirty="0"/>
              <a:t>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В цьому випадку додатковий позиційний аргумент, </a:t>
            </a:r>
            <a:r>
              <a:rPr lang="uk-UA" sz="1600" b="1" i="1" dirty="0"/>
              <a:t>"</a:t>
            </a:r>
            <a:r>
              <a:rPr lang="en-US" sz="1600" b="1" i="1" dirty="0"/>
              <a:t>apple"</a:t>
            </a:r>
            <a:r>
              <a:rPr lang="en-US" sz="1600" dirty="0"/>
              <a:t>, </a:t>
            </a:r>
            <a:r>
              <a:rPr lang="uk-UA" sz="1600" dirty="0"/>
              <a:t>присвоюється </a:t>
            </a:r>
            <a:r>
              <a:rPr lang="en-US" sz="1600" b="1" i="1" dirty="0" err="1"/>
              <a:t>varargs</a:t>
            </a:r>
            <a:r>
              <a:rPr lang="en-US" sz="1600" dirty="0"/>
              <a:t>, </a:t>
            </a:r>
            <a:r>
              <a:rPr lang="uk-UA" sz="1600" dirty="0"/>
              <a:t>а додаткові аргументи-ключові слова (</a:t>
            </a:r>
            <a:r>
              <a:rPr lang="en-US" sz="1600" b="1" i="1" dirty="0"/>
              <a:t>name = 'spike', age = 15</a:t>
            </a:r>
            <a:r>
              <a:rPr lang="en-US" sz="1600" dirty="0"/>
              <a:t>) - </a:t>
            </a:r>
            <a:r>
              <a:rPr lang="en-US" sz="1600" b="1" i="1" dirty="0" err="1"/>
              <a:t>kwargs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2665" y="1863765"/>
            <a:ext cx="5695790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macro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custom_renderer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para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para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varargs: 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varargs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kwargs: 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kwargs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endmacro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custom_renderer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"some content"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"apple"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'spike'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1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Екранування </a:t>
            </a:r>
          </a:p>
          <a:p>
            <a:pPr marL="0" indent="0">
              <a:buNone/>
            </a:pP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за замовчуванням </a:t>
            </a:r>
            <a:r>
              <a:rPr lang="uk-UA" sz="1600" b="1" dirty="0"/>
              <a:t>автоматично екранує вивід змінної з метою безпеки</a:t>
            </a:r>
            <a:r>
              <a:rPr lang="uk-UA" sz="1600" dirty="0"/>
              <a:t>. Тому якщо змінна містить, наприклад, такий </a:t>
            </a:r>
            <a:r>
              <a:rPr lang="en-US" sz="1600" dirty="0"/>
              <a:t>HTML-</a:t>
            </a:r>
            <a:r>
              <a:rPr lang="uk-UA" sz="1600" dirty="0"/>
              <a:t>код: </a:t>
            </a:r>
            <a:r>
              <a:rPr lang="uk-UA" sz="1600" b="1" i="1" dirty="0"/>
              <a:t>"&lt;</a:t>
            </a:r>
            <a:r>
              <a:rPr lang="en-US" sz="1600" b="1" i="1" dirty="0"/>
              <a:t>p&gt; Escaping in </a:t>
            </a:r>
            <a:r>
              <a:rPr lang="en-US" sz="1600" b="1" i="1" dirty="0" err="1"/>
              <a:t>Jinja</a:t>
            </a:r>
            <a:r>
              <a:rPr lang="en-US" sz="1600" b="1" i="1" dirty="0"/>
              <a:t> &lt;/p&gt;"</a:t>
            </a:r>
            <a:r>
              <a:rPr lang="en-US" sz="1600" dirty="0"/>
              <a:t>,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він відрендеріться у вигляді </a:t>
            </a:r>
            <a:r>
              <a:rPr lang="uk-UA" sz="1600" b="1" i="1" dirty="0"/>
              <a:t>"&amp;</a:t>
            </a:r>
            <a:r>
              <a:rPr lang="en-US" sz="1600" b="1" i="1" dirty="0" err="1"/>
              <a:t>lt;p&amp;gt</a:t>
            </a:r>
            <a:r>
              <a:rPr lang="en-US" sz="1600" b="1" i="1" dirty="0"/>
              <a:t>; Escaping in </a:t>
            </a:r>
            <a:r>
              <a:rPr lang="en-US" sz="1600" b="1" i="1" dirty="0" err="1"/>
              <a:t>Jinja</a:t>
            </a:r>
            <a:r>
              <a:rPr lang="en-US" sz="1600" b="1" i="1" dirty="0"/>
              <a:t> &amp;</a:t>
            </a:r>
            <a:r>
              <a:rPr lang="en-US" sz="1600" b="1" i="1" dirty="0" err="1"/>
              <a:t>lt</a:t>
            </a:r>
            <a:r>
              <a:rPr lang="en-US" sz="1600" b="1" i="1" dirty="0"/>
              <a:t>;/</a:t>
            </a:r>
            <a:r>
              <a:rPr lang="en-US" sz="1600" b="1" i="1" dirty="0" err="1"/>
              <a:t>p&amp;gt</a:t>
            </a:r>
            <a:r>
              <a:rPr lang="en-US" sz="1600" b="1" i="1" dirty="0"/>
              <a:t>;"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Завдяки цьому </a:t>
            </a:r>
            <a:r>
              <a:rPr lang="en-US" sz="1600" dirty="0"/>
              <a:t>HTML-</a:t>
            </a:r>
            <a:r>
              <a:rPr lang="uk-UA" sz="1600" dirty="0"/>
              <a:t>коди будуть відображатися в браузері, а не інтерпретуватися. Якщо є впевненість, що дані безпечні і їх точно можна рендерити, варто скористатися фільтром </a:t>
            </a:r>
            <a:r>
              <a:rPr lang="en-US" sz="1600" b="1" i="1" dirty="0"/>
              <a:t>safe</a:t>
            </a:r>
            <a:r>
              <a:rPr lang="en-US" sz="1600" dirty="0"/>
              <a:t>. </a:t>
            </a:r>
            <a:r>
              <a:rPr lang="uk-UA" sz="1600" dirty="0"/>
              <a:t>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Використовувати фільтр </a:t>
            </a:r>
            <a:r>
              <a:rPr lang="en-US" sz="1600" b="1" i="1" dirty="0"/>
              <a:t>safe</a:t>
            </a:r>
            <a:r>
              <a:rPr lang="en-US" sz="1600" dirty="0"/>
              <a:t> </a:t>
            </a:r>
            <a:r>
              <a:rPr lang="uk-UA" sz="1600" dirty="0"/>
              <a:t>у великому блоці коду буде незручно, тому в </a:t>
            </a: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є оператор </a:t>
            </a:r>
            <a:r>
              <a:rPr lang="en-US" sz="1600" b="1" i="1" dirty="0" err="1"/>
              <a:t>autoescape</a:t>
            </a:r>
            <a:r>
              <a:rPr lang="en-US" sz="1600" dirty="0"/>
              <a:t>, </a:t>
            </a:r>
            <a:r>
              <a:rPr lang="uk-UA" sz="1600" dirty="0"/>
              <a:t>який використовується, щоб відключити екранування для великого обсягу даних. Він може приймати аргументи </a:t>
            </a:r>
            <a:r>
              <a:rPr lang="en-US" sz="1600" b="1" i="1" dirty="0"/>
              <a:t>true</a:t>
            </a:r>
            <a:r>
              <a:rPr lang="en-US" sz="1600" dirty="0"/>
              <a:t> </a:t>
            </a:r>
            <a:r>
              <a:rPr lang="uk-UA" sz="1600" dirty="0"/>
              <a:t>або </a:t>
            </a:r>
            <a:r>
              <a:rPr lang="en-US" sz="1600" b="1" i="1" dirty="0"/>
              <a:t>false</a:t>
            </a:r>
            <a:r>
              <a:rPr lang="en-US" sz="1600" dirty="0"/>
              <a:t> </a:t>
            </a:r>
            <a:r>
              <a:rPr lang="uk-UA" sz="1600" dirty="0"/>
              <a:t>для включення і відключення екранування, відповідно. 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Все між </a:t>
            </a:r>
            <a:r>
              <a:rPr lang="uk-UA" sz="1600" b="1" i="1" dirty="0"/>
              <a:t>{% </a:t>
            </a:r>
            <a:r>
              <a:rPr lang="en-US" sz="1600" b="1" i="1" dirty="0" err="1"/>
              <a:t>autoescape</a:t>
            </a:r>
            <a:r>
              <a:rPr lang="en-US" sz="1600" b="1" i="1" dirty="0"/>
              <a:t> false%}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uk-UA" sz="1600" b="1" i="1" dirty="0"/>
              <a:t>{% </a:t>
            </a:r>
            <a:r>
              <a:rPr lang="en-US" sz="1600" b="1" i="1" dirty="0" err="1"/>
              <a:t>endautoescape</a:t>
            </a:r>
            <a:r>
              <a:rPr lang="en-US" sz="1600" b="1" i="1" dirty="0"/>
              <a:t>%}</a:t>
            </a:r>
            <a:r>
              <a:rPr lang="en-US" sz="1600" dirty="0"/>
              <a:t> </a:t>
            </a:r>
            <a:r>
              <a:rPr lang="uk-UA" sz="1600" dirty="0"/>
              <a:t>відрендеріть без екранування символів.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1192" y="1985914"/>
            <a:ext cx="3692036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set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"&lt;p&gt;Escaping in Jinja&lt;/p&gt;"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|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safe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25497" y="2201357"/>
            <a:ext cx="2194832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Escaping in Jinja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1317" y="3604295"/>
            <a:ext cx="2076209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autoescape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Escaping enabled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endautoescape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autoescape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Escaping disabled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endautoescape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0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51" y="153908"/>
            <a:ext cx="11470741" cy="654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Flask Tutorial </a:t>
            </a:r>
            <a:r>
              <a:rPr lang="uk-UA" sz="2000" b="1" dirty="0" smtClean="0"/>
              <a:t>від Мігеля Грінберга</a:t>
            </a:r>
            <a:endParaRPr lang="en-US" sz="2000" b="1" dirty="0" smtClean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://blog.miguelgrinberg.com/post/the-flask-mega-tutorial-part-i-hello-world</a:t>
            </a:r>
            <a:endParaRPr lang="uk-U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51" y="1084859"/>
            <a:ext cx="8682608" cy="56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8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Якщо потрібно екранувати окремі символи при вимкненому екрануванні, варто використовувати фільтр </a:t>
            </a:r>
            <a:r>
              <a:rPr lang="en-US" sz="1600" b="1" i="1" dirty="0"/>
              <a:t>escape</a:t>
            </a:r>
            <a:r>
              <a:rPr lang="en-US" sz="1600" dirty="0"/>
              <a:t>. </a:t>
            </a:r>
            <a:r>
              <a:rPr lang="uk-UA" sz="1600" dirty="0"/>
              <a:t>Наприклад: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676065"/>
            <a:ext cx="5618846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autoescape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="post"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post_list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article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article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comment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comment_list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comment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|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escape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# escaping is on for comments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endautoescape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9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181069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Вкладені шаблони</a:t>
            </a:r>
          </a:p>
          <a:p>
            <a:pPr marL="0" indent="0">
              <a:buNone/>
            </a:pPr>
            <a:r>
              <a:rPr lang="uk-UA" sz="1600" dirty="0"/>
              <a:t> Інструкція </a:t>
            </a:r>
            <a:r>
              <a:rPr lang="en-US" sz="1600" b="1" i="1" dirty="0"/>
              <a:t>include</a:t>
            </a:r>
            <a:r>
              <a:rPr lang="en-US" sz="1600" dirty="0"/>
              <a:t> </a:t>
            </a:r>
            <a:r>
              <a:rPr lang="uk-UA" sz="1600" dirty="0"/>
              <a:t>рендерить шаблон всередині іншого шаблону. Вона широко використовується, щоб рендерити статичний розділ, який повторюється в різних місцях сайту. </a:t>
            </a:r>
          </a:p>
          <a:p>
            <a:pPr marL="0" indent="0">
              <a:buNone/>
            </a:pPr>
            <a:r>
              <a:rPr lang="uk-UA" sz="1600" dirty="0"/>
              <a:t>Синтаксис </a:t>
            </a:r>
            <a:r>
              <a:rPr lang="en-US" sz="1600" b="1" i="1" dirty="0"/>
              <a:t>include</a:t>
            </a:r>
            <a:r>
              <a:rPr lang="uk-UA" sz="1600" b="1" i="1" dirty="0"/>
              <a:t> </a:t>
            </a:r>
            <a:r>
              <a:rPr lang="uk-UA" sz="1600" i="1" dirty="0"/>
              <a:t>наступний</a:t>
            </a:r>
            <a:r>
              <a:rPr lang="en-US" sz="1600" dirty="0"/>
              <a:t>: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Припустимо, що навігаційне меню зберігається в файлі </a:t>
            </a:r>
            <a:r>
              <a:rPr lang="en-US" sz="1600" i="1" dirty="0"/>
              <a:t>nav.html</a:t>
            </a:r>
            <a:r>
              <a:rPr lang="en-US" sz="1600" dirty="0"/>
              <a:t>, </a:t>
            </a:r>
            <a:r>
              <a:rPr lang="uk-UA" sz="1600" dirty="0"/>
              <a:t>збереженому в папці </a:t>
            </a:r>
            <a:r>
              <a:rPr lang="en-US" sz="1600" b="1" i="1" dirty="0"/>
              <a:t>templates</a:t>
            </a:r>
            <a:r>
              <a:rPr lang="en-US" sz="1600" dirty="0"/>
              <a:t>: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Щоб додати це меню в </a:t>
            </a:r>
            <a:r>
              <a:rPr lang="ru-RU" sz="1600" b="1" i="1" dirty="0"/>
              <a:t>home.html</a:t>
            </a:r>
            <a:r>
              <a:rPr lang="ru-RU" sz="1600" dirty="0"/>
              <a:t>, потрібно використовувати наступний код: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0246" y="1880031"/>
            <a:ext cx="2882520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nav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="/home"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Home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="/blog"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Blog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="/contact"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Contact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nav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0246" y="3571335"/>
            <a:ext cx="3742884" cy="28931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додаємо панель навігації з nav.html #}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include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'nav.html'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930835" y="3248170"/>
            <a:ext cx="2882520" cy="353943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nav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="/home"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Home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="/blog"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Blog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="/contact"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Contact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nav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Спадкування шаблонів </a:t>
            </a:r>
          </a:p>
          <a:p>
            <a:pPr marL="0" indent="0">
              <a:buNone/>
            </a:pPr>
            <a:r>
              <a:rPr lang="uk-UA" sz="1600" b="1" i="1" dirty="0"/>
              <a:t>Спадкування шаблонів </a:t>
            </a:r>
            <a:r>
              <a:rPr lang="uk-UA" sz="1600" dirty="0"/>
              <a:t>- один з найпотужніших елементів шаблонізатора </a:t>
            </a:r>
            <a:r>
              <a:rPr lang="en-US" sz="1600" dirty="0" err="1"/>
              <a:t>Jinja</a:t>
            </a:r>
            <a:r>
              <a:rPr lang="en-US" sz="1600" dirty="0"/>
              <a:t>. </a:t>
            </a:r>
            <a:r>
              <a:rPr lang="uk-UA" sz="1600" dirty="0"/>
              <a:t>Його принцип схожий на ООП. Все починається зі створення базового шаблону, який містить в собі скелет </a:t>
            </a:r>
            <a:r>
              <a:rPr lang="en-US" sz="1600" dirty="0"/>
              <a:t>HTML </a:t>
            </a:r>
            <a:r>
              <a:rPr lang="uk-UA" sz="1600" dirty="0"/>
              <a:t>і окремі маркери, які дочірні шаблони зможуть перевизначати. Маркери створюються за допомогою інструкції </a:t>
            </a:r>
            <a:r>
              <a:rPr lang="en-US" sz="1600" b="1" i="1" dirty="0"/>
              <a:t>block</a:t>
            </a:r>
            <a:r>
              <a:rPr lang="en-US" sz="1600" dirty="0"/>
              <a:t>. </a:t>
            </a:r>
            <a:r>
              <a:rPr lang="uk-UA" sz="1600" dirty="0"/>
              <a:t>Дочірні шаблони використовують інструкцію </a:t>
            </a:r>
            <a:r>
              <a:rPr lang="en-US" sz="1600" i="1" dirty="0"/>
              <a:t>extends</a:t>
            </a:r>
            <a:r>
              <a:rPr lang="en-US" sz="1600" dirty="0"/>
              <a:t> </a:t>
            </a:r>
            <a:r>
              <a:rPr lang="uk-UA" sz="1600" dirty="0"/>
              <a:t>для наслідування або розширення основного шаблону. 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586929"/>
            <a:ext cx="4893968" cy="461664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Це шаблон templates/base.html #}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Default 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nav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="/home"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Home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="/api"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87439" y="156558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dirty="0"/>
              <a:t>Це базовий шаблон </a:t>
            </a:r>
            <a:r>
              <a:rPr lang="en-US" sz="1600" b="1" i="1" dirty="0"/>
              <a:t>base.html</a:t>
            </a:r>
            <a:r>
              <a:rPr lang="en-US" sz="1600" dirty="0"/>
              <a:t>. </a:t>
            </a:r>
            <a:r>
              <a:rPr lang="uk-UA" sz="1600" dirty="0"/>
              <a:t>Він створює три блоки за допомогою </a:t>
            </a:r>
            <a:r>
              <a:rPr lang="en-US" sz="1600" b="1" i="1" dirty="0"/>
              <a:t>block</a:t>
            </a:r>
            <a:r>
              <a:rPr lang="en-US" sz="1600" dirty="0"/>
              <a:t>, </a:t>
            </a:r>
            <a:r>
              <a:rPr lang="uk-UA" sz="1600" dirty="0"/>
              <a:t>які згодом будуть заповнені дочірніми шаблонами. Інструкція </a:t>
            </a:r>
            <a:r>
              <a:rPr lang="en-US" sz="1600" b="1" i="1" dirty="0"/>
              <a:t>block</a:t>
            </a:r>
            <a:r>
              <a:rPr lang="en-US" sz="1600" dirty="0"/>
              <a:t> </a:t>
            </a:r>
            <a:r>
              <a:rPr lang="uk-UA" sz="1600" dirty="0"/>
              <a:t>приймає один аргумент - </a:t>
            </a:r>
            <a:r>
              <a:rPr lang="uk-UA" sz="1600" i="1" dirty="0"/>
              <a:t>назва блоку</a:t>
            </a:r>
            <a:r>
              <a:rPr lang="uk-UA" sz="1600" dirty="0"/>
              <a:t>. Всередині шаблону ця назва має бути унікальною, інакше виникне помилка. </a:t>
            </a:r>
          </a:p>
          <a:p>
            <a:r>
              <a:rPr lang="uk-UA" sz="1600" dirty="0"/>
              <a:t>Дочірній шаблон - це шаблон, який розтягує базовий шаблон. Він може додавати, перезаписувати або залишати елементи батьківського блоку: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58827" y="3381468"/>
            <a:ext cx="3161443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Це шаблон templates/child.html #}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'base.html'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7439" y="5412793"/>
            <a:ext cx="631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Коли </a:t>
            </a:r>
            <a:r>
              <a:rPr lang="en-US" sz="1600" i="1" dirty="0" err="1"/>
              <a:t>Jinja</a:t>
            </a:r>
            <a:r>
              <a:rPr lang="en-US" sz="1600" i="1" dirty="0"/>
              <a:t> </a:t>
            </a:r>
            <a:r>
              <a:rPr lang="uk-UA" sz="1600" i="1" dirty="0"/>
              <a:t>виявляє інструкцію </a:t>
            </a:r>
            <a:r>
              <a:rPr lang="en-US" sz="1600" b="1" i="1" dirty="0"/>
              <a:t>extends</a:t>
            </a:r>
            <a:r>
              <a:rPr lang="en-US" sz="1600" i="1" dirty="0"/>
              <a:t>, </a:t>
            </a:r>
            <a:r>
              <a:rPr lang="uk-UA" sz="1600" i="1" dirty="0"/>
              <a:t>завантажує базовий шаблон, тобто </a:t>
            </a:r>
            <a:r>
              <a:rPr lang="en-US" sz="1600" i="1" dirty="0"/>
              <a:t>base.html, </a:t>
            </a:r>
            <a:r>
              <a:rPr lang="uk-UA" sz="1600" i="1" dirty="0"/>
              <a:t>а потім замінює блоки контенту всередині батьківського шаблону блоками з тими ж іменами з дочірніх шаблонів. Якщо блок з відповідною назвою не знайдено, використовується блок батьківського шаблону. </a:t>
            </a:r>
          </a:p>
        </p:txBody>
      </p:sp>
      <p:sp>
        <p:nvSpPr>
          <p:cNvPr id="7" name="Rectangle 6"/>
          <p:cNvSpPr/>
          <p:nvPr/>
        </p:nvSpPr>
        <p:spPr>
          <a:xfrm>
            <a:off x="8962930" y="3313380"/>
            <a:ext cx="26205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Інструкція </a:t>
            </a:r>
            <a:r>
              <a:rPr lang="en-US" sz="1600" b="1" i="1" dirty="0"/>
              <a:t>extends </a:t>
            </a:r>
            <a:r>
              <a:rPr lang="uk-UA" sz="1600" i="1" dirty="0"/>
              <a:t>повідомляє </a:t>
            </a:r>
            <a:r>
              <a:rPr lang="en-US" sz="1600" i="1" dirty="0" err="1"/>
              <a:t>Jinja</a:t>
            </a:r>
            <a:r>
              <a:rPr lang="en-US" sz="1600" i="1" dirty="0"/>
              <a:t>, </a:t>
            </a:r>
            <a:r>
              <a:rPr lang="uk-UA" sz="1600" i="1" dirty="0"/>
              <a:t>що </a:t>
            </a:r>
            <a:r>
              <a:rPr lang="en-US" sz="1600" b="1" i="1" dirty="0"/>
              <a:t>child.htm</a:t>
            </a:r>
            <a:r>
              <a:rPr lang="en-US" sz="1600" i="1" dirty="0"/>
              <a:t>l - </a:t>
            </a:r>
            <a:r>
              <a:rPr lang="uk-UA" sz="1600" i="1" dirty="0"/>
              <a:t>це дочірній елемент, спадкоємець </a:t>
            </a:r>
            <a:r>
              <a:rPr lang="en-US" sz="1600" b="1" i="1" dirty="0"/>
              <a:t>base.html</a:t>
            </a:r>
            <a:r>
              <a:rPr lang="en-US" sz="1600" i="1" dirty="0"/>
              <a:t>. 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11174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Варто відзначити, що в дочірньому шаблоні перезаписується тільки блок </a:t>
            </a:r>
            <a:r>
              <a:rPr lang="uk-UA" sz="1600" b="1" i="1" dirty="0"/>
              <a:t>content</a:t>
            </a:r>
            <a:r>
              <a:rPr lang="uk-UA" sz="1600" dirty="0"/>
              <a:t>, так що вміст за замовчуванням з </a:t>
            </a:r>
            <a:r>
              <a:rPr lang="uk-UA" sz="1600" b="1" i="1" dirty="0"/>
              <a:t>title</a:t>
            </a:r>
            <a:r>
              <a:rPr lang="uk-UA" sz="1600" dirty="0"/>
              <a:t> і </a:t>
            </a:r>
            <a:r>
              <a:rPr lang="uk-UA" sz="1600" b="1" i="1" dirty="0"/>
              <a:t>nav</a:t>
            </a:r>
            <a:r>
              <a:rPr lang="uk-UA" sz="1600" dirty="0"/>
              <a:t> буде використовуватися при рендерингу дочірнього шаблону. Відображення повинно виглядати наступним чином: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1192" y="934160"/>
            <a:ext cx="3438762" cy="440120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Default 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="/home"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Home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="/api"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4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01489" y="93416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i="1" dirty="0"/>
              <a:t>Якщо потрібно, можна поміняти заголовок за замовчуванням, переписавши блок </a:t>
            </a:r>
            <a:r>
              <a:rPr lang="ru-RU" sz="1600" b="1" i="1" dirty="0"/>
              <a:t>title</a:t>
            </a:r>
            <a:r>
              <a:rPr lang="ru-RU" sz="1600" i="1" dirty="0"/>
              <a:t> в </a:t>
            </a:r>
            <a:r>
              <a:rPr lang="ru-RU" sz="1600" b="1" i="1" dirty="0"/>
              <a:t>child.html</a:t>
            </a:r>
            <a:r>
              <a:rPr lang="ru-RU" sz="1600" i="1" dirty="0"/>
              <a:t>: </a:t>
            </a:r>
            <a:endParaRPr lang="uk-UA" sz="1600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13149" y="1678241"/>
            <a:ext cx="3161443" cy="267765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Це шаблон templates/child.html #}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'base.html'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Child Title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6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Після перезапису блоку на контент з батьківського шаблону все ще можна посилатися за допомогою функції </a:t>
            </a:r>
            <a:r>
              <a:rPr lang="uk-UA" sz="1600" b="1" i="1" dirty="0"/>
              <a:t>super()</a:t>
            </a:r>
            <a:r>
              <a:rPr lang="uk-UA" sz="1600" dirty="0"/>
              <a:t>. Зазвичай вона використовується, коли на додачу до контенту дочірнього шаблону потрібно додати вміст з батьківського: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396309"/>
            <a:ext cx="5420074" cy="39703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Це шаблон templates/child.html #}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'base.html'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Child Title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nav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}}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referring to the content in the parent templates #}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="/contact"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Contact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="/career"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Career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bookmark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24254" y="1117070"/>
            <a:ext cx="3708066" cy="483209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Child Title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="/home"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Home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="/api"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="/contact"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Contact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="/career"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Career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1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3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Bookmark title 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06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Створення URL у Flask </a:t>
            </a:r>
          </a:p>
          <a:p>
            <a:pPr marL="0" indent="0">
              <a:buNone/>
            </a:pPr>
            <a:r>
              <a:rPr lang="uk-UA" sz="1600" dirty="0"/>
              <a:t>Flask може генерувати URL за допомогою функції </a:t>
            </a:r>
            <a:r>
              <a:rPr lang="uk-UA" sz="1600" b="1" i="1" dirty="0"/>
              <a:t>url_for()</a:t>
            </a:r>
            <a:r>
              <a:rPr lang="uk-UA" sz="1600" dirty="0"/>
              <a:t> з пакету </a:t>
            </a:r>
            <a:r>
              <a:rPr lang="uk-UA" sz="1600" b="1" i="1" dirty="0"/>
              <a:t>flask</a:t>
            </a:r>
            <a:r>
              <a:rPr lang="uk-UA" sz="1600" dirty="0"/>
              <a:t>. URL можна задавати вручну в шаблонах і функціях представлення, але це не дуже гарна практика. </a:t>
            </a:r>
          </a:p>
          <a:p>
            <a:pPr marL="0" indent="0">
              <a:buNone/>
            </a:pPr>
            <a:r>
              <a:rPr lang="uk-UA" sz="1600" dirty="0"/>
              <a:t>Припустимо, виникла необхідність поміняти структуру посилань для блогу з </a:t>
            </a:r>
            <a:r>
              <a:rPr lang="uk-UA" sz="1600" b="1" i="1" dirty="0"/>
              <a:t>/&lt;id&gt;/&lt;post-title&gt;/ </a:t>
            </a:r>
            <a:r>
              <a:rPr lang="uk-UA" sz="1600" dirty="0"/>
              <a:t>на </a:t>
            </a:r>
            <a:r>
              <a:rPr lang="uk-UA" sz="1600" b="1" i="1" dirty="0"/>
              <a:t>/&lt;id&gt;/post/&lt;post-title&gt;/</a:t>
            </a:r>
            <a:r>
              <a:rPr lang="uk-UA" sz="1600" dirty="0"/>
              <a:t>. Якщо URL були задані вручну в шаблонах і функціях, тоді доведеться вручну редагувати їх у всіх місцях. </a:t>
            </a:r>
            <a:r>
              <a:rPr lang="uk-UA" sz="1600" b="1" i="1" dirty="0"/>
              <a:t>url_for()</a:t>
            </a:r>
            <a:r>
              <a:rPr lang="uk-UA" sz="1600" dirty="0"/>
              <a:t> дозволяє зробити це. Функція </a:t>
            </a:r>
            <a:r>
              <a:rPr lang="uk-UA" sz="1600" b="1" i="1" dirty="0"/>
              <a:t>url_for()</a:t>
            </a:r>
            <a:r>
              <a:rPr lang="uk-UA" sz="1600" dirty="0"/>
              <a:t> приймає кінцеву точку і повертає URL у вигляді рядка. Кінцева точка посилається на унікальне ім'я URL і в більшості випадків - це ім'я функції представлення. </a:t>
            </a:r>
          </a:p>
          <a:p>
            <a:pPr marL="0" indent="0">
              <a:buNone/>
            </a:pPr>
            <a:r>
              <a:rPr lang="uk-UA" sz="1600" dirty="0"/>
              <a:t>Наприклад, файл має певний кореневий шлях (/):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Щоб згенерувати кореневий URL, потрібно викликати </a:t>
            </a:r>
            <a:r>
              <a:rPr lang="uk-UA" sz="1600" b="1" i="1" dirty="0"/>
              <a:t>url_for() </a:t>
            </a:r>
            <a:r>
              <a:rPr lang="uk-UA" sz="1600" dirty="0"/>
              <a:t>наступним чином: </a:t>
            </a:r>
            <a:r>
              <a:rPr lang="uk-UA" sz="1600" b="1" i="1" dirty="0"/>
              <a:t>url_for('index')</a:t>
            </a:r>
            <a:r>
              <a:rPr lang="uk-UA" sz="1600" dirty="0"/>
              <a:t>. Наступний код демонструє, як використовувати </a:t>
            </a:r>
            <a:r>
              <a:rPr lang="uk-UA" sz="1600" b="1" i="1" dirty="0"/>
              <a:t>url_for()</a:t>
            </a:r>
            <a:r>
              <a:rPr lang="uk-UA" sz="1600" dirty="0"/>
              <a:t> в консолі.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2425521"/>
            <a:ext cx="4318811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'index.html'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'Jerry'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4032517"/>
            <a:ext cx="3305175" cy="1038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59300" y="3988685"/>
            <a:ext cx="736348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Варто звернути увагу, що спершу створюється контекст запиту (і таким чином - контекст додатк</a:t>
            </a:r>
            <a:r>
              <a:rPr lang="uk-UA" sz="1400" i="1" dirty="0"/>
              <a:t>у</a:t>
            </a:r>
            <a:r>
              <a:rPr lang="ru-RU" sz="1400" i="1" dirty="0"/>
              <a:t>). </a:t>
            </a:r>
            <a:endParaRPr lang="en-US" sz="1400" i="1" dirty="0"/>
          </a:p>
          <a:p>
            <a:endParaRPr lang="en-US" sz="1400" i="1" dirty="0"/>
          </a:p>
          <a:p>
            <a:r>
              <a:rPr lang="ru-RU" sz="1400" i="1" dirty="0"/>
              <a:t>Якщо спробувати використовувати url_fo</a:t>
            </a:r>
            <a:r>
              <a:rPr lang="en-US" sz="1400" i="1" dirty="0"/>
              <a:t>r</a:t>
            </a:r>
            <a:r>
              <a:rPr lang="ru-RU" sz="1400" i="1" dirty="0"/>
              <a:t>() всередині консолі без виклику контексту, вийде помилка. </a:t>
            </a:r>
            <a:endParaRPr lang="uk-UA" sz="1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5550316"/>
            <a:ext cx="3352800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50" y="6268015"/>
            <a:ext cx="7953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9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0" y="199176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Щоб згенерувати абсолютний URL, потрібно передати функції </a:t>
            </a:r>
            <a:r>
              <a:rPr lang="uk-UA" sz="1600" b="1" i="1" dirty="0"/>
              <a:t>url_for() </a:t>
            </a:r>
            <a:r>
              <a:rPr lang="uk-UA" sz="1600" dirty="0"/>
              <a:t>аргумент </a:t>
            </a:r>
            <a:r>
              <a:rPr lang="uk-UA" sz="1600" b="1" i="1" dirty="0"/>
              <a:t>external = True:</a:t>
            </a:r>
            <a:endParaRPr lang="en-US" sz="1600" b="1" i="1" dirty="0"/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uk-UA" sz="1600" dirty="0"/>
              <a:t>Замість того щоб прописувати URL в функції </a:t>
            </a:r>
            <a:r>
              <a:rPr lang="uk-UA" sz="1600" b="1" i="1" dirty="0"/>
              <a:t>redirect()</a:t>
            </a:r>
            <a:r>
              <a:rPr lang="uk-UA" sz="1600" dirty="0"/>
              <a:t>, варто завжди використовувати </a:t>
            </a:r>
            <a:r>
              <a:rPr lang="uk-UA" sz="1600" b="1" i="1" dirty="0"/>
              <a:t>url_for()</a:t>
            </a:r>
            <a:r>
              <a:rPr lang="uk-UA" sz="1600" dirty="0"/>
              <a:t> для цього:</a:t>
            </a:r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endParaRPr lang="uk-UA" sz="1600" b="1" i="1" dirty="0"/>
          </a:p>
          <a:p>
            <a:pPr marL="0" indent="0">
              <a:buNone/>
            </a:pPr>
            <a:r>
              <a:rPr lang="uk-UA" sz="1600" dirty="0"/>
              <a:t>Щоб згенерувати URL для динамічних адрес, потрібно передати динамічні частини у вигляді аргументів-ключових слів:</a:t>
            </a:r>
          </a:p>
          <a:p>
            <a:pPr marL="0" indent="0">
              <a:buNone/>
            </a:pPr>
            <a:endParaRPr lang="en-US" sz="16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4" y="597906"/>
            <a:ext cx="3743325" cy="9906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2294" y="1987236"/>
            <a:ext cx="7315336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'/admin/'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admin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not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loggedin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'login'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Якщо не залогінився - редірект на сторінку входу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'admin.html'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" y="3762327"/>
            <a:ext cx="4191000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94" y="4944847"/>
            <a:ext cx="39433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Додаткові аргументи-ключові слова, передані функції </a:t>
            </a:r>
            <a:r>
              <a:rPr lang="uk-UA" sz="1600" b="1" i="1" dirty="0"/>
              <a:t>url_for()</a:t>
            </a:r>
            <a:r>
              <a:rPr lang="uk-UA" sz="1600" dirty="0"/>
              <a:t>, будуть додані до URL у вигляді рядка запиту.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uk-UA" sz="1600" b="1" i="1" dirty="0"/>
              <a:t>url_for() </a:t>
            </a:r>
            <a:r>
              <a:rPr lang="uk-UA" sz="1600" dirty="0"/>
              <a:t>- одна з тих функцій, яку можна використовувати всередині шаблону. </a:t>
            </a:r>
          </a:p>
          <a:p>
            <a:pPr marL="0" indent="0">
              <a:buNone/>
            </a:pPr>
            <a:r>
              <a:rPr lang="uk-UA" sz="1600" dirty="0"/>
              <a:t>Щоб згенерувати URL всередині шаблонів, потрібно просто викликати </a:t>
            </a:r>
            <a:r>
              <a:rPr lang="uk-UA" sz="1600" b="1" i="1" dirty="0"/>
              <a:t>url_for()</a:t>
            </a:r>
            <a:r>
              <a:rPr lang="uk-UA" sz="1600" dirty="0"/>
              <a:t> всередині фігурних дужок </a:t>
            </a:r>
            <a:r>
              <a:rPr lang="uk-UA" sz="1600" b="1" i="1" dirty="0"/>
              <a:t>{{...}}</a:t>
            </a:r>
            <a:r>
              <a:rPr lang="uk-UA" sz="1600" dirty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 результат</a:t>
            </a:r>
            <a:r>
              <a:rPr lang="uk-UA" sz="1600" dirty="0"/>
              <a:t>і отримаємо: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6" y="511662"/>
            <a:ext cx="6619875" cy="100012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626" y="2383346"/>
            <a:ext cx="4958409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'books'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genre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'biography'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1626" y="3381468"/>
            <a:ext cx="3350597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="/books/biography/"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Books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0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Робота зі статичними файлами у Flask </a:t>
            </a:r>
          </a:p>
          <a:p>
            <a:pPr marL="0" indent="0">
              <a:buNone/>
            </a:pPr>
            <a:r>
              <a:rPr lang="uk-UA" sz="1600" dirty="0"/>
              <a:t>Статичні файли - це файли, які не часто змінюються. Це, наприклад, файли </a:t>
            </a:r>
            <a:r>
              <a:rPr lang="uk-UA" sz="1600" b="1" i="1" dirty="0"/>
              <a:t>CSS, JavaScript</a:t>
            </a:r>
            <a:r>
              <a:rPr lang="uk-UA" sz="1600" dirty="0"/>
              <a:t>, </a:t>
            </a:r>
            <a:r>
              <a:rPr lang="uk-UA" sz="1600" b="1" i="1" dirty="0"/>
              <a:t>шрифти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За замовчуванням Flask шукає статичні файли в папці </a:t>
            </a:r>
            <a:r>
              <a:rPr lang="uk-UA" sz="1600" b="1" i="1" dirty="0"/>
              <a:t>static</a:t>
            </a:r>
            <a:r>
              <a:rPr lang="uk-UA" sz="1600" dirty="0"/>
              <a:t>, яка зберігається в папці програми. Цю поведінку можна змінити, передавши аргументу-ключовим словом </a:t>
            </a:r>
            <a:r>
              <a:rPr lang="uk-UA" sz="1600" b="1" i="1" dirty="0"/>
              <a:t>static_folder</a:t>
            </a:r>
            <a:r>
              <a:rPr lang="uk-UA" sz="1600" dirty="0"/>
              <a:t> назву нової папки при створенні екземпляра програми: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Це змінить розташування статичних файлів за замовчуванням на папку </a:t>
            </a:r>
            <a:r>
              <a:rPr lang="uk-UA" sz="1600" b="1" i="1" dirty="0"/>
              <a:t>static_dir</a:t>
            </a:r>
            <a:r>
              <a:rPr lang="uk-UA" sz="1600" dirty="0"/>
              <a:t> всередині папки програми. </a:t>
            </a:r>
          </a:p>
          <a:p>
            <a:pPr marL="0" indent="0">
              <a:buNone/>
            </a:pPr>
            <a:r>
              <a:rPr lang="uk-UA" sz="1600" dirty="0"/>
              <a:t>Для початку роботи зі статичними файлами спершу потрібно створити папку </a:t>
            </a:r>
            <a:r>
              <a:rPr lang="uk-UA" sz="1600" b="1" i="1" dirty="0"/>
              <a:t>static</a:t>
            </a:r>
            <a:r>
              <a:rPr lang="uk-UA" sz="1600" dirty="0"/>
              <a:t> в папці </a:t>
            </a:r>
            <a:r>
              <a:rPr lang="uk-UA" sz="1600" b="1" i="1" dirty="0"/>
              <a:t>flask_app</a:t>
            </a:r>
            <a:r>
              <a:rPr lang="uk-UA" sz="1600" dirty="0"/>
              <a:t>. У </a:t>
            </a:r>
            <a:r>
              <a:rPr lang="uk-UA" sz="1600" b="1" i="1" dirty="0"/>
              <a:t>static</a:t>
            </a:r>
            <a:r>
              <a:rPr lang="uk-UA" sz="1600" dirty="0"/>
              <a:t> створюємо CSS-файл </a:t>
            </a:r>
            <a:r>
              <a:rPr lang="uk-UA" sz="1600" b="1" i="1" dirty="0"/>
              <a:t>style.css</a:t>
            </a:r>
            <a:r>
              <a:rPr lang="uk-UA" sz="1600" dirty="0"/>
              <a:t> з наступним змістом.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Flask автоматично додає шлях в форматі </a:t>
            </a:r>
            <a:r>
              <a:rPr lang="uk-UA" sz="1600" b="1" i="1" dirty="0"/>
              <a:t>/static/&lt;filename&gt; </a:t>
            </a:r>
            <a:r>
              <a:rPr lang="uk-UA" sz="1600" dirty="0"/>
              <a:t>для обробки статичних файлів. Тому все, що залишається - створити URL за допомогою функції </a:t>
            </a:r>
            <a:r>
              <a:rPr lang="uk-UA" sz="1600" b="1" i="1" dirty="0"/>
              <a:t>url_for()</a:t>
            </a:r>
            <a:r>
              <a:rPr lang="uk-UA" sz="1600" dirty="0"/>
              <a:t>:</a:t>
            </a:r>
          </a:p>
          <a:p>
            <a:pPr marL="0" indent="0">
              <a:buNone/>
            </a:pPr>
            <a:r>
              <a:rPr lang="uk-UA" sz="1600" dirty="0"/>
              <a:t>                                                                                                                      дасть </a:t>
            </a:r>
          </a:p>
          <a:p>
            <a:pPr marL="0" indent="0">
              <a:buNone/>
            </a:pPr>
            <a:r>
              <a:rPr lang="uk-UA" sz="1600" dirty="0"/>
              <a:t>Далі необхідно відкрити шаблон </a:t>
            </a:r>
            <a:r>
              <a:rPr lang="uk-UA" sz="1600" b="1" i="1" dirty="0"/>
              <a:t>index.html</a:t>
            </a:r>
            <a:r>
              <a:rPr lang="uk-UA" sz="1600" dirty="0"/>
              <a:t> і додати тег </a:t>
            </a:r>
            <a:r>
              <a:rPr lang="uk-UA" sz="1600" b="1" i="1" dirty="0"/>
              <a:t>&lt;link&gt;</a:t>
            </a:r>
            <a:r>
              <a:rPr lang="uk-UA" sz="1600" dirty="0"/>
              <a:t>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496106"/>
            <a:ext cx="4091185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static_folder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"static_dir"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117" y="2637875"/>
            <a:ext cx="1029449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B2CCD6"/>
                </a:solidFill>
                <a:effectLst/>
                <a:latin typeface="JetBrains Mono"/>
              </a:rPr>
              <a:t>color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red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6117" y="3989193"/>
            <a:ext cx="5076518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script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src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'static'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'jquery.js'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script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3473" y="3989192"/>
            <a:ext cx="3199402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script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src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="/static/jquery.js"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script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2550" y="4634673"/>
            <a:ext cx="5820824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link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="stylesheet"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'static'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'style.css'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35" y="4540185"/>
            <a:ext cx="1057275" cy="733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293" y="6334780"/>
            <a:ext cx="120501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Цей метод роботи зі статичними файлів підходить тільки для розробки. При створенні реальних додатків використовуються реальні веб-сервера, такі як Nginx або Apache. </a:t>
            </a:r>
            <a:endParaRPr lang="uk-UA" sz="1400" i="1" dirty="0"/>
          </a:p>
        </p:txBody>
      </p:sp>
    </p:spTree>
    <p:extLst>
      <p:ext uri="{BB962C8B-B14F-4D97-AF65-F5344CB8AC3E}">
        <p14:creationId xmlns:p14="http://schemas.microsoft.com/office/powerpoint/2010/main" val="194333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Розширення </a:t>
            </a:r>
            <a:r>
              <a:rPr lang="en-US" sz="1800" b="1" dirty="0"/>
              <a:t>Flask </a:t>
            </a:r>
          </a:p>
          <a:p>
            <a:pPr marL="0" indent="0">
              <a:buNone/>
            </a:pPr>
            <a:r>
              <a:rPr lang="uk-UA" sz="1600" dirty="0"/>
              <a:t>Розширення </a:t>
            </a:r>
            <a:r>
              <a:rPr lang="en-US" sz="1600" dirty="0"/>
              <a:t>Flask - </a:t>
            </a:r>
            <a:r>
              <a:rPr lang="uk-UA" sz="1600" dirty="0"/>
              <a:t>це пакети, які можна встановити, щоб розширити можливості </a:t>
            </a:r>
            <a:r>
              <a:rPr lang="en-US" sz="1600" dirty="0"/>
              <a:t>Flask. </a:t>
            </a:r>
            <a:r>
              <a:rPr lang="uk-UA" sz="1600" dirty="0"/>
              <a:t>Їх ідея в тому, щоб забезпечити зручний і зрозумілий спосіб інтеграції пакетів у </a:t>
            </a:r>
            <a:r>
              <a:rPr lang="en-US" sz="1600" dirty="0"/>
              <a:t>Flask. </a:t>
            </a:r>
          </a:p>
          <a:p>
            <a:pPr marL="0" indent="0">
              <a:buNone/>
            </a:pPr>
            <a:r>
              <a:rPr lang="uk-UA" sz="1600" dirty="0"/>
              <a:t>Подивитися всі доступні розширення можна на сторінці </a:t>
            </a:r>
            <a:r>
              <a:rPr lang="en-US" sz="1600" dirty="0" err="1"/>
              <a:t>PyPI</a:t>
            </a:r>
            <a:r>
              <a:rPr lang="en-US" sz="1600" dirty="0"/>
              <a:t> </a:t>
            </a:r>
            <a:r>
              <a:rPr lang="uk-UA" sz="1600" dirty="0"/>
              <a:t>з тегом </a:t>
            </a:r>
            <a:r>
              <a:rPr lang="en-US" sz="1600" dirty="0"/>
              <a:t>Flask. </a:t>
            </a:r>
          </a:p>
          <a:p>
            <a:pPr marL="0" indent="0">
              <a:buNone/>
            </a:pPr>
            <a:r>
              <a:rPr lang="uk-UA" sz="1600" dirty="0"/>
              <a:t>На сторінці є пакети, можливості яких варіюються від відправки </a:t>
            </a:r>
            <a:r>
              <a:rPr lang="en-US" sz="1600" dirty="0"/>
              <a:t>email </a:t>
            </a:r>
            <a:r>
              <a:rPr lang="uk-UA" sz="1600" dirty="0"/>
              <a:t>до створення повноцінних інтерфейсів адміністратора. Важливо пам'ятати, що розширювати можливості </a:t>
            </a:r>
            <a:r>
              <a:rPr lang="en-US" sz="1600" dirty="0"/>
              <a:t>Flask </a:t>
            </a:r>
            <a:r>
              <a:rPr lang="uk-UA" sz="1600" dirty="0"/>
              <a:t>можна не тільки за допомогою його розширень. Насправді, підійде будь-який пакет з стандартної бібліотеки </a:t>
            </a:r>
            <a:r>
              <a:rPr lang="en-US" sz="1600" dirty="0"/>
              <a:t>Python </a:t>
            </a:r>
            <a:r>
              <a:rPr lang="uk-UA" sz="1600" dirty="0"/>
              <a:t>або </a:t>
            </a:r>
            <a:r>
              <a:rPr lang="en-US" sz="1600" dirty="0" err="1"/>
              <a:t>PyPi</a:t>
            </a:r>
            <a:r>
              <a:rPr lang="en-US" sz="1600" dirty="0"/>
              <a:t>. 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25" y="2287784"/>
            <a:ext cx="7164638" cy="436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2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Шаблони </a:t>
            </a:r>
          </a:p>
          <a:p>
            <a:pPr marL="0" indent="0">
              <a:buNone/>
            </a:pPr>
            <a:r>
              <a:rPr lang="uk-UA" sz="1600" b="1" dirty="0"/>
              <a:t>Шаблон </a:t>
            </a:r>
            <a:r>
              <a:rPr lang="uk-UA" sz="1600" dirty="0"/>
              <a:t>- це текстовий файл з </a:t>
            </a:r>
            <a:r>
              <a:rPr lang="en-US" sz="1600" dirty="0"/>
              <a:t>HTML</a:t>
            </a:r>
            <a:r>
              <a:rPr lang="uk-UA" sz="1600" dirty="0"/>
              <a:t> і додатковими елементами розмітки, які позначають </a:t>
            </a:r>
            <a:r>
              <a:rPr lang="uk-UA" sz="1600" i="1" dirty="0"/>
              <a:t>динамічний контент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Вміст динамічного контенту  стане відомим в момент запиту. Процес, під час якого динамічна розмітка замінюється, і генерується статична </a:t>
            </a:r>
            <a:r>
              <a:rPr lang="en-US" sz="1600" dirty="0"/>
              <a:t>HTML-</a:t>
            </a:r>
            <a:r>
              <a:rPr lang="uk-UA" sz="1600" dirty="0"/>
              <a:t>сторінка, називається </a:t>
            </a:r>
            <a:r>
              <a:rPr lang="uk-UA" sz="1600" b="1" i="1" dirty="0"/>
              <a:t>рендерингом шаблону</a:t>
            </a:r>
            <a:r>
              <a:rPr lang="uk-UA" sz="1600" dirty="0"/>
              <a:t>.  У </a:t>
            </a:r>
            <a:r>
              <a:rPr lang="en-US" sz="1600" dirty="0"/>
              <a:t>Flask </a:t>
            </a:r>
            <a:r>
              <a:rPr lang="uk-UA" sz="1600" dirty="0"/>
              <a:t>є вбудований движок шаблонів </a:t>
            </a:r>
            <a:r>
              <a:rPr lang="en-US" sz="1600" b="1" i="1" dirty="0" err="1"/>
              <a:t>Jinja</a:t>
            </a:r>
            <a:r>
              <a:rPr lang="en-US" sz="1600" dirty="0"/>
              <a:t>, </a:t>
            </a:r>
            <a:r>
              <a:rPr lang="uk-UA" sz="1600" dirty="0"/>
              <a:t>який і займається тим, що конвертує шаблон в статичний </a:t>
            </a:r>
            <a:r>
              <a:rPr lang="en-US" sz="1600" dirty="0"/>
              <a:t>HTML-</a:t>
            </a:r>
            <a:r>
              <a:rPr lang="uk-UA" sz="1600" dirty="0"/>
              <a:t>файл. </a:t>
            </a:r>
          </a:p>
          <a:p>
            <a:pPr marL="0" indent="0">
              <a:buNone/>
            </a:pPr>
            <a:r>
              <a:rPr lang="en-US" sz="1600" b="1" i="1" dirty="0" err="1"/>
              <a:t>Jinja</a:t>
            </a:r>
            <a:r>
              <a:rPr lang="en-US" sz="1600" dirty="0"/>
              <a:t> - </a:t>
            </a:r>
            <a:r>
              <a:rPr lang="uk-UA" sz="1600" dirty="0"/>
              <a:t>один з найпотужніших і популярних движків для обробки шаблонів для мови </a:t>
            </a:r>
            <a:r>
              <a:rPr lang="en-US" sz="1600" dirty="0"/>
              <a:t>Python. Flask </a:t>
            </a:r>
            <a:r>
              <a:rPr lang="uk-UA" sz="1600" dirty="0"/>
              <a:t>і </a:t>
            </a:r>
            <a:r>
              <a:rPr lang="en-US" sz="1600" dirty="0" err="1"/>
              <a:t>Jinja</a:t>
            </a:r>
            <a:r>
              <a:rPr lang="en-US" sz="1600" dirty="0"/>
              <a:t> - </a:t>
            </a:r>
            <a:r>
              <a:rPr lang="uk-UA" sz="1600" dirty="0"/>
              <a:t>два різних пакети, і вони можуть використовуватися окремо. </a:t>
            </a:r>
          </a:p>
          <a:p>
            <a:pPr marL="0" indent="0" algn="ctr">
              <a:buNone/>
            </a:pPr>
            <a:r>
              <a:rPr lang="uk-UA" sz="1600" b="1" dirty="0"/>
              <a:t>Відображення шаблонів за допомогою </a:t>
            </a:r>
            <a:r>
              <a:rPr lang="en-US" sz="1600" b="1" i="1" dirty="0" err="1"/>
              <a:t>render_template</a:t>
            </a:r>
            <a:r>
              <a:rPr lang="en-US" sz="1600" b="1" i="1" dirty="0"/>
              <a:t>()</a:t>
            </a:r>
            <a:endParaRPr lang="uk-UA" sz="1600" b="1" i="1" dirty="0"/>
          </a:p>
          <a:p>
            <a:pPr marL="0" indent="0">
              <a:buNone/>
            </a:pPr>
            <a:r>
              <a:rPr lang="uk-UA" sz="1600" dirty="0"/>
              <a:t>За замовчуванням, </a:t>
            </a:r>
            <a:r>
              <a:rPr lang="en-US" sz="1600" dirty="0"/>
              <a:t>Flask </a:t>
            </a:r>
            <a:r>
              <a:rPr lang="uk-UA" sz="1600" dirty="0"/>
              <a:t>шукає шаблони в підкаталозі </a:t>
            </a:r>
            <a:r>
              <a:rPr lang="en-US" sz="1600" b="1" i="1" dirty="0"/>
              <a:t>templates</a:t>
            </a:r>
            <a:r>
              <a:rPr lang="en-US" sz="1600" dirty="0"/>
              <a:t> </a:t>
            </a:r>
            <a:r>
              <a:rPr lang="uk-UA" sz="1600" dirty="0"/>
              <a:t>всередині папки програми. Цю поведінку можна змінити, передавши аргумент </a:t>
            </a:r>
            <a:r>
              <a:rPr lang="en-US" sz="1600" b="1" i="1" dirty="0" err="1"/>
              <a:t>template_folder</a:t>
            </a:r>
            <a:r>
              <a:rPr lang="en-US" sz="1600" dirty="0"/>
              <a:t> </a:t>
            </a:r>
            <a:r>
              <a:rPr lang="uk-UA" sz="1600" dirty="0"/>
              <a:t>конструктору </a:t>
            </a:r>
            <a:r>
              <a:rPr lang="en-US" sz="1600" dirty="0"/>
              <a:t>Flask </a:t>
            </a:r>
            <a:r>
              <a:rPr lang="uk-UA" sz="1600" dirty="0"/>
              <a:t>під час створення екземпляра додатку. </a:t>
            </a:r>
          </a:p>
          <a:p>
            <a:pPr marL="0" indent="0">
              <a:buNone/>
            </a:pPr>
            <a:r>
              <a:rPr lang="uk-UA" sz="1600" i="1" dirty="0"/>
              <a:t>Наступний код змінює розташування шаблонів за замовчуванням на папку </a:t>
            </a:r>
            <a:r>
              <a:rPr lang="en-US" sz="1600" b="1" i="1" dirty="0" err="1"/>
              <a:t>jinja_templates</a:t>
            </a:r>
            <a:r>
              <a:rPr lang="en-US" sz="1600" i="1" dirty="0"/>
              <a:t> </a:t>
            </a:r>
            <a:r>
              <a:rPr lang="uk-UA" sz="1600" i="1" dirty="0"/>
              <a:t>всередині папки програми.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i="1" dirty="0"/>
              <a:t>Але в подальших прикладах  я продовжуватиму використовувати папку </a:t>
            </a:r>
            <a:r>
              <a:rPr lang="en-US" sz="1600" b="1" i="1" dirty="0"/>
              <a:t>templates</a:t>
            </a:r>
            <a:r>
              <a:rPr lang="en-US" sz="1600" i="1" dirty="0"/>
              <a:t> </a:t>
            </a:r>
            <a:r>
              <a:rPr lang="uk-UA" sz="1600" i="1" dirty="0"/>
              <a:t>для зберігання шаблонів. Створюю нову папку </a:t>
            </a:r>
            <a:r>
              <a:rPr lang="en-US" sz="1600" b="1" i="1" dirty="0"/>
              <a:t>templates</a:t>
            </a:r>
            <a:r>
              <a:rPr lang="en-US" sz="1600" i="1" dirty="0"/>
              <a:t> </a:t>
            </a:r>
            <a:r>
              <a:rPr lang="uk-UA" sz="1600" i="1" dirty="0"/>
              <a:t>всередині папки у програмі </a:t>
            </a:r>
            <a:r>
              <a:rPr lang="en-US" sz="1600" b="1" i="1" dirty="0" err="1"/>
              <a:t>flask_app</a:t>
            </a:r>
            <a:r>
              <a:rPr lang="en-US" sz="1600" i="1" dirty="0"/>
              <a:t>. </a:t>
            </a:r>
            <a:r>
              <a:rPr lang="uk-UA" sz="1600" i="1" dirty="0"/>
              <a:t>В </a:t>
            </a:r>
            <a:r>
              <a:rPr lang="en-US" sz="1600" b="1" i="1" dirty="0"/>
              <a:t>templates</a:t>
            </a:r>
            <a:r>
              <a:rPr lang="en-US" sz="1600" i="1" dirty="0"/>
              <a:t> - </a:t>
            </a:r>
            <a:r>
              <a:rPr lang="uk-UA" sz="1600" i="1" dirty="0"/>
              <a:t>файл </a:t>
            </a:r>
            <a:r>
              <a:rPr lang="en-US" sz="1600" b="1" i="1" dirty="0"/>
              <a:t>index.html</a:t>
            </a:r>
            <a:r>
              <a:rPr lang="en-US" sz="1600" i="1" dirty="0"/>
              <a:t> </a:t>
            </a:r>
            <a:r>
              <a:rPr lang="uk-UA" sz="1600" i="1" dirty="0"/>
              <a:t>з наступним кодом: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3533135"/>
            <a:ext cx="4836580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template_folder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"jinja_templates"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5925" y="4384194"/>
            <a:ext cx="2013693" cy="23083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Name: 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7220" y="4541490"/>
            <a:ext cx="33075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Варто звернути увагу, що в «базовому» </a:t>
            </a:r>
            <a:r>
              <a:rPr lang="en-US" sz="1400" i="1" dirty="0"/>
              <a:t>HTML-</a:t>
            </a:r>
            <a:r>
              <a:rPr lang="uk-UA" sz="1400" i="1" dirty="0"/>
              <a:t>шаблоні є динамічний компонент </a:t>
            </a:r>
            <a:r>
              <a:rPr lang="uk-UA" sz="1400" b="1" i="1" dirty="0"/>
              <a:t>{{</a:t>
            </a:r>
            <a:r>
              <a:rPr lang="en-US" sz="1400" b="1" i="1" dirty="0"/>
              <a:t>name}}</a:t>
            </a:r>
            <a:r>
              <a:rPr lang="en-US" sz="1400" i="1" dirty="0"/>
              <a:t>. </a:t>
            </a:r>
            <a:r>
              <a:rPr lang="uk-UA" sz="1400" i="1" dirty="0"/>
              <a:t>Змінна </a:t>
            </a:r>
            <a:r>
              <a:rPr lang="en-US" sz="1400" b="1" i="1" dirty="0"/>
              <a:t>name</a:t>
            </a:r>
            <a:r>
              <a:rPr lang="en-US" sz="1400" i="1" dirty="0"/>
              <a:t> </a:t>
            </a:r>
            <a:r>
              <a:rPr lang="uk-UA" sz="1400" i="1" dirty="0"/>
              <a:t>всередині фігурних дужок є змінною, значення якої буде визначено під час відтворення шаблону. Як приклад можна написати, що значенням </a:t>
            </a:r>
            <a:r>
              <a:rPr lang="en-US" sz="1400" i="1" dirty="0"/>
              <a:t>name </a:t>
            </a:r>
            <a:r>
              <a:rPr lang="uk-UA" sz="1400" i="1" dirty="0"/>
              <a:t>буде </a:t>
            </a:r>
            <a:r>
              <a:rPr lang="en-US" sz="1400" b="1" i="1" dirty="0"/>
              <a:t>Jerry</a:t>
            </a:r>
            <a:r>
              <a:rPr lang="en-US" sz="1400" i="1" dirty="0"/>
              <a:t> </a:t>
            </a:r>
            <a:endParaRPr lang="uk-UA" sz="1400" i="1" dirty="0"/>
          </a:p>
          <a:p>
            <a:r>
              <a:rPr lang="uk-UA" sz="1400" i="1" dirty="0"/>
              <a:t>Тоді після рендеринга шаблону отримаємо наступний код: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20554" y="4402990"/>
            <a:ext cx="1973617" cy="23083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Name: Jerry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2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Розширення </a:t>
            </a:r>
            <a:r>
              <a:rPr lang="en-US" sz="1600" b="1" dirty="0"/>
              <a:t>Flask-Script </a:t>
            </a:r>
          </a:p>
          <a:p>
            <a:pPr marL="0" indent="0">
              <a:buNone/>
            </a:pPr>
            <a:r>
              <a:rPr lang="en-US" sz="1600" b="1" i="1" dirty="0"/>
              <a:t>Flask-Script</a:t>
            </a:r>
            <a:r>
              <a:rPr lang="en-US" sz="1600" dirty="0"/>
              <a:t> - </a:t>
            </a:r>
            <a:r>
              <a:rPr lang="uk-UA" sz="1600" dirty="0"/>
              <a:t>це зручне мініатюрне розширення, яке дозволяє створювати інтерфейси командного рядка, запускати сервер і консоль </a:t>
            </a:r>
            <a:r>
              <a:rPr lang="en-US" sz="1600" dirty="0"/>
              <a:t>Python </a:t>
            </a:r>
            <a:r>
              <a:rPr lang="uk-UA" sz="1600" dirty="0"/>
              <a:t>в контексті програм, робити певні змінні видимими в консолі автоматично і так далі. </a:t>
            </a:r>
            <a:endParaRPr lang="en-US" sz="1600" dirty="0"/>
          </a:p>
          <a:p>
            <a:pPr marL="0" indent="0">
              <a:buNone/>
            </a:pPr>
            <a:r>
              <a:rPr lang="uk-UA" sz="1600" i="1" dirty="0"/>
              <a:t>Для запуску сервера розробки на конкретному хості і порті, їх потрібно передати в якості аргументів методу </a:t>
            </a:r>
            <a:r>
              <a:rPr lang="en-US" sz="1600" b="1" i="1" dirty="0"/>
              <a:t>run()</a:t>
            </a:r>
            <a:r>
              <a:rPr lang="en-US" sz="1600" i="1" dirty="0"/>
              <a:t>: </a:t>
            </a: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r>
              <a:rPr lang="uk-UA" sz="1600" dirty="0"/>
              <a:t>Проблема в тому, що такий підхід не гнучкий. Набагато зручніше передати хост і порт у вигляді параметрів командного рядка при запуску сервера. </a:t>
            </a:r>
            <a:r>
              <a:rPr lang="en-US" sz="1600" dirty="0"/>
              <a:t>Flask-Script </a:t>
            </a:r>
            <a:r>
              <a:rPr lang="uk-UA" sz="1600" dirty="0"/>
              <a:t>дозволяє зробити це. Встановити </a:t>
            </a:r>
            <a:r>
              <a:rPr lang="en-US" sz="1600" dirty="0"/>
              <a:t>Flask-Script </a:t>
            </a:r>
            <a:r>
              <a:rPr lang="uk-UA" sz="1600" dirty="0"/>
              <a:t>можна за допомогою </a:t>
            </a:r>
            <a:r>
              <a:rPr lang="en-US" sz="1600" dirty="0"/>
              <a:t>pip: </a:t>
            </a:r>
            <a:endParaRPr lang="uk-UA" sz="1600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r>
              <a:rPr lang="uk-UA" sz="1600" dirty="0"/>
              <a:t>Щоб використовувати </a:t>
            </a:r>
            <a:r>
              <a:rPr lang="en-US" sz="1600" b="1" i="1" dirty="0"/>
              <a:t>Flask-Script</a:t>
            </a:r>
            <a:r>
              <a:rPr lang="en-US" sz="1600" dirty="0"/>
              <a:t> </a:t>
            </a:r>
            <a:r>
              <a:rPr lang="uk-UA" sz="1600" dirty="0"/>
              <a:t>спершу потрібно імпортувати клас </a:t>
            </a:r>
            <a:r>
              <a:rPr lang="en-US" sz="1600" b="1" i="1" dirty="0"/>
              <a:t>Manager</a:t>
            </a:r>
            <a:r>
              <a:rPr lang="en-US" sz="1600" dirty="0"/>
              <a:t> </a:t>
            </a:r>
            <a:r>
              <a:rPr lang="uk-UA" sz="1600" dirty="0"/>
              <a:t>з пакета </a:t>
            </a:r>
            <a:r>
              <a:rPr lang="en-US" sz="1600" b="1" i="1" dirty="0" err="1"/>
              <a:t>flask_script</a:t>
            </a:r>
            <a:r>
              <a:rPr lang="en-US" sz="1600" dirty="0"/>
              <a:t> </a:t>
            </a:r>
            <a:r>
              <a:rPr lang="uk-UA" sz="1600" dirty="0"/>
              <a:t>і створити екземпляр об'єкта </a:t>
            </a:r>
            <a:r>
              <a:rPr lang="en-US" sz="1600" b="1" i="1" dirty="0"/>
              <a:t>Manager</a:t>
            </a:r>
            <a:r>
              <a:rPr lang="en-US" sz="1600" dirty="0"/>
              <a:t>, </a:t>
            </a:r>
            <a:r>
              <a:rPr lang="uk-UA" sz="1600" dirty="0"/>
              <a:t>передавши йому екземпляр додатку. Таким чином розширення </a:t>
            </a:r>
            <a:r>
              <a:rPr lang="en-US" sz="1600" dirty="0"/>
              <a:t>Flask </a:t>
            </a:r>
            <a:r>
              <a:rPr lang="uk-UA" sz="1600" dirty="0"/>
              <a:t>інтегруються. Спочатку імпортується потрібний клас з пакета, а потім створюється екземпляр за допомогою передачі йому екземпляра додатка. </a:t>
            </a:r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  <a:p>
            <a:pPr marL="0" indent="0">
              <a:buNone/>
            </a:pPr>
            <a:r>
              <a:rPr lang="uk-UA" sz="1600" dirty="0"/>
              <a:t>Створений об'єкт </a:t>
            </a:r>
            <a:r>
              <a:rPr lang="en-US" sz="1600" dirty="0"/>
              <a:t>Manager </a:t>
            </a:r>
            <a:r>
              <a:rPr lang="uk-UA" sz="1600" dirty="0"/>
              <a:t>також має метод </a:t>
            </a:r>
            <a:r>
              <a:rPr lang="en-US" sz="1600" b="1" i="1" dirty="0"/>
              <a:t>run()</a:t>
            </a:r>
            <a:r>
              <a:rPr lang="en-US" sz="1600" dirty="0"/>
              <a:t>, </a:t>
            </a:r>
            <a:r>
              <a:rPr lang="uk-UA" sz="1600" dirty="0"/>
              <a:t>який крім запуску сервера розробки може зчитувати аргументи командного рядка. Слід замінити рядок </a:t>
            </a:r>
            <a:r>
              <a:rPr lang="en-US" sz="1600" b="1" i="1" dirty="0" err="1"/>
              <a:t>app.run</a:t>
            </a:r>
            <a:r>
              <a:rPr lang="en-US" sz="1600" b="1" i="1" dirty="0"/>
              <a:t>(debug = True)</a:t>
            </a:r>
            <a:r>
              <a:rPr lang="en-US" sz="1600" dirty="0"/>
              <a:t> </a:t>
            </a:r>
            <a:r>
              <a:rPr lang="uk-UA" sz="1600" dirty="0"/>
              <a:t>на </a:t>
            </a:r>
            <a:r>
              <a:rPr lang="en-US" sz="1600" b="1" i="1" dirty="0" err="1"/>
              <a:t>manager.run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endParaRPr lang="uk-UA" sz="1600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506080"/>
            <a:ext cx="4486613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"__main__"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debug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host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"127.0.0.10"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port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9000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2693878"/>
            <a:ext cx="5924550" cy="43815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2550" y="4267646"/>
            <a:ext cx="3385863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render_template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flask_script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6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550" y="190122"/>
            <a:ext cx="4318811" cy="440120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render_template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flask_script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'index.html'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'Jerry'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'/user/&lt;int:user_id&gt;/'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user_profile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user_id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"Profile page of user #{}"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user_id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'/books/&lt;genre&gt;/'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books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genre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"All Books in {} category"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genre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"__main__"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9860" y="3083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i="1" dirty="0"/>
              <a:t>Тепер у програми є доступ до базових команд. Щоб подивитися, які з них доступні, необхідно запустити файл </a:t>
            </a:r>
            <a:endParaRPr lang="uk-UA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10" y="1610904"/>
            <a:ext cx="6000750" cy="2676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0068" y="5309142"/>
            <a:ext cx="8286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Як бачимо, зараз є всього дві команди: </a:t>
            </a:r>
            <a:r>
              <a:rPr lang="en-US" sz="1600" b="1" i="1" dirty="0"/>
              <a:t>shell</a:t>
            </a:r>
            <a:r>
              <a:rPr lang="en-US" sz="1600" i="1" dirty="0"/>
              <a:t> </a:t>
            </a:r>
            <a:r>
              <a:rPr lang="uk-UA" sz="1600" i="1" dirty="0"/>
              <a:t>і </a:t>
            </a:r>
            <a:r>
              <a:rPr lang="en-US" sz="1600" b="1" i="1" dirty="0" err="1"/>
              <a:t>runserve</a:t>
            </a:r>
            <a:r>
              <a:rPr lang="en-US" sz="1600" i="1" dirty="0" err="1"/>
              <a:t>r</a:t>
            </a:r>
            <a:r>
              <a:rPr lang="en-US" sz="1600" i="1" dirty="0"/>
              <a:t>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2381779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4136824"/>
            <a:ext cx="11651810" cy="243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Самі широко використовувані варіанти для </a:t>
            </a:r>
            <a:r>
              <a:rPr lang="en-US" sz="1600" b="1" i="1" dirty="0" err="1"/>
              <a:t>runserver</a:t>
            </a:r>
            <a:r>
              <a:rPr lang="en-US" sz="1600" dirty="0"/>
              <a:t> - </a:t>
            </a:r>
            <a:r>
              <a:rPr lang="uk-UA" sz="1600" dirty="0"/>
              <a:t>це </a:t>
            </a:r>
            <a:r>
              <a:rPr lang="uk-UA" sz="1600" b="1" i="1" dirty="0"/>
              <a:t>--</a:t>
            </a:r>
            <a:r>
              <a:rPr lang="en-US" sz="1600" b="1" i="1" dirty="0"/>
              <a:t>host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uk-UA" sz="1600" b="1" i="1" dirty="0"/>
              <a:t>--</a:t>
            </a:r>
            <a:r>
              <a:rPr lang="en-US" sz="1600" b="1" i="1" dirty="0"/>
              <a:t>post</a:t>
            </a:r>
            <a:r>
              <a:rPr lang="en-US" sz="1600" dirty="0"/>
              <a:t>. </a:t>
            </a:r>
            <a:r>
              <a:rPr lang="uk-UA" sz="1600" dirty="0"/>
              <a:t>З їх допомогою можна запустити сервер розробки на конкретному інтерфейсі і порті: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253830"/>
            <a:ext cx="11549204" cy="3882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4762217"/>
            <a:ext cx="8172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За замовчуванням команда </a:t>
            </a:r>
            <a:r>
              <a:rPr lang="ru-RU" sz="1600" b="1" i="1" dirty="0"/>
              <a:t>runserver</a:t>
            </a:r>
            <a:r>
              <a:rPr lang="ru-RU" sz="1600" dirty="0"/>
              <a:t> запускає сервер без дебагера. Включити його вручну можна таким чином: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Ще простіше запустити відладчик - вибрати значення </a:t>
            </a:r>
            <a:r>
              <a:rPr lang="ru-RU" sz="1600" b="1" i="1" dirty="0"/>
              <a:t>True</a:t>
            </a:r>
            <a:r>
              <a:rPr lang="ru-RU" sz="1600" dirty="0"/>
              <a:t> для атрибута </a:t>
            </a:r>
            <a:r>
              <a:rPr lang="ru-RU" sz="1600" b="1" i="1" dirty="0"/>
              <a:t>debug</a:t>
            </a:r>
            <a:r>
              <a:rPr lang="ru-RU" sz="1600" dirty="0"/>
              <a:t> у примірника об'єкта (</a:t>
            </a:r>
            <a:r>
              <a:rPr lang="ru-RU" sz="1600" b="1" i="1" dirty="0"/>
              <a:t>app</a:t>
            </a:r>
            <a:r>
              <a:rPr lang="ru-RU" sz="1600" dirty="0"/>
              <a:t>) 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3" y="561126"/>
            <a:ext cx="6543675" cy="24765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0673" y="3715331"/>
            <a:ext cx="2215671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debug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63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b="1" dirty="0"/>
              <a:t>Команда </a:t>
            </a:r>
            <a:r>
              <a:rPr lang="en-US" sz="1600" b="1" i="1" dirty="0"/>
              <a:t>shell</a:t>
            </a:r>
            <a:endParaRPr lang="uk-UA" sz="1600" b="1" i="1" dirty="0"/>
          </a:p>
          <a:p>
            <a:pPr marL="0" indent="0">
              <a:buNone/>
            </a:pPr>
            <a:r>
              <a:rPr lang="en-US" sz="1600" b="1" i="1" dirty="0"/>
              <a:t>shell</a:t>
            </a:r>
            <a:r>
              <a:rPr lang="en-US" sz="1600" dirty="0"/>
              <a:t> </a:t>
            </a:r>
            <a:r>
              <a:rPr lang="uk-UA" sz="1600" dirty="0"/>
              <a:t>запускає консоль </a:t>
            </a:r>
            <a:r>
              <a:rPr lang="en-US" sz="1600" dirty="0"/>
              <a:t>Python </a:t>
            </a:r>
            <a:r>
              <a:rPr lang="uk-UA" sz="1600" dirty="0"/>
              <a:t>в контексті програми </a:t>
            </a:r>
            <a:r>
              <a:rPr lang="en-US" sz="1600" dirty="0"/>
              <a:t>Flask. </a:t>
            </a:r>
            <a:r>
              <a:rPr lang="uk-UA" sz="1600" dirty="0"/>
              <a:t>Це означає, що всі об'єкти всередині контекстів програми та запитів будуть доступні в консолі без створення додаткових контекстів. Для запуску консолі потрібно ввести наступну команду: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Отримаємо доступ до певних об'єктів: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5" y="1086698"/>
            <a:ext cx="577215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5" y="2219088"/>
            <a:ext cx="4733925" cy="1514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34295" y="232999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i="1" dirty="0"/>
              <a:t>це можна зробити, не створюючи контексти додатку і запиту.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3425835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i="1" dirty="0"/>
              <a:t>Створення команд</a:t>
            </a:r>
          </a:p>
          <a:p>
            <a:pPr marL="0" indent="0">
              <a:buNone/>
            </a:pPr>
            <a:r>
              <a:rPr lang="ru-RU" sz="1600" dirty="0"/>
              <a:t>Коли екземпляр </a:t>
            </a:r>
            <a:r>
              <a:rPr lang="ru-RU" sz="1600" b="1" i="1" dirty="0"/>
              <a:t>Manager</a:t>
            </a:r>
            <a:r>
              <a:rPr lang="ru-RU" sz="1600" dirty="0"/>
              <a:t> створений, можна приступати до створення власних команд. </a:t>
            </a:r>
          </a:p>
          <a:p>
            <a:pPr marL="0" indent="0">
              <a:buNone/>
            </a:pPr>
            <a:r>
              <a:rPr lang="ru-RU" sz="1600" dirty="0"/>
              <a:t>Є два способи: 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За допомогою класу Command 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За допомогою декоратора @command </a:t>
            </a:r>
          </a:p>
          <a:p>
            <a:pPr marL="0" indent="0">
              <a:buNone/>
            </a:pPr>
            <a:r>
              <a:rPr lang="ru-RU" sz="1600" b="1" i="1" dirty="0"/>
              <a:t>Створення команд за допомогою класу Command </a:t>
            </a:r>
          </a:p>
          <a:p>
            <a:pPr marL="0" indent="0">
              <a:buNone/>
            </a:pPr>
            <a:r>
              <a:rPr lang="ru-RU" sz="1600" dirty="0"/>
              <a:t>У файлі додамо клас </a:t>
            </a:r>
            <a:r>
              <a:rPr lang="ru-RU" sz="1600" b="1" i="1" dirty="0"/>
              <a:t>Faker</a:t>
            </a:r>
            <a:r>
              <a:rPr lang="ru-RU" sz="1600" dirty="0"/>
              <a:t>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i="1" dirty="0"/>
              <a:t>Щоб виконати команду через командний рядок, її потрібно додати в екземпляр </a:t>
            </a:r>
            <a:r>
              <a:rPr lang="en-US" sz="1600" b="1" i="1" dirty="0"/>
              <a:t>Manager</a:t>
            </a:r>
            <a:r>
              <a:rPr lang="en-US" sz="1600" i="1" dirty="0"/>
              <a:t> </a:t>
            </a:r>
            <a:r>
              <a:rPr lang="uk-UA" sz="1600" i="1" dirty="0"/>
              <a:t>за допомогою методу </a:t>
            </a:r>
            <a:r>
              <a:rPr lang="en-US" sz="1600" b="1" i="1" dirty="0" err="1"/>
              <a:t>add_command</a:t>
            </a:r>
            <a:r>
              <a:rPr lang="en-US" sz="1600" b="1" i="1" dirty="0"/>
              <a:t>()</a:t>
            </a:r>
            <a:r>
              <a:rPr lang="en-US" sz="1600" i="1" dirty="0"/>
              <a:t>: </a:t>
            </a:r>
            <a:endParaRPr lang="uk-UA" sz="1600" i="1" dirty="0"/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2357250"/>
            <a:ext cx="4746492" cy="267765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render_template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flask_script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Command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debug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Faker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Command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'Команда для додавання підробних даних в таблиці'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логіка функції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"Fake data entered"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259" y="40211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/>
              <a:t>Команда </a:t>
            </a:r>
            <a:r>
              <a:rPr lang="en-US" sz="1600" b="1" i="1" dirty="0"/>
              <a:t>Faker</a:t>
            </a:r>
            <a:r>
              <a:rPr lang="en-US" sz="1600" i="1" dirty="0"/>
              <a:t> </a:t>
            </a:r>
            <a:r>
              <a:rPr lang="uk-UA" sz="1600" i="1" dirty="0"/>
              <a:t>була створена за допомогою успадкування класу </a:t>
            </a:r>
            <a:r>
              <a:rPr lang="en-US" sz="1600" b="1" i="1" dirty="0"/>
              <a:t>Command</a:t>
            </a:r>
            <a:r>
              <a:rPr lang="en-US" sz="1600" i="1" dirty="0"/>
              <a:t>. </a:t>
            </a:r>
            <a:r>
              <a:rPr lang="uk-UA" sz="1600" i="1" dirty="0"/>
              <a:t>Метод </a:t>
            </a:r>
            <a:r>
              <a:rPr lang="en-US" sz="1600" b="1" i="1" dirty="0"/>
              <a:t>run()</a:t>
            </a:r>
            <a:r>
              <a:rPr lang="en-US" sz="1600" i="1" dirty="0"/>
              <a:t> </a:t>
            </a:r>
            <a:r>
              <a:rPr lang="uk-UA" sz="1600" i="1" dirty="0"/>
              <a:t>викликається при виконанні команди.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550" y="5905143"/>
            <a:ext cx="3432093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add_command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"faker"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Faker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07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Тепер потрібно знову повернутися в термінал і запустити файл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uk-UA" sz="1600" dirty="0"/>
              <a:t>Варто звернути увагу, що тепер, на додаток до </a:t>
            </a:r>
            <a:r>
              <a:rPr lang="en-US" sz="1600" b="1" i="1" dirty="0"/>
              <a:t>shell </a:t>
            </a:r>
            <a:r>
              <a:rPr lang="uk-UA" sz="1600" dirty="0"/>
              <a:t>і </a:t>
            </a:r>
            <a:r>
              <a:rPr lang="en-US" sz="1600" b="1" i="1" dirty="0" err="1"/>
              <a:t>runserver</a:t>
            </a:r>
            <a:r>
              <a:rPr lang="en-US" sz="1600" dirty="0"/>
              <a:t>, </a:t>
            </a:r>
            <a:r>
              <a:rPr lang="uk-UA" sz="1600" dirty="0"/>
              <a:t>є команда </a:t>
            </a:r>
            <a:r>
              <a:rPr lang="en-US" sz="1600" dirty="0"/>
              <a:t>faker. </a:t>
            </a:r>
            <a:r>
              <a:rPr lang="uk-UA" sz="1600" dirty="0"/>
              <a:t>Опис перед самою командою взято з рядка документації класу </a:t>
            </a:r>
            <a:r>
              <a:rPr lang="en-US" sz="1600" b="1" i="1" dirty="0"/>
              <a:t>Faker.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uk-UA" sz="1600" dirty="0"/>
              <a:t>Для запуску потрібно ввести наступну команду: </a:t>
            </a:r>
            <a:r>
              <a:rPr lang="ru-RU" sz="1600" dirty="0"/>
              <a:t> 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504918"/>
            <a:ext cx="6096000" cy="2876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80" y="4686629"/>
            <a:ext cx="5705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52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i="1" dirty="0"/>
              <a:t>Створення команд за допомогою декоратора </a:t>
            </a:r>
            <a:r>
              <a:rPr lang="uk-UA" sz="1600" b="1" i="1" dirty="0"/>
              <a:t>@</a:t>
            </a:r>
            <a:r>
              <a:rPr lang="en-US" sz="1600" b="1" i="1" dirty="0"/>
              <a:t>command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uk-UA" sz="1600" dirty="0"/>
              <a:t>Створення команд за допомогою класу </a:t>
            </a:r>
            <a:r>
              <a:rPr lang="en-US" sz="1600" b="1" i="1" dirty="0"/>
              <a:t>Command</a:t>
            </a:r>
            <a:r>
              <a:rPr lang="en-US" sz="1600" dirty="0"/>
              <a:t> </a:t>
            </a:r>
            <a:r>
              <a:rPr lang="uk-UA" sz="1600" dirty="0"/>
              <a:t>досить об'ємн</a:t>
            </a:r>
            <a:r>
              <a:rPr lang="ru-RU" sz="1600" dirty="0"/>
              <a:t>е</a:t>
            </a:r>
            <a:r>
              <a:rPr lang="uk-UA" sz="1600" dirty="0"/>
              <a:t>. Як варіант, можна використовувати декоратор </a:t>
            </a:r>
            <a:r>
              <a:rPr lang="uk-UA" sz="1600" b="1" i="1" dirty="0"/>
              <a:t>@</a:t>
            </a:r>
            <a:r>
              <a:rPr lang="en-US" sz="1600" b="1" i="1" dirty="0"/>
              <a:t>command</a:t>
            </a:r>
            <a:r>
              <a:rPr lang="en-US" sz="1600" dirty="0"/>
              <a:t> </a:t>
            </a:r>
            <a:r>
              <a:rPr lang="uk-UA" sz="1600" dirty="0"/>
              <a:t>екземпляра класу </a:t>
            </a:r>
            <a:r>
              <a:rPr lang="en-US" sz="1600" b="1" i="1" dirty="0"/>
              <a:t>Manager</a:t>
            </a:r>
            <a:r>
              <a:rPr lang="en-US" sz="1600" dirty="0"/>
              <a:t>. </a:t>
            </a:r>
            <a:r>
              <a:rPr lang="uk-UA" sz="1600" dirty="0"/>
              <a:t>Для цього потрібно відкрити файл і змінити його таким чином: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Була створена проста команда </a:t>
            </a:r>
            <a:r>
              <a:rPr lang="en-US" sz="1600" b="1" i="1" dirty="0"/>
              <a:t>foo</a:t>
            </a:r>
            <a:r>
              <a:rPr lang="en-US" sz="1600" dirty="0"/>
              <a:t>, </a:t>
            </a:r>
            <a:r>
              <a:rPr lang="uk-UA" sz="1600" dirty="0"/>
              <a:t>яка виводить </a:t>
            </a:r>
            <a:r>
              <a:rPr lang="en-US" sz="1600" b="1" i="1" dirty="0"/>
              <a:t>foo command executed</a:t>
            </a:r>
            <a:r>
              <a:rPr lang="en-US" sz="1600" dirty="0"/>
              <a:t> </a:t>
            </a:r>
            <a:r>
              <a:rPr lang="uk-UA" sz="1600" dirty="0"/>
              <a:t>при виклику. Декоратор </a:t>
            </a:r>
            <a:r>
              <a:rPr lang="uk-UA" sz="1600" b="1" i="1" dirty="0"/>
              <a:t>@</a:t>
            </a:r>
            <a:r>
              <a:rPr lang="en-US" sz="1600" b="1" i="1" dirty="0"/>
              <a:t>command</a:t>
            </a:r>
            <a:r>
              <a:rPr lang="en-US" sz="1600" dirty="0"/>
              <a:t> </a:t>
            </a:r>
            <a:r>
              <a:rPr lang="uk-UA" sz="1600" dirty="0"/>
              <a:t>автоматично додає команду до існуючого примірника </a:t>
            </a:r>
            <a:r>
              <a:rPr lang="en-US" sz="1600" b="1" i="1" dirty="0"/>
              <a:t>Manager</a:t>
            </a:r>
            <a:r>
              <a:rPr lang="en-US" sz="1600" dirty="0"/>
              <a:t>, </a:t>
            </a:r>
            <a:r>
              <a:rPr lang="uk-UA" sz="1600" dirty="0"/>
              <a:t>так що не потрібно викликати метод </a:t>
            </a:r>
            <a:r>
              <a:rPr lang="en-US" sz="1600" b="1" i="1" dirty="0" err="1"/>
              <a:t>add_command</a:t>
            </a:r>
            <a:r>
              <a:rPr lang="en-US" sz="1600" b="1" i="1" dirty="0"/>
              <a:t>()</a:t>
            </a:r>
            <a:r>
              <a:rPr lang="en-US" sz="1600" dirty="0"/>
              <a:t>. </a:t>
            </a:r>
            <a:r>
              <a:rPr lang="uk-UA" sz="1600" dirty="0"/>
              <a:t>Щоб побачити, як використовуються команди, потрібно терміналі запустити файл: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5924" y="1111407"/>
            <a:ext cx="3432093" cy="138499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add_command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"faker"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Faker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@manager.command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"Це створена команда"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"foo command executed"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4" y="3569423"/>
            <a:ext cx="5350599" cy="27512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0266" y="3562727"/>
            <a:ext cx="5305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Оскільки команда </a:t>
            </a:r>
            <a:r>
              <a:rPr lang="ru-RU" sz="1600" b="1" i="1" dirty="0"/>
              <a:t>foo</a:t>
            </a:r>
            <a:r>
              <a:rPr lang="ru-RU" sz="1600" i="1" dirty="0"/>
              <a:t> тепер доступна, її можна виконати, ввівши таку команду. </a:t>
            </a:r>
            <a:endParaRPr lang="uk-UA" sz="1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43" y="4274933"/>
            <a:ext cx="5514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44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Автоматичний імпорт об'єктів </a:t>
            </a:r>
          </a:p>
          <a:p>
            <a:pPr marL="0" indent="0">
              <a:buNone/>
            </a:pPr>
            <a:r>
              <a:rPr lang="uk-UA" sz="1600" dirty="0"/>
              <a:t>Імпорт великої кількості об'єктів в командному рядку може бути виснажливим. </a:t>
            </a:r>
          </a:p>
          <a:p>
            <a:pPr marL="0" indent="0">
              <a:buNone/>
            </a:pPr>
            <a:r>
              <a:rPr lang="uk-UA" sz="1600" dirty="0"/>
              <a:t>За допомогою </a:t>
            </a:r>
            <a:r>
              <a:rPr lang="en-US" sz="1600" dirty="0"/>
              <a:t>Flask-Script </a:t>
            </a:r>
            <a:r>
              <a:rPr lang="uk-UA" sz="1600" dirty="0"/>
              <a:t>об'єкти можна зробити видимими в терміналі без явного імпорту. Команда </a:t>
            </a:r>
            <a:r>
              <a:rPr lang="en-US" sz="1600" b="1" i="1" dirty="0"/>
              <a:t>Shell</a:t>
            </a:r>
            <a:r>
              <a:rPr lang="en-US" sz="1600" dirty="0"/>
              <a:t> </a:t>
            </a:r>
            <a:r>
              <a:rPr lang="uk-UA" sz="1600" dirty="0"/>
              <a:t>запускає оболонку. Функція конструктора оболонки </a:t>
            </a:r>
            <a:r>
              <a:rPr lang="en-US" sz="1600" b="1" i="1" dirty="0"/>
              <a:t>Shell</a:t>
            </a:r>
            <a:r>
              <a:rPr lang="en-US" sz="1600" dirty="0"/>
              <a:t> </a:t>
            </a:r>
            <a:r>
              <a:rPr lang="uk-UA" sz="1600" dirty="0"/>
              <a:t>бере аргумент </a:t>
            </a:r>
            <a:r>
              <a:rPr lang="en-US" sz="1600" b="1" i="1" dirty="0" err="1"/>
              <a:t>make_context</a:t>
            </a:r>
            <a:r>
              <a:rPr lang="en-US" sz="1600" dirty="0"/>
              <a:t>. </a:t>
            </a:r>
            <a:r>
              <a:rPr lang="uk-UA" sz="1600" dirty="0"/>
              <a:t>Аргумент, що передається </a:t>
            </a:r>
            <a:r>
              <a:rPr lang="en-US" sz="1600" b="1" i="1" dirty="0" err="1"/>
              <a:t>make_context</a:t>
            </a:r>
            <a:r>
              <a:rPr lang="en-US" sz="1600" dirty="0"/>
              <a:t> </a:t>
            </a:r>
            <a:r>
              <a:rPr lang="uk-UA" sz="1600" dirty="0"/>
              <a:t>повинен бути викликаним і повертати словник. За замовчуванням об'єкт, що викликаний, повертає словник, який містить лише екземпляр додатку, тобто </a:t>
            </a:r>
            <a:r>
              <a:rPr lang="en-US" sz="1600" b="1" i="1" dirty="0"/>
              <a:t>app</a:t>
            </a:r>
            <a:r>
              <a:rPr lang="en-US" sz="1600" dirty="0"/>
              <a:t>. </a:t>
            </a:r>
            <a:r>
              <a:rPr lang="uk-UA" sz="1600" dirty="0"/>
              <a:t>Це означає, що за замовчуванням в оболонці можна отримати доступ тільки до примірника додатка (</a:t>
            </a:r>
            <a:r>
              <a:rPr lang="en-US" sz="1600" b="1" i="1" dirty="0"/>
              <a:t>app</a:t>
            </a:r>
            <a:r>
              <a:rPr lang="en-US" sz="1600" dirty="0"/>
              <a:t>), </a:t>
            </a:r>
            <a:r>
              <a:rPr lang="uk-UA" sz="1600" dirty="0"/>
              <a:t>спеціально не імпортуючи його. </a:t>
            </a:r>
          </a:p>
          <a:p>
            <a:pPr marL="0" indent="0">
              <a:buNone/>
            </a:pPr>
            <a:r>
              <a:rPr lang="uk-UA" sz="1600" dirty="0"/>
              <a:t>Щоб змінити цю поведінку, потрібно призначити новому об'єкту (функції), що підтримує виклик, </a:t>
            </a:r>
            <a:r>
              <a:rPr lang="en-US" sz="1600" b="1" i="1" dirty="0" err="1"/>
              <a:t>make_context</a:t>
            </a:r>
            <a:r>
              <a:rPr lang="en-US" sz="1600" dirty="0"/>
              <a:t>. </a:t>
            </a:r>
            <a:r>
              <a:rPr lang="uk-UA" sz="1600" dirty="0"/>
              <a:t>Це поверне словник з об'єктами, до яких потрібно отримати доступ всередині оболонки. </a:t>
            </a:r>
          </a:p>
          <a:p>
            <a:pPr marL="0" indent="0">
              <a:buNone/>
            </a:pPr>
            <a:r>
              <a:rPr lang="uk-UA" sz="1600" dirty="0"/>
              <a:t>Відкриємо файл і додамо наступний код після функції </a:t>
            </a:r>
            <a:r>
              <a:rPr lang="en-US" sz="1600" b="1" i="1" dirty="0"/>
              <a:t>foo()</a:t>
            </a:r>
            <a:r>
              <a:rPr lang="en-US" sz="1600" dirty="0"/>
              <a:t>.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3034420"/>
            <a:ext cx="5608971" cy="224676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#...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flask_script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Command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Shell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#...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shell_context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sys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add_command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"shell"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Shell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make_context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shell_context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#...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8455" y="291667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/>
              <a:t>Тут викликається функції </a:t>
            </a:r>
            <a:r>
              <a:rPr lang="en-US" sz="1600" b="1" i="1" dirty="0" err="1"/>
              <a:t>shell_context</a:t>
            </a:r>
            <a:r>
              <a:rPr lang="en-US" sz="1600" b="1" i="1" dirty="0"/>
              <a:t>()</a:t>
            </a:r>
            <a:r>
              <a:rPr lang="en-US" sz="1600" i="1" dirty="0"/>
              <a:t> </a:t>
            </a:r>
            <a:r>
              <a:rPr lang="uk-UA" sz="1600" i="1" dirty="0"/>
              <a:t>передається аргумент-ключове слово </a:t>
            </a:r>
            <a:r>
              <a:rPr lang="en-US" sz="1600" b="1" i="1" dirty="0" err="1"/>
              <a:t>make_context</a:t>
            </a:r>
            <a:r>
              <a:rPr lang="en-US" sz="1600" i="1" dirty="0"/>
              <a:t>. </a:t>
            </a:r>
            <a:r>
              <a:rPr lang="uk-UA" sz="1600" i="1" dirty="0"/>
              <a:t>Функція </a:t>
            </a:r>
            <a:r>
              <a:rPr lang="en-US" sz="1600" b="1" i="1" dirty="0" err="1"/>
              <a:t>shell_context</a:t>
            </a:r>
            <a:r>
              <a:rPr lang="en-US" sz="1600" i="1" dirty="0"/>
              <a:t> </a:t>
            </a:r>
            <a:r>
              <a:rPr lang="uk-UA" sz="1600" i="1" dirty="0"/>
              <a:t>повертає словник з трьома об'єктами: </a:t>
            </a:r>
            <a:r>
              <a:rPr lang="en-US" sz="1600" b="1" i="1" dirty="0"/>
              <a:t>app, </a:t>
            </a:r>
            <a:r>
              <a:rPr lang="en-US" sz="1600" b="1" i="1" dirty="0" err="1"/>
              <a:t>os</a:t>
            </a:r>
            <a:r>
              <a:rPr lang="en-US" sz="1600" b="1" i="1" dirty="0"/>
              <a:t> </a:t>
            </a:r>
            <a:r>
              <a:rPr lang="uk-UA" sz="1600" b="1" i="1" dirty="0"/>
              <a:t>і </a:t>
            </a:r>
            <a:r>
              <a:rPr lang="en-US" sz="1600" b="1" i="1" dirty="0"/>
              <a:t>sys</a:t>
            </a:r>
            <a:r>
              <a:rPr lang="en-US" sz="1600" i="1" dirty="0"/>
              <a:t>. </a:t>
            </a:r>
            <a:r>
              <a:rPr lang="uk-UA" sz="1600" i="1" dirty="0"/>
              <a:t>В результаті, всередині оболонки тепер є доступ до цих об'єктів, хоча їх імпорт не проводився.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10" y="4419176"/>
            <a:ext cx="57721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5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Робота з формами у </a:t>
            </a:r>
            <a:r>
              <a:rPr lang="en-US" sz="1800" b="1" dirty="0"/>
              <a:t>Flask </a:t>
            </a:r>
            <a:endParaRPr lang="uk-UA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/>
              <a:t>Форми - важливий елемент будь-якого веб-додатку, але, на жаль, працювати з ними досить складно.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/>
              <a:t>Спочатку потрібно підтвердити дані на стороні клієнта, потім - на сервері. І навіть цього недостатньо, якщо розробник програми стурбований такими проблемами безпеки як </a:t>
            </a:r>
            <a:r>
              <a:rPr lang="en-US" sz="1600" b="1" i="1" dirty="0"/>
              <a:t>CSRF, XSS, SQL Injection </a:t>
            </a:r>
            <a:r>
              <a:rPr lang="uk-UA" sz="1600" dirty="0"/>
              <a:t>і так далі. Все разом - це маса роботи.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sz="1600" dirty="0"/>
              <a:t>На щастя, є відмінна бібліотека </a:t>
            </a:r>
            <a:r>
              <a:rPr lang="en-US" sz="1600" b="1" i="1" dirty="0" err="1"/>
              <a:t>WTForms</a:t>
            </a:r>
            <a:r>
              <a:rPr lang="en-US" sz="1600" dirty="0"/>
              <a:t>, </a:t>
            </a:r>
            <a:r>
              <a:rPr lang="uk-UA" sz="1600" dirty="0"/>
              <a:t>виконує більшу частину завдань за розробника. 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i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i="1" dirty="0"/>
              <a:t>Але спочатку про те</a:t>
            </a:r>
            <a:r>
              <a:rPr lang="uk-UA" sz="1600" i="1" dirty="0"/>
              <a:t> як працювати з формами без бібліотек і пакетів.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Робота з формами - складний варіант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Для початку створимо шаблон </a:t>
            </a:r>
            <a:r>
              <a:rPr lang="ru-RU" sz="1600" b="1" i="1" dirty="0"/>
              <a:t>login.html</a:t>
            </a:r>
            <a:r>
              <a:rPr lang="ru-RU" sz="1600" dirty="0"/>
              <a:t> з наступним кодом: </a:t>
            </a:r>
            <a:endParaRPr lang="uk-UA" sz="1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43604" y="2922056"/>
            <a:ext cx="5975931" cy="289310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'/login/'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login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method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'username'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Запит до даних форм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password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'password'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'root'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password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'pass'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"Correct username and password"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"Wrong username or password"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'login.html'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2550" y="2241352"/>
            <a:ext cx="3381054" cy="461664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Login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action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method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="post"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="username"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="text"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="username"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="password"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Password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="password"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="password"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&lt;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="submit" </a:t>
            </a:r>
            <a:r>
              <a:rPr kumimoji="0" lang="ru-RU" altLang="ru-RU" sz="105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="Відправити запит"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05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2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Flask </a:t>
            </a:r>
            <a:r>
              <a:rPr lang="uk-UA" sz="1600" dirty="0"/>
              <a:t>використовує функцію </a:t>
            </a:r>
            <a:r>
              <a:rPr lang="en-US" sz="1600" b="1" i="1" dirty="0" err="1"/>
              <a:t>rended_template</a:t>
            </a:r>
            <a:r>
              <a:rPr lang="en-US" sz="1600" dirty="0"/>
              <a:t> </a:t>
            </a:r>
            <a:r>
              <a:rPr lang="uk-UA" sz="1600" dirty="0"/>
              <a:t>для відтворення шаблонів. Вона інтегрує </a:t>
            </a: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у </a:t>
            </a:r>
            <a:r>
              <a:rPr lang="en-US" sz="1600" dirty="0"/>
              <a:t>Flask.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Щоб відобразити шаблон, потрібно викликати </a:t>
            </a:r>
            <a:r>
              <a:rPr lang="en-US" sz="1600" b="1" i="1" dirty="0" err="1"/>
              <a:t>rended_template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r>
              <a:rPr lang="uk-UA" sz="1600" dirty="0"/>
              <a:t>з ім'ям шаблону і даними, які повинні бути в шаблоні у вигляді </a:t>
            </a:r>
            <a:r>
              <a:rPr lang="uk-UA" sz="1600" i="1" dirty="0"/>
              <a:t>аргументів-ключових слів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b="1" i="1" dirty="0"/>
              <a:t>Аргументи-ключові слова</a:t>
            </a:r>
            <a:r>
              <a:rPr lang="uk-UA" sz="1600" dirty="0"/>
              <a:t>, які передаються шаблонами, відомі як </a:t>
            </a:r>
            <a:r>
              <a:rPr lang="uk-UA" sz="1600" u="sng" dirty="0"/>
              <a:t>контекст шаблону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Наступний код показує, як відобразити шаблон </a:t>
            </a:r>
            <a:r>
              <a:rPr lang="en-US" sz="1600" b="1" i="1" dirty="0"/>
              <a:t>index.html</a:t>
            </a:r>
            <a:r>
              <a:rPr lang="en-US" sz="1600" dirty="0"/>
              <a:t> </a:t>
            </a:r>
            <a:r>
              <a:rPr lang="uk-UA" sz="1600" dirty="0"/>
              <a:t>за допомогою </a:t>
            </a:r>
            <a:r>
              <a:rPr lang="en-US" sz="1600" b="1" i="1" dirty="0" err="1"/>
              <a:t>render_template</a:t>
            </a:r>
            <a:r>
              <a:rPr lang="en-US" sz="1600" b="1" i="1" dirty="0"/>
              <a:t>()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Якщо </a:t>
            </a:r>
            <a:r>
              <a:rPr lang="ru-RU" sz="1600" b="1" i="1" dirty="0"/>
              <a:t>render_template()</a:t>
            </a:r>
            <a:r>
              <a:rPr lang="ru-RU" sz="1600" dirty="0"/>
              <a:t> потрібно передати багато аргументів, можна не розділяти їх комами (</a:t>
            </a:r>
            <a:r>
              <a:rPr lang="ru-RU" sz="1600" i="1" dirty="0"/>
              <a:t>,</a:t>
            </a:r>
            <a:r>
              <a:rPr lang="ru-RU" sz="1600" dirty="0"/>
              <a:t>), а щоб передати аргументи-ключові слова функції - створити словник і використовувати оператор </a:t>
            </a:r>
            <a:r>
              <a:rPr lang="ru-RU" sz="1600" b="1" i="1" dirty="0"/>
              <a:t>**</a:t>
            </a:r>
            <a:r>
              <a:rPr lang="ru-RU" sz="1600" dirty="0"/>
              <a:t>. Наприклад: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8074" y="1767856"/>
            <a:ext cx="4318811" cy="246221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render_template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'index.html'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'Jerry'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"__main__"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debug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69" y="3688816"/>
            <a:ext cx="1123950" cy="476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18389" y="280616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/>
              <a:t>Зверніть увагу, що </a:t>
            </a:r>
            <a:r>
              <a:rPr lang="en-US" sz="1600" b="1" i="1" dirty="0"/>
              <a:t>name</a:t>
            </a:r>
            <a:r>
              <a:rPr lang="en-US" sz="1600" i="1" dirty="0"/>
              <a:t> </a:t>
            </a:r>
            <a:r>
              <a:rPr lang="uk-UA" sz="1600" i="1" dirty="0"/>
              <a:t>в </a:t>
            </a:r>
            <a:r>
              <a:rPr lang="en-US" sz="1600" b="1" i="1" dirty="0"/>
              <a:t>name = 'Jerry' </a:t>
            </a:r>
            <a:r>
              <a:rPr lang="uk-UA" sz="1600" i="1" dirty="0"/>
              <a:t>посилається на змінну, згадану в шаблоні </a:t>
            </a:r>
            <a:r>
              <a:rPr lang="en-US" sz="1600" b="1" i="1" dirty="0"/>
              <a:t>index.html</a:t>
            </a:r>
            <a:r>
              <a:rPr lang="en-US" sz="1600" i="1" dirty="0"/>
              <a:t>. </a:t>
            </a:r>
            <a:endParaRPr lang="uk-UA" sz="1600" i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2550" y="4923970"/>
            <a:ext cx="6000361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profession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"Jerry"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'Programmer'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template_context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profession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profession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'index.html'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**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template_context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1457" y="5075997"/>
            <a:ext cx="5320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Шаблон </a:t>
            </a:r>
            <a:r>
              <a:rPr lang="en-US" sz="1400" i="1" dirty="0"/>
              <a:t>index.html </a:t>
            </a:r>
            <a:r>
              <a:rPr lang="uk-UA" sz="1400" i="1" dirty="0"/>
              <a:t>тепер має доступ до трьох змінних шаблону: </a:t>
            </a:r>
            <a:r>
              <a:rPr lang="en-US" sz="1400" i="1" dirty="0"/>
              <a:t>name, age </a:t>
            </a:r>
            <a:r>
              <a:rPr lang="uk-UA" sz="1400" i="1" dirty="0"/>
              <a:t>і </a:t>
            </a:r>
            <a:r>
              <a:rPr lang="en-US" sz="1400" i="1" dirty="0"/>
              <a:t>profession. </a:t>
            </a:r>
            <a:endParaRPr lang="uk-UA" sz="1400" i="1" dirty="0"/>
          </a:p>
        </p:txBody>
      </p:sp>
    </p:spTree>
    <p:extLst>
      <p:ext uri="{BB962C8B-B14F-4D97-AF65-F5344CB8AC3E}">
        <p14:creationId xmlns:p14="http://schemas.microsoft.com/office/powerpoint/2010/main" val="2801199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Варто звернути увагу, що аргумент </a:t>
            </a:r>
            <a:r>
              <a:rPr lang="uk-UA" sz="1600" b="1" i="1" dirty="0"/>
              <a:t>methods</a:t>
            </a:r>
            <a:r>
              <a:rPr lang="uk-UA" sz="1600" dirty="0"/>
              <a:t> переданий декораторові </a:t>
            </a:r>
            <a:r>
              <a:rPr lang="uk-UA" sz="1600" b="1" i="1" dirty="0"/>
              <a:t>route()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За замовчуванням обробник запитів викликається тільки в тих випадках, коли метод </a:t>
            </a:r>
            <a:r>
              <a:rPr lang="uk-UA" sz="1600" b="1" i="1" dirty="0"/>
              <a:t>request.method - GET</a:t>
            </a:r>
            <a:r>
              <a:rPr lang="uk-UA" sz="1600" dirty="0"/>
              <a:t> або </a:t>
            </a:r>
            <a:r>
              <a:rPr lang="uk-UA" sz="1600" b="1" i="1" dirty="0"/>
              <a:t>HEAD</a:t>
            </a:r>
            <a:r>
              <a:rPr lang="uk-UA" sz="1600" dirty="0"/>
              <a:t>. Це можна змінити, передавши список дозволених HTTP-методів аргументу-ключовим словом </a:t>
            </a:r>
            <a:r>
              <a:rPr lang="uk-UA" sz="1600" b="1" i="1" dirty="0"/>
              <a:t>methods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З цього моменту функція представлення </a:t>
            </a:r>
            <a:r>
              <a:rPr lang="uk-UA" sz="1600" b="1" i="1" dirty="0"/>
              <a:t>login</a:t>
            </a:r>
            <a:r>
              <a:rPr lang="uk-UA" sz="1600" dirty="0"/>
              <a:t> буде викликатися тільки тоді, коли запит до </a:t>
            </a:r>
            <a:r>
              <a:rPr lang="uk-UA" sz="1600" b="1" i="1" dirty="0"/>
              <a:t>/login/ </a:t>
            </a:r>
            <a:r>
              <a:rPr lang="uk-UA" sz="1600" dirty="0"/>
              <a:t>буде зроблений за допомогою методів </a:t>
            </a:r>
            <a:r>
              <a:rPr lang="uk-UA" sz="1600" b="1" i="1" dirty="0"/>
              <a:t>GET, POST</a:t>
            </a:r>
            <a:r>
              <a:rPr lang="uk-UA" sz="1600" dirty="0"/>
              <a:t> або </a:t>
            </a:r>
            <a:r>
              <a:rPr lang="uk-UA" sz="1600" b="1" i="1" dirty="0"/>
              <a:t>HEAD</a:t>
            </a:r>
            <a:r>
              <a:rPr lang="uk-UA" sz="1600" dirty="0"/>
              <a:t>. Якщо спробувати отримати доступ до URL </a:t>
            </a:r>
            <a:r>
              <a:rPr lang="uk-UA" sz="1600" b="1" i="1" dirty="0"/>
              <a:t>/login/</a:t>
            </a:r>
            <a:r>
              <a:rPr lang="uk-UA" sz="1600" dirty="0"/>
              <a:t> іншим методом, з'явиться помилка </a:t>
            </a:r>
            <a:r>
              <a:rPr lang="uk-UA" sz="1600" b="1" i="1" dirty="0"/>
              <a:t>HTTP 405 Method Not Allowed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Об'єкт </a:t>
            </a:r>
            <a:r>
              <a:rPr lang="uk-UA" sz="1600" b="1" i="1" dirty="0"/>
              <a:t>request</a:t>
            </a:r>
            <a:r>
              <a:rPr lang="uk-UA" sz="1600" dirty="0"/>
              <a:t> надає інформацію про поточний веб-запиті. Інформація, отримана за допомогою форми, зберігається в атрибуті </a:t>
            </a:r>
            <a:r>
              <a:rPr lang="uk-UA" sz="1600" b="1" i="1" dirty="0"/>
              <a:t>form</a:t>
            </a:r>
            <a:r>
              <a:rPr lang="uk-UA" sz="1600" dirty="0"/>
              <a:t> об'єкта </a:t>
            </a:r>
            <a:r>
              <a:rPr lang="uk-UA" sz="1600" b="1" i="1" dirty="0"/>
              <a:t>request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b="1" i="1" dirty="0"/>
              <a:t>request.form</a:t>
            </a:r>
            <a:r>
              <a:rPr lang="uk-UA" sz="1600" dirty="0"/>
              <a:t> - це незмінний об'єкт типу словник, відомий як </a:t>
            </a:r>
            <a:r>
              <a:rPr lang="uk-UA" sz="1600" b="1" i="1" dirty="0"/>
              <a:t>ImmutableMultiDict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Далі запускаємо сервер і заходимо на </a:t>
            </a:r>
            <a:r>
              <a:rPr lang="uk-UA" sz="1600" b="1" i="1" dirty="0"/>
              <a:t>https://localhost:5000/login/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Відкриється форма.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3588473"/>
            <a:ext cx="2266950" cy="1238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549" y="5215292"/>
            <a:ext cx="10628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Запит на сторінку був зроблений за допомогою методу GET, тому код всередині блоку if функції </a:t>
            </a:r>
            <a:r>
              <a:rPr lang="ru-RU" sz="1600" b="1" i="1" dirty="0"/>
              <a:t>login() </a:t>
            </a:r>
            <a:r>
              <a:rPr lang="ru-RU" sz="1600" i="1" dirty="0"/>
              <a:t>пропущено.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343801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Якщо спробувати відправити форму без введення даних, сторінка буде виглядати наступним чином: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Якщо заповнити форму з коректними ім'ям користувачам і паролем </a:t>
            </a:r>
            <a:r>
              <a:rPr lang="en-US" sz="1600" dirty="0"/>
              <a:t>(</a:t>
            </a:r>
            <a:r>
              <a:rPr lang="en-US" sz="1600" b="1" i="1" dirty="0"/>
              <a:t>root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b="1" i="1" dirty="0"/>
              <a:t>pass</a:t>
            </a:r>
            <a:r>
              <a:rPr lang="en-US" sz="1600" dirty="0"/>
              <a:t>)</a:t>
            </a:r>
            <a:r>
              <a:rPr lang="uk-UA" sz="1600" dirty="0"/>
              <a:t> і натиснути Enter, з’явиться привітання </a:t>
            </a:r>
            <a:r>
              <a:rPr lang="uk-UA" sz="1600" i="1" dirty="0"/>
              <a:t>"Correct username and password":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515152"/>
            <a:ext cx="2228850" cy="1590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56229" y="643292"/>
            <a:ext cx="8314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Цього разу сторінка була відправлена методом POST, тому код всередині if виявився виконаний. </a:t>
            </a:r>
          </a:p>
          <a:p>
            <a:r>
              <a:rPr lang="uk-UA" sz="1600" i="1" dirty="0"/>
              <a:t>Всередині цього блоку додаток приймає ім'я користувача і пароль і встановлює повідомлення для message. Оскільки форма виявилася порожньою, відобразилося повідомлення про помилку. </a:t>
            </a:r>
          </a:p>
          <a:p>
            <a:endParaRPr lang="uk-UA" sz="1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9" y="2931955"/>
            <a:ext cx="2286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7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1" dirty="0" err="1"/>
              <a:t>WTForms</a:t>
            </a:r>
            <a:r>
              <a:rPr lang="en-US" sz="1800" b="1" i="1" dirty="0"/>
              <a:t> </a:t>
            </a:r>
          </a:p>
          <a:p>
            <a:pPr marL="0" indent="0">
              <a:buNone/>
            </a:pPr>
            <a:r>
              <a:rPr lang="en-US" sz="1600" b="1" i="1" dirty="0" err="1"/>
              <a:t>WTForms</a:t>
            </a:r>
            <a:r>
              <a:rPr lang="en-US" sz="1600" dirty="0"/>
              <a:t> - </a:t>
            </a:r>
            <a:r>
              <a:rPr lang="uk-UA" sz="1600" dirty="0"/>
              <a:t>це потужна бібліотека, написана на </a:t>
            </a:r>
            <a:r>
              <a:rPr lang="en-US" sz="1600" dirty="0"/>
              <a:t>Python </a:t>
            </a:r>
            <a:r>
              <a:rPr lang="uk-UA" sz="1600" dirty="0"/>
              <a:t>і незалежна від фреймворків. </a:t>
            </a:r>
            <a:endParaRPr lang="en-US" sz="1600" dirty="0"/>
          </a:p>
          <a:p>
            <a:pPr marL="0" indent="0">
              <a:buNone/>
            </a:pPr>
            <a:r>
              <a:rPr lang="uk-UA" sz="1600" dirty="0"/>
              <a:t>Вона вміє генерувати форми, перевіряти їх та попередньо заповнювати інформацією (зручно для редагування) і багато іншого. Також вона пропонує захист від </a:t>
            </a:r>
            <a:r>
              <a:rPr lang="en-US" sz="1600" dirty="0"/>
              <a:t>CSRF.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uk-UA" sz="1600" dirty="0"/>
              <a:t>Для установки </a:t>
            </a:r>
            <a:r>
              <a:rPr lang="en-US" sz="1600" dirty="0" err="1"/>
              <a:t>WTForms</a:t>
            </a:r>
            <a:r>
              <a:rPr lang="en-US" sz="1600" dirty="0"/>
              <a:t> </a:t>
            </a:r>
            <a:r>
              <a:rPr lang="uk-UA" sz="1600" dirty="0"/>
              <a:t>використовується </a:t>
            </a:r>
            <a:r>
              <a:rPr lang="en-US" sz="1600" b="1" i="1" dirty="0"/>
              <a:t>Flask-WTF.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b="1" i="1" dirty="0"/>
              <a:t>Flask- WTF </a:t>
            </a:r>
            <a:r>
              <a:rPr lang="en-US" sz="1600" dirty="0"/>
              <a:t>- </a:t>
            </a:r>
            <a:r>
              <a:rPr lang="uk-UA" sz="1600" dirty="0"/>
              <a:t>це розширення для </a:t>
            </a:r>
            <a:r>
              <a:rPr lang="en-US" sz="1600" dirty="0"/>
              <a:t>Flask, </a:t>
            </a:r>
            <a:r>
              <a:rPr lang="uk-UA" sz="1600" dirty="0"/>
              <a:t>яке інтегрує </a:t>
            </a:r>
            <a:r>
              <a:rPr lang="en-US" sz="1600" b="1" i="1" dirty="0" err="1"/>
              <a:t>WTForms</a:t>
            </a:r>
            <a:r>
              <a:rPr lang="en-US" sz="1600" dirty="0"/>
              <a:t> </a:t>
            </a:r>
            <a:r>
              <a:rPr lang="uk-UA" sz="1600" dirty="0"/>
              <a:t>у </a:t>
            </a:r>
            <a:r>
              <a:rPr lang="en-US" sz="1600" dirty="0"/>
              <a:t>Flask. </a:t>
            </a:r>
            <a:r>
              <a:rPr lang="uk-UA" sz="1600" dirty="0"/>
              <a:t>Воно також пропонує додаткові функції, такі як завантаження файлів, </a:t>
            </a:r>
            <a:r>
              <a:rPr lang="en-US" sz="1600" dirty="0" err="1"/>
              <a:t>reCAPTCHA</a:t>
            </a:r>
            <a:r>
              <a:rPr lang="en-US" sz="1600" dirty="0"/>
              <a:t>, </a:t>
            </a:r>
            <a:r>
              <a:rPr lang="uk-UA" sz="1600" dirty="0"/>
              <a:t>інтернаціоналізація (</a:t>
            </a:r>
            <a:r>
              <a:rPr lang="en-US" sz="1600" dirty="0"/>
              <a:t>i18n) </a:t>
            </a:r>
            <a:r>
              <a:rPr lang="uk-UA" sz="1600" dirty="0"/>
              <a:t>та інші. </a:t>
            </a:r>
            <a:endParaRPr lang="en-US" sz="1600" dirty="0"/>
          </a:p>
          <a:p>
            <a:pPr marL="0" indent="0">
              <a:buNone/>
            </a:pPr>
            <a:r>
              <a:rPr lang="uk-UA" sz="1600" dirty="0"/>
              <a:t>Для встановлення </a:t>
            </a:r>
            <a:r>
              <a:rPr lang="en-US" sz="1600" dirty="0"/>
              <a:t>Flask-WTF </a:t>
            </a:r>
            <a:r>
              <a:rPr lang="uk-UA" sz="1600" dirty="0"/>
              <a:t>потрібно ввести наступну команду.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Додатково можна встановити </a:t>
            </a:r>
            <a:r>
              <a:rPr lang="en-US" sz="1600" b="1" i="1" dirty="0"/>
              <a:t>email-validator</a:t>
            </a:r>
            <a:endParaRPr lang="uk-UA" sz="1600" b="1" i="1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r>
              <a:rPr lang="uk-UA" sz="1600" b="1" dirty="0"/>
              <a:t>Створення класу </a:t>
            </a:r>
            <a:r>
              <a:rPr lang="en-US" sz="1600" b="1" dirty="0"/>
              <a:t>Form </a:t>
            </a:r>
            <a:endParaRPr lang="uk-UA" sz="1600" b="1" dirty="0"/>
          </a:p>
          <a:p>
            <a:pPr marL="0" indent="0">
              <a:buNone/>
            </a:pPr>
            <a:r>
              <a:rPr lang="uk-UA" sz="1600" dirty="0"/>
              <a:t>Почати варто з визначення форм у вигляді класів </a:t>
            </a:r>
            <a:r>
              <a:rPr lang="en-US" sz="1600" dirty="0"/>
              <a:t>Python. </a:t>
            </a:r>
            <a:r>
              <a:rPr lang="uk-UA" sz="1600" dirty="0"/>
              <a:t>Кожна форма повинна розширювати клас </a:t>
            </a:r>
            <a:r>
              <a:rPr lang="en-US" sz="1600" b="1" i="1" dirty="0" err="1"/>
              <a:t>FlaskForm</a:t>
            </a:r>
            <a:r>
              <a:rPr lang="en-US" sz="1600" dirty="0"/>
              <a:t> </a:t>
            </a:r>
            <a:r>
              <a:rPr lang="uk-UA" sz="1600" dirty="0"/>
              <a:t>з пакета </a:t>
            </a:r>
            <a:r>
              <a:rPr lang="en-US" sz="1600" b="1" i="1" dirty="0" err="1"/>
              <a:t>flask_wtf</a:t>
            </a:r>
            <a:r>
              <a:rPr lang="en-US" sz="1600" dirty="0"/>
              <a:t>. </a:t>
            </a:r>
            <a:r>
              <a:rPr lang="en-US" sz="1600" b="1" i="1" dirty="0" err="1"/>
              <a:t>FlaskForm</a:t>
            </a:r>
            <a:r>
              <a:rPr lang="en-US" sz="1600" b="1" i="1" dirty="0"/>
              <a:t> </a:t>
            </a:r>
            <a:r>
              <a:rPr lang="en-US" sz="1600" dirty="0"/>
              <a:t>- </a:t>
            </a:r>
            <a:r>
              <a:rPr lang="uk-UA" sz="1600" dirty="0"/>
              <a:t>це обгортка, яка містить корисні методи для оригінального класу </a:t>
            </a:r>
            <a:r>
              <a:rPr lang="en-US" sz="1600" b="1" i="1" dirty="0" err="1"/>
              <a:t>wtform.Form</a:t>
            </a:r>
            <a:r>
              <a:rPr lang="en-US" sz="1600" dirty="0"/>
              <a:t>, </a:t>
            </a:r>
            <a:r>
              <a:rPr lang="uk-UA" sz="1600" dirty="0"/>
              <a:t>який є основною для створення форм. Всередині класу форми, поля форми визначаються у вигляді змінних класу.</a:t>
            </a:r>
          </a:p>
          <a:p>
            <a:pPr marL="0" indent="0">
              <a:buNone/>
            </a:pPr>
            <a:r>
              <a:rPr lang="uk-UA" sz="1600" dirty="0"/>
              <a:t>Поля форми визначаються шляхом створення об'єкта, асоційованого з типом поля. </a:t>
            </a:r>
          </a:p>
          <a:p>
            <a:pPr marL="0" indent="0">
              <a:buNone/>
            </a:pPr>
            <a:r>
              <a:rPr lang="uk-UA" sz="1600" dirty="0"/>
              <a:t>Пакет </a:t>
            </a:r>
            <a:r>
              <a:rPr lang="en-US" sz="1600" dirty="0" err="1"/>
              <a:t>wtform</a:t>
            </a:r>
            <a:r>
              <a:rPr lang="en-US" sz="1600" dirty="0"/>
              <a:t> </a:t>
            </a:r>
            <a:r>
              <a:rPr lang="uk-UA" sz="1600" dirty="0"/>
              <a:t>пропонує кілька класів, що представляють собою наступні поля: </a:t>
            </a:r>
            <a:r>
              <a:rPr lang="en-US" sz="1600" b="1" i="1" dirty="0" err="1"/>
              <a:t>StringField</a:t>
            </a:r>
            <a:r>
              <a:rPr lang="en-US" sz="1600" b="1" i="1" dirty="0"/>
              <a:t>, </a:t>
            </a:r>
            <a:r>
              <a:rPr lang="en-US" sz="1600" b="1" i="1" dirty="0" err="1"/>
              <a:t>PasswordField</a:t>
            </a:r>
            <a:r>
              <a:rPr lang="en-US" sz="1600" b="1" i="1" dirty="0"/>
              <a:t>, </a:t>
            </a:r>
            <a:r>
              <a:rPr lang="en-US" sz="1600" b="1" i="1" dirty="0" err="1"/>
              <a:t>SelectField</a:t>
            </a:r>
            <a:r>
              <a:rPr lang="en-US" sz="1600" b="1" i="1" dirty="0"/>
              <a:t>, </a:t>
            </a:r>
            <a:r>
              <a:rPr lang="en-US" sz="1600" b="1" i="1" dirty="0" err="1"/>
              <a:t>TextAreaField</a:t>
            </a:r>
            <a:r>
              <a:rPr lang="en-US" sz="1600" b="1" i="1" dirty="0"/>
              <a:t>, </a:t>
            </a:r>
            <a:r>
              <a:rPr lang="en-US" sz="1600" b="1" i="1" dirty="0" err="1"/>
              <a:t>SubmitField</a:t>
            </a:r>
            <a:r>
              <a:rPr lang="en-US" sz="1600" dirty="0"/>
              <a:t> </a:t>
            </a:r>
            <a:r>
              <a:rPr lang="uk-UA" sz="1600" dirty="0"/>
              <a:t>і інші.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5" y="2778659"/>
            <a:ext cx="57531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5" y="3381468"/>
            <a:ext cx="61912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99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Для початку потрібно створити файл </a:t>
            </a:r>
            <a:r>
              <a:rPr lang="en-US" sz="1600" b="1" i="1" dirty="0"/>
              <a:t>forms.py</a:t>
            </a:r>
            <a:r>
              <a:rPr lang="en-US" sz="1600" dirty="0"/>
              <a:t> </a:t>
            </a:r>
            <a:r>
              <a:rPr lang="uk-UA" sz="1600" dirty="0"/>
              <a:t>всередині проекту </a:t>
            </a:r>
            <a:r>
              <a:rPr lang="en-US" sz="1600" b="1" i="1" dirty="0" err="1"/>
              <a:t>flask_app</a:t>
            </a:r>
            <a:r>
              <a:rPr lang="en-US" sz="1600" dirty="0"/>
              <a:t> </a:t>
            </a:r>
            <a:r>
              <a:rPr lang="uk-UA" sz="1600" dirty="0"/>
              <a:t>і додати в нього наступний код.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Тут визначено клас форми </a:t>
            </a:r>
            <a:r>
              <a:rPr lang="en-US" sz="1600" b="1" i="1" dirty="0" err="1"/>
              <a:t>ContactForm</a:t>
            </a:r>
            <a:r>
              <a:rPr lang="en-US" sz="1600" dirty="0"/>
              <a:t> </a:t>
            </a:r>
            <a:r>
              <a:rPr lang="uk-UA" sz="1600" dirty="0"/>
              <a:t>з чотирма полями: </a:t>
            </a:r>
            <a:r>
              <a:rPr lang="en-US" sz="1600" b="1" i="1" dirty="0"/>
              <a:t>name, email, message </a:t>
            </a:r>
            <a:r>
              <a:rPr lang="uk-UA" sz="1600" b="1" i="1" dirty="0"/>
              <a:t>і </a:t>
            </a:r>
            <a:r>
              <a:rPr lang="en-US" sz="1600" b="1" i="1" dirty="0" err="1"/>
              <a:t>sumbit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Ці змінні будуть використовуватися, щоб відрендерити поля форми, а також призначати і отримувати інформацію з них. Ця форма створена за допомогою двох </a:t>
            </a:r>
            <a:r>
              <a:rPr lang="en-US" sz="1600" b="1" i="1" dirty="0" err="1"/>
              <a:t>StringField</a:t>
            </a:r>
            <a:r>
              <a:rPr lang="en-US" sz="1600" b="1" i="1" dirty="0"/>
              <a:t>, </a:t>
            </a:r>
            <a:r>
              <a:rPr lang="en-US" sz="1600" b="1" i="1" dirty="0" err="1"/>
              <a:t>TextAreaField</a:t>
            </a:r>
            <a:r>
              <a:rPr lang="en-US" sz="1600" b="1" i="1" dirty="0"/>
              <a:t> </a:t>
            </a:r>
            <a:r>
              <a:rPr lang="uk-UA" sz="1600" b="1" i="1" dirty="0"/>
              <a:t>і </a:t>
            </a:r>
            <a:r>
              <a:rPr lang="en-US" sz="1600" b="1" i="1" dirty="0" err="1"/>
              <a:t>SumbitField</a:t>
            </a:r>
            <a:r>
              <a:rPr lang="en-US" sz="1600" dirty="0"/>
              <a:t>. </a:t>
            </a:r>
            <a:r>
              <a:rPr lang="uk-UA" sz="1600" dirty="0"/>
              <a:t>Кожен раз коли створюється об'єкт поля, певні аргументи передаються його функції-конструктору. </a:t>
            </a:r>
          </a:p>
          <a:p>
            <a:pPr marL="0" indent="0">
              <a:buNone/>
            </a:pPr>
            <a:r>
              <a:rPr lang="uk-UA" sz="1600" dirty="0"/>
              <a:t>Перший аргумент - рядок, що містить мітку, яка буде відображатися всередині тега </a:t>
            </a:r>
            <a:r>
              <a:rPr lang="uk-UA" sz="1600" b="1" i="1" dirty="0"/>
              <a:t>&lt;</a:t>
            </a:r>
            <a:r>
              <a:rPr lang="en-US" sz="1600" b="1" i="1" dirty="0"/>
              <a:t>label&gt; </a:t>
            </a:r>
            <a:r>
              <a:rPr lang="uk-UA" sz="1600" dirty="0"/>
              <a:t>в той момент, коли поле відрендерить. Другий опціональний аргумент - список </a:t>
            </a:r>
            <a:r>
              <a:rPr lang="uk-UA" sz="1600" b="1" u="sng" dirty="0"/>
              <a:t>валідаторів</a:t>
            </a:r>
            <a:r>
              <a:rPr lang="uk-UA" sz="1600" dirty="0"/>
              <a:t> (елементів системи перевірки), які передаються конструктору у вигляді аргументів-ключових слів. </a:t>
            </a:r>
          </a:p>
          <a:p>
            <a:pPr marL="0" indent="0">
              <a:buNone/>
            </a:pPr>
            <a:r>
              <a:rPr lang="uk-UA" sz="1600" b="1" i="1" dirty="0"/>
              <a:t>Валідатори</a:t>
            </a:r>
            <a:r>
              <a:rPr lang="uk-UA" sz="1600" dirty="0"/>
              <a:t> - це функції або класи, які визначають, коректна введена в поле інформація. Для кожного поля можна використовувати кілька валідаторів, розділивши їх комами (,). </a:t>
            </a:r>
          </a:p>
          <a:p>
            <a:pPr marL="0" indent="0">
              <a:buNone/>
            </a:pPr>
            <a:r>
              <a:rPr lang="uk-UA" sz="1600" dirty="0"/>
              <a:t>Модуль </a:t>
            </a:r>
            <a:r>
              <a:rPr lang="en-US" sz="1600" b="1" i="1" dirty="0" err="1"/>
              <a:t>wtforms.validators</a:t>
            </a:r>
            <a:r>
              <a:rPr lang="en-US" sz="1600" dirty="0"/>
              <a:t> </a:t>
            </a:r>
            <a:r>
              <a:rPr lang="uk-UA" sz="1600" dirty="0"/>
              <a:t>пропонує базові валідатори, але їх можна створювати самостійно. У цій формі використовуються два вбудованих валідатора: </a:t>
            </a:r>
            <a:r>
              <a:rPr lang="en-US" sz="1600" b="1" i="1" dirty="0" err="1"/>
              <a:t>DataRequired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b="1" i="1" dirty="0"/>
              <a:t>Email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en-US" sz="1600" b="1" i="1" dirty="0" err="1"/>
              <a:t>DataRequired</a:t>
            </a:r>
            <a:r>
              <a:rPr lang="en-US" sz="1600" dirty="0"/>
              <a:t>: </a:t>
            </a:r>
            <a:r>
              <a:rPr lang="uk-UA" sz="1600" dirty="0"/>
              <a:t>він перевіряє, ввів користувач хоч якусь інформацію в поле. </a:t>
            </a:r>
            <a:r>
              <a:rPr lang="en-US" sz="1600" b="1" i="1" dirty="0"/>
              <a:t>Email</a:t>
            </a:r>
            <a:r>
              <a:rPr lang="en-US" sz="1600" dirty="0"/>
              <a:t>: </a:t>
            </a:r>
            <a:r>
              <a:rPr lang="uk-UA" sz="1600" dirty="0"/>
              <a:t>перевіряє, чи є введена електронна адреса правильною. Введені дані не будуть прийняті до тих пір, поки валідатор не підтвердить відповідність даних. </a:t>
            </a:r>
          </a:p>
          <a:p>
            <a:pPr marL="0" indent="0">
              <a:buNone/>
            </a:pPr>
            <a:r>
              <a:rPr lang="uk-UA" sz="1600" dirty="0"/>
              <a:t>Повний список полів форм і валідаторів доступний за посиланням </a:t>
            </a:r>
            <a:r>
              <a:rPr lang="en-US" sz="1600" dirty="0">
                <a:hlinkClick r:id="rId2"/>
              </a:rPr>
              <a:t>https://wtforms.readthedocs.io/en/2.3.x/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616226"/>
            <a:ext cx="5669437" cy="203132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flask_wtf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FlaskForm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wtforms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StringField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TextAreaField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wtforms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validators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DataRequired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ContactForm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FlaskForm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StringField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"Name: 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validators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DataRequired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StringField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"Email: 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validators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Email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TextAreaField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"Message"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validators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DataRequired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()])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submit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SubmitField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"Submit"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47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Встановлення SECRET_KEY </a:t>
            </a:r>
          </a:p>
          <a:p>
            <a:pPr marL="0" indent="0">
              <a:buNone/>
            </a:pPr>
            <a:r>
              <a:rPr lang="uk-UA" sz="1600" dirty="0"/>
              <a:t>За замовчуванням </a:t>
            </a:r>
            <a:r>
              <a:rPr lang="uk-UA" sz="1600" b="1" i="1" dirty="0"/>
              <a:t>Flask-WTF</a:t>
            </a:r>
            <a:r>
              <a:rPr lang="uk-UA" sz="1600" dirty="0"/>
              <a:t> запобігає будь-які варіанти CSFR-атак. Це робиться за допомогою вбудовування спеціального токена в прихований елемент </a:t>
            </a:r>
            <a:r>
              <a:rPr lang="uk-UA" sz="1600" b="1" i="1" dirty="0"/>
              <a:t>&lt;input&gt; </a:t>
            </a:r>
            <a:r>
              <a:rPr lang="uk-UA" sz="1600" dirty="0"/>
              <a:t>всередині форми. Потім цей токен використовується для перевірки автентичності запиту. </a:t>
            </a:r>
          </a:p>
          <a:p>
            <a:pPr marL="0" indent="0">
              <a:buNone/>
            </a:pPr>
            <a:r>
              <a:rPr lang="uk-UA" sz="1600" dirty="0"/>
              <a:t>До того як Flask-WTF зможе згенерувати csrf-токен, необхідно додати секретний ключ. </a:t>
            </a:r>
          </a:p>
          <a:p>
            <a:pPr marL="0" indent="0">
              <a:buNone/>
            </a:pPr>
            <a:r>
              <a:rPr lang="uk-UA" sz="1600" dirty="0"/>
              <a:t>Встановити його в файлі необхідно наступним чином: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Тут використовується атрибут </a:t>
            </a:r>
            <a:r>
              <a:rPr lang="uk-UA" sz="1600" b="1" i="1" dirty="0"/>
              <a:t>config</a:t>
            </a:r>
            <a:r>
              <a:rPr lang="uk-UA" sz="1600" dirty="0"/>
              <a:t> об'єкта </a:t>
            </a:r>
            <a:r>
              <a:rPr lang="uk-UA" sz="1600" b="1" i="1" dirty="0"/>
              <a:t>Flask</a:t>
            </a:r>
            <a:r>
              <a:rPr lang="uk-UA" sz="1600" dirty="0"/>
              <a:t>. Атрибут </a:t>
            </a:r>
            <a:r>
              <a:rPr lang="uk-UA" sz="1600" b="1" i="1" dirty="0"/>
              <a:t>config</a:t>
            </a:r>
            <a:r>
              <a:rPr lang="uk-UA" sz="1600" dirty="0"/>
              <a:t> працює як словник і використовується для розміщення параметрів налаштувань Flask і розширень Flask, але їх можна додавати і самостійно. </a:t>
            </a:r>
          </a:p>
          <a:p>
            <a:pPr marL="0" indent="0">
              <a:buNone/>
            </a:pPr>
            <a:r>
              <a:rPr lang="uk-UA" sz="1600" dirty="0"/>
              <a:t>Секретний ключ повинен бути рядком - такий, який складно розгадати і, бажано, довгим. </a:t>
            </a:r>
          </a:p>
          <a:p>
            <a:pPr marL="0" indent="0">
              <a:buNone/>
            </a:pPr>
            <a:r>
              <a:rPr lang="uk-UA" sz="1600" dirty="0"/>
              <a:t>SECRET_KEY використовується не тільки для створення CSFR-токенів. Він застосовується і в інших розширеннях Flask. </a:t>
            </a:r>
          </a:p>
          <a:p>
            <a:pPr marL="0" indent="0">
              <a:buNone/>
            </a:pPr>
            <a:r>
              <a:rPr lang="uk-UA" sz="1600" dirty="0"/>
              <a:t>Секретний ключ повинен бути безпечно збережений. </a:t>
            </a:r>
          </a:p>
          <a:p>
            <a:pPr marL="0" indent="0">
              <a:buNone/>
            </a:pPr>
            <a:r>
              <a:rPr lang="uk-UA" sz="1600" i="1" dirty="0"/>
              <a:t>Замість того щоб зберігати його в додатку, краще розмістити в змінній оточення</a:t>
            </a:r>
            <a:r>
              <a:rPr lang="uk-UA" sz="1600" dirty="0"/>
              <a:t>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851950"/>
            <a:ext cx="5900974" cy="95410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debug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'SECRET_KEY'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 really really really really long secret key'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51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Форми в консолі </a:t>
            </a:r>
          </a:p>
          <a:p>
            <a:pPr marL="0" indent="0">
              <a:buNone/>
            </a:pPr>
            <a:r>
              <a:rPr lang="uk-UA" sz="1600" dirty="0"/>
              <a:t>Відкриємо оболонку Python за допомогою наступної команди: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Це запустить оболонку Python всередині контексту програми. </a:t>
            </a:r>
          </a:p>
          <a:p>
            <a:pPr marL="0" indent="0">
              <a:buNone/>
            </a:pPr>
            <a:r>
              <a:rPr lang="uk-UA" sz="1600" dirty="0"/>
              <a:t>Далі потрібно імпортувати клас </a:t>
            </a:r>
            <a:r>
              <a:rPr lang="uk-UA" sz="1600" b="1" i="1" dirty="0"/>
              <a:t>ContactForm</a:t>
            </a:r>
            <a:r>
              <a:rPr lang="uk-UA" sz="1600" dirty="0"/>
              <a:t> і створити екземпляр об'єкта нової форми, передавши дані форми.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Варто звернути увагу, що дані передаються у вигляді об'єкта </a:t>
            </a:r>
            <a:r>
              <a:rPr lang="en-US" sz="1600" b="1" i="1" dirty="0" err="1"/>
              <a:t>MultiDict</a:t>
            </a:r>
            <a:r>
              <a:rPr lang="en-US" sz="1600" dirty="0"/>
              <a:t>, </a:t>
            </a:r>
            <a:r>
              <a:rPr lang="uk-UA" sz="1600" dirty="0"/>
              <a:t>тому що функція-конструктор класу </a:t>
            </a:r>
            <a:r>
              <a:rPr lang="en-US" sz="1600" b="1" i="1" dirty="0" err="1"/>
              <a:t>wtforms.Form</a:t>
            </a:r>
            <a:r>
              <a:rPr lang="en-US" sz="1600" dirty="0"/>
              <a:t> </a:t>
            </a:r>
            <a:r>
              <a:rPr lang="uk-UA" sz="1600" dirty="0"/>
              <a:t>приймає аргумент типу </a:t>
            </a:r>
            <a:r>
              <a:rPr lang="en-US" sz="1600" b="1" i="1" dirty="0" err="1"/>
              <a:t>MutiDict</a:t>
            </a:r>
            <a:r>
              <a:rPr lang="en-US" sz="1600" dirty="0"/>
              <a:t>. </a:t>
            </a:r>
            <a:r>
              <a:rPr lang="uk-UA" sz="1600" dirty="0"/>
              <a:t>Якщо дані форми не визначені при створенні екземпляра об'єкта форми, а форма відправлена за допомогою запиту </a:t>
            </a:r>
            <a:r>
              <a:rPr lang="en-US" sz="1600" b="1" i="1" dirty="0"/>
              <a:t>POST</a:t>
            </a:r>
            <a:r>
              <a:rPr lang="en-US" sz="1600" dirty="0"/>
              <a:t>, </a:t>
            </a:r>
            <a:r>
              <a:rPr lang="en-US" sz="1600" b="1" i="1" dirty="0" err="1"/>
              <a:t>wtforms.Form</a:t>
            </a:r>
            <a:r>
              <a:rPr lang="en-US" sz="1600" dirty="0"/>
              <a:t> </a:t>
            </a:r>
            <a:r>
              <a:rPr lang="uk-UA" sz="1600" dirty="0"/>
              <a:t>використовує дані з атрибута </a:t>
            </a:r>
            <a:r>
              <a:rPr lang="en-US" sz="1600" b="1" i="1" dirty="0" err="1"/>
              <a:t>request.form</a:t>
            </a:r>
            <a:r>
              <a:rPr lang="en-US" sz="1600" dirty="0"/>
              <a:t>. </a:t>
            </a:r>
            <a:r>
              <a:rPr lang="uk-UA" sz="1600" dirty="0"/>
              <a:t>Варто згадати, що </a:t>
            </a:r>
            <a:r>
              <a:rPr lang="en-US" sz="1600" b="1" i="1" dirty="0" err="1"/>
              <a:t>request.form</a:t>
            </a:r>
            <a:r>
              <a:rPr lang="en-US" sz="1600" dirty="0"/>
              <a:t> </a:t>
            </a:r>
            <a:r>
              <a:rPr lang="uk-UA" sz="1600" dirty="0"/>
              <a:t>повертає об'єкт типу </a:t>
            </a:r>
            <a:r>
              <a:rPr lang="en-US" sz="1600" b="1" i="1" dirty="0" err="1"/>
              <a:t>ImmutableMultiDict</a:t>
            </a:r>
            <a:r>
              <a:rPr lang="en-US" sz="1600" dirty="0"/>
              <a:t>. </a:t>
            </a:r>
            <a:r>
              <a:rPr lang="uk-UA" sz="1600" dirty="0"/>
              <a:t>Це те ж саме, що і </a:t>
            </a:r>
            <a:r>
              <a:rPr lang="en-US" sz="1600" b="1" i="1" dirty="0" err="1"/>
              <a:t>MultiDict</a:t>
            </a:r>
            <a:r>
              <a:rPr lang="en-US" sz="1600" dirty="0"/>
              <a:t>, </a:t>
            </a:r>
            <a:r>
              <a:rPr lang="uk-UA" sz="1600" dirty="0"/>
              <a:t>але він незмінний. Метод </a:t>
            </a:r>
            <a:r>
              <a:rPr lang="en-US" sz="1600" b="1" i="1" dirty="0"/>
              <a:t>validate()</a:t>
            </a:r>
            <a:r>
              <a:rPr lang="en-US" sz="1600" dirty="0"/>
              <a:t> </a:t>
            </a:r>
            <a:r>
              <a:rPr lang="uk-UA" sz="1600" dirty="0"/>
              <a:t>перевіряє форму. Якщо перевірка пройшла успішно, він повертає </a:t>
            </a:r>
            <a:r>
              <a:rPr lang="en-US" sz="1600" i="1" dirty="0"/>
              <a:t>True</a:t>
            </a:r>
            <a:r>
              <a:rPr lang="en-US" sz="1600" dirty="0"/>
              <a:t>, </a:t>
            </a:r>
            <a:r>
              <a:rPr lang="uk-UA" sz="1600" dirty="0"/>
              <a:t>якщо ні - </a:t>
            </a:r>
            <a:r>
              <a:rPr lang="en-US" sz="1600" i="1" dirty="0"/>
              <a:t>False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Форма не пройшла перевірку, тому що обов'язковому полю </a:t>
            </a:r>
            <a:r>
              <a:rPr lang="ru-RU" sz="1600" b="1" i="1" dirty="0"/>
              <a:t>message</a:t>
            </a:r>
            <a:r>
              <a:rPr lang="ru-RU" sz="1600" dirty="0"/>
              <a:t> при створенні об'єкта форми не було передано ніяких даних. Отримати доступ до помилок форм можна за допомогою атрибута </a:t>
            </a:r>
            <a:r>
              <a:rPr lang="ru-RU" sz="1600" b="1" i="1" dirty="0"/>
              <a:t>errors</a:t>
            </a:r>
            <a:r>
              <a:rPr lang="ru-RU" sz="1600" dirty="0"/>
              <a:t> об'єкта форми: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66" y="919916"/>
            <a:ext cx="5867400" cy="60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66" y="2249785"/>
            <a:ext cx="641985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66" y="4496459"/>
            <a:ext cx="16192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66" y="5827838"/>
            <a:ext cx="6705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Потрібно звернути увагу, що на додаток до повідомлення про помилку для поля </a:t>
            </a:r>
            <a:r>
              <a:rPr lang="en-US" sz="1600" b="1" i="1" dirty="0"/>
              <a:t>message</a:t>
            </a:r>
            <a:r>
              <a:rPr lang="en-US" sz="1600" dirty="0"/>
              <a:t>, </a:t>
            </a:r>
            <a:r>
              <a:rPr lang="uk-UA" sz="1600" dirty="0"/>
              <a:t>висновід також містить повідомлення про помилку про відсутній </a:t>
            </a:r>
            <a:r>
              <a:rPr lang="en-US" sz="1600" dirty="0" err="1"/>
              <a:t>csfr</a:t>
            </a:r>
            <a:r>
              <a:rPr lang="en-US" sz="1600" dirty="0"/>
              <a:t>-</a:t>
            </a:r>
            <a:r>
              <a:rPr lang="uk-UA" sz="1600" dirty="0"/>
              <a:t>токен. Це через те що в даних форми немає запиту </a:t>
            </a:r>
            <a:r>
              <a:rPr lang="en-US" sz="1600" dirty="0"/>
              <a:t>POST </a:t>
            </a:r>
            <a:r>
              <a:rPr lang="uk-UA" sz="1600" dirty="0"/>
              <a:t>з </a:t>
            </a:r>
            <a:r>
              <a:rPr lang="en-US" sz="1600" dirty="0" err="1"/>
              <a:t>csfr</a:t>
            </a:r>
            <a:r>
              <a:rPr lang="en-US" sz="1600" dirty="0"/>
              <a:t>-</a:t>
            </a:r>
            <a:r>
              <a:rPr lang="uk-UA" sz="1600" dirty="0"/>
              <a:t>токеном. </a:t>
            </a:r>
          </a:p>
          <a:p>
            <a:pPr marL="0" indent="0">
              <a:buNone/>
            </a:pPr>
            <a:r>
              <a:rPr lang="uk-UA" sz="1600" dirty="0"/>
              <a:t>Відключити </a:t>
            </a:r>
            <a:r>
              <a:rPr lang="en-US" sz="1600" dirty="0"/>
              <a:t>CSFR-</a:t>
            </a:r>
            <a:r>
              <a:rPr lang="uk-UA" sz="1600" dirty="0"/>
              <a:t>захист можна, передавши </a:t>
            </a:r>
            <a:r>
              <a:rPr lang="en-US" sz="1600" b="1" i="1" dirty="0" err="1"/>
              <a:t>csfr_enabled</a:t>
            </a:r>
            <a:r>
              <a:rPr lang="en-US" sz="1600" b="1" i="1" dirty="0"/>
              <a:t> = False</a:t>
            </a:r>
            <a:r>
              <a:rPr lang="en-US" sz="1600" dirty="0"/>
              <a:t> </a:t>
            </a:r>
            <a:r>
              <a:rPr lang="uk-UA" sz="1600" dirty="0"/>
              <a:t>при створенні екземпляра класу форми: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Як і передбачалося, тепер помилка з'являється тільки для поля </a:t>
            </a:r>
            <a:r>
              <a:rPr lang="ru-RU" sz="1600" b="1" i="1" dirty="0"/>
              <a:t>message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Тепер можна створити інший об'єкт форми, але в цей раз передати йому інформацію для всіх полів.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Перевірка форми в цей раз пройшла успішно.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1" y="1119801"/>
            <a:ext cx="10296525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01" y="3535380"/>
            <a:ext cx="102108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03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Візуалізація форми </a:t>
            </a:r>
            <a:endParaRPr lang="en-US" sz="1600" b="1" dirty="0"/>
          </a:p>
          <a:p>
            <a:pPr marL="0" indent="0">
              <a:buNone/>
            </a:pPr>
            <a:r>
              <a:rPr lang="uk-UA" sz="1600" dirty="0"/>
              <a:t>Існує два варіанти рендеринга: 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uk-UA" sz="1600" dirty="0"/>
              <a:t>Один за одним. 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uk-UA" sz="1600" dirty="0"/>
              <a:t>За допомогою циклу </a:t>
            </a:r>
            <a:endParaRPr lang="en-US" sz="1600" dirty="0"/>
          </a:p>
          <a:p>
            <a:pPr marL="0" indent="0">
              <a:buNone/>
            </a:pPr>
            <a:r>
              <a:rPr lang="uk-UA" sz="1600" b="1" dirty="0"/>
              <a:t>Візуалізація полів один за одним </a:t>
            </a:r>
            <a:endParaRPr lang="en-US" sz="1600" b="1" dirty="0"/>
          </a:p>
          <a:p>
            <a:pPr marL="0" indent="0">
              <a:buNone/>
            </a:pPr>
            <a:r>
              <a:rPr lang="uk-UA" sz="1600" dirty="0"/>
              <a:t>Оскільки в шаблонах є доступ до примірника форми, можна використовувати імена полів, щоб</a:t>
            </a:r>
            <a:r>
              <a:rPr lang="ru-RU" sz="1600" dirty="0"/>
              <a:t> </a:t>
            </a:r>
            <a:r>
              <a:rPr lang="uk-UA" sz="1600" dirty="0"/>
              <a:t>відрендерити імена, мітки і помилки: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ru-RU" sz="1600" dirty="0"/>
              <a:t>Можна протестувати цей спосіб в консолі: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2258083"/>
            <a:ext cx="4475649" cy="224676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вивиодимо назву поля #}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label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}}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виводимо саме пол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#}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}}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виводимо помилки валідації пов’язані з полем #}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4" y="5043581"/>
            <a:ext cx="3076575" cy="790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70629" y="5146480"/>
            <a:ext cx="7535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Тут екземпляр об'єкта форми був створений без даних запиту. Так відбувається, коли форма відображається перший раз за допомогою запиту GET.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2496183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190122"/>
            <a:ext cx="4972050" cy="3495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2550" y="3839165"/>
            <a:ext cx="10776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Оскільки форма виводиться перший раз, у полів НЕ буде помилок перевірки: </a:t>
            </a:r>
            <a:endParaRPr lang="uk-UA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4331087"/>
            <a:ext cx="7315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25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При рендеринг</a:t>
            </a:r>
            <a:r>
              <a:rPr lang="uk-UA" sz="1600" dirty="0"/>
              <a:t>у </a:t>
            </a:r>
            <a:r>
              <a:rPr lang="ru-RU" sz="1600" dirty="0"/>
              <a:t>полів і міток можна додати додаткові аргументи-ключові слова, які виявляться в HTML-коді у виді пар ключів-значень: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Припустимо, форма була відправлена. Тепер можна спробувати відрендерити поля і подивитися, що з цього вийде.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Варто звернути увагу, що в атрибута </a:t>
            </a:r>
            <a:r>
              <a:rPr lang="en-US" sz="1600" b="1" i="1" dirty="0"/>
              <a:t>value</a:t>
            </a:r>
            <a:r>
              <a:rPr lang="en-US" sz="1600" dirty="0"/>
              <a:t> </a:t>
            </a:r>
            <a:r>
              <a:rPr lang="uk-UA" sz="1600" dirty="0"/>
              <a:t>в полях </a:t>
            </a:r>
            <a:r>
              <a:rPr lang="en-US" sz="1600" b="1" i="1" dirty="0"/>
              <a:t>name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b="1" i="1" dirty="0"/>
              <a:t>email</a:t>
            </a:r>
            <a:r>
              <a:rPr lang="en-US" sz="1600" dirty="0"/>
              <a:t> </a:t>
            </a:r>
            <a:r>
              <a:rPr lang="uk-UA" sz="1600" dirty="0"/>
              <a:t>є дані. Але елемент </a:t>
            </a:r>
            <a:r>
              <a:rPr lang="uk-UA" sz="1600" b="1" i="1" dirty="0"/>
              <a:t>&lt;</a:t>
            </a:r>
            <a:r>
              <a:rPr lang="en-US" sz="1600" b="1" i="1" dirty="0" err="1"/>
              <a:t>textarea</a:t>
            </a:r>
            <a:r>
              <a:rPr lang="en-US" sz="1600" b="1" i="1" dirty="0"/>
              <a:t>&gt; </a:t>
            </a:r>
            <a:r>
              <a:rPr lang="uk-UA" sz="1600" dirty="0"/>
              <a:t>для поля </a:t>
            </a:r>
            <a:r>
              <a:rPr lang="en-US" sz="1600" b="1" i="1" dirty="0"/>
              <a:t>message</a:t>
            </a:r>
            <a:r>
              <a:rPr lang="en-US" sz="1600" dirty="0"/>
              <a:t> </a:t>
            </a:r>
            <a:r>
              <a:rPr lang="uk-UA" sz="1600" dirty="0"/>
              <a:t>порожній, тому що йому дані передані не були. Отримати доступ до помилки валідації для поля </a:t>
            </a:r>
            <a:r>
              <a:rPr lang="en-US" sz="1600" b="1" i="1" dirty="0"/>
              <a:t>message</a:t>
            </a:r>
            <a:r>
              <a:rPr lang="en-US" sz="1600" dirty="0"/>
              <a:t> </a:t>
            </a:r>
            <a:r>
              <a:rPr lang="uk-UA" sz="1600" dirty="0"/>
              <a:t>можна наступним чином: 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752286"/>
            <a:ext cx="6553200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2138455"/>
            <a:ext cx="6572250" cy="2486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50" y="5553829"/>
            <a:ext cx="74580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Що трапиться, якщо не визначити контекст шаблону? </a:t>
            </a:r>
          </a:p>
          <a:p>
            <a:pPr marL="0" indent="0">
              <a:buNone/>
            </a:pPr>
            <a:r>
              <a:rPr lang="uk-UA" sz="1600" dirty="0"/>
              <a:t>Нічого -  не буде ані попереджень, ані винятків. </a:t>
            </a: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відрендерить шаблон як зазвичай, а на місцях пропусків використовує порожні рядки. </a:t>
            </a:r>
          </a:p>
          <a:p>
            <a:pPr marL="0" indent="0">
              <a:buNone/>
            </a:pPr>
            <a:r>
              <a:rPr lang="uk-UA" sz="1600" dirty="0"/>
              <a:t>Щоб побачити цю поведінку, можна змінити функцію представлення </a:t>
            </a:r>
            <a:r>
              <a:rPr lang="en-US" sz="1600" b="1" i="1" dirty="0"/>
              <a:t>index</a:t>
            </a:r>
            <a:r>
              <a:rPr lang="uk-UA" sz="1600" b="1" i="1" dirty="0"/>
              <a:t>(</a:t>
            </a:r>
            <a:r>
              <a:rPr lang="en-US" sz="1600" b="1" i="1" dirty="0"/>
              <a:t>)</a:t>
            </a:r>
            <a:r>
              <a:rPr lang="en-US" sz="1600" dirty="0"/>
              <a:t> </a:t>
            </a:r>
            <a:r>
              <a:rPr lang="uk-UA" sz="1600" dirty="0"/>
              <a:t>наступним чином: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 algn="ctr">
              <a:buNone/>
            </a:pPr>
            <a:endParaRPr lang="uk-UA" sz="1600" b="1" dirty="0"/>
          </a:p>
          <a:p>
            <a:pPr marL="0" indent="0" algn="ctr">
              <a:buNone/>
            </a:pPr>
            <a:r>
              <a:rPr lang="uk-UA" sz="1600" b="1" dirty="0"/>
              <a:t>Рендеринг шаблонів в консолі </a:t>
            </a:r>
          </a:p>
          <a:p>
            <a:pPr marL="0" indent="0">
              <a:buNone/>
            </a:pPr>
            <a:r>
              <a:rPr lang="uk-UA" sz="1600" dirty="0"/>
              <a:t>Для тестування рендерити шаблони можна і в консолі. Це просто і не вимагає створення декількох файлів. Для початку потрібно запустити </a:t>
            </a:r>
            <a:r>
              <a:rPr lang="en-US" sz="1600" dirty="0"/>
              <a:t>Python </a:t>
            </a:r>
            <a:r>
              <a:rPr lang="uk-UA" sz="1600" dirty="0"/>
              <a:t>імпортувати клас </a:t>
            </a:r>
            <a:r>
              <a:rPr lang="en-US" sz="1600" b="1" i="1" dirty="0"/>
              <a:t>Template</a:t>
            </a:r>
            <a:r>
              <a:rPr lang="en-US" sz="1600" dirty="0"/>
              <a:t> </a:t>
            </a:r>
            <a:r>
              <a:rPr lang="uk-UA" sz="1600" dirty="0"/>
              <a:t>з пакета </a:t>
            </a:r>
            <a:r>
              <a:rPr lang="en-US" sz="1600" b="1" i="1" dirty="0"/>
              <a:t>jinja2</a:t>
            </a:r>
            <a:r>
              <a:rPr lang="en-US" sz="1600" dirty="0"/>
              <a:t> </a:t>
            </a:r>
            <a:r>
              <a:rPr lang="uk-UA" sz="1600" dirty="0"/>
              <a:t>наступним чином: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641882"/>
            <a:ext cx="3203121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'index.html'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77" y="1689179"/>
            <a:ext cx="781050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4092166"/>
            <a:ext cx="3251187" cy="10837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08904" y="4173648"/>
            <a:ext cx="75626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Для створення об'єкта </a:t>
            </a:r>
            <a:r>
              <a:rPr lang="en-US" sz="1400" b="1" i="1" dirty="0"/>
              <a:t>Templates</a:t>
            </a:r>
            <a:r>
              <a:rPr lang="en-US" sz="1400" i="1" dirty="0"/>
              <a:t> </a:t>
            </a:r>
            <a:r>
              <a:rPr lang="uk-UA" sz="1400" i="1" dirty="0"/>
              <a:t>потрібно передати вміст шаблону у вигляді рядка. </a:t>
            </a:r>
          </a:p>
          <a:p>
            <a:r>
              <a:rPr lang="uk-UA" sz="1400" i="1" dirty="0"/>
              <a:t>Щоб відрендерити шаблон, потрібно викликати метод </a:t>
            </a:r>
            <a:r>
              <a:rPr lang="en-US" sz="1400" b="1" i="1" dirty="0"/>
              <a:t>render() </a:t>
            </a:r>
            <a:r>
              <a:rPr lang="uk-UA" sz="1400" i="1" dirty="0"/>
              <a:t>об'єкта </a:t>
            </a:r>
            <a:r>
              <a:rPr lang="en-US" sz="1400" b="1" i="1" dirty="0"/>
              <a:t>Template</a:t>
            </a:r>
            <a:r>
              <a:rPr lang="en-US" sz="1400" i="1" dirty="0"/>
              <a:t> </a:t>
            </a:r>
            <a:r>
              <a:rPr lang="uk-UA" sz="1400" i="1" dirty="0"/>
              <a:t>разом з даними аргументами-ключовими словами </a:t>
            </a:r>
          </a:p>
        </p:txBody>
      </p:sp>
    </p:spTree>
    <p:extLst>
      <p:ext uri="{BB962C8B-B14F-4D97-AF65-F5344CB8AC3E}">
        <p14:creationId xmlns:p14="http://schemas.microsoft.com/office/powerpoint/2010/main" val="2504372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Як варіант, </a:t>
            </a:r>
            <a:r>
              <a:rPr lang="ru-RU" sz="1600" b="1" i="1" dirty="0"/>
              <a:t>form.errors</a:t>
            </a:r>
            <a:r>
              <a:rPr lang="ru-RU" sz="1600" dirty="0"/>
              <a:t> можна використовувати, щоб перебрати всі помилки валідації за раз.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Варто звернути увагу, що помилки cs</a:t>
            </a:r>
            <a:r>
              <a:rPr lang="en-US" sz="1600" dirty="0" err="1"/>
              <a:t>rf</a:t>
            </a:r>
            <a:r>
              <a:rPr lang="ru-RU" sz="1600" dirty="0"/>
              <a:t>-токена немає, тому що запит був відправлений без токена. </a:t>
            </a:r>
          </a:p>
          <a:p>
            <a:pPr marL="0" indent="0">
              <a:buNone/>
            </a:pPr>
            <a:r>
              <a:rPr lang="ru-RU" sz="1600" dirty="0"/>
              <a:t>Відрендерити поле cs</a:t>
            </a:r>
            <a:r>
              <a:rPr lang="en-US" sz="1600" dirty="0" err="1"/>
              <a:t>rf</a:t>
            </a:r>
            <a:r>
              <a:rPr lang="ru-RU" sz="1600" dirty="0"/>
              <a:t> можна як і будь-яке інше поле: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Візуалізація полів один з одним може зайняти багато часу, особливо якщо їх декілька. Для таких випадків використовується цикл .</a:t>
            </a:r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507230"/>
            <a:ext cx="7381875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766477"/>
            <a:ext cx="121158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41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Візуалізація полів за допомогою циклу </a:t>
            </a:r>
          </a:p>
          <a:p>
            <a:pPr marL="0" indent="0">
              <a:buNone/>
            </a:pPr>
            <a:r>
              <a:rPr lang="ru-RU" sz="1600" dirty="0"/>
              <a:t>Наступний код демонструє, як можна відрендерити поля за допомогою циклу for. </a:t>
            </a:r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903789"/>
            <a:ext cx="3608609" cy="27787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61" y="1902643"/>
            <a:ext cx="8216262" cy="49553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550" y="4759921"/>
            <a:ext cx="3608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Потрібно зауважити, що незалежно від використовуваного методу потрібно вручну додавати тег </a:t>
            </a:r>
            <a:r>
              <a:rPr lang="ru-RU" sz="1600" b="1" i="1" dirty="0"/>
              <a:t>&lt;form&gt;, </a:t>
            </a:r>
            <a:r>
              <a:rPr lang="ru-RU" sz="1600" i="1" dirty="0"/>
              <a:t>щоб обгорнути поля форми.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2291033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80" y="63374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Тепер</a:t>
            </a:r>
            <a:r>
              <a:rPr lang="en-US" sz="1600" dirty="0"/>
              <a:t> </a:t>
            </a:r>
            <a:r>
              <a:rPr lang="ru-RU" sz="1600" dirty="0"/>
              <a:t>можна використовувати отримані знання для створення реальних форм. </a:t>
            </a:r>
          </a:p>
          <a:p>
            <a:pPr marL="0" indent="0">
              <a:buNone/>
            </a:pPr>
            <a:r>
              <a:rPr lang="ru-RU" sz="1600" dirty="0"/>
              <a:t>Для початку створимо шаблон </a:t>
            </a:r>
            <a:r>
              <a:rPr lang="ru-RU" sz="1600" b="1" i="1" dirty="0"/>
              <a:t>contact.html</a:t>
            </a:r>
            <a:r>
              <a:rPr lang="ru-RU" sz="1600" dirty="0"/>
              <a:t> з наступним кодом: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1480" y="900229"/>
            <a:ext cx="3743332" cy="470898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action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method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="post"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csrf_token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}}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!=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"csrf_token"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04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6717672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i="1" dirty="0"/>
              <a:t>Робота з підтвердженням форми </a:t>
            </a:r>
          </a:p>
          <a:p>
            <a:pPr marL="0" indent="0">
              <a:buNone/>
            </a:pPr>
            <a:r>
              <a:rPr lang="uk-UA" sz="1600" dirty="0"/>
              <a:t>Відкриємо </a:t>
            </a:r>
            <a:r>
              <a:rPr lang="en-US" sz="1600" dirty="0"/>
              <a:t>main2.py, </a:t>
            </a:r>
            <a:r>
              <a:rPr lang="uk-UA" sz="1600" dirty="0"/>
              <a:t>щоб додати наступний код після функції представлення </a:t>
            </a:r>
            <a:r>
              <a:rPr lang="en-US" sz="1600" b="1" i="1" dirty="0"/>
              <a:t>login</a:t>
            </a:r>
            <a:r>
              <a:rPr lang="uk-UA" sz="1600" b="1" i="1" dirty="0"/>
              <a:t>(</a:t>
            </a:r>
            <a:r>
              <a:rPr lang="en-US" sz="1600" b="1" i="1" dirty="0"/>
              <a:t>)</a:t>
            </a:r>
            <a:r>
              <a:rPr lang="en-US" sz="1600" dirty="0"/>
              <a:t>.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1192" y="1155645"/>
            <a:ext cx="4490332" cy="558614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url_for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flask_script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Command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Shell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forms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ContactForm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debug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'SECRET_KEY'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 really really really really long secret key'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Faker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Command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'Команда для додавання підробних даних в таблиці'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логіка функції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"Fake data entered"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add_command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"faker"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Faker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@manager.command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foo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"Це створена команда"</a:t>
            </a:r>
            <a:b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"foo command executed"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shell_context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dict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app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sys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sys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add_command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"shell"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Shell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make_context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shell_context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'index.html'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'Jerry'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69088" y="190122"/>
            <a:ext cx="4314001" cy="655564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'/user/&lt;int:user_id&gt;/'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user_profile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"Profile page of user #{}"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'/books/&lt;genre&gt;/'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books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genre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"All Books in {} category"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format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genre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'/login/'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method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username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'username'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Запит до даних форм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password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'password'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username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'root'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and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password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'pass'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"Correct username and password"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"Wrong username or password"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'login.html'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'/contact/'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ContactForm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validate_on_submit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email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message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логіка бази даних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Data received. Now redirecting ..."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'contact'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'contact.html'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"__main__"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manager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470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786" y="81480"/>
            <a:ext cx="7547572" cy="3856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i="1" dirty="0"/>
              <a:t>Спочатку створюється об'єкт форми. </a:t>
            </a:r>
          </a:p>
          <a:p>
            <a:pPr marL="0" indent="0">
              <a:buNone/>
            </a:pPr>
            <a:r>
              <a:rPr lang="uk-UA" sz="1600" i="1" dirty="0"/>
              <a:t>В наступному рядку перевіряється значення, яке повернув метод </a:t>
            </a:r>
            <a:r>
              <a:rPr lang="en-US" sz="1600" b="1" i="1" dirty="0" err="1"/>
              <a:t>validate_on_submit</a:t>
            </a:r>
            <a:r>
              <a:rPr lang="en-US" sz="1600" b="1" i="1" dirty="0"/>
              <a:t>()</a:t>
            </a:r>
            <a:r>
              <a:rPr lang="en-US" sz="1600" i="1" dirty="0"/>
              <a:t> </a:t>
            </a:r>
            <a:r>
              <a:rPr lang="uk-UA" sz="1600" i="1" dirty="0"/>
              <a:t>для виконання коду всередині інструкції </a:t>
            </a:r>
            <a:r>
              <a:rPr lang="en-US" sz="1600" i="1" dirty="0"/>
              <a:t>if. </a:t>
            </a:r>
            <a:r>
              <a:rPr lang="uk-UA" sz="1600" i="1" dirty="0"/>
              <a:t>Чому використовується </a:t>
            </a:r>
            <a:r>
              <a:rPr lang="en-US" sz="1600" b="1" i="1" dirty="0" err="1"/>
              <a:t>validate_on_sumbit</a:t>
            </a:r>
            <a:r>
              <a:rPr lang="en-US" sz="1600" b="1" i="1" dirty="0"/>
              <a:t>()</a:t>
            </a:r>
            <a:r>
              <a:rPr lang="en-US" sz="1600" i="1" dirty="0"/>
              <a:t>, </a:t>
            </a:r>
            <a:r>
              <a:rPr lang="uk-UA" sz="1600" i="1" dirty="0"/>
              <a:t>а не </a:t>
            </a:r>
            <a:r>
              <a:rPr lang="en-US" sz="1600" b="1" i="1" dirty="0"/>
              <a:t>validate()</a:t>
            </a:r>
            <a:r>
              <a:rPr lang="en-US" sz="1600" i="1" dirty="0"/>
              <a:t>, </a:t>
            </a:r>
            <a:r>
              <a:rPr lang="uk-UA" sz="1600" i="1" dirty="0"/>
              <a:t>як це було в консолі? </a:t>
            </a:r>
          </a:p>
          <a:p>
            <a:pPr marL="0" indent="0">
              <a:buNone/>
            </a:pPr>
            <a:r>
              <a:rPr lang="en-US" sz="1600" b="1" i="1" dirty="0"/>
              <a:t>validate()</a:t>
            </a:r>
            <a:r>
              <a:rPr lang="uk-UA" sz="1600" b="1" i="1" dirty="0"/>
              <a:t> </a:t>
            </a:r>
            <a:r>
              <a:rPr lang="uk-UA" sz="1600" i="1" dirty="0"/>
              <a:t>всього лише перевіряє, чи коректні дані форми. Він не перевіряє, чи був запит відправлений за допомогою методу </a:t>
            </a:r>
            <a:r>
              <a:rPr lang="en-US" sz="1600" i="1" dirty="0"/>
              <a:t>POST. </a:t>
            </a:r>
            <a:r>
              <a:rPr lang="uk-UA" sz="1600" i="1" dirty="0"/>
              <a:t>Це означає, що якщо використовувати метод </a:t>
            </a:r>
            <a:r>
              <a:rPr lang="en-US" sz="1600" b="1" i="1" dirty="0"/>
              <a:t>validate()</a:t>
            </a:r>
            <a:r>
              <a:rPr lang="en-US" sz="1600" i="1" dirty="0"/>
              <a:t>, </a:t>
            </a:r>
            <a:r>
              <a:rPr lang="uk-UA" sz="1600" i="1" dirty="0"/>
              <a:t>тоді запит </a:t>
            </a:r>
            <a:r>
              <a:rPr lang="en-US" sz="1600" i="1" dirty="0"/>
              <a:t>GET </a:t>
            </a:r>
            <a:r>
              <a:rPr lang="uk-UA" sz="1600" i="1" dirty="0"/>
              <a:t>до </a:t>
            </a:r>
            <a:r>
              <a:rPr lang="uk-UA" sz="1600" b="1" i="1" dirty="0"/>
              <a:t>/</a:t>
            </a:r>
            <a:r>
              <a:rPr lang="en-US" sz="1600" b="1" i="1" dirty="0"/>
              <a:t>contact/ </a:t>
            </a:r>
            <a:r>
              <a:rPr lang="uk-UA" sz="1600" i="1" dirty="0"/>
              <a:t>запустить форму перевірки, а користувач побачить помилки валідації. Взагалі процедура перевірки запускається тільки в тому випадку, якщо дані були відправлені за допомогою методу </a:t>
            </a:r>
            <a:r>
              <a:rPr lang="en-US" sz="1600" b="1" i="1" dirty="0"/>
              <a:t>POST</a:t>
            </a:r>
            <a:r>
              <a:rPr lang="en-US" sz="1600" i="1" dirty="0"/>
              <a:t>. </a:t>
            </a:r>
            <a:r>
              <a:rPr lang="uk-UA" sz="1600" i="1" dirty="0"/>
              <a:t>В іншому випадку повернеться </a:t>
            </a:r>
            <a:r>
              <a:rPr lang="en-US" sz="1600" i="1" dirty="0"/>
              <a:t>False.</a:t>
            </a:r>
            <a:endParaRPr lang="uk-UA" sz="1600" i="1" dirty="0"/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uk-UA" sz="1600" i="1" dirty="0"/>
              <a:t>Метод </a:t>
            </a:r>
            <a:r>
              <a:rPr lang="en-US" sz="1600" b="1" i="1" dirty="0" err="1"/>
              <a:t>validate_on_submit</a:t>
            </a:r>
            <a:r>
              <a:rPr lang="en-US" sz="1600" b="1" i="1" dirty="0"/>
              <a:t>()</a:t>
            </a:r>
            <a:r>
              <a:rPr lang="en-US" sz="1600" i="1" dirty="0"/>
              <a:t> </a:t>
            </a:r>
            <a:r>
              <a:rPr lang="uk-UA" sz="1600" i="1" dirty="0"/>
              <a:t>викликає метод </a:t>
            </a:r>
            <a:r>
              <a:rPr lang="en-US" sz="1600" b="1" i="1" dirty="0"/>
              <a:t>validate()</a:t>
            </a:r>
            <a:r>
              <a:rPr lang="en-US" sz="1600" i="1" dirty="0"/>
              <a:t> </a:t>
            </a:r>
            <a:r>
              <a:rPr lang="uk-UA" sz="1600" i="1" dirty="0"/>
              <a:t>всередині себе. Також потрібно звернути увагу, що при створенні екземпляра об'єкта форми дані не передаються, тому що коли форма відправляється за допомогою запиту </a:t>
            </a:r>
            <a:r>
              <a:rPr lang="en-US" sz="1600" i="1" dirty="0"/>
              <a:t>POST, </a:t>
            </a:r>
            <a:r>
              <a:rPr lang="en-US" sz="1600" i="1" dirty="0" err="1"/>
              <a:t>WTForm</a:t>
            </a:r>
            <a:r>
              <a:rPr lang="en-US" sz="1600" i="1" dirty="0"/>
              <a:t> </a:t>
            </a:r>
            <a:r>
              <a:rPr lang="uk-UA" sz="1600" i="1" dirty="0"/>
              <a:t>зчитує дані форми з атрибута </a:t>
            </a:r>
            <a:r>
              <a:rPr lang="en-US" sz="1600" b="1" i="1" dirty="0" err="1"/>
              <a:t>request.form</a:t>
            </a:r>
            <a:r>
              <a:rPr lang="en-US" sz="1600" i="1" dirty="0"/>
              <a:t>. </a:t>
            </a:r>
            <a:r>
              <a:rPr lang="uk-UA" sz="1600" i="1" dirty="0"/>
              <a:t>Поля форми, певні в класі форми стають атрибутами об'єкта форми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2015" y="190122"/>
            <a:ext cx="4270721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'/contact/'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ContactForm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validate_on_submit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email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message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тут логіка бази</a:t>
            </a:r>
            <a:r>
              <a:rPr kumimoji="0" lang="ru-RU" altLang="ru-RU" sz="1400" b="0" i="1" u="none" strike="noStrike" cap="none" normalizeH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даних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Data received. Now redirecting ..."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'contact'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'contact.html'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584" y="4020235"/>
            <a:ext cx="9047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Щоб отримати доступ до даних поля використовується атрибут </a:t>
            </a:r>
            <a:r>
              <a:rPr lang="en-US" sz="1600" dirty="0"/>
              <a:t>data </a:t>
            </a:r>
            <a:r>
              <a:rPr lang="uk-UA" sz="1600" dirty="0"/>
              <a:t>поля форми: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2015" y="4398704"/>
            <a:ext cx="4168192" cy="5232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доступ до даних в полі name.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доступ до даних в полі email.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015" y="5074107"/>
            <a:ext cx="105980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Щоб отримати доступ до всіх дані форми відразу потрібно використовувати атрибут </a:t>
            </a:r>
            <a:r>
              <a:rPr lang="ru-RU" sz="1600" b="1" i="1" dirty="0"/>
              <a:t>data</a:t>
            </a:r>
            <a:r>
              <a:rPr lang="ru-RU" sz="1600" dirty="0"/>
              <a:t> до об'єкта форми: </a:t>
            </a:r>
            <a:endParaRPr lang="uk-UA" sz="16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8584" y="5478257"/>
            <a:ext cx="2954720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доступ до всіх даних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15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Якщо використовувати запит </a:t>
            </a:r>
            <a:r>
              <a:rPr lang="en-US" sz="1600" dirty="0"/>
              <a:t>GET </a:t>
            </a:r>
            <a:r>
              <a:rPr lang="uk-UA" sz="1600" dirty="0"/>
              <a:t>при відвідуванні </a:t>
            </a:r>
            <a:r>
              <a:rPr lang="uk-UA" sz="1600" b="1" i="1" dirty="0"/>
              <a:t>/</a:t>
            </a:r>
            <a:r>
              <a:rPr lang="en-US" sz="1600" b="1" i="1" dirty="0"/>
              <a:t>contact/</a:t>
            </a:r>
            <a:r>
              <a:rPr lang="en-US" sz="1600" dirty="0"/>
              <a:t>, </a:t>
            </a:r>
            <a:r>
              <a:rPr lang="uk-UA" sz="1600" dirty="0"/>
              <a:t>метод </a:t>
            </a:r>
            <a:r>
              <a:rPr lang="en-US" sz="1600" b="1" i="1" dirty="0" err="1"/>
              <a:t>validate_on_sumbit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r>
              <a:rPr lang="uk-UA" sz="1600" dirty="0"/>
              <a:t>поверне </a:t>
            </a:r>
            <a:r>
              <a:rPr lang="en-US" sz="1600" i="1" dirty="0"/>
              <a:t>False</a:t>
            </a:r>
            <a:r>
              <a:rPr lang="en-US" sz="1600" dirty="0"/>
              <a:t>. </a:t>
            </a:r>
            <a:r>
              <a:rPr lang="uk-UA" sz="1600" dirty="0"/>
              <a:t>Код всередині </a:t>
            </a:r>
            <a:r>
              <a:rPr lang="en-US" sz="1600" dirty="0"/>
              <a:t>if </a:t>
            </a:r>
            <a:r>
              <a:rPr lang="uk-UA" sz="1600" dirty="0"/>
              <a:t>буде пропущено, а користувач отримає порожню </a:t>
            </a:r>
            <a:r>
              <a:rPr lang="en-US" sz="1600" dirty="0"/>
              <a:t>HTML-</a:t>
            </a:r>
            <a:r>
              <a:rPr lang="uk-UA" sz="1600" dirty="0"/>
              <a:t>форму. </a:t>
            </a:r>
          </a:p>
          <a:p>
            <a:pPr marL="0" indent="0">
              <a:buNone/>
            </a:pPr>
            <a:r>
              <a:rPr lang="uk-UA" sz="1600" dirty="0"/>
              <a:t>Коли форма відправляється за допомогою запиту </a:t>
            </a:r>
            <a:r>
              <a:rPr lang="en-US" sz="1600" dirty="0"/>
              <a:t>POST, </a:t>
            </a:r>
            <a:r>
              <a:rPr lang="en-US" sz="1600" b="1" i="1" dirty="0" err="1"/>
              <a:t>validate_on_sumbit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r>
              <a:rPr lang="uk-UA" sz="1600" dirty="0"/>
              <a:t>повертає </a:t>
            </a:r>
            <a:r>
              <a:rPr lang="en-US" sz="1600" i="1" dirty="0"/>
              <a:t>True</a:t>
            </a:r>
            <a:r>
              <a:rPr lang="en-US" sz="1600" dirty="0"/>
              <a:t>, </a:t>
            </a:r>
            <a:r>
              <a:rPr lang="uk-UA" sz="1600" dirty="0"/>
              <a:t>припускаючи, що дані вірні. </a:t>
            </a:r>
          </a:p>
          <a:p>
            <a:pPr marL="0" indent="0">
              <a:buNone/>
            </a:pPr>
            <a:r>
              <a:rPr lang="uk-UA" sz="1600" dirty="0"/>
              <a:t>Виклики </a:t>
            </a:r>
            <a:r>
              <a:rPr lang="en-US" sz="1600" b="1" i="1" dirty="0"/>
              <a:t>print()</a:t>
            </a:r>
            <a:r>
              <a:rPr lang="en-US" sz="1600" dirty="0"/>
              <a:t> </a:t>
            </a:r>
            <a:r>
              <a:rPr lang="uk-UA" sz="1600" dirty="0"/>
              <a:t>всередині блоку </a:t>
            </a:r>
            <a:r>
              <a:rPr lang="en-US" sz="1600" dirty="0"/>
              <a:t>if </a:t>
            </a:r>
            <a:r>
              <a:rPr lang="uk-UA" sz="1600" dirty="0"/>
              <a:t>виведуть дані, введені користувачем, а функція </a:t>
            </a:r>
            <a:r>
              <a:rPr lang="en-US" sz="1600" b="1" i="1" dirty="0"/>
              <a:t>redirect() </a:t>
            </a:r>
            <a:r>
              <a:rPr lang="uk-UA" sz="1600" dirty="0"/>
              <a:t>перенаправляє користувача на сторінку </a:t>
            </a:r>
            <a:r>
              <a:rPr lang="uk-UA" sz="1600" b="1" i="1" dirty="0"/>
              <a:t>/</a:t>
            </a:r>
            <a:r>
              <a:rPr lang="en-US" sz="1600" b="1" i="1" dirty="0"/>
              <a:t>contact/</a:t>
            </a:r>
            <a:r>
              <a:rPr lang="en-US" sz="1600" dirty="0"/>
              <a:t>. </a:t>
            </a:r>
            <a:r>
              <a:rPr lang="uk-UA" sz="1600" dirty="0"/>
              <a:t>З іншого боку, якщо </a:t>
            </a:r>
            <a:r>
              <a:rPr lang="en-US" sz="1600" b="1" i="1" dirty="0" err="1"/>
              <a:t>validate_on_sumbit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r>
              <a:rPr lang="uk-UA" sz="1600" dirty="0"/>
              <a:t>поверне </a:t>
            </a:r>
            <a:r>
              <a:rPr lang="en-US" sz="1600" i="1" dirty="0"/>
              <a:t>False</a:t>
            </a:r>
            <a:r>
              <a:rPr lang="en-US" sz="1600" dirty="0"/>
              <a:t>, </a:t>
            </a:r>
            <a:r>
              <a:rPr lang="uk-UA" sz="1600" dirty="0"/>
              <a:t>виконання інструкцій всередині тіла </a:t>
            </a:r>
            <a:r>
              <a:rPr lang="en-US" sz="1600" b="1" i="1" dirty="0"/>
              <a:t>if</a:t>
            </a:r>
            <a:r>
              <a:rPr lang="en-US" sz="1600" dirty="0"/>
              <a:t> </a:t>
            </a:r>
            <a:r>
              <a:rPr lang="uk-UA" sz="1600" dirty="0"/>
              <a:t>буде пропущено, і з'явиться повідомлення про помилку валідації. </a:t>
            </a:r>
          </a:p>
          <a:p>
            <a:pPr marL="0" indent="0">
              <a:buNone/>
            </a:pPr>
            <a:r>
              <a:rPr lang="uk-UA" sz="1600" dirty="0"/>
              <a:t>Якщо відкрити </a:t>
            </a:r>
            <a:r>
              <a:rPr lang="en-US" sz="1600" b="1" i="1" dirty="0"/>
              <a:t>https://localhost:5000/contact/</a:t>
            </a:r>
            <a:r>
              <a:rPr lang="en-US" sz="1600" dirty="0"/>
              <a:t>. </a:t>
            </a:r>
            <a:r>
              <a:rPr lang="uk-UA" sz="1600" dirty="0"/>
              <a:t>з'явиться наступна контактна форма: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8" y="3035078"/>
            <a:ext cx="2143125" cy="3438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1909" y="2225784"/>
            <a:ext cx="3624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можна ввести певні дані в поля </a:t>
            </a:r>
            <a:r>
              <a:rPr lang="en-US" sz="1400" i="1" dirty="0"/>
              <a:t>Name </a:t>
            </a:r>
            <a:r>
              <a:rPr lang="uk-UA" sz="1400" i="1" dirty="0"/>
              <a:t>і </a:t>
            </a:r>
            <a:r>
              <a:rPr lang="en-US" sz="1400" i="1" dirty="0"/>
              <a:t>Message </a:t>
            </a:r>
            <a:r>
              <a:rPr lang="uk-UA" sz="1400" i="1" dirty="0"/>
              <a:t>і некоректні дані в поле </a:t>
            </a:r>
            <a:r>
              <a:rPr lang="en-US" sz="1400" i="1" dirty="0"/>
              <a:t>Email, </a:t>
            </a:r>
            <a:r>
              <a:rPr lang="uk-UA" sz="1400" i="1" dirty="0"/>
              <a:t>і спробувати відправити форму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155" y="3035078"/>
            <a:ext cx="3048000" cy="3590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23430" y="2211917"/>
            <a:ext cx="4300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Тепер можна ввести коректний email в поле Email і натиснути Submit. Тепер перевірка пройде успішно, а в оболонці з'явиться наступний ви</a:t>
            </a:r>
            <a:r>
              <a:rPr lang="uk-UA" sz="1400" i="1" dirty="0"/>
              <a:t>від</a:t>
            </a:r>
            <a:r>
              <a:rPr lang="ru-RU" sz="1400" i="1" dirty="0"/>
              <a:t>: </a:t>
            </a:r>
            <a:endParaRPr lang="uk-UA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573" y="3127736"/>
            <a:ext cx="4524375" cy="1381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46887" y="5171506"/>
            <a:ext cx="48451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Рекомендується відображати зворотний зв'язок користувачеві після успішного відправлення. У Flask це робиться за допомогою вспливаючих повідомлень. </a:t>
            </a:r>
            <a:endParaRPr lang="uk-UA" sz="1400" i="1" dirty="0"/>
          </a:p>
        </p:txBody>
      </p:sp>
    </p:spTree>
    <p:extLst>
      <p:ext uri="{BB962C8B-B14F-4D97-AF65-F5344CB8AC3E}">
        <p14:creationId xmlns:p14="http://schemas.microsoft.com/office/powerpoint/2010/main" val="3097484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dirty="0"/>
              <a:t>Вспливаючі повідомлення </a:t>
            </a:r>
          </a:p>
          <a:p>
            <a:pPr marL="0" indent="0">
              <a:buNone/>
            </a:pPr>
            <a:r>
              <a:rPr lang="uk-UA" sz="1600" dirty="0"/>
              <a:t>Всливаючі повідомлення - ще одна з тих функцій, які залежать від секретного ключа. </a:t>
            </a:r>
          </a:p>
          <a:p>
            <a:pPr marL="0" indent="0">
              <a:buNone/>
            </a:pPr>
            <a:r>
              <a:rPr lang="uk-UA" sz="1600" dirty="0"/>
              <a:t>Він необхідний, тому що повідомлення зберігаються в сесіях. Оскільки секретний ключ вже був налаштований на попередніх слайдах, можна рухатися далі. </a:t>
            </a:r>
          </a:p>
          <a:p>
            <a:pPr marL="0" indent="0">
              <a:buNone/>
            </a:pPr>
            <a:r>
              <a:rPr lang="uk-UA" sz="1600" dirty="0"/>
              <a:t>Для відображення повідомлення використовується функція </a:t>
            </a:r>
            <a:r>
              <a:rPr lang="en-US" sz="1600" b="1" i="1" dirty="0"/>
              <a:t>flash()</a:t>
            </a:r>
            <a:r>
              <a:rPr lang="en-US" sz="1600" dirty="0"/>
              <a:t> </a:t>
            </a:r>
            <a:r>
              <a:rPr lang="uk-UA" sz="1600" dirty="0"/>
              <a:t>з пакету </a:t>
            </a:r>
            <a:r>
              <a:rPr lang="en-US" sz="1600" b="1" i="1" dirty="0"/>
              <a:t>flask</a:t>
            </a:r>
            <a:r>
              <a:rPr lang="en-US" sz="1600" dirty="0"/>
              <a:t>. </a:t>
            </a:r>
            <a:r>
              <a:rPr lang="uk-UA" sz="1600" dirty="0"/>
              <a:t>Функція </a:t>
            </a:r>
            <a:r>
              <a:rPr lang="en-US" sz="1600" b="1" i="1" dirty="0"/>
              <a:t>flash()</a:t>
            </a:r>
            <a:r>
              <a:rPr lang="en-US" sz="1600" dirty="0"/>
              <a:t> </a:t>
            </a:r>
            <a:r>
              <a:rPr lang="uk-UA" sz="1600" dirty="0"/>
              <a:t>приймає два аргументи: повідомлення і категорія (опціонально).Категорія вказує на тип повідомлення: </a:t>
            </a:r>
            <a:r>
              <a:rPr lang="uk-UA" sz="1600" b="1" i="1" dirty="0"/>
              <a:t>_</a:t>
            </a:r>
            <a:r>
              <a:rPr lang="en-US" sz="1600" b="1" i="1" dirty="0"/>
              <a:t>success_</a:t>
            </a:r>
            <a:r>
              <a:rPr lang="en-US" sz="1600" dirty="0"/>
              <a:t>, </a:t>
            </a:r>
            <a:r>
              <a:rPr lang="en-US" sz="1600" b="1" i="1" dirty="0"/>
              <a:t>_error_</a:t>
            </a:r>
            <a:r>
              <a:rPr lang="en-US" sz="1600" dirty="0"/>
              <a:t>, </a:t>
            </a:r>
            <a:r>
              <a:rPr lang="en-US" sz="1600" i="1" dirty="0"/>
              <a:t>_warning_</a:t>
            </a:r>
            <a:r>
              <a:rPr lang="en-US" sz="1600" dirty="0"/>
              <a:t> </a:t>
            </a:r>
            <a:r>
              <a:rPr lang="uk-UA" sz="1600" dirty="0"/>
              <a:t>і так далі. Категорія може бути використана в шаблоні, щоб визначити тип повідомлення. </a:t>
            </a:r>
          </a:p>
          <a:p>
            <a:pPr marL="0" indent="0">
              <a:buNone/>
            </a:pPr>
            <a:r>
              <a:rPr lang="uk-UA" sz="1600" dirty="0"/>
              <a:t>Знову відкриємо </a:t>
            </a:r>
            <a:r>
              <a:rPr lang="en-US" sz="1600" dirty="0"/>
              <a:t>main2.py, </a:t>
            </a:r>
            <a:r>
              <a:rPr lang="uk-UA" sz="1600" dirty="0"/>
              <a:t>щоб додати </a:t>
            </a:r>
            <a:r>
              <a:rPr lang="en-US" sz="1600" b="1" i="1" dirty="0"/>
              <a:t>flash( "Message Received", "success"</a:t>
            </a:r>
            <a:r>
              <a:rPr lang="en-US" sz="1600" dirty="0"/>
              <a:t>) </a:t>
            </a:r>
            <a:r>
              <a:rPr lang="uk-UA" sz="1600" dirty="0"/>
              <a:t>прямо перед викликом </a:t>
            </a:r>
            <a:r>
              <a:rPr lang="en-US" sz="1600" b="1" i="1" dirty="0"/>
              <a:t>redirect()</a:t>
            </a:r>
            <a:r>
              <a:rPr lang="en-US" sz="1600" dirty="0"/>
              <a:t> </a:t>
            </a:r>
            <a:r>
              <a:rPr lang="uk-UA" sz="1600" dirty="0"/>
              <a:t>у функції представлення </a:t>
            </a:r>
            <a:r>
              <a:rPr lang="en-US" sz="1600" b="1" i="1" dirty="0"/>
              <a:t>contact()</a:t>
            </a:r>
            <a:r>
              <a:rPr lang="en-US" sz="1600" dirty="0"/>
              <a:t>: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2787163"/>
            <a:ext cx="5052537" cy="378565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flash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'/contact/'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ContactForm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validate_on_submit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email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message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тут логіка бази даних</a:t>
            </a:r>
            <a:b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\n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Data received. Now redirecting ..."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"Message Received"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"success"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'contact'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'contact.html'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'contact.html'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46345" y="27871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/>
              <a:t>Повідомлення, задане за допомогою функції </a:t>
            </a:r>
            <a:r>
              <a:rPr lang="en-US" sz="1600" b="1" i="1" dirty="0"/>
              <a:t>flash()</a:t>
            </a:r>
            <a:r>
              <a:rPr lang="en-US" sz="1600" i="1" dirty="0"/>
              <a:t>, </a:t>
            </a:r>
            <a:r>
              <a:rPr lang="uk-UA" sz="1600" i="1" dirty="0"/>
              <a:t>буде доступно тільки наступному запиту, а потім видалиться. </a:t>
            </a:r>
          </a:p>
        </p:txBody>
      </p:sp>
    </p:spTree>
    <p:extLst>
      <p:ext uri="{BB962C8B-B14F-4D97-AF65-F5344CB8AC3E}">
        <p14:creationId xmlns:p14="http://schemas.microsoft.com/office/powerpoint/2010/main" val="3692544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Це тільки налаштування повідомлення. Для його відображення потрібно поміняти також шаблон. </a:t>
            </a:r>
          </a:p>
          <a:p>
            <a:pPr marL="0" indent="0">
              <a:buNone/>
            </a:pPr>
            <a:r>
              <a:rPr lang="uk-UA" sz="1600" dirty="0"/>
              <a:t>Для цього потрібно відкрити файл </a:t>
            </a:r>
            <a:r>
              <a:rPr lang="en-US" sz="1600" b="1" i="1" dirty="0"/>
              <a:t>contact.html</a:t>
            </a:r>
            <a:r>
              <a:rPr lang="en-US" sz="1600" dirty="0"/>
              <a:t> </a:t>
            </a:r>
            <a:r>
              <a:rPr lang="uk-UA" sz="1600" dirty="0"/>
              <a:t>і змінити його таким чином: </a:t>
            </a: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пропонує функцію </a:t>
            </a:r>
            <a:r>
              <a:rPr lang="en-US" sz="1600" b="1" i="1" dirty="0" err="1"/>
              <a:t>get_flashed_messages</a:t>
            </a:r>
            <a:r>
              <a:rPr lang="en-US" sz="1600" b="1" i="1" dirty="0"/>
              <a:t>()</a:t>
            </a:r>
            <a:r>
              <a:rPr lang="en-US" sz="1600" dirty="0"/>
              <a:t>, </a:t>
            </a:r>
            <a:r>
              <a:rPr lang="uk-UA" sz="1600" dirty="0"/>
              <a:t>яка повертає список активних повідомлень без категорії. Щоб отримати їх разом з категорією потрібно передати </a:t>
            </a:r>
            <a:r>
              <a:rPr lang="en-US" sz="1600" b="1" i="1" dirty="0" err="1"/>
              <a:t>with_category</a:t>
            </a:r>
            <a:r>
              <a:rPr lang="en-US" sz="1600" b="1" i="1" dirty="0"/>
              <a:t> = True </a:t>
            </a:r>
            <a:r>
              <a:rPr lang="uk-UA" sz="1600" dirty="0"/>
              <a:t>при виклику </a:t>
            </a:r>
            <a:r>
              <a:rPr lang="en-US" sz="1600" b="1" i="1" dirty="0" err="1"/>
              <a:t>get_flashed_messages</a:t>
            </a:r>
            <a:r>
              <a:rPr lang="en-US" sz="1600" b="1" i="1" dirty="0"/>
              <a:t>()</a:t>
            </a:r>
            <a:r>
              <a:rPr lang="en-US" sz="1600" dirty="0"/>
              <a:t>. </a:t>
            </a:r>
            <a:r>
              <a:rPr lang="uk-UA" sz="1600" dirty="0"/>
              <a:t>Коли значення </a:t>
            </a:r>
            <a:r>
              <a:rPr lang="en-US" sz="1600" b="1" i="1" dirty="0" err="1"/>
              <a:t>with_categories</a:t>
            </a:r>
            <a:r>
              <a:rPr lang="en-US" sz="1600" b="1" i="1" dirty="0"/>
              <a:t> - True</a:t>
            </a:r>
            <a:r>
              <a:rPr lang="en-US" sz="1600" dirty="0"/>
              <a:t>,</a:t>
            </a:r>
            <a:r>
              <a:rPr lang="en-US" sz="1600" b="1" i="1" dirty="0"/>
              <a:t> </a:t>
            </a:r>
            <a:r>
              <a:rPr lang="en-US" sz="1600" b="1" i="1" dirty="0" err="1"/>
              <a:t>get_flashed_messages</a:t>
            </a:r>
            <a:r>
              <a:rPr lang="en-US" sz="1600" b="1" i="1" dirty="0"/>
              <a:t>()</a:t>
            </a:r>
            <a:r>
              <a:rPr lang="en-US" sz="1600" dirty="0"/>
              <a:t> </a:t>
            </a:r>
            <a:r>
              <a:rPr lang="uk-UA" sz="1600" dirty="0"/>
              <a:t>поверне список кортежів форми </a:t>
            </a:r>
            <a:r>
              <a:rPr lang="uk-UA" sz="1600" b="1" i="1" dirty="0"/>
              <a:t>(</a:t>
            </a:r>
            <a:r>
              <a:rPr lang="en-US" sz="1600" b="1" i="1" dirty="0"/>
              <a:t>category, message)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8" y="2062256"/>
            <a:ext cx="2133600" cy="30956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33322" y="1271855"/>
            <a:ext cx="4511171" cy="558614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lang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="en"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meta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charset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="UTF-8"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action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method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="post"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with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messages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get_flashed_messages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with_categories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if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messages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=flashes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messages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category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message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endif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endwith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csrf_token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}}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form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!=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"csrf_token"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label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() }}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field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errors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05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error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{%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014" y="1689272"/>
            <a:ext cx="20288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30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Cookies</a:t>
            </a:r>
          </a:p>
          <a:p>
            <a:pPr marL="0" indent="0">
              <a:buNone/>
            </a:pPr>
            <a:r>
              <a:rPr lang="uk-UA" sz="1600" dirty="0"/>
              <a:t>Браузер відправляє запит на сервер, сервер відповідає </a:t>
            </a:r>
            <a:r>
              <a:rPr lang="en-US" sz="1600" dirty="0"/>
              <a:t>HTML-</a:t>
            </a:r>
            <a:r>
              <a:rPr lang="uk-UA" sz="1600" dirty="0"/>
              <a:t>сторінкою, і це все. </a:t>
            </a:r>
            <a:r>
              <a:rPr lang="en-US" sz="1600" i="1" dirty="0"/>
              <a:t>HTTP - </a:t>
            </a:r>
            <a:r>
              <a:rPr lang="uk-UA" sz="1600" i="1" dirty="0"/>
              <a:t>це протокол, що не зберігає свій стан</a:t>
            </a:r>
            <a:r>
              <a:rPr lang="uk-UA" sz="1600" dirty="0"/>
              <a:t>. Це означає, що в </a:t>
            </a:r>
            <a:r>
              <a:rPr lang="en-US" sz="1600" dirty="0"/>
              <a:t>HTTP </a:t>
            </a:r>
            <a:r>
              <a:rPr lang="uk-UA" sz="1600" dirty="0"/>
              <a:t>немає вбудованих способів повідомити сервер, що обидва запиту надійшли від одного і того ж користувача. В результаті </a:t>
            </a:r>
            <a:r>
              <a:rPr lang="uk-UA" sz="1600" i="1" dirty="0"/>
              <a:t>сервер не знає, чи намагається користувач отримати доступ до сторінки вперше або в тисячний раз</a:t>
            </a:r>
            <a:r>
              <a:rPr lang="uk-UA" sz="1600" dirty="0"/>
              <a:t>. Він обслуговує кожного так, нібито це перше звернення до сторінки. </a:t>
            </a:r>
            <a:endParaRPr lang="en-US" sz="1600" dirty="0"/>
          </a:p>
          <a:p>
            <a:pPr marL="0" indent="0">
              <a:buNone/>
            </a:pPr>
            <a:r>
              <a:rPr lang="uk-UA" sz="1600" dirty="0"/>
              <a:t>Якщо спробувати зайти в будь-який інтернет-магазин і пошукати певні товари, то при наступному відвідуванні сайт буде пропонувати рекомендації, засновані на прикладах минулих пошуків. Як же виходить, що сайт дізнається учасників форуму? </a:t>
            </a:r>
            <a:endParaRPr lang="en-US" sz="1600" dirty="0"/>
          </a:p>
          <a:p>
            <a:pPr marL="0" indent="0">
              <a:buNone/>
            </a:pPr>
            <a:r>
              <a:rPr lang="uk-UA" sz="1600" dirty="0"/>
              <a:t>Відповідь - кукі і сесії. 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uk-UA" sz="1600" b="1" dirty="0"/>
              <a:t>Що таке </a:t>
            </a:r>
            <a:r>
              <a:rPr lang="en-US" sz="1600" b="1" dirty="0"/>
              <a:t>cookies</a:t>
            </a:r>
            <a:r>
              <a:rPr lang="uk-UA" sz="1600" b="1" dirty="0"/>
              <a:t>?</a:t>
            </a:r>
            <a:endParaRPr lang="en-US" sz="1600" b="1" dirty="0"/>
          </a:p>
          <a:p>
            <a:pPr marL="0" indent="0">
              <a:buNone/>
            </a:pPr>
            <a:r>
              <a:rPr lang="uk-UA" sz="1600" i="1" dirty="0"/>
              <a:t> </a:t>
            </a:r>
            <a:r>
              <a:rPr lang="en-US" sz="1600" i="1" dirty="0"/>
              <a:t>Cookies</a:t>
            </a:r>
            <a:r>
              <a:rPr lang="uk-UA" sz="1600" i="1" dirty="0"/>
              <a:t> </a:t>
            </a:r>
            <a:r>
              <a:rPr lang="uk-UA" sz="1600" dirty="0"/>
              <a:t>- це всього лише фрагмент даних, які сервер встановлює в браузері. </a:t>
            </a:r>
          </a:p>
          <a:p>
            <a:pPr marL="0" indent="0">
              <a:buNone/>
            </a:pPr>
            <a:r>
              <a:rPr lang="uk-UA" sz="1600" dirty="0"/>
              <a:t>Ось як це працює: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Браузер відправляє запит на отримання веб-сторінки від сервера.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Сервер відповідає на запит, відправляючи запитану сторінку разом з одним або декількома </a:t>
            </a:r>
            <a:r>
              <a:rPr lang="ru-RU" sz="1600" i="1" dirty="0"/>
              <a:t>с</a:t>
            </a:r>
            <a:r>
              <a:rPr lang="en-US" sz="1600" i="1" dirty="0" err="1"/>
              <a:t>ookies</a:t>
            </a:r>
            <a:r>
              <a:rPr lang="uk-UA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При отриманні відповіді браузер рендерить сторінку і зберігає </a:t>
            </a:r>
            <a:r>
              <a:rPr lang="ru-RU" sz="1600" i="1" dirty="0"/>
              <a:t>с</a:t>
            </a:r>
            <a:r>
              <a:rPr lang="en-US" sz="1600" i="1" dirty="0" err="1"/>
              <a:t>ookies</a:t>
            </a:r>
            <a:r>
              <a:rPr lang="uk-UA" sz="1600" dirty="0"/>
              <a:t> на комп'ютері користувача.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Наступний запит на сервер буде включати інформацію з </a:t>
            </a:r>
            <a:r>
              <a:rPr lang="ru-RU" sz="1600" i="1" dirty="0"/>
              <a:t>с</a:t>
            </a:r>
            <a:r>
              <a:rPr lang="en-US" sz="1600" i="1" dirty="0" err="1"/>
              <a:t>ookies</a:t>
            </a:r>
            <a:r>
              <a:rPr lang="uk-UA" sz="1600" dirty="0"/>
              <a:t> в заголовку </a:t>
            </a:r>
            <a:r>
              <a:rPr lang="en-US" sz="1600" i="1" dirty="0"/>
              <a:t>Cookie</a:t>
            </a:r>
            <a:r>
              <a:rPr lang="en-US" sz="1600" dirty="0"/>
              <a:t>. </a:t>
            </a:r>
            <a:r>
              <a:rPr lang="uk-UA" sz="1600" dirty="0"/>
              <a:t>Так буде тривати, поки не закінчиться термін </a:t>
            </a:r>
            <a:r>
              <a:rPr lang="ru-RU" sz="1600" i="1" dirty="0"/>
              <a:t>с</a:t>
            </a:r>
            <a:r>
              <a:rPr lang="en-US" sz="1600" i="1" dirty="0" err="1"/>
              <a:t>ookies</a:t>
            </a:r>
            <a:r>
              <a:rPr lang="uk-UA" sz="1600" dirty="0"/>
              <a:t>.  Як тільки це відбувається, </a:t>
            </a:r>
            <a:r>
              <a:rPr lang="ru-RU" sz="1600" i="1" dirty="0"/>
              <a:t>с</a:t>
            </a:r>
            <a:r>
              <a:rPr lang="en-US" sz="1600" i="1" dirty="0" err="1"/>
              <a:t>ookies</a:t>
            </a:r>
            <a:r>
              <a:rPr lang="uk-UA" sz="1600" dirty="0"/>
              <a:t> видаляється з браузера. </a:t>
            </a:r>
          </a:p>
        </p:txBody>
      </p:sp>
    </p:spTree>
    <p:extLst>
      <p:ext uri="{BB962C8B-B14F-4D97-AF65-F5344CB8AC3E}">
        <p14:creationId xmlns:p14="http://schemas.microsoft.com/office/powerpoint/2010/main" val="959918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Налаштування</a:t>
            </a:r>
            <a:r>
              <a:rPr lang="en-US" sz="1600" b="1" dirty="0"/>
              <a:t> </a:t>
            </a:r>
            <a:r>
              <a:rPr lang="ru-RU" sz="1600" b="1" dirty="0"/>
              <a:t>с</a:t>
            </a:r>
            <a:r>
              <a:rPr lang="en-US" sz="1600" b="1" dirty="0" err="1"/>
              <a:t>ookies</a:t>
            </a:r>
            <a:r>
              <a:rPr lang="uk-UA" sz="1600" b="1" dirty="0"/>
              <a:t> у  </a:t>
            </a:r>
            <a:r>
              <a:rPr lang="en-US" sz="1600" b="1" dirty="0"/>
              <a:t>Flask</a:t>
            </a:r>
          </a:p>
          <a:p>
            <a:pPr marL="0" indent="0">
              <a:buNone/>
            </a:pPr>
            <a:r>
              <a:rPr lang="uk-UA" sz="1600" dirty="0"/>
              <a:t>У Flask для налаштування </a:t>
            </a:r>
            <a:r>
              <a:rPr lang="ru-RU" sz="1600" i="1" dirty="0"/>
              <a:t>с</a:t>
            </a:r>
            <a:r>
              <a:rPr lang="en-US" sz="1600" i="1" dirty="0" err="1"/>
              <a:t>ookies</a:t>
            </a:r>
            <a:r>
              <a:rPr lang="uk-UA" sz="1600" i="1" dirty="0"/>
              <a:t>  </a:t>
            </a:r>
            <a:r>
              <a:rPr lang="uk-UA" sz="1600" dirty="0"/>
              <a:t>використовується метод об'єкта відповіді </a:t>
            </a:r>
            <a:r>
              <a:rPr lang="uk-UA" sz="1600" b="1" i="1" dirty="0"/>
              <a:t>set_cookie()</a:t>
            </a:r>
            <a:r>
              <a:rPr lang="uk-UA" sz="1600" dirty="0"/>
              <a:t>. Синтаксис </a:t>
            </a:r>
            <a:r>
              <a:rPr lang="uk-UA" sz="1600" b="1" i="1" dirty="0"/>
              <a:t>set_cookie()</a:t>
            </a:r>
            <a:r>
              <a:rPr lang="uk-UA" sz="1600" dirty="0"/>
              <a:t> наступний: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b="1" i="1" dirty="0"/>
              <a:t>key</a:t>
            </a:r>
            <a:r>
              <a:rPr lang="uk-UA" sz="1600" dirty="0"/>
              <a:t> - обов'язковий аргумент, це назва кукі. </a:t>
            </a:r>
          </a:p>
          <a:p>
            <a:pPr marL="0" indent="0">
              <a:buNone/>
            </a:pPr>
            <a:r>
              <a:rPr lang="uk-UA" sz="1600" b="1" i="1" dirty="0"/>
              <a:t>value</a:t>
            </a:r>
            <a:r>
              <a:rPr lang="uk-UA" sz="1600" dirty="0"/>
              <a:t> - дані, які потрібно зберегти в кукі. За замовчуванням це порожній рядок. </a:t>
            </a:r>
          </a:p>
          <a:p>
            <a:pPr marL="0" indent="0">
              <a:buNone/>
            </a:pPr>
            <a:r>
              <a:rPr lang="uk-UA" sz="1600" b="1" i="1" dirty="0"/>
              <a:t>max_age</a:t>
            </a:r>
            <a:r>
              <a:rPr lang="uk-UA" sz="1600" dirty="0"/>
              <a:t> - це термін дії куки в секундах. Якщо не вказати термін, термін закінчиться, коли користувач закриє браузер.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034379"/>
            <a:ext cx="3552063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set_cookie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max_age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123" y="3040491"/>
            <a:ext cx="4612160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make_response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#...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'/cookie/'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cookie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make_response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"Setting a cookie"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set_cookie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'bar'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max_age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24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365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#...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68956" y="3012136"/>
            <a:ext cx="301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http://127.0.0.1:5000/cookie/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819" y="3012136"/>
            <a:ext cx="1761388" cy="6620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1159" y="3712713"/>
            <a:ext cx="65743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Це приклад створення кукі під назвою </a:t>
            </a:r>
            <a:r>
              <a:rPr lang="en-US" sz="1400" i="1" dirty="0"/>
              <a:t>foo </a:t>
            </a:r>
            <a:r>
              <a:rPr lang="uk-UA" sz="1400" i="1" dirty="0"/>
              <a:t>зі значенням </a:t>
            </a:r>
            <a:r>
              <a:rPr lang="en-US" sz="1400" i="1" dirty="0"/>
              <a:t>bar, </a:t>
            </a:r>
            <a:r>
              <a:rPr lang="uk-UA" sz="1400" i="1" dirty="0"/>
              <a:t>термін яких - 2 роки. </a:t>
            </a:r>
          </a:p>
          <a:p>
            <a:endParaRPr lang="uk-UA" sz="1400" i="1" dirty="0"/>
          </a:p>
          <a:p>
            <a:r>
              <a:rPr lang="uk-UA" sz="1400" i="1" dirty="0"/>
              <a:t>Щоб подивитися куки, налаштовані сервером, потрібно відкрити інспектор сховища в </a:t>
            </a:r>
            <a:r>
              <a:rPr lang="en-US" sz="1400" i="1" dirty="0"/>
              <a:t>Firefox, </a:t>
            </a:r>
            <a:r>
              <a:rPr lang="uk-UA" sz="1400" i="1" dirty="0"/>
              <a:t>натиснувши </a:t>
            </a:r>
            <a:r>
              <a:rPr lang="en-US" sz="1400" i="1" dirty="0"/>
              <a:t>Shift + F9. </a:t>
            </a:r>
            <a:r>
              <a:rPr lang="uk-UA" sz="1400" i="1" dirty="0"/>
              <a:t>Нове вікно відкриється в нижній частині браузера. </a:t>
            </a:r>
          </a:p>
          <a:p>
            <a:r>
              <a:rPr lang="uk-UA" sz="1400" i="1" dirty="0"/>
              <a:t>З лівого боку необхідно вибрати тип сховища "</a:t>
            </a:r>
            <a:r>
              <a:rPr lang="en-US" sz="1400" i="1" dirty="0"/>
              <a:t>Cookies" </a:t>
            </a:r>
            <a:r>
              <a:rPr lang="uk-UA" sz="1400" i="1" dirty="0"/>
              <a:t>і натиснути </a:t>
            </a:r>
            <a:r>
              <a:rPr lang="en-US" sz="1400" i="1" dirty="0"/>
              <a:t>https://localhost: 5000/, </a:t>
            </a:r>
            <a:r>
              <a:rPr lang="uk-UA" sz="1400" i="1" dirty="0"/>
              <a:t>щоб подивитися всі кукі, налаштовані сервером для </a:t>
            </a:r>
            <a:r>
              <a:rPr lang="en-US" sz="1400" i="1" dirty="0"/>
              <a:t>https://localhost:5000/. </a:t>
            </a:r>
            <a:endParaRPr lang="uk-UA" sz="14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5807377"/>
            <a:ext cx="11309325" cy="9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Основи шаблонізатора </a:t>
            </a:r>
            <a:r>
              <a:rPr lang="en-US" sz="1600" b="1" dirty="0" err="1"/>
              <a:t>Jinja</a:t>
            </a:r>
            <a:r>
              <a:rPr lang="en-US" sz="1600" b="1" dirty="0"/>
              <a:t> </a:t>
            </a:r>
            <a:endParaRPr lang="uk-UA" sz="1600" b="1" dirty="0"/>
          </a:p>
          <a:p>
            <a:pPr marL="0" indent="0">
              <a:buNone/>
            </a:pPr>
            <a:r>
              <a:rPr lang="uk-UA" sz="1600" dirty="0"/>
              <a:t>Мова шаблонів (або шаблонізатор) </a:t>
            </a:r>
            <a:r>
              <a:rPr lang="en-US" sz="1600" b="1" i="1" dirty="0" err="1"/>
              <a:t>Jinja</a:t>
            </a:r>
            <a:r>
              <a:rPr lang="en-US" sz="1600" dirty="0"/>
              <a:t> - </a:t>
            </a:r>
            <a:r>
              <a:rPr lang="uk-UA" sz="1600" dirty="0"/>
              <a:t>це набір інструкцій, який допомагає автоматизувати створення </a:t>
            </a:r>
            <a:r>
              <a:rPr lang="en-US" sz="1600" dirty="0"/>
              <a:t>HTML </a:t>
            </a:r>
            <a:r>
              <a:rPr lang="uk-UA" sz="1600" dirty="0"/>
              <a:t>шаблонів. </a:t>
            </a:r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r>
              <a:rPr lang="uk-UA" sz="1600" b="1" dirty="0"/>
              <a:t>Змінні, вирази і виклики функцій </a:t>
            </a:r>
          </a:p>
          <a:p>
            <a:pPr marL="0" indent="0">
              <a:buNone/>
            </a:pPr>
            <a:r>
              <a:rPr lang="uk-UA" sz="1600" dirty="0"/>
              <a:t>У </a:t>
            </a:r>
            <a:r>
              <a:rPr lang="en-US" sz="1600" dirty="0" err="1"/>
              <a:t>Jinja</a:t>
            </a:r>
            <a:r>
              <a:rPr lang="en-US" sz="1600" dirty="0"/>
              <a:t> </a:t>
            </a:r>
            <a:r>
              <a:rPr lang="uk-UA" sz="1600" dirty="0"/>
              <a:t>подвійні фігурні дужки </a:t>
            </a:r>
            <a:r>
              <a:rPr lang="uk-UA" sz="1600" b="1" i="1" dirty="0"/>
              <a:t>{{ }}</a:t>
            </a:r>
            <a:r>
              <a:rPr lang="uk-UA" sz="1600" dirty="0"/>
              <a:t> дозволяють отримати результат виразу, змінну або викликати функцію і вивести значення в шаблоні. Наприклад: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Вивід змінних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2305615"/>
            <a:ext cx="3200400" cy="3219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5603294"/>
            <a:ext cx="3752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2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З цього моменту кукі </a:t>
            </a:r>
            <a:r>
              <a:rPr lang="uk-UA" sz="1600" i="1" dirty="0"/>
              <a:t>foo</a:t>
            </a:r>
            <a:r>
              <a:rPr lang="uk-UA" sz="1600" dirty="0"/>
              <a:t> будуть відправлятися разом із запитом на сервер </a:t>
            </a:r>
            <a:r>
              <a:rPr lang="uk-UA" sz="1600" i="1" dirty="0"/>
              <a:t>https://localhost:5000/. </a:t>
            </a:r>
          </a:p>
          <a:p>
            <a:pPr marL="0" indent="0">
              <a:buNone/>
            </a:pPr>
            <a:r>
              <a:rPr lang="uk-UA" sz="1600" dirty="0"/>
              <a:t>Переконатися в цьому можна за допомогою мережевого монітора в Firefox. Він відкривається поєднанням </a:t>
            </a:r>
            <a:r>
              <a:rPr lang="uk-UA" sz="1600" i="1" dirty="0"/>
              <a:t>Ctrl + Shift + E</a:t>
            </a:r>
            <a:r>
              <a:rPr lang="uk-UA" sz="1600" dirty="0"/>
              <a:t>. У моніторі потрібно відкрити </a:t>
            </a:r>
            <a:r>
              <a:rPr lang="uk-UA" sz="1600" i="1" dirty="0"/>
              <a:t>https://localhost:5000/. </a:t>
            </a:r>
          </a:p>
          <a:p>
            <a:pPr marL="0" indent="0">
              <a:buNone/>
            </a:pPr>
            <a:r>
              <a:rPr lang="uk-UA" sz="1600" dirty="0"/>
              <a:t>У списку запитів з лівого боку - вибрати перший запит, щоб в правій панелі відобразилися його подробиці: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6" y="1466662"/>
            <a:ext cx="11836035" cy="43909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566" y="6147800"/>
            <a:ext cx="12201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Коли кукі налаштовані, наступні запити до https://localhost:5000/cookie/ оновлюватимуть термін кукі.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41863428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Доступ до с</a:t>
            </a:r>
            <a:r>
              <a:rPr lang="en-US" sz="1600" b="1" dirty="0" err="1"/>
              <a:t>ookies</a:t>
            </a:r>
            <a:endParaRPr lang="uk-UA" sz="1600" b="1" dirty="0"/>
          </a:p>
          <a:p>
            <a:pPr marL="0" indent="0">
              <a:buNone/>
            </a:pPr>
            <a:r>
              <a:rPr lang="uk-UA" sz="1600" dirty="0"/>
              <a:t>Для доступу до кукі використовується атрибут </a:t>
            </a:r>
            <a:r>
              <a:rPr lang="uk-UA" sz="1600" b="1" i="1" dirty="0"/>
              <a:t>cookie</a:t>
            </a:r>
            <a:r>
              <a:rPr lang="uk-UA" sz="1600" dirty="0"/>
              <a:t> об'єкта </a:t>
            </a:r>
            <a:r>
              <a:rPr lang="uk-UA" sz="1600" b="1" i="1" dirty="0"/>
              <a:t>request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b="1" i="1" dirty="0"/>
              <a:t>cookie</a:t>
            </a:r>
            <a:r>
              <a:rPr lang="uk-UA" sz="1600" dirty="0"/>
              <a:t> - це атрибут типу словник, що містить всі куки, відправлені браузером.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uk-UA" sz="1600" dirty="0"/>
              <a:t>Щоб видалити кукі, потрібно викликати метод </a:t>
            </a:r>
            <a:r>
              <a:rPr lang="en-US" sz="1600" b="1" i="1" dirty="0" err="1"/>
              <a:t>set_cookie</a:t>
            </a:r>
            <a:r>
              <a:rPr lang="en-US" sz="1600" b="1" i="1" dirty="0"/>
              <a:t>(</a:t>
            </a:r>
            <a:r>
              <a:rPr lang="en-US" sz="1600" dirty="0"/>
              <a:t>) </a:t>
            </a:r>
            <a:r>
              <a:rPr lang="uk-UA" sz="1600" dirty="0"/>
              <a:t>з назвою куки, будь-яким значенням і вказати термін </a:t>
            </a:r>
            <a:r>
              <a:rPr lang="en-US" sz="1600" b="1" i="1" dirty="0" err="1"/>
              <a:t>max_age</a:t>
            </a:r>
            <a:r>
              <a:rPr lang="en-US" sz="1600" b="1" i="1" dirty="0"/>
              <a:t> = 0</a:t>
            </a:r>
            <a:r>
              <a:rPr lang="en-US" sz="1600" dirty="0"/>
              <a:t>. W</a:t>
            </a:r>
            <a:r>
              <a:rPr lang="uk-UA" sz="1600" dirty="0"/>
              <a:t>е можна зробити, додавши наступний код після функції представлення </a:t>
            </a:r>
            <a:r>
              <a:rPr lang="en-US" sz="1600" b="1" i="1" dirty="0"/>
              <a:t>cookie()</a:t>
            </a:r>
            <a:r>
              <a:rPr lang="en-US" sz="1600" dirty="0"/>
              <a:t>. </a:t>
            </a:r>
            <a:endParaRPr lang="uk-UA" sz="1600" dirty="0"/>
          </a:p>
        </p:txBody>
      </p:sp>
      <p:sp>
        <p:nvSpPr>
          <p:cNvPr id="4" name="Rectangle 3"/>
          <p:cNvSpPr/>
          <p:nvPr/>
        </p:nvSpPr>
        <p:spPr>
          <a:xfrm>
            <a:off x="7297092" y="1636474"/>
            <a:ext cx="46172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Функція представлення змінена таким чином, щоб сторінка показувала значення кукі, якщо вони є. Якщо немає - вони будуть налаштовані автоматично. </a:t>
            </a:r>
            <a:endParaRPr lang="uk-UA" sz="1600" i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2016" y="3919326"/>
            <a:ext cx="3728906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'/delete-cookie/'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delete_cookie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make_response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"Cookie Removed"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set_cookie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'bar'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max_age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59" y="2836327"/>
            <a:ext cx="1714500" cy="352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40" y="4466258"/>
            <a:ext cx="1304925" cy="44767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62549" y="1372870"/>
            <a:ext cx="6447086" cy="181588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'/cookie/'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cookie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not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cookies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make_response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"Setting a cookie"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set_cookie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'bar'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max_age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24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365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make_response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f"Value of cookie foo is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cookies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'foo'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25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Приклад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9176" y="699484"/>
            <a:ext cx="4554452" cy="193899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'/article/'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=[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'GET'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article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method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make_response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set_cookie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"font"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'font'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24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headers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'location'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'article'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302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'article.html'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002" y="699484"/>
            <a:ext cx="7261440" cy="45943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550" y="2984815"/>
            <a:ext cx="415855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При першому відвідуванні </a:t>
            </a:r>
            <a:r>
              <a:rPr lang="en-US" sz="1400" b="1" i="1" dirty="0"/>
              <a:t>https://localhost:5000/article </a:t>
            </a:r>
            <a:endParaRPr lang="ru-RU" sz="1400" b="1" i="1" dirty="0"/>
          </a:p>
          <a:p>
            <a:r>
              <a:rPr lang="uk-UA" sz="1400" i="1" dirty="0"/>
              <a:t>сторінка відобразиться зі шрифтом за замовчуванням. </a:t>
            </a:r>
          </a:p>
          <a:p>
            <a:r>
              <a:rPr lang="uk-UA" sz="1400" i="1" dirty="0"/>
              <a:t>Якщо користувач змінить шрифт за допомогою меню, буде відправлена форма. </a:t>
            </a:r>
          </a:p>
          <a:p>
            <a:r>
              <a:rPr lang="uk-UA" sz="1400" i="1" dirty="0"/>
              <a:t>Значення умови </a:t>
            </a:r>
            <a:r>
              <a:rPr lang="en-US" sz="1400" b="1" i="1" dirty="0"/>
              <a:t>if </a:t>
            </a:r>
            <a:r>
              <a:rPr lang="en-US" sz="1400" b="1" i="1" dirty="0" err="1"/>
              <a:t>request.method</a:t>
            </a:r>
            <a:r>
              <a:rPr lang="en-US" sz="1400" b="1" i="1" dirty="0"/>
              <a:t> == 'POST'</a:t>
            </a:r>
            <a:r>
              <a:rPr lang="en-US" sz="1400" i="1" dirty="0"/>
              <a:t> </a:t>
            </a:r>
            <a:r>
              <a:rPr lang="uk-UA" sz="1400" i="1" dirty="0"/>
              <a:t>стане істинним, і будуть налаштовані кукі </a:t>
            </a:r>
            <a:r>
              <a:rPr lang="en-US" sz="1400" b="1" i="1" dirty="0"/>
              <a:t>font</a:t>
            </a:r>
            <a:r>
              <a:rPr lang="en-US" sz="1400" i="1" dirty="0"/>
              <a:t> </a:t>
            </a:r>
            <a:r>
              <a:rPr lang="uk-UA" sz="1400" i="1" dirty="0"/>
              <a:t>зі значенням обраного шрифту, термін яких закінчиться через 15 днів, а користувач буде перенаправлено на сторінку </a:t>
            </a:r>
            <a:r>
              <a:rPr lang="en-US" sz="1400" b="1" i="1" dirty="0"/>
              <a:t>https://localhost:5000/article</a:t>
            </a:r>
            <a:r>
              <a:rPr lang="en-US" sz="1400" i="1" dirty="0"/>
              <a:t>, </a:t>
            </a:r>
            <a:r>
              <a:rPr lang="uk-UA" sz="1400" i="1" dirty="0"/>
              <a:t>яка відобразиться з новим обраним шрифтом. </a:t>
            </a:r>
          </a:p>
        </p:txBody>
      </p:sp>
    </p:spTree>
    <p:extLst>
      <p:ext uri="{BB962C8B-B14F-4D97-AF65-F5344CB8AC3E}">
        <p14:creationId xmlns:p14="http://schemas.microsoft.com/office/powerpoint/2010/main" val="24454365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8" y="107950"/>
            <a:ext cx="11912537" cy="1813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93023"/>
            <a:ext cx="11912537" cy="1549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8" y="5268938"/>
            <a:ext cx="11912537" cy="1488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2047030"/>
            <a:ext cx="11912537" cy="14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828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Недоліки </a:t>
            </a:r>
            <a:r>
              <a:rPr lang="ru-RU" sz="1800" b="1" dirty="0"/>
              <a:t>с</a:t>
            </a:r>
            <a:r>
              <a:rPr lang="en-US" sz="1800" b="1" dirty="0" err="1"/>
              <a:t>ookies</a:t>
            </a:r>
            <a:endParaRPr lang="uk-UA" sz="1800" b="1" dirty="0"/>
          </a:p>
          <a:p>
            <a:pPr marL="0" indent="0">
              <a:buNone/>
            </a:pPr>
            <a:r>
              <a:rPr lang="uk-UA" sz="1600" dirty="0"/>
              <a:t>Перед використанням кукі в реальному проекті потрібно знати про їхні недоліки.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Кукі небезпечні. Дані, які в них зберігаються, видно всім, тому </a:t>
            </a:r>
            <a:r>
              <a:rPr lang="uk-UA" sz="1600" b="1" dirty="0"/>
              <a:t>в кукі не можна зберігати паролі, дані банківських карт</a:t>
            </a:r>
            <a:r>
              <a:rPr lang="uk-UA" sz="1600" dirty="0"/>
              <a:t> і т.д.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Кукі можна відключити. Більшість браузерів дають користувачам можливість відключити кукі. Якщо це відбувається, ніякого попередження немає. 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Щоб боротися з цією проблемою, можна використовувати, наприклад, такий простий </a:t>
            </a:r>
            <a:r>
              <a:rPr lang="en-US" sz="1600" dirty="0"/>
              <a:t>JS-</a:t>
            </a:r>
            <a:r>
              <a:rPr lang="uk-UA" sz="1600" dirty="0"/>
              <a:t>код, щоб повідомити користувача про те, що кукі повинні бути включені для коректної роботи.</a:t>
            </a:r>
          </a:p>
          <a:p>
            <a:pPr marL="342900" indent="-342900">
              <a:buFont typeface="+mj-lt"/>
              <a:buAutoNum type="arabicPeriod"/>
            </a:pPr>
            <a:endParaRPr lang="uk-UA" sz="1600" dirty="0"/>
          </a:p>
          <a:p>
            <a:pPr marL="342900" indent="-342900">
              <a:buFont typeface="+mj-lt"/>
              <a:buAutoNum type="arabicPeriod"/>
            </a:pPr>
            <a:endParaRPr lang="uk-UA" sz="1600" dirty="0"/>
          </a:p>
          <a:p>
            <a:pPr marL="342900" indent="-342900">
              <a:buFont typeface="+mj-lt"/>
              <a:buAutoNum type="arabicPeriod"/>
            </a:pPr>
            <a:endParaRPr lang="uk-UA" sz="1600" dirty="0"/>
          </a:p>
          <a:p>
            <a:pPr marL="342900" indent="-342900">
              <a:buFont typeface="+mj-lt"/>
              <a:buAutoNum type="arabicPeriod"/>
            </a:pPr>
            <a:endParaRPr lang="uk-UA" sz="1600" dirty="0"/>
          </a:p>
          <a:p>
            <a:pPr marL="342900" indent="-342900">
              <a:buFont typeface="+mj-lt"/>
              <a:buAutoNum type="arabicPeriod"/>
            </a:pPr>
            <a:endParaRPr lang="uk-UA" sz="1600" dirty="0"/>
          </a:p>
          <a:p>
            <a:pPr marL="342900" indent="-342900">
              <a:buFont typeface="+mj-lt"/>
              <a:buAutoNum type="arabicPeriod"/>
            </a:pPr>
            <a:r>
              <a:rPr lang="uk-UA" sz="1600" dirty="0"/>
              <a:t> </a:t>
            </a:r>
            <a:r>
              <a:rPr lang="ru-RU" sz="1600" dirty="0"/>
              <a:t>Кожна порція кукі зберігає не більше 4 КБ даних. Крім цього браузери накладають обмеження на те, скільки кукі може встановити сайт. Ліміти варіюються від 30 до 50.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Кукі відправляються з кожним запитом до сервера. Якщо припустити, що у сайту 20 кукі розміром 4 КБ, то кожен запит буде давати додаткове навантаження в розмірі 80 КБ.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6170" y="2388864"/>
            <a:ext cx="4897495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script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document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cookie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"foo=bar;"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(!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document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EEFFFF"/>
                </a:solidFill>
                <a:effectLst/>
                <a:latin typeface="JetBrains Mono"/>
              </a:rPr>
              <a:t>cookie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alert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"This website requires cookies to function properly"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script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83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Сесії у </a:t>
            </a:r>
            <a:r>
              <a:rPr lang="en-US" sz="1800" b="1" dirty="0"/>
              <a:t>Flask</a:t>
            </a:r>
          </a:p>
          <a:p>
            <a:pPr marL="0" indent="0">
              <a:buNone/>
            </a:pPr>
            <a:r>
              <a:rPr lang="uk-UA" sz="1600" dirty="0"/>
              <a:t>Сесії - ще один спосіб зберігати дані конкретних користувачів між запитами. Вони працюють за схожим на кукі принципом. </a:t>
            </a:r>
          </a:p>
          <a:p>
            <a:pPr marL="0" indent="0">
              <a:buNone/>
            </a:pPr>
            <a:r>
              <a:rPr lang="uk-UA" sz="1600" dirty="0"/>
              <a:t>Для використання сесії </a:t>
            </a:r>
            <a:r>
              <a:rPr lang="uk-UA" sz="1600" i="1" dirty="0"/>
              <a:t>потрібно спершу налаштувати секретний ключ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uk-UA" sz="1600" dirty="0"/>
              <a:t>Об'єкт </a:t>
            </a:r>
            <a:r>
              <a:rPr lang="en-US" sz="1600" b="1" i="1" dirty="0"/>
              <a:t>session</a:t>
            </a:r>
            <a:r>
              <a:rPr lang="en-US" sz="1600" dirty="0"/>
              <a:t> </a:t>
            </a:r>
            <a:r>
              <a:rPr lang="uk-UA" sz="1600" dirty="0"/>
              <a:t>з пакета </a:t>
            </a:r>
            <a:r>
              <a:rPr lang="en-US" sz="1600" dirty="0"/>
              <a:t>flask </a:t>
            </a:r>
            <a:r>
              <a:rPr lang="uk-UA" sz="1600" dirty="0"/>
              <a:t>використовується для настройки та отримання даних сесії. Об'єкт </a:t>
            </a:r>
            <a:r>
              <a:rPr lang="en-US" sz="1600" b="1" i="1" dirty="0"/>
              <a:t>session</a:t>
            </a:r>
            <a:r>
              <a:rPr lang="en-US" sz="1600" dirty="0"/>
              <a:t> </a:t>
            </a:r>
            <a:r>
              <a:rPr lang="uk-UA" sz="1600" dirty="0"/>
              <a:t>працює як словник, але він також може відстежувати зміни.</a:t>
            </a:r>
          </a:p>
          <a:p>
            <a:pPr marL="0" indent="0">
              <a:buNone/>
            </a:pPr>
            <a:r>
              <a:rPr lang="uk-UA" sz="1600" dirty="0"/>
              <a:t> При використанні сесій дані зберігаються в браузері як кукі. Кукі, що використовуються для зберігання даних сесії - це кукі сесії. Проте на відміну від звичайних кукі </a:t>
            </a:r>
            <a:r>
              <a:rPr lang="en-US" sz="1600" i="1" dirty="0"/>
              <a:t>Flask </a:t>
            </a:r>
            <a:r>
              <a:rPr lang="uk-UA" sz="1600" i="1" dirty="0"/>
              <a:t>криптографично відмічає кукі сесії</a:t>
            </a:r>
            <a:r>
              <a:rPr lang="uk-UA" sz="1600" dirty="0"/>
              <a:t>. Це означає, що кожен може бачити вміст кукі, але не може їх змінювати, не маючи секретного ключа для підпису. Як тільки куки сесії налаштовані, кожний </a:t>
            </a:r>
            <a:r>
              <a:rPr lang="uk-UA" sz="1600" i="1" dirty="0"/>
              <a:t>наступний запит до сервера підтверджує справжність куки за допомогою такого ж секретного ключа</a:t>
            </a:r>
            <a:r>
              <a:rPr lang="uk-UA" sz="1600" dirty="0"/>
              <a:t>. Якщо </a:t>
            </a:r>
            <a:r>
              <a:rPr lang="en-US" sz="1600" dirty="0"/>
              <a:t>Flask </a:t>
            </a:r>
            <a:r>
              <a:rPr lang="uk-UA" sz="1600" i="1" dirty="0"/>
              <a:t>не вдається </a:t>
            </a:r>
            <a:r>
              <a:rPr lang="uk-UA" sz="1600" dirty="0"/>
              <a:t>це зробити, тоді його контент відхиляється, а </a:t>
            </a:r>
            <a:r>
              <a:rPr lang="uk-UA" sz="1600" i="1" dirty="0"/>
              <a:t>браузер отримує нові куки сесії</a:t>
            </a:r>
            <a:r>
              <a:rPr lang="uk-UA" sz="1600" dirty="0"/>
              <a:t>. </a:t>
            </a:r>
          </a:p>
          <a:p>
            <a:pPr marL="0" indent="0">
              <a:buNone/>
            </a:pPr>
            <a:r>
              <a:rPr lang="en-US" sz="1600" i="1" u="sng" dirty="0"/>
              <a:t>Flask</a:t>
            </a:r>
            <a:r>
              <a:rPr lang="uk-UA" sz="1600" i="1" u="sng" dirty="0"/>
              <a:t> використовує так звані «клієнтські сесії»</a:t>
            </a:r>
          </a:p>
          <a:p>
            <a:pPr marL="0" indent="0">
              <a:buNone/>
            </a:pPr>
            <a:r>
              <a:rPr lang="uk-UA" sz="1600" dirty="0"/>
              <a:t>Клієнтські сесії страждають від тих же недоліків, що і звичайні кукі: </a:t>
            </a:r>
          </a:p>
          <a:p>
            <a:r>
              <a:rPr lang="uk-UA" sz="1600" dirty="0"/>
              <a:t>Не можуть зберігати конфіденційну інформацію, таку як паролі. </a:t>
            </a:r>
          </a:p>
          <a:p>
            <a:r>
              <a:rPr lang="uk-UA" sz="1600" dirty="0"/>
              <a:t>Дають зайве навантаження при кожному запиті. </a:t>
            </a:r>
          </a:p>
          <a:p>
            <a:r>
              <a:rPr lang="uk-UA" sz="1600" dirty="0"/>
              <a:t>Не здатні зберігати більше 4 КБ. </a:t>
            </a:r>
          </a:p>
          <a:p>
            <a:r>
              <a:rPr lang="uk-UA" sz="1600" dirty="0"/>
              <a:t>Обмежені в загальній кількості куки для одного сайту і так далі. </a:t>
            </a:r>
          </a:p>
          <a:p>
            <a:pPr marL="0" indent="0">
              <a:buNone/>
            </a:pPr>
            <a:r>
              <a:rPr lang="uk-UA" sz="1600" dirty="0"/>
              <a:t>Єдина реальна відмінність між кукі і клієнтськими сесіями - </a:t>
            </a:r>
            <a:r>
              <a:rPr lang="uk-UA" sz="1600" i="1" dirty="0"/>
              <a:t>Flask гарантує, що вміст кукі сесії не може бути змінено користувачам </a:t>
            </a:r>
            <a:r>
              <a:rPr lang="uk-UA" sz="1600" dirty="0"/>
              <a:t>(тільки якщо у нього немає секретного ключа). </a:t>
            </a:r>
          </a:p>
          <a:p>
            <a:pPr marL="0" indent="0">
              <a:buNone/>
            </a:pPr>
            <a:r>
              <a:rPr lang="uk-UA" sz="1600" dirty="0"/>
              <a:t>Для використання клієнтських сесій у Flask можна або написати власний інтерфейс сесії або використовувати розширення, такі як </a:t>
            </a:r>
            <a:r>
              <a:rPr lang="uk-UA" sz="1600" b="1" i="1" dirty="0"/>
              <a:t>Flask-Session</a:t>
            </a:r>
            <a:r>
              <a:rPr lang="uk-UA" sz="1600" dirty="0"/>
              <a:t> або </a:t>
            </a:r>
            <a:r>
              <a:rPr lang="uk-UA" sz="1600" b="1" i="1" dirty="0"/>
              <a:t>Flask-KVSession</a:t>
            </a:r>
            <a:r>
              <a:rPr lang="uk-UA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2494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/>
              <a:t>Як читати, записувати і видаляти дані сесії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428" y="585531"/>
            <a:ext cx="6698950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'/visits-counter/'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visits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'visits'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'visits'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'visits'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читання і оновлення даних сесії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'visits'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налаштування даних сесії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f"Total visits: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'visits'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'/delete-visits/'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delete_visits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pop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'visits'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видалення даних про відвідування</a:t>
            </a:r>
            <a:b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'Visits deleted'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2981" y="665059"/>
            <a:ext cx="4744632" cy="116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Варто звернути увагу, що об'єкт</a:t>
            </a:r>
            <a:r>
              <a:rPr lang="uk-UA" sz="1400" b="1" i="1" dirty="0"/>
              <a:t> </a:t>
            </a:r>
            <a:r>
              <a:rPr lang="en-US" sz="1400" b="1" i="1" dirty="0"/>
              <a:t>session </a:t>
            </a:r>
            <a:r>
              <a:rPr lang="uk-UA" sz="1400" i="1" dirty="0"/>
              <a:t>використовується як звичайний словник. Якщо сервер не запущений, потрібно його запустити і зайти на </a:t>
            </a:r>
            <a:r>
              <a:rPr lang="en-US" sz="1400" b="1" i="1" dirty="0"/>
              <a:t>https://localhost:5000/visits-counter/</a:t>
            </a:r>
          </a:p>
          <a:p>
            <a:r>
              <a:rPr lang="uk-UA" sz="1400" i="1" dirty="0"/>
              <a:t>На сторінці буде лічильник відвідувань: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90" y="2075138"/>
            <a:ext cx="160972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90" y="3273299"/>
            <a:ext cx="1333500" cy="438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8990" y="2641208"/>
            <a:ext cx="478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/>
              <a:t>Щоб збільшити його, потрібно кілька разів оновити сторінку. </a:t>
            </a:r>
            <a:endParaRPr lang="uk-UA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72428" y="4155855"/>
            <a:ext cx="11914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Flask </a:t>
            </a:r>
            <a:r>
              <a:rPr lang="uk-UA" sz="1600" i="1" dirty="0"/>
              <a:t>відправляє кукі сесії клієнту тільки при створенні нової сесії або при зміні існуючої. При першому відвідуванні </a:t>
            </a:r>
            <a:r>
              <a:rPr lang="en-US" sz="1600" b="1" i="1" dirty="0"/>
              <a:t>https://localhost:5000/visits-counter/ </a:t>
            </a:r>
            <a:r>
              <a:rPr lang="uk-UA" sz="1600" i="1" dirty="0"/>
              <a:t>буде виконано тіло </a:t>
            </a:r>
            <a:r>
              <a:rPr lang="en-US" sz="1600" b="1" i="1" dirty="0"/>
              <a:t>else</a:t>
            </a:r>
            <a:r>
              <a:rPr lang="en-US" sz="1600" i="1" dirty="0"/>
              <a:t> </a:t>
            </a:r>
            <a:r>
              <a:rPr lang="uk-UA" sz="1600" i="1" dirty="0"/>
              <a:t>в функції уявлення </a:t>
            </a:r>
            <a:r>
              <a:rPr lang="en-US" sz="1600" b="1" i="1" dirty="0"/>
              <a:t>visits()</a:t>
            </a:r>
            <a:r>
              <a:rPr lang="en-US" sz="1600" i="1" dirty="0"/>
              <a:t>, </a:t>
            </a:r>
            <a:r>
              <a:rPr lang="uk-UA" sz="1600" i="1" dirty="0"/>
              <a:t>в результаті чого буде створена нова сесія. При створенні нової сесії </a:t>
            </a:r>
            <a:r>
              <a:rPr lang="en-US" sz="1600" i="1" dirty="0"/>
              <a:t>Flask </a:t>
            </a:r>
            <a:r>
              <a:rPr lang="uk-UA" sz="1600" i="1" dirty="0"/>
              <a:t>відправить кукі сесії клієнту. Наступні запити до </a:t>
            </a:r>
            <a:r>
              <a:rPr lang="en-US" sz="1600" b="1" i="1" dirty="0"/>
              <a:t>https://localhost:5000/visits-counter </a:t>
            </a:r>
            <a:r>
              <a:rPr lang="uk-UA" sz="1600" i="1" dirty="0"/>
              <a:t>приведуть до виконання коду в блоці </a:t>
            </a:r>
            <a:r>
              <a:rPr lang="en-US" sz="1600" b="1" i="1" dirty="0"/>
              <a:t>if</a:t>
            </a:r>
            <a:r>
              <a:rPr lang="en-US" sz="1600" i="1" dirty="0"/>
              <a:t>, </a:t>
            </a:r>
            <a:r>
              <a:rPr lang="uk-UA" sz="1600" i="1" dirty="0"/>
              <a:t>в якому оновлюється значення лічильника </a:t>
            </a:r>
            <a:r>
              <a:rPr lang="en-US" sz="1600" b="1" i="1" dirty="0"/>
              <a:t>visits</a:t>
            </a:r>
            <a:r>
              <a:rPr lang="en-US" sz="1600" i="1" dirty="0"/>
              <a:t> </a:t>
            </a:r>
            <a:r>
              <a:rPr lang="uk-UA" sz="1600" i="1" dirty="0"/>
              <a:t>сесії. При зміні сесії буде створено новий файл кукі, тому </a:t>
            </a:r>
            <a:r>
              <a:rPr lang="en-US" sz="1600" i="1" dirty="0"/>
              <a:t>Flask </a:t>
            </a:r>
            <a:r>
              <a:rPr lang="uk-UA" sz="1600" i="1" dirty="0"/>
              <a:t>відправить нові кукі сесії клієнту. Щоб видалити дані сесії потрібно зайти на </a:t>
            </a:r>
            <a:r>
              <a:rPr lang="en-US" sz="1600" b="1" i="1" dirty="0"/>
              <a:t>https://localhost:5000/delete-visits/ </a:t>
            </a:r>
            <a:endParaRPr lang="uk-UA" sz="16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50" y="5806979"/>
            <a:ext cx="1228725" cy="4381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59525" y="56826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600" i="1" dirty="0"/>
              <a:t>Якщо зараз відкрити </a:t>
            </a:r>
            <a:r>
              <a:rPr lang="en-US" sz="1600" b="1" i="1" dirty="0"/>
              <a:t>https://localhost:5000/visits-counter</a:t>
            </a:r>
            <a:r>
              <a:rPr lang="en-US" sz="1600" i="1" dirty="0"/>
              <a:t>, </a:t>
            </a:r>
            <a:r>
              <a:rPr lang="uk-UA" sz="1600" i="1" dirty="0"/>
              <a:t>лічильник відвідувань знову буде показувати 1.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547" y="5854604"/>
            <a:ext cx="1047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9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За замовчуванням кукі сесії існують до тих пір, поки не закриється браузер. </a:t>
            </a:r>
          </a:p>
          <a:p>
            <a:pPr marL="0" indent="0">
              <a:buNone/>
            </a:pPr>
            <a:r>
              <a:rPr lang="uk-UA" sz="1600" dirty="0"/>
              <a:t>Щоб продовжити життя кукі сесії, потрібно встановити значення </a:t>
            </a:r>
            <a:r>
              <a:rPr lang="en-US" sz="1600" b="1" i="1" dirty="0"/>
              <a:t>True</a:t>
            </a:r>
            <a:r>
              <a:rPr lang="en-US" sz="1600" dirty="0"/>
              <a:t> </a:t>
            </a:r>
            <a:r>
              <a:rPr lang="uk-UA" sz="1600" dirty="0"/>
              <a:t>для атрибута </a:t>
            </a:r>
            <a:r>
              <a:rPr lang="en-US" sz="1600" b="1" i="1" dirty="0"/>
              <a:t>permanent</a:t>
            </a:r>
            <a:r>
              <a:rPr lang="en-US" sz="1600" dirty="0"/>
              <a:t> </a:t>
            </a:r>
            <a:r>
              <a:rPr lang="uk-UA" sz="1600" dirty="0"/>
              <a:t>об'єкта </a:t>
            </a:r>
            <a:r>
              <a:rPr lang="en-US" sz="1600" b="1" i="1" dirty="0"/>
              <a:t>session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Коли значення </a:t>
            </a:r>
            <a:r>
              <a:rPr lang="en-US" sz="1600" b="1" i="1" dirty="0"/>
              <a:t>permanent</a:t>
            </a:r>
            <a:r>
              <a:rPr lang="en-US" sz="1600" dirty="0"/>
              <a:t> </a:t>
            </a:r>
            <a:r>
              <a:rPr lang="uk-UA" sz="1600" dirty="0"/>
              <a:t>рівне </a:t>
            </a:r>
            <a:r>
              <a:rPr lang="en-US" sz="1600" b="1" i="1" dirty="0"/>
              <a:t>True</a:t>
            </a:r>
            <a:r>
              <a:rPr lang="en-US" sz="1600" dirty="0"/>
              <a:t>, </a:t>
            </a:r>
            <a:r>
              <a:rPr lang="uk-UA" sz="1600" dirty="0"/>
              <a:t>термін куки сесії буде дорівнює </a:t>
            </a:r>
            <a:r>
              <a:rPr lang="en-US" sz="1600" b="1" i="1" dirty="0" err="1"/>
              <a:t>permanent_session_lifetime</a:t>
            </a:r>
            <a:r>
              <a:rPr lang="en-US" sz="1600" b="1" i="1" dirty="0"/>
              <a:t>. </a:t>
            </a:r>
            <a:endParaRPr lang="uk-UA" sz="1600" b="1" i="1" dirty="0"/>
          </a:p>
          <a:p>
            <a:pPr marL="0" indent="0">
              <a:buNone/>
            </a:pPr>
            <a:r>
              <a:rPr lang="en-US" sz="1600" b="1" i="1" dirty="0" err="1"/>
              <a:t>permanent_session_lifetime</a:t>
            </a:r>
            <a:r>
              <a:rPr lang="en-US" sz="1600" b="1" i="1" dirty="0"/>
              <a:t> </a:t>
            </a:r>
            <a:r>
              <a:rPr lang="en-US" sz="1600" dirty="0"/>
              <a:t>- </a:t>
            </a:r>
            <a:r>
              <a:rPr lang="uk-UA" sz="1600" dirty="0"/>
              <a:t>це атрибут </a:t>
            </a:r>
            <a:r>
              <a:rPr lang="en-US" sz="1600" b="1" i="1" dirty="0" err="1"/>
              <a:t>datetime.timedelta</a:t>
            </a:r>
            <a:r>
              <a:rPr lang="en-US" sz="1600" dirty="0"/>
              <a:t> </a:t>
            </a:r>
            <a:r>
              <a:rPr lang="uk-UA" sz="1600" dirty="0"/>
              <a:t>об'єкта </a:t>
            </a:r>
            <a:r>
              <a:rPr lang="en-US" sz="1600" b="1" i="1" dirty="0"/>
              <a:t>Flask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Його значення за замовчуванням дорівнює 31 дню. </a:t>
            </a:r>
          </a:p>
          <a:p>
            <a:pPr marL="0" indent="0">
              <a:buNone/>
            </a:pPr>
            <a:r>
              <a:rPr lang="uk-UA" sz="1600" dirty="0"/>
              <a:t>Змінити його можна, вибравши нове значення для атрибута </a:t>
            </a:r>
            <a:r>
              <a:rPr lang="en-US" sz="1600" b="1" i="1" dirty="0" err="1"/>
              <a:t>permanent_session_lifetime</a:t>
            </a:r>
            <a:r>
              <a:rPr lang="en-US" sz="1600" dirty="0"/>
              <a:t>, </a:t>
            </a:r>
            <a:r>
              <a:rPr lang="uk-UA" sz="1600" dirty="0"/>
              <a:t>використовуючи ключ </a:t>
            </a:r>
            <a:r>
              <a:rPr lang="en-US" sz="1600" b="1" i="1" dirty="0"/>
              <a:t>PERMANENT_SESSION_LIFETIME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Як і </a:t>
            </a:r>
            <a:r>
              <a:rPr lang="uk-UA" sz="1600" b="1" i="1" dirty="0"/>
              <a:t>request</a:t>
            </a:r>
            <a:r>
              <a:rPr lang="uk-UA" sz="1600" dirty="0"/>
              <a:t>, об'єкт </a:t>
            </a:r>
            <a:r>
              <a:rPr lang="uk-UA" sz="1600" b="1" i="1" dirty="0"/>
              <a:t>sessions</a:t>
            </a:r>
            <a:r>
              <a:rPr lang="uk-UA" sz="1600" dirty="0"/>
              <a:t> доступний в шаблонах.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2796692"/>
            <a:ext cx="6824304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permanent_session_lifetime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timedelta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days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365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app.config['PERMANENT_SESSION_LIFETIME'] = datetime.timedelta(days=365)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66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u="sng" dirty="0"/>
              <a:t>Зміна даних сесії </a:t>
            </a:r>
          </a:p>
          <a:p>
            <a:pPr marL="0" indent="0">
              <a:buNone/>
            </a:pPr>
            <a:r>
              <a:rPr lang="uk-UA" sz="1600" dirty="0"/>
              <a:t>Більшу частину часу об'єкт </a:t>
            </a:r>
            <a:r>
              <a:rPr lang="en-US" sz="1600" b="1" i="1" dirty="0"/>
              <a:t>session</a:t>
            </a:r>
            <a:r>
              <a:rPr lang="en-US" sz="1600" dirty="0"/>
              <a:t> </a:t>
            </a:r>
            <a:r>
              <a:rPr lang="uk-UA" sz="1600" dirty="0"/>
              <a:t>автоматично підхоплює зміни. Але бувають випадки, наприклад зміна структури змінюваних даних, які не підхоплюються автоматично. </a:t>
            </a:r>
          </a:p>
          <a:p>
            <a:pPr marL="0" indent="0">
              <a:buNone/>
            </a:pPr>
            <a:r>
              <a:rPr lang="uk-UA" sz="1600" dirty="0"/>
              <a:t>Для таких ситуацій потрібно встановити значення </a:t>
            </a:r>
            <a:r>
              <a:rPr lang="en-US" sz="1600" b="1" i="1" dirty="0"/>
              <a:t>True </a:t>
            </a:r>
            <a:r>
              <a:rPr lang="uk-UA" sz="1600" dirty="0"/>
              <a:t>для атрибута </a:t>
            </a:r>
            <a:r>
              <a:rPr lang="en-US" sz="1600" b="1" i="1" dirty="0"/>
              <a:t>modified</a:t>
            </a:r>
            <a:r>
              <a:rPr lang="en-US" sz="1600" dirty="0"/>
              <a:t> </a:t>
            </a:r>
            <a:r>
              <a:rPr lang="uk-UA" sz="1600" dirty="0"/>
              <a:t>об'єкта </a:t>
            </a:r>
            <a:r>
              <a:rPr lang="en-US" sz="1600" b="1" i="1" dirty="0"/>
              <a:t>session</a:t>
            </a:r>
            <a:r>
              <a:rPr lang="en-US" sz="1600" dirty="0"/>
              <a:t>. </a:t>
            </a:r>
            <a:r>
              <a:rPr lang="uk-UA" sz="1600" dirty="0"/>
              <a:t>Якщо цього не зробити, </a:t>
            </a:r>
            <a:r>
              <a:rPr lang="en-US" sz="1600" dirty="0"/>
              <a:t>Flask </a:t>
            </a:r>
            <a:r>
              <a:rPr lang="uk-UA" sz="1600" dirty="0"/>
              <a:t>не відправлятиме оновлені кукі клієнту. </a:t>
            </a:r>
          </a:p>
          <a:p>
            <a:pPr marL="0" indent="0">
              <a:buNone/>
            </a:pPr>
            <a:r>
              <a:rPr lang="uk-UA" sz="1600" dirty="0"/>
              <a:t>Приклад який показує, як використовувати атрибут </a:t>
            </a:r>
            <a:r>
              <a:rPr lang="en-US" sz="1600" dirty="0"/>
              <a:t>modified </a:t>
            </a:r>
            <a:r>
              <a:rPr lang="uk-UA" sz="1600" dirty="0"/>
              <a:t>об'єкта </a:t>
            </a:r>
            <a:r>
              <a:rPr lang="en-US" sz="1600" dirty="0"/>
              <a:t>session.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2042640"/>
            <a:ext cx="5067413" cy="2677656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'/session/'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updating_session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items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cart_item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{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'pineapples'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'10'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'apples'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'20'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'mangoes'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'30'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'cart_item'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'cart_item'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'pineapples'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'100'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modified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else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'cart_item'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cart_item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res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543" y="217621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400" i="1" dirty="0"/>
              <a:t>При першому відвідуванні </a:t>
            </a:r>
            <a:r>
              <a:rPr lang="en-US" sz="1400" b="1" i="1" dirty="0"/>
              <a:t>https://localhost:5000/session/ </a:t>
            </a:r>
            <a:r>
              <a:rPr lang="uk-UA" sz="1400" i="1" dirty="0"/>
              <a:t>код в блоці </a:t>
            </a:r>
            <a:r>
              <a:rPr lang="en-US" sz="1400" b="1" i="1" dirty="0"/>
              <a:t>else</a:t>
            </a:r>
            <a:r>
              <a:rPr lang="en-US" sz="1400" i="1" dirty="0"/>
              <a:t> </a:t>
            </a:r>
            <a:r>
              <a:rPr lang="uk-UA" sz="1400" i="1" dirty="0"/>
              <a:t>буде виконаний. Він створить нову сесію, де дані сесії будуть представлені у вигляді словника. </a:t>
            </a:r>
          </a:p>
          <a:p>
            <a:r>
              <a:rPr lang="uk-UA" sz="1400" i="1" dirty="0"/>
              <a:t>Наступний запит до </a:t>
            </a:r>
            <a:r>
              <a:rPr lang="en-US" sz="1400" b="1" i="1" dirty="0"/>
              <a:t>https://localhost:</a:t>
            </a:r>
            <a:r>
              <a:rPr lang="uk-UA" sz="1400" b="1" i="1" dirty="0"/>
              <a:t>5</a:t>
            </a:r>
            <a:r>
              <a:rPr lang="en-US" sz="1400" b="1" i="1" dirty="0"/>
              <a:t>000/session/ </a:t>
            </a:r>
            <a:r>
              <a:rPr lang="uk-UA" sz="1400" i="1" dirty="0"/>
              <a:t>оновлює дані сесії, встановивши кількість «ананасів» на значенні 100.</a:t>
            </a:r>
          </a:p>
          <a:p>
            <a:r>
              <a:rPr lang="uk-UA" sz="1400" i="1" dirty="0"/>
              <a:t>У наступному рядку атрибут </a:t>
            </a:r>
            <a:r>
              <a:rPr lang="en-US" sz="1400" b="1" i="1" dirty="0"/>
              <a:t>modified</a:t>
            </a:r>
            <a:r>
              <a:rPr lang="en-US" sz="1400" i="1" dirty="0"/>
              <a:t> </a:t>
            </a:r>
            <a:r>
              <a:rPr lang="uk-UA" sz="1400" i="1" dirty="0"/>
              <a:t>отримує значення </a:t>
            </a:r>
            <a:r>
              <a:rPr lang="en-US" sz="1400" b="1" i="1" dirty="0"/>
              <a:t>True</a:t>
            </a:r>
            <a:r>
              <a:rPr lang="en-US" sz="1400" i="1" dirty="0"/>
              <a:t>, </a:t>
            </a:r>
            <a:r>
              <a:rPr lang="uk-UA" sz="1400" i="1" dirty="0"/>
              <a:t>тому що без нього </a:t>
            </a:r>
            <a:r>
              <a:rPr lang="en-US" sz="1400" i="1" dirty="0"/>
              <a:t>Flask </a:t>
            </a:r>
            <a:r>
              <a:rPr lang="uk-UA" sz="1400" i="1" dirty="0"/>
              <a:t>не відправлятиме оновлені куки сесії клієнту. </a:t>
            </a:r>
          </a:p>
          <a:p>
            <a:r>
              <a:rPr lang="uk-UA" sz="1400" i="1" dirty="0"/>
              <a:t>Якщо сервер не запущений, його слід запустити і зайти на </a:t>
            </a:r>
            <a:r>
              <a:rPr lang="en-US" sz="1400" b="1" i="1" dirty="0"/>
              <a:t>https://localhost:5000/session/. </a:t>
            </a:r>
            <a:r>
              <a:rPr lang="uk-UA" sz="1400" i="1" dirty="0"/>
              <a:t>З'явиться порожній словник </a:t>
            </a:r>
            <a:r>
              <a:rPr lang="en-US" sz="1400" b="1" i="1" dirty="0"/>
              <a:t>session</a:t>
            </a:r>
            <a:r>
              <a:rPr lang="en-US" sz="1400" i="1" dirty="0"/>
              <a:t>, </a:t>
            </a:r>
            <a:r>
              <a:rPr lang="uk-UA" sz="1400" i="1" dirty="0"/>
              <a:t>тому що у браузера ще немає кукі сесії, які він міг би відправити сервера: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23" y="4491696"/>
            <a:ext cx="11620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723" y="5040697"/>
            <a:ext cx="47815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723" y="6151990"/>
            <a:ext cx="4905375" cy="466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10543" y="549789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i="1" dirty="0"/>
              <a:t>Перезавантаживши сторінку в третій раз, можна побачити, що словник session має значення «ананасів» рівне 100, а не 10: </a:t>
            </a:r>
            <a:endParaRPr lang="uk-UA" sz="1400" i="1" dirty="0"/>
          </a:p>
        </p:txBody>
      </p:sp>
    </p:spTree>
    <p:extLst>
      <p:ext uri="{BB962C8B-B14F-4D97-AF65-F5344CB8AC3E}">
        <p14:creationId xmlns:p14="http://schemas.microsoft.com/office/powerpoint/2010/main" val="23828506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Створення баз даних у </a:t>
            </a:r>
            <a:r>
              <a:rPr lang="en-US" sz="1800" b="1" dirty="0"/>
              <a:t>Flask </a:t>
            </a:r>
            <a:endParaRPr lang="uk-UA" sz="1800" b="1" dirty="0"/>
          </a:p>
          <a:p>
            <a:pPr marL="0" indent="0">
              <a:buNone/>
            </a:pPr>
            <a:r>
              <a:rPr lang="en-US" sz="1600" b="1" i="1" dirty="0" err="1"/>
              <a:t>SQLAlchemy</a:t>
            </a:r>
            <a:r>
              <a:rPr lang="en-US" sz="1600" dirty="0"/>
              <a:t> - </a:t>
            </a:r>
            <a:r>
              <a:rPr lang="uk-UA" sz="1600" dirty="0"/>
              <a:t>це фреймворк для роботи з реляційними базами даних в </a:t>
            </a:r>
            <a:r>
              <a:rPr lang="en-US" sz="1600" dirty="0"/>
              <a:t>Python. </a:t>
            </a:r>
            <a:r>
              <a:rPr lang="uk-UA" sz="1600" dirty="0"/>
              <a:t>Він був створений Майком Байєром в 2005 році. </a:t>
            </a:r>
            <a:r>
              <a:rPr lang="en-US" sz="1600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підтримує наступні бази даних: </a:t>
            </a:r>
            <a:r>
              <a:rPr lang="en-US" sz="1600" dirty="0"/>
              <a:t>MySQL, </a:t>
            </a:r>
            <a:r>
              <a:rPr lang="en-US" sz="1600" dirty="0" err="1"/>
              <a:t>PostgreSQL</a:t>
            </a:r>
            <a:r>
              <a:rPr lang="en-US" sz="1600" dirty="0"/>
              <a:t>, Oracle, MS-SQL, SQLite </a:t>
            </a:r>
            <a:r>
              <a:rPr lang="uk-UA" sz="1600" dirty="0"/>
              <a:t>і інші.</a:t>
            </a:r>
          </a:p>
          <a:p>
            <a:pPr marL="0" indent="0">
              <a:buNone/>
            </a:pPr>
            <a:r>
              <a:rPr lang="uk-UA" sz="1600" dirty="0"/>
              <a:t> </a:t>
            </a:r>
            <a:r>
              <a:rPr lang="en-US" sz="1600" dirty="0" err="1"/>
              <a:t>SQLAchemy</a:t>
            </a:r>
            <a:r>
              <a:rPr lang="en-US" sz="1600" dirty="0"/>
              <a:t> </a:t>
            </a:r>
            <a:r>
              <a:rPr lang="uk-UA" sz="1600" dirty="0"/>
              <a:t>поставляється з потужним </a:t>
            </a:r>
            <a:r>
              <a:rPr lang="en-US" sz="1600" b="1" i="1" dirty="0"/>
              <a:t>ORM</a:t>
            </a:r>
            <a:r>
              <a:rPr lang="en-US" sz="1600" dirty="0"/>
              <a:t> (</a:t>
            </a:r>
            <a:r>
              <a:rPr lang="uk-UA" sz="1600" dirty="0"/>
              <a:t>технологія об'єктно-реляційного відображення), який дозволяє працювати з різними базами даних за допомогою об'єктно-орієнтованого коду, а не сирого </a:t>
            </a:r>
            <a:r>
              <a:rPr lang="en-US" sz="1600" dirty="0"/>
              <a:t>SQL</a:t>
            </a:r>
            <a:r>
              <a:rPr lang="uk-UA" sz="1600" dirty="0"/>
              <a:t>. Звичайно, це не зобов'язує використовувати тільки </a:t>
            </a:r>
            <a:r>
              <a:rPr lang="en-US" sz="1600" dirty="0"/>
              <a:t>ORM. </a:t>
            </a:r>
            <a:r>
              <a:rPr lang="uk-UA" sz="1600" dirty="0"/>
              <a:t>У будь-який момент можна використати сирий </a:t>
            </a:r>
            <a:r>
              <a:rPr lang="en-US" sz="1600" dirty="0"/>
              <a:t>SQL. </a:t>
            </a:r>
            <a:endParaRPr lang="uk-UA" sz="1600" dirty="0"/>
          </a:p>
          <a:p>
            <a:pPr marL="0" indent="0">
              <a:buNone/>
            </a:pPr>
            <a:r>
              <a:rPr lang="en-US" sz="1600" b="1" i="1" dirty="0"/>
              <a:t>Flask-</a:t>
            </a:r>
            <a:r>
              <a:rPr lang="en-US" sz="1600" b="1" i="1" dirty="0" err="1"/>
              <a:t>SQLAlchemy</a:t>
            </a:r>
            <a:r>
              <a:rPr lang="en-US" sz="1600" dirty="0"/>
              <a:t> - </a:t>
            </a:r>
            <a:r>
              <a:rPr lang="uk-UA" sz="1600" dirty="0"/>
              <a:t>це розширення, яке інтегрує </a:t>
            </a:r>
            <a:r>
              <a:rPr lang="en-US" sz="1600" b="1" i="1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у фреймворк </a:t>
            </a:r>
            <a:r>
              <a:rPr lang="en-US" sz="1600" dirty="0"/>
              <a:t>Flask. </a:t>
            </a:r>
            <a:r>
              <a:rPr lang="uk-UA" sz="1600" dirty="0"/>
              <a:t>Він також пропонує додаткові методи, завдяки яким працювати з </a:t>
            </a:r>
            <a:r>
              <a:rPr lang="en-US" sz="1600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стає трохи простіше. </a:t>
            </a:r>
          </a:p>
          <a:p>
            <a:pPr marL="0" indent="0">
              <a:buNone/>
            </a:pPr>
            <a:r>
              <a:rPr lang="uk-UA" sz="1600" dirty="0"/>
              <a:t>Встановити </a:t>
            </a:r>
            <a:r>
              <a:rPr lang="en-US" sz="1600" b="1" i="1" dirty="0"/>
              <a:t>Flask-</a:t>
            </a:r>
            <a:r>
              <a:rPr lang="en-US" sz="1600" b="1" i="1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разом з додатковими модулями можна за допомогою наступної команди: </a:t>
            </a:r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r>
              <a:rPr lang="uk-UA" sz="1600" dirty="0"/>
              <a:t>Для використання Flask-SQLAlchemy потрібно імпортувати клас SQLAlchemy з пакета </a:t>
            </a:r>
            <a:r>
              <a:rPr lang="uk-UA" sz="1600" b="1" i="1" dirty="0"/>
              <a:t>flask_sqlalchemy</a:t>
            </a:r>
            <a:r>
              <a:rPr lang="uk-UA" sz="1600" dirty="0"/>
              <a:t> і створити екземпляр об'єкта </a:t>
            </a:r>
            <a:r>
              <a:rPr lang="uk-UA" sz="1600" b="1" i="1" dirty="0"/>
              <a:t>SQLAlchemy</a:t>
            </a:r>
            <a:r>
              <a:rPr lang="uk-UA" sz="1600" dirty="0"/>
              <a:t>, передавши йому екземпляр додатку. </a:t>
            </a:r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r>
              <a:rPr lang="uk-UA" sz="1600" dirty="0"/>
              <a:t>Примірник </a:t>
            </a:r>
            <a:r>
              <a:rPr lang="en-US" sz="1600" b="1" i="1" dirty="0" err="1"/>
              <a:t>db</a:t>
            </a:r>
            <a:r>
              <a:rPr lang="en-US" sz="1600" b="1" i="1" dirty="0"/>
              <a:t> </a:t>
            </a:r>
            <a:r>
              <a:rPr lang="uk-UA" sz="1600" dirty="0"/>
              <a:t>об'єкта </a:t>
            </a:r>
            <a:r>
              <a:rPr lang="en-US" sz="1600" b="1" i="1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надає доступ до функцій </a:t>
            </a:r>
            <a:r>
              <a:rPr lang="en-US" sz="1600" b="1" i="1" dirty="0" err="1"/>
              <a:t>SQLAlchemy</a:t>
            </a:r>
            <a:r>
              <a:rPr lang="en-US" sz="1600" dirty="0"/>
              <a:t>. 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2886168"/>
            <a:ext cx="6353175" cy="4953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2550" y="4141557"/>
            <a:ext cx="3599062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flask_sqlalchemy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SQLAlchemy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SQLAlchemy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04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Це можуть бути не тільки числа і рядки. Шаблони Jinja працюють зі складними даними, такими як списки, словники, кортежі і навіть користувацькі класи.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Якщо звернутися до індексу, якого не існує, Jinja просто виведе порожній рядок. </a:t>
            </a: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7" y="803401"/>
            <a:ext cx="8277225" cy="3295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7" y="5088283"/>
            <a:ext cx="5143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24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Далі потрібно повідомити </a:t>
            </a:r>
            <a:r>
              <a:rPr lang="en-US" sz="1600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розташування бази даних у вигляді </a:t>
            </a:r>
            <a:r>
              <a:rPr lang="en-US" sz="1600" dirty="0"/>
              <a:t>URI. </a:t>
            </a:r>
            <a:r>
              <a:rPr lang="uk-UA" sz="1600" dirty="0"/>
              <a:t>Формат </a:t>
            </a:r>
            <a:r>
              <a:rPr lang="en-US" sz="1600" dirty="0"/>
              <a:t>URI </a:t>
            </a:r>
            <a:r>
              <a:rPr lang="uk-UA" sz="1600" dirty="0"/>
              <a:t>бази даних наступний: </a:t>
            </a:r>
          </a:p>
          <a:p>
            <a:pPr marL="0" indent="0">
              <a:buNone/>
            </a:pPr>
            <a:endParaRPr lang="uk-UA" sz="1600" b="1" dirty="0"/>
          </a:p>
          <a:p>
            <a:pPr marL="0" indent="0">
              <a:buNone/>
            </a:pPr>
            <a:r>
              <a:rPr lang="en-US" sz="1600" b="1" i="1" dirty="0"/>
              <a:t>dialect</a:t>
            </a:r>
            <a:r>
              <a:rPr lang="en-US" sz="1600" dirty="0"/>
              <a:t> </a:t>
            </a:r>
            <a:r>
              <a:rPr lang="uk-UA" sz="1600" dirty="0"/>
              <a:t>посилається на ім'я бази даних, таке як </a:t>
            </a:r>
            <a:r>
              <a:rPr lang="en-US" sz="1600" dirty="0" err="1"/>
              <a:t>mysql</a:t>
            </a:r>
            <a:r>
              <a:rPr lang="en-US" sz="1600" dirty="0"/>
              <a:t>, </a:t>
            </a:r>
            <a:r>
              <a:rPr lang="en-US" sz="1600" dirty="0" err="1"/>
              <a:t>mssql</a:t>
            </a:r>
            <a:r>
              <a:rPr lang="en-US" sz="1600" dirty="0"/>
              <a:t>, </a:t>
            </a:r>
            <a:r>
              <a:rPr lang="en-US" sz="1600" dirty="0" err="1"/>
              <a:t>postgresql</a:t>
            </a:r>
            <a:r>
              <a:rPr lang="en-US" sz="1600" dirty="0"/>
              <a:t> </a:t>
            </a:r>
            <a:r>
              <a:rPr lang="uk-UA" sz="1600" dirty="0"/>
              <a:t>і т.д. </a:t>
            </a:r>
          </a:p>
          <a:p>
            <a:pPr marL="0" indent="0">
              <a:buNone/>
            </a:pPr>
            <a:r>
              <a:rPr lang="en-US" sz="1600" b="1" i="1" dirty="0"/>
              <a:t>driver</a:t>
            </a:r>
            <a:r>
              <a:rPr lang="en-US" sz="1600" dirty="0"/>
              <a:t> </a:t>
            </a:r>
            <a:r>
              <a:rPr lang="uk-UA" sz="1600" dirty="0"/>
              <a:t>посилається на </a:t>
            </a:r>
            <a:r>
              <a:rPr lang="en-US" sz="1600" dirty="0"/>
              <a:t>DBAPI, </a:t>
            </a:r>
            <a:r>
              <a:rPr lang="uk-UA" sz="1600" dirty="0"/>
              <a:t>який він використовує, щоб з'єднуватися з базою даних. За замовчуванням </a:t>
            </a:r>
            <a:r>
              <a:rPr lang="en-US" sz="1600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працює тільки з </a:t>
            </a:r>
            <a:r>
              <a:rPr lang="en-US" sz="1600" i="1" dirty="0"/>
              <a:t>SQLite</a:t>
            </a:r>
            <a:r>
              <a:rPr lang="en-US" sz="1600" dirty="0"/>
              <a:t> </a:t>
            </a:r>
            <a:r>
              <a:rPr lang="uk-UA" sz="1600" dirty="0"/>
              <a:t>без додаткових драйверів. Щоб працювати з іншими базами даних, потрібно встановити конкретний драйвер для бази даних, сумісний з </a:t>
            </a:r>
            <a:r>
              <a:rPr lang="en-US" sz="1600" b="1" i="1" dirty="0"/>
              <a:t>DBAPI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en-US" sz="1600" b="1" i="1" dirty="0"/>
              <a:t>DBAPI</a:t>
            </a:r>
            <a:r>
              <a:rPr lang="en-US" sz="1600" dirty="0"/>
              <a:t> - </a:t>
            </a:r>
            <a:r>
              <a:rPr lang="uk-UA" sz="1600" dirty="0"/>
              <a:t>це всього лише стандарт, який визначає </a:t>
            </a:r>
            <a:r>
              <a:rPr lang="en-US" sz="1600" dirty="0"/>
              <a:t>API Python </a:t>
            </a:r>
            <a:r>
              <a:rPr lang="uk-UA" sz="1600" dirty="0"/>
              <a:t>для доступу до баз даних від різних виробників. Наступна таблиця містить деякі бази даних і драйвера для них, сумісні з </a:t>
            </a:r>
            <a:r>
              <a:rPr lang="en-US" sz="1600" dirty="0"/>
              <a:t>DBAPI: </a:t>
            </a:r>
            <a:endParaRPr lang="uk-UA" sz="1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550" y="591115"/>
            <a:ext cx="467788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dialect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driver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://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password@host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database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6644"/>
              </p:ext>
            </p:extLst>
          </p:nvPr>
        </p:nvGraphicFramePr>
        <p:xfrm>
          <a:off x="262550" y="2616114"/>
          <a:ext cx="4028793" cy="1524000"/>
        </p:xfrm>
        <a:graphic>
          <a:graphicData uri="http://schemas.openxmlformats.org/drawingml/2006/table">
            <a:tbl>
              <a:tblPr/>
              <a:tblGrid>
                <a:gridCol w="1910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8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База даних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Драйвер </a:t>
                      </a:r>
                      <a:r>
                        <a:rPr lang="en-US" sz="1400" dirty="0"/>
                        <a:t>DBAPI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MySQL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PyMysql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PostgreSQL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Psycopg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MS-SQL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pyodbc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cx_Oracle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9944" y="4383333"/>
            <a:ext cx="5507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Username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b="1" i="1" dirty="0"/>
              <a:t>password</a:t>
            </a:r>
            <a:r>
              <a:rPr lang="en-US" sz="1600" dirty="0"/>
              <a:t> </a:t>
            </a:r>
            <a:r>
              <a:rPr lang="uk-UA" sz="1600" dirty="0"/>
              <a:t>вказуються тільки при необхідності. Якщо вказати,  то вони будуть використовуватися для авторизації в базі даних. </a:t>
            </a:r>
          </a:p>
          <a:p>
            <a:r>
              <a:rPr lang="en-US" sz="1600" b="1" i="1" dirty="0"/>
              <a:t>host</a:t>
            </a:r>
            <a:r>
              <a:rPr lang="en-US" sz="1600" dirty="0"/>
              <a:t> - </a:t>
            </a:r>
            <a:r>
              <a:rPr lang="uk-UA" sz="1600" dirty="0"/>
              <a:t>місце розташування сервера бази даних. </a:t>
            </a:r>
          </a:p>
          <a:p>
            <a:r>
              <a:rPr lang="en-US" sz="1600" b="1" i="1" dirty="0"/>
              <a:t>port</a:t>
            </a:r>
            <a:r>
              <a:rPr lang="en-US" sz="1600" dirty="0"/>
              <a:t> - </a:t>
            </a:r>
            <a:r>
              <a:rPr lang="uk-UA" sz="1600" dirty="0"/>
              <a:t>порт сервера бази даних. </a:t>
            </a:r>
          </a:p>
          <a:p>
            <a:r>
              <a:rPr lang="en-US" sz="1600" b="1" i="1" dirty="0"/>
              <a:t>database</a:t>
            </a:r>
            <a:r>
              <a:rPr lang="en-US" sz="1600" dirty="0"/>
              <a:t> - </a:t>
            </a:r>
            <a:r>
              <a:rPr lang="uk-UA" sz="1600" dirty="0"/>
              <a:t>ім'я бази даних.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67469" y="2790897"/>
            <a:ext cx="6187463" cy="246221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URL бази даних для MySQL з використанням драйвера PyMysql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'mysql+pymysql://root:pass@localhost/my_db'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URL бази даних для PostgreSQL з використанням драйвера psycopg2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'postgresql+psycopg2://root:pass@localhost/my_db'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URL бази даних для MS-SQL з використанням драйвера pyodbc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'mssql+pyodbc://root:pass@localhost/my_db'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URL бази даних для Oracle з використанням драйвера cx_Oracle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'oracle+cx_oracle://root:pass@localhost/my_db'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460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Формат </a:t>
            </a:r>
            <a:r>
              <a:rPr lang="en-US" sz="1600" dirty="0"/>
              <a:t>URL </a:t>
            </a:r>
            <a:r>
              <a:rPr lang="uk-UA" sz="1600" dirty="0"/>
              <a:t>бази даних для </a:t>
            </a:r>
            <a:r>
              <a:rPr lang="en-US" sz="1600" b="1" i="1" dirty="0"/>
              <a:t>SQLite</a:t>
            </a:r>
            <a:r>
              <a:rPr lang="en-US" sz="1600" dirty="0"/>
              <a:t> </a:t>
            </a:r>
            <a:r>
              <a:rPr lang="uk-UA" sz="1600" dirty="0"/>
              <a:t>трохи відрізняється. Оскільки </a:t>
            </a:r>
            <a:r>
              <a:rPr lang="en-US" sz="1600" i="1" dirty="0"/>
              <a:t>SQLite</a:t>
            </a:r>
            <a:r>
              <a:rPr lang="en-US" sz="1600" dirty="0"/>
              <a:t> - </a:t>
            </a:r>
            <a:r>
              <a:rPr lang="uk-UA" sz="1600" dirty="0"/>
              <a:t>це база даних, заснована на файлі, і вона не потребує імені користувача та пароля, в </a:t>
            </a:r>
            <a:r>
              <a:rPr lang="en-US" sz="1600" dirty="0"/>
              <a:t>URL </a:t>
            </a:r>
            <a:r>
              <a:rPr lang="uk-UA" sz="1600" dirty="0"/>
              <a:t>бази даних вказується тільки шлях до файлу бази. </a:t>
            </a:r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en-US" sz="1600" b="1" i="1" dirty="0"/>
              <a:t>Flask-</a:t>
            </a:r>
            <a:r>
              <a:rPr lang="en-US" sz="1600" b="1" i="1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використовує конфігураційний ключ </a:t>
            </a:r>
            <a:r>
              <a:rPr lang="en-US" sz="1600" b="1" i="1" dirty="0"/>
              <a:t>SQLALCHEMY_DATABASE_URI</a:t>
            </a:r>
            <a:r>
              <a:rPr lang="en-US" sz="1600" dirty="0"/>
              <a:t> </a:t>
            </a:r>
            <a:r>
              <a:rPr lang="uk-UA" sz="1600" dirty="0"/>
              <a:t>для визначення </a:t>
            </a:r>
            <a:r>
              <a:rPr lang="en-US" sz="1600" dirty="0"/>
              <a:t>URI </a:t>
            </a:r>
            <a:r>
              <a:rPr lang="uk-UA" sz="1600" dirty="0"/>
              <a:t>бази даних. </a:t>
            </a:r>
          </a:p>
          <a:p>
            <a:pPr marL="0" indent="0">
              <a:buNone/>
            </a:pP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811722"/>
            <a:ext cx="3708131" cy="1169551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Для Unix/Mac використовують 4 слеша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sqlite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:////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absolute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path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my_db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Для Windows використовують 3 слеша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sqlite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:///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absolute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path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mysql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550" y="2528201"/>
            <a:ext cx="8235524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'SQLALCHEMY_DATABASE_URI'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'mysql+pymysql://root:pass@localhost/flask_app_db'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591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Створення моделей</a:t>
            </a:r>
          </a:p>
          <a:p>
            <a:pPr marL="0" indent="0">
              <a:buNone/>
            </a:pPr>
            <a:r>
              <a:rPr lang="uk-UA" sz="1600" b="1" i="1" dirty="0"/>
              <a:t>Модель</a:t>
            </a:r>
            <a:r>
              <a:rPr lang="uk-UA" sz="1600" dirty="0"/>
              <a:t> - це клас в </a:t>
            </a:r>
            <a:r>
              <a:rPr lang="en-US" sz="1600" dirty="0"/>
              <a:t>Python, </a:t>
            </a:r>
            <a:r>
              <a:rPr lang="uk-UA" sz="1600" dirty="0"/>
              <a:t>який представляє собою таблицю бази даних. Її атрибути зіставляються за допомогою стовпців таблиці. Клас моделі успадковується з </a:t>
            </a:r>
            <a:r>
              <a:rPr lang="en-US" sz="1600" b="1" i="1" dirty="0" err="1"/>
              <a:t>db.Mobel</a:t>
            </a:r>
            <a:r>
              <a:rPr lang="en-US" sz="1600" dirty="0"/>
              <a:t> </a:t>
            </a:r>
            <a:r>
              <a:rPr lang="uk-UA" sz="1600" dirty="0"/>
              <a:t>і визначає колонки як екземпляри класу </a:t>
            </a:r>
            <a:r>
              <a:rPr lang="en-US" sz="1600" b="1" i="1" dirty="0" err="1"/>
              <a:t>db.Column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5925" y="1233701"/>
            <a:ext cx="7937879" cy="246221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'posts'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updated_on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onupdate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925" y="5098557"/>
            <a:ext cx="56946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Перший аргумент конструктора </a:t>
            </a:r>
            <a:r>
              <a:rPr lang="en-US" sz="1400" b="1" i="1" dirty="0" err="1"/>
              <a:t>db.Column</a:t>
            </a:r>
            <a:r>
              <a:rPr lang="en-US" sz="1400" b="1" i="1" dirty="0"/>
              <a:t>() </a:t>
            </a:r>
            <a:r>
              <a:rPr lang="en-US" sz="1400" i="1" dirty="0"/>
              <a:t>- </a:t>
            </a:r>
            <a:r>
              <a:rPr lang="uk-UA" sz="1400" i="1" dirty="0"/>
              <a:t>це тип колонки, що створюється. </a:t>
            </a:r>
          </a:p>
          <a:p>
            <a:endParaRPr lang="uk-UA" sz="1400" i="1" dirty="0"/>
          </a:p>
          <a:p>
            <a:r>
              <a:rPr lang="en-US" sz="1400" i="1" dirty="0" err="1"/>
              <a:t>SQLAlchemy</a:t>
            </a:r>
            <a:r>
              <a:rPr lang="en-US" sz="1400" i="1" dirty="0"/>
              <a:t> </a:t>
            </a:r>
            <a:r>
              <a:rPr lang="uk-UA" sz="1400" i="1" dirty="0"/>
              <a:t>пропонує велику кількість типів колонок, а якщо їх недостатньо, то можна створити свої. </a:t>
            </a:r>
          </a:p>
          <a:p>
            <a:endParaRPr lang="uk-UA" sz="1400" i="1" dirty="0"/>
          </a:p>
          <a:p>
            <a:r>
              <a:rPr lang="uk-UA" sz="1400" i="1" dirty="0"/>
              <a:t>Основні типи колонок в </a:t>
            </a:r>
            <a:r>
              <a:rPr lang="en-US" sz="1400" i="1" dirty="0" err="1"/>
              <a:t>SQLAlchemy</a:t>
            </a:r>
            <a:r>
              <a:rPr lang="en-US" sz="1400" i="1" dirty="0"/>
              <a:t> </a:t>
            </a:r>
            <a:r>
              <a:rPr lang="uk-UA" sz="1400" i="1" dirty="0"/>
              <a:t>і їх відповідні типи в </a:t>
            </a:r>
            <a:r>
              <a:rPr lang="en-US" sz="1400" i="1" dirty="0"/>
              <a:t>Python </a:t>
            </a:r>
            <a:r>
              <a:rPr lang="uk-UA" sz="1400" i="1" dirty="0"/>
              <a:t>і </a:t>
            </a:r>
            <a:r>
              <a:rPr lang="en-US" sz="1400" i="1" dirty="0"/>
              <a:t>SQL. </a:t>
            </a:r>
            <a:endParaRPr lang="uk-UA" sz="1400" i="1" dirty="0"/>
          </a:p>
        </p:txBody>
      </p:sp>
      <p:sp>
        <p:nvSpPr>
          <p:cNvPr id="6" name="Rectangle 5"/>
          <p:cNvSpPr/>
          <p:nvPr/>
        </p:nvSpPr>
        <p:spPr>
          <a:xfrm>
            <a:off x="8392561" y="1233700"/>
            <a:ext cx="35851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Тут створюється модель </a:t>
            </a:r>
            <a:r>
              <a:rPr lang="en-US" sz="1400" b="1" i="1" dirty="0"/>
              <a:t>Post</a:t>
            </a:r>
            <a:r>
              <a:rPr lang="en-US" sz="1400" i="1" dirty="0"/>
              <a:t> </a:t>
            </a:r>
            <a:r>
              <a:rPr lang="uk-UA" sz="1400" i="1" dirty="0"/>
              <a:t>з 5 змінними класу. </a:t>
            </a:r>
            <a:endParaRPr lang="en-US" sz="1400" i="1" dirty="0"/>
          </a:p>
          <a:p>
            <a:r>
              <a:rPr lang="uk-UA" sz="1400" i="1" dirty="0"/>
              <a:t>Кожна змінна класу, крім </a:t>
            </a:r>
            <a:r>
              <a:rPr lang="uk-UA" sz="1400" b="1" i="1" dirty="0"/>
              <a:t>__</a:t>
            </a:r>
            <a:r>
              <a:rPr lang="en-US" sz="1400" b="1" i="1" dirty="0" err="1"/>
              <a:t>tablename</a:t>
            </a:r>
            <a:r>
              <a:rPr lang="en-US" sz="1400" b="1" i="1" dirty="0"/>
              <a:t>__</a:t>
            </a:r>
            <a:r>
              <a:rPr lang="en-US" sz="1400" i="1" dirty="0"/>
              <a:t>, - </a:t>
            </a:r>
            <a:r>
              <a:rPr lang="uk-UA" sz="1400" i="1" dirty="0"/>
              <a:t>це екземпляр класу </a:t>
            </a:r>
            <a:r>
              <a:rPr lang="en-US" sz="1400" b="1" i="1" dirty="0" err="1"/>
              <a:t>db.Column</a:t>
            </a:r>
            <a:r>
              <a:rPr lang="en-US" sz="1400" i="1" dirty="0"/>
              <a:t>. </a:t>
            </a:r>
            <a:endParaRPr lang="uk-UA" sz="1400" i="1" dirty="0"/>
          </a:p>
          <a:p>
            <a:endParaRPr lang="en-US" sz="1400" i="1" dirty="0"/>
          </a:p>
          <a:p>
            <a:r>
              <a:rPr lang="en-US" sz="1400" b="1" i="1" dirty="0"/>
              <a:t>__</a:t>
            </a:r>
            <a:r>
              <a:rPr lang="en-US" sz="1400" b="1" i="1" dirty="0" err="1"/>
              <a:t>tablename</a:t>
            </a:r>
            <a:r>
              <a:rPr lang="en-US" sz="1400" b="1" i="1" dirty="0"/>
              <a:t>__</a:t>
            </a:r>
            <a:r>
              <a:rPr lang="en-US" sz="1400" i="1" dirty="0"/>
              <a:t> - </a:t>
            </a:r>
            <a:r>
              <a:rPr lang="uk-UA" sz="1400" i="1" dirty="0"/>
              <a:t>це спеціальна змінна класу, яка використовується для визначення імені таблиці бази даних. </a:t>
            </a:r>
            <a:endParaRPr lang="en-US" sz="1400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39002"/>
              </p:ext>
            </p:extLst>
          </p:nvPr>
        </p:nvGraphicFramePr>
        <p:xfrm>
          <a:off x="6464174" y="4364976"/>
          <a:ext cx="5269872" cy="2493024"/>
        </p:xfrm>
        <a:graphic>
          <a:graphicData uri="http://schemas.openxmlformats.org/drawingml/2006/table">
            <a:tbl>
              <a:tblPr/>
              <a:tblGrid>
                <a:gridCol w="1756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6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6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68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SQLAlchemy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BigInteger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BIGINT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Boolean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BOOLEAN </a:t>
                      </a:r>
                      <a:r>
                        <a:rPr lang="ru-RU" sz="1200"/>
                        <a:t>или </a:t>
                      </a:r>
                      <a:r>
                        <a:rPr lang="en-US" sz="1200"/>
                        <a:t>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datetime.date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DateTime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datetime.date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FLOAT </a:t>
                      </a:r>
                      <a:r>
                        <a:rPr lang="ru-RU" sz="1200"/>
                        <a:t>или </a:t>
                      </a:r>
                      <a:r>
                        <a:rPr lang="en-US" sz="1200"/>
                        <a:t>REAL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Numeric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decimal.Decimal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NUMERIC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7338">
                <a:tc>
                  <a:txBody>
                    <a:bodyPr/>
                    <a:lstStyle/>
                    <a:p>
                      <a:r>
                        <a:rPr lang="en-US" sz="120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6337" y="3703202"/>
            <a:ext cx="115884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Значеннями за замовчуванням для </a:t>
            </a:r>
            <a:r>
              <a:rPr lang="en-US" sz="1400" b="1" i="1" dirty="0" err="1"/>
              <a:t>created_on</a:t>
            </a:r>
            <a:r>
              <a:rPr lang="en-US" sz="1400" i="1" dirty="0"/>
              <a:t> </a:t>
            </a:r>
            <a:r>
              <a:rPr lang="uk-UA" sz="1400" i="1" dirty="0"/>
              <a:t>і </a:t>
            </a:r>
            <a:r>
              <a:rPr lang="en-US" sz="1400" b="1" i="1" dirty="0" err="1"/>
              <a:t>updated_on</a:t>
            </a:r>
            <a:r>
              <a:rPr lang="en-US" sz="1400" i="1" dirty="0"/>
              <a:t> </a:t>
            </a:r>
            <a:r>
              <a:rPr lang="uk-UA" sz="1400" i="1" dirty="0"/>
              <a:t>обрано назву методу (</a:t>
            </a:r>
            <a:r>
              <a:rPr lang="en-US" sz="1400" b="1" i="1" dirty="0" err="1"/>
              <a:t>datetime.utcnow</a:t>
            </a:r>
            <a:r>
              <a:rPr lang="en-US" sz="1400" i="1" dirty="0"/>
              <a:t>), </a:t>
            </a:r>
            <a:r>
              <a:rPr lang="uk-UA" sz="1400" i="1" dirty="0"/>
              <a:t>а не його виклик (</a:t>
            </a:r>
            <a:r>
              <a:rPr lang="en-US" sz="1400" b="1" i="1" dirty="0" err="1"/>
              <a:t>datetime.utcnow</a:t>
            </a:r>
            <a:r>
              <a:rPr lang="en-US" sz="1400" b="1" i="1" dirty="0"/>
              <a:t>()</a:t>
            </a:r>
            <a:r>
              <a:rPr lang="en-US" sz="1400" i="1" dirty="0"/>
              <a:t>). </a:t>
            </a:r>
            <a:endParaRPr lang="uk-UA" sz="1400" i="1" dirty="0"/>
          </a:p>
          <a:p>
            <a:r>
              <a:rPr lang="uk-UA" sz="1400" i="1" dirty="0"/>
              <a:t>Так зроблено, тому що при виконанні коду викликати метод </a:t>
            </a:r>
            <a:r>
              <a:rPr lang="en-US" sz="1400" b="1" i="1" dirty="0" err="1"/>
              <a:t>datetime.utcnow</a:t>
            </a:r>
            <a:r>
              <a:rPr lang="en-US" sz="1400" b="1" i="1" dirty="0"/>
              <a:t>()</a:t>
            </a:r>
            <a:r>
              <a:rPr lang="en-US" sz="1400" i="1" dirty="0"/>
              <a:t> </a:t>
            </a:r>
            <a:r>
              <a:rPr lang="uk-UA" sz="1400" i="1" dirty="0"/>
              <a:t>непотрібно. Замість цього його слід викликати, коли запис додається або оновлюється. </a:t>
            </a:r>
          </a:p>
        </p:txBody>
      </p:sp>
    </p:spTree>
    <p:extLst>
      <p:ext uri="{BB962C8B-B14F-4D97-AF65-F5344CB8AC3E}">
        <p14:creationId xmlns:p14="http://schemas.microsoft.com/office/powerpoint/2010/main" val="2960336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Також можна задати додаткові обмеження для колонки, передавши їх у вигляді аргументів-ключових слів конструктору </a:t>
            </a:r>
            <a:r>
              <a:rPr lang="en-US" sz="1600" b="1" i="1" dirty="0" err="1"/>
              <a:t>db.Column</a:t>
            </a:r>
            <a:r>
              <a:rPr lang="en-US" sz="1600" dirty="0"/>
              <a:t>. </a:t>
            </a:r>
            <a:r>
              <a:rPr lang="uk-UA" sz="1600" dirty="0"/>
              <a:t>Наступна таблиця включає деякі широко використовувані обмеження: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93080"/>
              </p:ext>
            </p:extLst>
          </p:nvPr>
        </p:nvGraphicFramePr>
        <p:xfrm>
          <a:off x="262549" y="776902"/>
          <a:ext cx="9424659" cy="2133600"/>
        </p:xfrm>
        <a:graphic>
          <a:graphicData uri="http://schemas.openxmlformats.org/drawingml/2006/table">
            <a:tbl>
              <a:tblPr/>
              <a:tblGrid>
                <a:gridCol w="1774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50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Обмеження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nullable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 значення дорівнює False, робить колонку обов'язковою. Значення за замовчуванням - True.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default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Створює значення за замовчуванням для колонки.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Логічний атрибут. Якщо True, створює індексовану колонку.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onupdate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Створює значення за замовчуванням для колонки при оновленні запису.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primary_key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Логічний атрибут. Якщо True, зазначає колонку основним ключем таблиці.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unique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Логічний атрибут. Якщо True, кожна колонка повинна бути унікальною.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155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25BD204-4FED-487D-A5A8-63E78B5C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0" y="0"/>
            <a:ext cx="6060955" cy="677108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werkzeug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security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generate_password_hash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check_password_hash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url_for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flask_sqlalchemy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SQLAlchemy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Flask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'SQLALCHEMY_DATABASE_URI'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'sqlite:///blog.db'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'SQLALCHEMY_TRACK_MODIFICATIONS'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 =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SQLAlchemy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unique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psw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500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'Profiles'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'users'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uselist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f"&lt;users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Profiles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old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user_id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ForeignKey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'users.id'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f"&lt;profiles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endParaRPr kumimoji="0" lang="ru-RU" altLang="ru-RU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EC6A9E3-1575-4234-848A-A8C75A9A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951" y="7908"/>
            <a:ext cx="4999061" cy="440120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Profiles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old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city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user_id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ForeignKey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'users.id'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f"&lt;profiles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"/"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query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all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"Помилка читання з БД"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"index.html"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"Головна"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list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6463EFB-E15A-42F9-85AB-2FBD2835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345" y="5399486"/>
            <a:ext cx="5785655" cy="14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85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5A6240-522F-4E85-9905-60F6C45F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" y="167951"/>
            <a:ext cx="5406673" cy="5478423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"/register"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"POST"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"GET"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register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method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"POST"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Тут має бути перевірка коректності введених даних</a:t>
            </a:r>
            <a:b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hash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generate_password_hash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'psw'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Users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email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'email'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psw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hash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flush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Profiles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'name'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old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'old'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city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'city'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user_id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commit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rollback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"Помилка додавання в БД"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redirect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'index'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"register.html"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title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"Реєстрація"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__name__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"__main__"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app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debug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FB33097-92DF-4EFA-8D4D-0030312F0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82" y="1782547"/>
            <a:ext cx="2994094" cy="842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3CE1FD-EB02-48FD-838A-E2EB0E99B3A2}"/>
              </a:ext>
            </a:extLst>
          </p:cNvPr>
          <p:cNvSpPr txBox="1"/>
          <p:nvPr/>
        </p:nvSpPr>
        <p:spPr>
          <a:xfrm>
            <a:off x="5950599" y="314522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sz="1800" dirty="0"/>
              <a:t>Для створення бази даних (в </a:t>
            </a:r>
            <a:r>
              <a:rPr lang="en-US" sz="1800" dirty="0" err="1"/>
              <a:t>sqlite</a:t>
            </a:r>
            <a:r>
              <a:rPr lang="en-US" sz="1800" dirty="0"/>
              <a:t> </a:t>
            </a:r>
            <a:r>
              <a:rPr lang="uk-UA" sz="1800" dirty="0"/>
              <a:t>це просто файл) імпортуємо</a:t>
            </a:r>
            <a:r>
              <a:rPr lang="en-US" sz="1800" dirty="0"/>
              <a:t> </a:t>
            </a:r>
            <a:r>
              <a:rPr lang="uk-UA" sz="1800" dirty="0"/>
              <a:t>об’єкт </a:t>
            </a:r>
            <a:r>
              <a:rPr lang="en-US" sz="1800" b="1" i="1" dirty="0" err="1"/>
              <a:t>db</a:t>
            </a:r>
            <a:r>
              <a:rPr lang="en-US" sz="1800" dirty="0"/>
              <a:t> </a:t>
            </a:r>
            <a:r>
              <a:rPr lang="uk-UA" sz="1800" dirty="0"/>
              <a:t>з </a:t>
            </a:r>
            <a:r>
              <a:rPr lang="en-US" sz="1800" b="1" i="1" dirty="0"/>
              <a:t>app</a:t>
            </a:r>
            <a:r>
              <a:rPr lang="uk-UA" sz="1800" dirty="0"/>
              <a:t>, а потім застосовуємо метод </a:t>
            </a:r>
            <a:r>
              <a:rPr lang="en-US" sz="1800" b="1" i="1" dirty="0" err="1"/>
              <a:t>create.all</a:t>
            </a:r>
            <a:r>
              <a:rPr lang="en-US" sz="1800" b="1" i="1" dirty="0"/>
              <a:t>(). </a:t>
            </a:r>
            <a:r>
              <a:rPr lang="uk-UA" sz="1800" dirty="0"/>
              <a:t>В результаті в каталозі проекту буде створено файл бази даних </a:t>
            </a:r>
            <a:r>
              <a:rPr lang="en-US" sz="1800" b="1" i="1" dirty="0"/>
              <a:t>blog.bd</a:t>
            </a:r>
            <a:endParaRPr lang="uk-UA" sz="1800" b="1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0EBC7A8C-B875-4618-91DC-0141EE0BC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09" y="3504004"/>
            <a:ext cx="6934977" cy="2410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A21CF7-D666-4D9E-A138-C47470449D95}"/>
              </a:ext>
            </a:extLst>
          </p:cNvPr>
          <p:cNvSpPr txBox="1"/>
          <p:nvPr/>
        </p:nvSpPr>
        <p:spPr>
          <a:xfrm>
            <a:off x="6005282" y="2707666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Якщо відкрити створений файл БД через програму </a:t>
            </a:r>
            <a:r>
              <a:rPr lang="en-US" sz="1800" dirty="0"/>
              <a:t>DB browser for SQLITE</a:t>
            </a:r>
            <a:r>
              <a:rPr lang="uk-UA" sz="1800" dirty="0"/>
              <a:t>, то можна побачити створені таблиці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262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5295C89-BF6F-4330-BC5A-61F28C70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1680"/>
            <a:ext cx="5997476" cy="341632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&lt;!DOCTYPE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link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="text/css"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'static'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filename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'css/styles.css'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)}}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rel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="stylesheet"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head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="mainmenu"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'index'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Головна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href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url_for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'register'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}}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Реєстрація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a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="content"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body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html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endParaRPr kumimoji="0" lang="ru-RU" altLang="ru-RU" sz="2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F7806E9-649F-4E8B-AD5F-849F2515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9125" cy="31051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028ABD0-9D0C-4F9F-A113-ECB3469F7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41680"/>
            <a:ext cx="6231962" cy="304698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'layout.html'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msg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get_flashed_messages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)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="flash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{{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msg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div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action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method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="post"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="form-contact"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Ім'я: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="text"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="name"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required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Вік: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="text"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="old"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required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Місто: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="text"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="city"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required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="text"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="email"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required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Пароль: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="password"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="psw"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required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Повтор паролю: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label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="password"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="psw2"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required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input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type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="submit"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value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="Реєстрація"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form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C4F47E-10B4-4792-A274-124FCB71FD7C}"/>
              </a:ext>
            </a:extLst>
          </p:cNvPr>
          <p:cNvSpPr txBox="1"/>
          <p:nvPr/>
        </p:nvSpPr>
        <p:spPr>
          <a:xfrm>
            <a:off x="1800519" y="3135600"/>
            <a:ext cx="191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layout.html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6448F0-513D-4931-9CD5-6724A12F3944}"/>
              </a:ext>
            </a:extLst>
          </p:cNvPr>
          <p:cNvSpPr txBox="1"/>
          <p:nvPr/>
        </p:nvSpPr>
        <p:spPr>
          <a:xfrm>
            <a:off x="5349262" y="184666"/>
            <a:ext cx="191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index.html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4DC753-18CF-46CE-8F9A-3F211E2C2332}"/>
              </a:ext>
            </a:extLst>
          </p:cNvPr>
          <p:cNvSpPr txBox="1"/>
          <p:nvPr/>
        </p:nvSpPr>
        <p:spPr>
          <a:xfrm>
            <a:off x="6096000" y="3141040"/>
            <a:ext cx="191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register.html</a:t>
            </a:r>
            <a:endParaRPr lang="ru-RU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AF2FEA95-EA48-4D33-B96A-FFD92829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374" y="128398"/>
            <a:ext cx="2701381" cy="286232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'layout.html'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list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id: {{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}}, email: {{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email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Ім'я: {{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Вік: {{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old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Місто: {{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city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89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67644C-4036-458F-89D1-4A74B9D6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26" y="996278"/>
            <a:ext cx="5596853" cy="107721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Profiles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name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'name'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old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'old'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city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request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form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'city'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user_id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commit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3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65E903E-CF59-4978-8838-F0920FDB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26" y="161674"/>
            <a:ext cx="1653017" cy="58477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add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flush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ru-RU" altLang="ru-RU" sz="3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52E99E-8998-457C-BCF9-0C9E2A4716EA}"/>
              </a:ext>
            </a:extLst>
          </p:cNvPr>
          <p:cNvSpPr txBox="1"/>
          <p:nvPr/>
        </p:nvSpPr>
        <p:spPr>
          <a:xfrm>
            <a:off x="2112607" y="100118"/>
            <a:ext cx="9827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add(u) – </a:t>
            </a:r>
            <a:r>
              <a:rPr lang="uk-UA" dirty="0"/>
              <a:t>додає введені користувачем дані в сесію, але не помішає їх в таблицю</a:t>
            </a:r>
          </a:p>
          <a:p>
            <a:r>
              <a:rPr lang="en-US" dirty="0"/>
              <a:t>flush()</a:t>
            </a:r>
            <a:r>
              <a:rPr lang="uk-UA" dirty="0"/>
              <a:t> – поміщає дані в таблицю БД, але тільки на пристрої. Якщо помилок не виникне, то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C5B751-CB22-4CEA-9826-701CB7B81084}"/>
              </a:ext>
            </a:extLst>
          </p:cNvPr>
          <p:cNvSpPr txBox="1"/>
          <p:nvPr/>
        </p:nvSpPr>
        <p:spPr>
          <a:xfrm>
            <a:off x="6343223" y="17041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commit()– </a:t>
            </a:r>
            <a:r>
              <a:rPr lang="uk-UA" dirty="0"/>
              <a:t>міняє файл бази даних і зберігає зміни</a:t>
            </a:r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925D63CA-C050-482B-B298-F047B9BC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72" y="2551350"/>
            <a:ext cx="3252942" cy="83099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session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rollback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"Помилка додавання в БД"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61A6AB-4115-4FE3-9563-DDD8B82913FC}"/>
              </a:ext>
            </a:extLst>
          </p:cNvPr>
          <p:cNvSpPr txBox="1"/>
          <p:nvPr/>
        </p:nvSpPr>
        <p:spPr>
          <a:xfrm>
            <a:off x="3752423" y="270804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rollback()– </a:t>
            </a:r>
            <a:r>
              <a:rPr lang="uk-UA" dirty="0"/>
              <a:t>якщо з’являється помилка, то стан БД на пристрої відкотиться до актуального файлу БД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ECD28B76-C4BE-45C0-8321-94A5793B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" y="3613748"/>
            <a:ext cx="3500497" cy="30369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22C4B18D-E08A-4697-B49B-74D52FAE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17" y="3613748"/>
            <a:ext cx="3379198" cy="285389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4C7D7701-625A-49A7-B134-CA9FB339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409" y="3604882"/>
            <a:ext cx="3287407" cy="28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45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6AED21C-2EB9-4D4F-8DBE-816F1DFB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4" y="876300"/>
            <a:ext cx="9105900" cy="2552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3BD9A5A-BF49-4B87-AF21-65B7C1F53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" y="4047197"/>
            <a:ext cx="12104526" cy="2215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9B82DD-03DA-4141-B162-36857557893F}"/>
              </a:ext>
            </a:extLst>
          </p:cNvPr>
          <p:cNvSpPr txBox="1"/>
          <p:nvPr/>
        </p:nvSpPr>
        <p:spPr>
          <a:xfrm>
            <a:off x="156288" y="14156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Вміст БД через </a:t>
            </a:r>
            <a:r>
              <a:rPr lang="en-US" dirty="0"/>
              <a:t>DB Browser for </a:t>
            </a:r>
            <a:r>
              <a:rPr lang="en-US" dirty="0" err="1"/>
              <a:t>SQlite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94021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2AB416-BC08-42AD-9D5A-AE5A7A53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58620"/>
            <a:ext cx="11607282" cy="6540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Отримання вибірки з БД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uk-UA" sz="2000" dirty="0"/>
              <a:t>Як вибрати все?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0D0AC9C-F6A6-45A8-A497-101A623E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578887"/>
            <a:ext cx="3819525" cy="419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A883DCA-1D49-4017-B1C5-9943292F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835688"/>
            <a:ext cx="3564293" cy="70836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8C384DC0-9171-434B-9890-058A706F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987" y="37711"/>
            <a:ext cx="5334858" cy="255454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Users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unique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psw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'Profiles'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'users'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uselist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f"&lt;users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endParaRPr kumimoji="0" lang="ru-RU" altLang="ru-RU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8E2E9F8-AB4C-410C-BD5F-986F7173C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987" y="3428999"/>
            <a:ext cx="5610225" cy="31623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8B5365F2-1DBF-496C-A239-7F9E841E9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50" y="3159376"/>
            <a:ext cx="2657475" cy="10001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F4C3831-7DEA-48FC-8D6C-AAD902E87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25" y="4280410"/>
            <a:ext cx="3467100" cy="5810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80FC242B-C95B-49BE-809E-BAA9CB18A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25" y="4977983"/>
            <a:ext cx="3905250" cy="60007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EB928D08-9634-49A3-A234-1716099830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035" y="5816571"/>
            <a:ext cx="3895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4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i="1" dirty="0"/>
              <a:t>Виклик функції </a:t>
            </a:r>
          </a:p>
          <a:p>
            <a:pPr marL="0" indent="0">
              <a:buNone/>
            </a:pPr>
            <a:r>
              <a:rPr lang="ru-RU" sz="1600" dirty="0"/>
              <a:t>У Jinja для визначення функції її потрібно просто викликати.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i="1" dirty="0"/>
              <a:t>Атрибути і методи </a:t>
            </a:r>
          </a:p>
          <a:p>
            <a:pPr marL="0" indent="0">
              <a:buNone/>
            </a:pPr>
            <a:r>
              <a:rPr lang="ru-RU" sz="1600" dirty="0"/>
              <a:t>Для доступу до атрибутів і методів об'єкта потрібно використовувати оператор доступу «крапка» (</a:t>
            </a:r>
            <a:r>
              <a:rPr lang="ru-RU" sz="1600" b="1" i="1" dirty="0"/>
              <a:t>.</a:t>
            </a:r>
            <a:r>
              <a:rPr lang="ru-RU" sz="1600" dirty="0"/>
              <a:t>)</a:t>
            </a:r>
          </a:p>
          <a:p>
            <a:pPr marL="0" indent="0">
              <a:buNone/>
            </a:pPr>
            <a:endParaRPr lang="uk-UA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0" y="924444"/>
            <a:ext cx="3724275" cy="15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8" y="3381468"/>
            <a:ext cx="4772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031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7ED6B49-3DEA-4732-818C-959B873C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8" y="129268"/>
            <a:ext cx="2886075" cy="590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61FBBF2-9BDA-407C-BB0C-48BF4B5E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38" y="1010719"/>
            <a:ext cx="3876675" cy="6191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83A3714-C842-48A2-AA4E-66D10225B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769" y="967856"/>
            <a:ext cx="4505325" cy="7048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0FA32C0-CE3A-46C4-A1E8-840336242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8" y="1920745"/>
            <a:ext cx="2476500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F103B8-2F8F-4D21-B059-38818F89AFE4}"/>
              </a:ext>
            </a:extLst>
          </p:cNvPr>
          <p:cNvSpPr txBox="1"/>
          <p:nvPr/>
        </p:nvSpPr>
        <p:spPr>
          <a:xfrm>
            <a:off x="71631" y="300312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uk-UA" sz="1800" dirty="0"/>
              <a:t>Отримання даних з декількох таблиць  з БД</a:t>
            </a:r>
            <a:endParaRPr lang="en-US" sz="1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86410FDE-D6A1-4EFB-A7AD-AB940A3C8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185" y="2515615"/>
            <a:ext cx="5531887" cy="163078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E6C1133B-D496-4071-ABFA-0EAAAEF57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31" y="4146402"/>
            <a:ext cx="8353425" cy="4191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0EDFA8A9-CBF4-4060-82DE-9C77E26953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31" y="4823176"/>
            <a:ext cx="2362200" cy="6858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29ECE18E-F74D-408B-A084-36C9889B6A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31" y="5652578"/>
            <a:ext cx="23622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555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2AB416-BC08-42AD-9D5A-AE5A7A53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77282"/>
            <a:ext cx="11607282" cy="6540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Або зв’язати дві таблиці можна наступним чином:</a:t>
            </a:r>
            <a:endParaRPr lang="ru-RU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4C20392-903C-4660-B03D-39CCC1C1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55" y="658830"/>
            <a:ext cx="5334858" cy="2554545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Users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unique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psw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500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pr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'Profiles'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'users'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uselist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f"&lt;users 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600" b="0" i="1" u="none" strike="noStrike" cap="none" normalizeH="0" baseline="0" noProof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600" b="0" i="0" u="none" strike="noStrike" cap="none" normalizeH="0" baseline="0" noProof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</a:t>
            </a:r>
            <a:endParaRPr kumimoji="0" lang="ru-RU" altLang="ru-RU" sz="3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8F751D1-5DDE-4AE0-8E78-673079BA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44" y="658830"/>
            <a:ext cx="5531887" cy="16307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8779847-0563-40A5-80BD-DE5DF96B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5" y="3490135"/>
            <a:ext cx="2533650" cy="4095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A79F44C8-06F7-426D-A2E7-E4A647D6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26" y="3574110"/>
            <a:ext cx="5638800" cy="27241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D653A8EE-B254-4740-84FD-05738A7D6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55" y="4341844"/>
            <a:ext cx="1466850" cy="533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062216A3-1421-4404-B0A9-53CF2C3EC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55" y="5102289"/>
            <a:ext cx="2076450" cy="6096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23FF6B1D-18DF-4429-8F3A-16E753E744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4108" y="5059426"/>
            <a:ext cx="1847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86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0C0EF2B-0EDD-4B36-87D9-92EE9C3B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" y="287420"/>
            <a:ext cx="5671040" cy="23083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"/"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index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[]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try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Users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query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all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except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print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"Помилка читання з БД"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render_template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"index.html"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title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"Головна"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list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info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15305DD-B164-45B7-BBF1-38AD67E1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628" y="414069"/>
            <a:ext cx="3127779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'layout.html'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block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for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list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id: {{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}}, email: {{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email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Ім'я: {{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Вік: {{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old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Місто: {{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city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}}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li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endfor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&lt;/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ul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endblock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00EE66-026B-492E-96C5-0BE98C3B5F8B}"/>
              </a:ext>
            </a:extLst>
          </p:cNvPr>
          <p:cNvSpPr txBox="1"/>
          <p:nvPr/>
        </p:nvSpPr>
        <p:spPr>
          <a:xfrm>
            <a:off x="6988628" y="44737"/>
            <a:ext cx="1913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index.html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AEE2247-15E5-4E1A-A77B-849BB4B7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97" y="2911151"/>
            <a:ext cx="3536091" cy="380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059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/>
              <a:t>Визначення відносин (зв'язків)</a:t>
            </a:r>
          </a:p>
          <a:p>
            <a:pPr marL="0" indent="0">
              <a:buNone/>
            </a:pPr>
            <a:r>
              <a:rPr lang="ru-RU" sz="1600" dirty="0"/>
              <a:t>На практиці класи моделей не існують самі по собі. Велику частину часу вони пов'язані з іншими моделями різними типами відносин: один-до-одного, один-до-багатьох, багато-до-багатьох.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2550" y="1214778"/>
            <a:ext cx="4872552" cy="378565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'categories'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Tag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'tags'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218813" y="4616647"/>
            <a:ext cx="6837385" cy="212365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'posts'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updated_on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onupdate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9473" y="156783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i="1" dirty="0"/>
              <a:t>Наприклад, пост в блозі відноситься до однієї категорії і має один або декілька тегів.</a:t>
            </a:r>
            <a:endParaRPr lang="en-US" sz="1600" i="1" dirty="0"/>
          </a:p>
          <a:p>
            <a:r>
              <a:rPr lang="ru-RU" sz="1600" i="1" dirty="0"/>
              <a:t> Іншими словами, існує відношення один-до-одного між категорією і постом і відношення багато-до-багатьох між постом і тегом. </a:t>
            </a:r>
            <a:endParaRPr lang="uk-UA" sz="1600" i="1" dirty="0"/>
          </a:p>
        </p:txBody>
      </p:sp>
    </p:spTree>
    <p:extLst>
      <p:ext uri="{BB962C8B-B14F-4D97-AF65-F5344CB8AC3E}">
        <p14:creationId xmlns:p14="http://schemas.microsoft.com/office/powerpoint/2010/main" val="36015364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Відношення один-до-багатьох </a:t>
            </a:r>
            <a:endParaRPr lang="en-US" sz="1800" b="1" dirty="0"/>
          </a:p>
          <a:p>
            <a:pPr marL="0" indent="0">
              <a:buNone/>
            </a:pPr>
            <a:r>
              <a:rPr lang="uk-UA" sz="1600" dirty="0"/>
              <a:t>Для створення відношення один-до-багатьох потрібно розмістити зовнішній ключ в дочірній таблиці. Це найпоширеніший тип відношення. </a:t>
            </a:r>
          </a:p>
          <a:p>
            <a:pPr marL="0" indent="0">
              <a:buNone/>
            </a:pPr>
            <a:r>
              <a:rPr lang="uk-UA" sz="1600" dirty="0"/>
              <a:t>Для створення відношення </a:t>
            </a:r>
            <a:r>
              <a:rPr lang="uk-UA" sz="1600" b="1" i="1" dirty="0"/>
              <a:t>один-до-багатьох</a:t>
            </a:r>
            <a:r>
              <a:rPr lang="uk-UA" sz="1600" dirty="0"/>
              <a:t> в </a:t>
            </a:r>
            <a:r>
              <a:rPr lang="en-US" sz="1600" dirty="0" err="1"/>
              <a:t>SQLAlchemy</a:t>
            </a:r>
            <a:r>
              <a:rPr lang="en-US" sz="1600" dirty="0"/>
              <a:t> </a:t>
            </a:r>
            <a:r>
              <a:rPr lang="uk-UA" sz="1600" dirty="0"/>
              <a:t>потрібно виконати наступні кроки: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uk-UA" sz="1600" dirty="0"/>
              <a:t>Створити новий екземпляр </a:t>
            </a:r>
            <a:r>
              <a:rPr lang="en-US" sz="1600" b="1" i="1" dirty="0" err="1"/>
              <a:t>db.Column</a:t>
            </a:r>
            <a:r>
              <a:rPr lang="en-US" sz="1600" dirty="0"/>
              <a:t> </a:t>
            </a:r>
            <a:r>
              <a:rPr lang="uk-UA" sz="1600" dirty="0"/>
              <a:t>за допомогою обмеження </a:t>
            </a:r>
            <a:r>
              <a:rPr lang="en-US" sz="1600" b="1" i="1" dirty="0" err="1"/>
              <a:t>db.ForeignKey</a:t>
            </a:r>
            <a:r>
              <a:rPr lang="en-US" sz="1600" dirty="0"/>
              <a:t> </a:t>
            </a:r>
            <a:r>
              <a:rPr lang="uk-UA" sz="1600" dirty="0"/>
              <a:t>в дочірньому класі.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uk-UA" sz="1600" dirty="0"/>
              <a:t>Визначити нову властивість за допомогою інструкції </a:t>
            </a:r>
            <a:r>
              <a:rPr lang="en-US" sz="1600" b="1" i="1" dirty="0" err="1"/>
              <a:t>db.relationship</a:t>
            </a:r>
            <a:r>
              <a:rPr lang="en-US" sz="1600" dirty="0"/>
              <a:t> </a:t>
            </a:r>
            <a:r>
              <a:rPr lang="uk-UA" sz="1600" dirty="0"/>
              <a:t>в батьківському класі. Ця властивість буде використовуватися для отримання доступу до зв'язаних об'єктів.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2015" y="2138107"/>
            <a:ext cx="4872552" cy="1938992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'categories'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posts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'category'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 &lt;=====!!!</a:t>
            </a:r>
            <a:b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015" y="4170795"/>
            <a:ext cx="6837385" cy="230832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Post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'posts'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content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updated_on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onupdate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category_id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ForeignKey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'categories.id'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 &lt;=====!!!</a:t>
            </a:r>
            <a:b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2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title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]}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endParaRPr kumimoji="0" lang="ru-RU" altLang="ru-RU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5687" y="2138107"/>
            <a:ext cx="67116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i="1" dirty="0"/>
              <a:t>Тут для моделі </a:t>
            </a:r>
            <a:r>
              <a:rPr lang="en-US" sz="1400" b="1" i="1" dirty="0"/>
              <a:t>Pos</a:t>
            </a:r>
            <a:r>
              <a:rPr lang="en-US" sz="1400" i="1" dirty="0"/>
              <a:t>t </a:t>
            </a:r>
            <a:r>
              <a:rPr lang="uk-UA" sz="1400" i="1" dirty="0"/>
              <a:t>і </a:t>
            </a:r>
            <a:r>
              <a:rPr lang="en-US" sz="1400" b="1" i="1" dirty="0"/>
              <a:t>Category</a:t>
            </a:r>
            <a:r>
              <a:rPr lang="en-US" sz="1400" i="1" dirty="0"/>
              <a:t> </a:t>
            </a:r>
            <a:r>
              <a:rPr lang="uk-UA" sz="1400" i="1" dirty="0"/>
              <a:t>були додані два нових атрибути: </a:t>
            </a:r>
            <a:r>
              <a:rPr lang="en-US" sz="1400" b="1" i="1" dirty="0"/>
              <a:t>posts</a:t>
            </a:r>
            <a:r>
              <a:rPr lang="en-US" sz="1400" i="1" dirty="0"/>
              <a:t> </a:t>
            </a:r>
            <a:r>
              <a:rPr lang="uk-UA" sz="1400" i="1" dirty="0"/>
              <a:t>і </a:t>
            </a:r>
            <a:r>
              <a:rPr lang="en-US" sz="1400" b="1" i="1" dirty="0" err="1"/>
              <a:t>category_id</a:t>
            </a:r>
            <a:r>
              <a:rPr lang="en-US" sz="1400" i="1" dirty="0"/>
              <a:t>. </a:t>
            </a:r>
            <a:r>
              <a:rPr lang="en-US" sz="1400" b="1" i="1" dirty="0" err="1"/>
              <a:t>db.ForeignKey</a:t>
            </a:r>
            <a:r>
              <a:rPr lang="en-US" sz="1400" b="1" i="1" dirty="0"/>
              <a:t>()</a:t>
            </a:r>
            <a:r>
              <a:rPr lang="en-US" sz="1400" i="1" dirty="0"/>
              <a:t> </a:t>
            </a:r>
            <a:r>
              <a:rPr lang="uk-UA" sz="1400" i="1" dirty="0"/>
              <a:t>приймає ім'я стовпчика, зовнішній ключ якого використовується. Тут значення </a:t>
            </a:r>
            <a:r>
              <a:rPr lang="en-US" sz="1400" b="1" i="1" dirty="0"/>
              <a:t>categories.id </a:t>
            </a:r>
            <a:r>
              <a:rPr lang="uk-UA" sz="1400" i="1" dirty="0"/>
              <a:t>передається виключенню </a:t>
            </a:r>
            <a:r>
              <a:rPr lang="en-US" sz="1400" b="1" i="1" dirty="0" err="1"/>
              <a:t>db.ForeignKey</a:t>
            </a:r>
            <a:r>
              <a:rPr lang="en-US" sz="1400" b="1" i="1" dirty="0"/>
              <a:t>()</a:t>
            </a:r>
            <a:r>
              <a:rPr lang="en-US" sz="1400" i="1" dirty="0"/>
              <a:t>.</a:t>
            </a:r>
            <a:r>
              <a:rPr lang="en-US" sz="1400" b="1" i="1" dirty="0"/>
              <a:t> </a:t>
            </a:r>
            <a:r>
              <a:rPr lang="uk-UA" sz="1400" i="1" dirty="0"/>
              <a:t>Це означає, що атрибут </a:t>
            </a:r>
            <a:r>
              <a:rPr lang="en-US" sz="1400" b="1" i="1" dirty="0" err="1"/>
              <a:t>category_id</a:t>
            </a:r>
            <a:r>
              <a:rPr lang="en-US" sz="1400" i="1" dirty="0"/>
              <a:t> </a:t>
            </a:r>
            <a:r>
              <a:rPr lang="uk-UA" sz="1400" i="1" dirty="0"/>
              <a:t>у </a:t>
            </a:r>
            <a:r>
              <a:rPr lang="en-US" sz="1400" b="1" i="1" dirty="0"/>
              <a:t>Post</a:t>
            </a:r>
            <a:r>
              <a:rPr lang="en-US" sz="1400" i="1" dirty="0"/>
              <a:t> </a:t>
            </a:r>
            <a:r>
              <a:rPr lang="uk-UA" sz="1400" i="1" dirty="0"/>
              <a:t>може приймати значення тільки у колонки </a:t>
            </a:r>
            <a:r>
              <a:rPr lang="en-US" sz="1400" b="1" i="1" dirty="0"/>
              <a:t>id</a:t>
            </a:r>
            <a:r>
              <a:rPr lang="en-US" sz="1400" i="1" dirty="0"/>
              <a:t> </a:t>
            </a:r>
            <a:r>
              <a:rPr lang="uk-UA" sz="1400" i="1" dirty="0"/>
              <a:t>таблиці </a:t>
            </a:r>
            <a:r>
              <a:rPr lang="en-US" sz="1400" b="1" i="1" dirty="0"/>
              <a:t>categories</a:t>
            </a:r>
            <a:r>
              <a:rPr lang="en-US" sz="1400" i="1" dirty="0"/>
              <a:t>. </a:t>
            </a:r>
            <a:r>
              <a:rPr lang="uk-UA" sz="1400" i="1" dirty="0"/>
              <a:t>Далі в моделі </a:t>
            </a:r>
            <a:r>
              <a:rPr lang="en-US" sz="1400" b="1" i="1" dirty="0"/>
              <a:t>Category</a:t>
            </a:r>
            <a:r>
              <a:rPr lang="en-US" sz="1400" i="1" dirty="0"/>
              <a:t> </a:t>
            </a:r>
            <a:r>
              <a:rPr lang="uk-UA" sz="1400" i="1" dirty="0"/>
              <a:t>є атрибут </a:t>
            </a:r>
            <a:r>
              <a:rPr lang="en-US" sz="1400" b="1" i="1" dirty="0"/>
              <a:t>posts</a:t>
            </a:r>
            <a:r>
              <a:rPr lang="en-US" sz="1400" i="1" dirty="0"/>
              <a:t>, </a:t>
            </a:r>
            <a:r>
              <a:rPr lang="ru-RU" sz="1400" i="1" dirty="0"/>
              <a:t>визначений</a:t>
            </a:r>
            <a:r>
              <a:rPr lang="uk-UA" sz="1400" i="1" dirty="0"/>
              <a:t> інструкцією </a:t>
            </a:r>
            <a:r>
              <a:rPr lang="en-US" sz="1400" b="1" i="1" dirty="0" err="1"/>
              <a:t>db.relationship</a:t>
            </a:r>
            <a:r>
              <a:rPr lang="en-US" sz="1400" b="1" i="1" dirty="0"/>
              <a:t>()</a:t>
            </a:r>
            <a:r>
              <a:rPr lang="en-US" sz="1400" i="1" dirty="0"/>
              <a:t>. </a:t>
            </a:r>
            <a:r>
              <a:rPr lang="ru-RU" sz="1400" i="1" dirty="0"/>
              <a:t>    </a:t>
            </a:r>
            <a:r>
              <a:rPr lang="en-US" sz="1400" b="1" i="1" dirty="0" err="1"/>
              <a:t>db.relationship</a:t>
            </a:r>
            <a:r>
              <a:rPr lang="en-US" sz="1400" b="1" i="1" dirty="0"/>
              <a:t>()</a:t>
            </a:r>
            <a:r>
              <a:rPr lang="en-US" sz="1400" i="1" dirty="0"/>
              <a:t> </a:t>
            </a:r>
            <a:r>
              <a:rPr lang="uk-UA" sz="1400" i="1" dirty="0"/>
              <a:t>використовується для додавання двостороннього зв'язку. Іншими словами, він додає атрибут класу моделі для доступу до зв'язаних об'єктів. Тобто, він приймає як мінімум один позиційний аргумент, який є ім'ям класу на іншій стороні відношення. </a:t>
            </a:r>
          </a:p>
        </p:txBody>
      </p:sp>
    </p:spTree>
    <p:extLst>
      <p:ext uri="{BB962C8B-B14F-4D97-AF65-F5344CB8AC3E}">
        <p14:creationId xmlns:p14="http://schemas.microsoft.com/office/powerpoint/2010/main" val="27685023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/>
              <a:t>Наприклад, якщо є об'єкт </a:t>
            </a:r>
            <a:r>
              <a:rPr lang="en-US" sz="1600" b="1" dirty="0"/>
              <a:t>Category</a:t>
            </a:r>
            <a:r>
              <a:rPr lang="en-US" sz="1600" dirty="0"/>
              <a:t> (</a:t>
            </a:r>
            <a:r>
              <a:rPr lang="uk-UA" sz="1600" dirty="0"/>
              <a:t>наприклад, </a:t>
            </a:r>
            <a:r>
              <a:rPr lang="en-US" sz="1600" b="1" i="1" dirty="0"/>
              <a:t>c</a:t>
            </a:r>
            <a:r>
              <a:rPr lang="en-US" sz="1600" dirty="0"/>
              <a:t>), </a:t>
            </a:r>
            <a:r>
              <a:rPr lang="uk-UA" sz="1600" dirty="0"/>
              <a:t>тоді доступ до всіх постів можна отримати за допомогою </a:t>
            </a:r>
            <a:r>
              <a:rPr lang="en-US" sz="1600" b="1" i="1" dirty="0" err="1"/>
              <a:t>c.posts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А що, якщо потрібно отримати дані з іншого боку, тобто, отримати категорію у об'єкта поста? </a:t>
            </a:r>
          </a:p>
          <a:p>
            <a:pPr marL="0" indent="0">
              <a:buNone/>
            </a:pPr>
            <a:r>
              <a:rPr lang="uk-UA" sz="1600" dirty="0"/>
              <a:t>Для цього використовується </a:t>
            </a:r>
            <a:r>
              <a:rPr lang="en-US" sz="1600" b="1" i="1" dirty="0" err="1"/>
              <a:t>backref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endParaRPr lang="uk-UA" sz="1600" dirty="0"/>
          </a:p>
          <a:p>
            <a:pPr marL="0" indent="0">
              <a:buNone/>
            </a:pPr>
            <a:r>
              <a:rPr lang="uk-UA" sz="1600" dirty="0"/>
              <a:t>Ця стрічка додає атрибут </a:t>
            </a:r>
            <a:r>
              <a:rPr lang="en-US" sz="1600" b="1" i="1" dirty="0"/>
              <a:t>category</a:t>
            </a:r>
            <a:r>
              <a:rPr lang="en-US" sz="1600" dirty="0"/>
              <a:t> </a:t>
            </a:r>
            <a:r>
              <a:rPr lang="uk-UA" sz="1600" dirty="0"/>
              <a:t>об'єкту </a:t>
            </a:r>
            <a:r>
              <a:rPr lang="en-US" sz="1600" b="1" i="1" dirty="0"/>
              <a:t>Post</a:t>
            </a:r>
            <a:r>
              <a:rPr lang="en-US" sz="1600" dirty="0"/>
              <a:t>. </a:t>
            </a:r>
            <a:r>
              <a:rPr lang="uk-UA" sz="1600" dirty="0"/>
              <a:t>Це означає, що якщо є об'єкт </a:t>
            </a:r>
            <a:r>
              <a:rPr lang="en-US" sz="1600" b="1" i="1" dirty="0"/>
              <a:t>Post</a:t>
            </a:r>
            <a:r>
              <a:rPr lang="en-US" sz="1600" dirty="0"/>
              <a:t> (</a:t>
            </a:r>
            <a:r>
              <a:rPr lang="uk-UA" sz="1600" dirty="0"/>
              <a:t>наприклад, </a:t>
            </a:r>
            <a:r>
              <a:rPr lang="en-US" sz="1600" b="1" i="1" dirty="0"/>
              <a:t>p</a:t>
            </a:r>
            <a:r>
              <a:rPr lang="en-US" sz="1600" dirty="0"/>
              <a:t>), </a:t>
            </a:r>
            <a:r>
              <a:rPr lang="uk-UA" sz="1600" dirty="0"/>
              <a:t>тоді доступ до категорії можна отримувати за допомогою </a:t>
            </a:r>
            <a:r>
              <a:rPr lang="en-US" sz="1600" b="1" i="1" dirty="0" err="1"/>
              <a:t>p.category</a:t>
            </a:r>
            <a:r>
              <a:rPr lang="en-US" sz="1600" dirty="0"/>
              <a:t>. </a:t>
            </a:r>
            <a:endParaRPr lang="uk-UA" sz="1600" dirty="0"/>
          </a:p>
          <a:p>
            <a:pPr marL="0" indent="0">
              <a:buNone/>
            </a:pPr>
            <a:r>
              <a:rPr lang="uk-UA" sz="1600" dirty="0"/>
              <a:t>Атрибути </a:t>
            </a:r>
            <a:r>
              <a:rPr lang="en-US" sz="1600" b="1" i="1" dirty="0"/>
              <a:t>category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en-US" sz="1600" i="1" dirty="0"/>
              <a:t>posts</a:t>
            </a:r>
            <a:r>
              <a:rPr lang="en-US" sz="1600" dirty="0"/>
              <a:t> </a:t>
            </a:r>
            <a:r>
              <a:rPr lang="uk-UA" sz="1600" dirty="0"/>
              <a:t>у об'єктів </a:t>
            </a:r>
            <a:r>
              <a:rPr lang="en-US" sz="1600" dirty="0"/>
              <a:t>Post </a:t>
            </a:r>
            <a:r>
              <a:rPr lang="uk-UA" sz="1600" dirty="0"/>
              <a:t>і </a:t>
            </a:r>
            <a:r>
              <a:rPr lang="en-US" sz="1600" dirty="0"/>
              <a:t>Category </a:t>
            </a:r>
            <a:r>
              <a:rPr lang="uk-UA" sz="1600" dirty="0"/>
              <a:t>існують тільки для зручності. Вони не є реальними колонками в таблиці. </a:t>
            </a:r>
          </a:p>
          <a:p>
            <a:pPr marL="0" indent="0">
              <a:buNone/>
            </a:pPr>
            <a:r>
              <a:rPr lang="uk-UA" sz="1600" dirty="0"/>
              <a:t>Варто зазначити, що на відміну від атрибута, представленого зовнішнім ключем (який повинен бути визначений на стороні «багато» в відношаннях), </a:t>
            </a:r>
            <a:r>
              <a:rPr lang="en-US" sz="1600" b="1" i="1" dirty="0" err="1"/>
              <a:t>db.relationship</a:t>
            </a:r>
            <a:r>
              <a:rPr lang="en-US" sz="1600" b="1" i="1" dirty="0"/>
              <a:t>() </a:t>
            </a:r>
            <a:r>
              <a:rPr lang="uk-UA" sz="1600" dirty="0"/>
              <a:t>можна визначати з будь-якого боку.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233555"/>
            <a:ext cx="4068743" cy="30777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posts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'category'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600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Відношення один-до-одного </a:t>
            </a:r>
          </a:p>
          <a:p>
            <a:pPr marL="0" indent="0">
              <a:buNone/>
            </a:pPr>
            <a:r>
              <a:rPr lang="uk-UA" sz="1600" dirty="0"/>
              <a:t>Створення відношення один-до-одного в </a:t>
            </a:r>
            <a:r>
              <a:rPr lang="en-US" sz="1600" i="1" dirty="0" err="1"/>
              <a:t>SQLAlchem</a:t>
            </a:r>
            <a:r>
              <a:rPr lang="en-US" sz="1600" dirty="0" err="1"/>
              <a:t>y</a:t>
            </a:r>
            <a:r>
              <a:rPr lang="en-US" sz="1600" dirty="0"/>
              <a:t> - </a:t>
            </a:r>
            <a:r>
              <a:rPr lang="uk-UA" sz="1600" dirty="0"/>
              <a:t>це майже те ж саме, що і відношення один-до-багатьох. Єдина відмінність - те, що інструкції </a:t>
            </a:r>
            <a:r>
              <a:rPr lang="en-US" sz="1600" b="1" i="1" dirty="0" err="1"/>
              <a:t>db.relationship</a:t>
            </a:r>
            <a:r>
              <a:rPr lang="en-US" sz="1600" b="1" i="1" dirty="0"/>
              <a:t>() </a:t>
            </a:r>
            <a:r>
              <a:rPr lang="uk-UA" sz="1600" dirty="0"/>
              <a:t>передається додатковий аргумент </a:t>
            </a:r>
            <a:r>
              <a:rPr lang="en-US" sz="1600" b="1" i="1" dirty="0" err="1"/>
              <a:t>uselist</a:t>
            </a:r>
            <a:r>
              <a:rPr lang="en-US" sz="1600" b="1" i="1" dirty="0"/>
              <a:t> = False</a:t>
            </a:r>
            <a:r>
              <a:rPr lang="uk-UA" sz="1600" dirty="0"/>
              <a:t>: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174005"/>
            <a:ext cx="7196201" cy="3323987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Employee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'employees'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designation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doj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dl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'DriverLicense'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'employee'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uselist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DriverLicense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'driverlicense'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license_number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renewed_on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expiry_date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employee_id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ForeignKey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'employees.id'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Foreign key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550" y="4697045"/>
            <a:ext cx="113470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Примітка: в цих класах передбачається, що у співробітника (</a:t>
            </a:r>
            <a:r>
              <a:rPr lang="en-US" sz="1600" i="1" dirty="0"/>
              <a:t>employee) </a:t>
            </a:r>
            <a:r>
              <a:rPr lang="uk-UA" sz="1600" i="1" dirty="0"/>
              <a:t>не може бути більше одного водійського посвідчення (</a:t>
            </a:r>
            <a:r>
              <a:rPr lang="en-US" sz="1600" i="1" dirty="0"/>
              <a:t>driver license). </a:t>
            </a:r>
            <a:r>
              <a:rPr lang="uk-UA" sz="1600" i="1" dirty="0"/>
              <a:t>Тому відносини між співробітником і правами - один-до-одного. </a:t>
            </a:r>
          </a:p>
          <a:p>
            <a:r>
              <a:rPr lang="uk-UA" sz="1600" i="1" dirty="0"/>
              <a:t>З об'єктом </a:t>
            </a:r>
            <a:r>
              <a:rPr lang="en-US" sz="1600" b="1" i="1" dirty="0"/>
              <a:t>Employee</a:t>
            </a:r>
            <a:r>
              <a:rPr lang="en-US" sz="1600" i="1" dirty="0"/>
              <a:t> </a:t>
            </a:r>
            <a:r>
              <a:rPr lang="uk-UA" sz="1600" i="1" dirty="0"/>
              <a:t>можна використовувати </a:t>
            </a:r>
            <a:r>
              <a:rPr lang="en-US" sz="1600" b="1" i="1" dirty="0" err="1"/>
              <a:t>e.dl</a:t>
            </a:r>
            <a:r>
              <a:rPr lang="en-US" sz="1600" i="1" dirty="0"/>
              <a:t>, </a:t>
            </a:r>
            <a:r>
              <a:rPr lang="uk-UA" sz="1600" i="1" dirty="0"/>
              <a:t>щоб повернути об'єкт </a:t>
            </a:r>
            <a:r>
              <a:rPr lang="en-US" sz="1600" b="1" i="1" dirty="0" err="1"/>
              <a:t>DriverLicense</a:t>
            </a:r>
            <a:r>
              <a:rPr lang="en-US" sz="1600" i="1" dirty="0"/>
              <a:t>. </a:t>
            </a:r>
            <a:r>
              <a:rPr lang="uk-UA" sz="1600" i="1" dirty="0"/>
              <a:t>Якщо не передати інструкції </a:t>
            </a:r>
            <a:r>
              <a:rPr lang="en-US" sz="1600" b="1" i="1" dirty="0" err="1"/>
              <a:t>db.relationship</a:t>
            </a:r>
            <a:r>
              <a:rPr lang="en-US" sz="1600" b="1" i="1" dirty="0"/>
              <a:t>()</a:t>
            </a:r>
            <a:r>
              <a:rPr lang="en-US" sz="1600" i="1" dirty="0"/>
              <a:t> </a:t>
            </a:r>
            <a:r>
              <a:rPr lang="uk-UA" sz="1600" i="1" dirty="0"/>
              <a:t>значення </a:t>
            </a:r>
            <a:r>
              <a:rPr lang="en-US" sz="1600" b="1" i="1" dirty="0" err="1"/>
              <a:t>uselist</a:t>
            </a:r>
            <a:r>
              <a:rPr lang="en-US" sz="1600" b="1" i="1" dirty="0"/>
              <a:t> = False</a:t>
            </a:r>
            <a:r>
              <a:rPr lang="en-US" sz="1600" i="1" dirty="0"/>
              <a:t>, </a:t>
            </a:r>
            <a:r>
              <a:rPr lang="uk-UA" sz="1600" i="1" dirty="0"/>
              <a:t>тоді між </a:t>
            </a:r>
            <a:r>
              <a:rPr lang="en-US" sz="1600" b="1" i="1" dirty="0"/>
              <a:t>Employee</a:t>
            </a:r>
            <a:r>
              <a:rPr lang="en-US" sz="1600" i="1" dirty="0"/>
              <a:t> </a:t>
            </a:r>
            <a:r>
              <a:rPr lang="uk-UA" sz="1600" i="1" dirty="0"/>
              <a:t>і </a:t>
            </a:r>
            <a:r>
              <a:rPr lang="en-US" sz="1600" b="1" i="1" dirty="0" err="1"/>
              <a:t>DriverLicense</a:t>
            </a:r>
            <a:r>
              <a:rPr lang="en-US" sz="1600" i="1" dirty="0"/>
              <a:t> </a:t>
            </a:r>
            <a:r>
              <a:rPr lang="uk-UA" sz="1600" i="1" dirty="0"/>
              <a:t>буде встановлено відношення один-до-багатьох, і </a:t>
            </a:r>
            <a:r>
              <a:rPr lang="en-US" sz="1600" b="1" i="1" dirty="0" err="1"/>
              <a:t>e.dl</a:t>
            </a:r>
            <a:r>
              <a:rPr lang="en-US" sz="1600" i="1" dirty="0"/>
              <a:t> </a:t>
            </a:r>
            <a:r>
              <a:rPr lang="uk-UA" sz="1600" i="1" dirty="0"/>
              <a:t>поверне список об'єктів </a:t>
            </a:r>
            <a:r>
              <a:rPr lang="en-US" sz="1600" b="1" i="1" dirty="0" err="1"/>
              <a:t>DriverLicense</a:t>
            </a:r>
            <a:r>
              <a:rPr lang="en-US" sz="1600" i="1" dirty="0"/>
              <a:t>, </a:t>
            </a:r>
            <a:r>
              <a:rPr lang="uk-UA" sz="1600" i="1" dirty="0"/>
              <a:t>замість одного об'єкта. При цьому аргумент </a:t>
            </a:r>
            <a:r>
              <a:rPr lang="en-US" sz="1600" b="1" dirty="0" err="1"/>
              <a:t>uselist</a:t>
            </a:r>
            <a:r>
              <a:rPr lang="en-US" sz="1600" b="1" dirty="0"/>
              <a:t> = False </a:t>
            </a:r>
            <a:r>
              <a:rPr lang="uk-UA" sz="1600" i="1" dirty="0"/>
              <a:t>не вплине на атрибут </a:t>
            </a:r>
            <a:r>
              <a:rPr lang="en-US" sz="1600" b="1" i="1" dirty="0"/>
              <a:t>employee</a:t>
            </a:r>
            <a:r>
              <a:rPr lang="en-US" sz="1600" i="1" dirty="0"/>
              <a:t> </a:t>
            </a:r>
            <a:r>
              <a:rPr lang="uk-UA" sz="1600" i="1" dirty="0"/>
              <a:t>об'єкта </a:t>
            </a:r>
            <a:r>
              <a:rPr lang="en-US" sz="1600" b="1" i="1" dirty="0" err="1"/>
              <a:t>DriverLicense</a:t>
            </a:r>
            <a:r>
              <a:rPr lang="en-US" sz="1600" i="1" dirty="0"/>
              <a:t>. </a:t>
            </a:r>
            <a:r>
              <a:rPr lang="uk-UA" sz="1600" i="1" dirty="0"/>
              <a:t>Як і завжди, він поверне один об'єкт. </a:t>
            </a:r>
          </a:p>
        </p:txBody>
      </p:sp>
    </p:spTree>
    <p:extLst>
      <p:ext uri="{BB962C8B-B14F-4D97-AF65-F5344CB8AC3E}">
        <p14:creationId xmlns:p14="http://schemas.microsoft.com/office/powerpoint/2010/main" val="22095035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b="1" dirty="0"/>
              <a:t>Відношення багато-до-багатьох</a:t>
            </a:r>
          </a:p>
          <a:p>
            <a:pPr marL="0" indent="0">
              <a:buNone/>
            </a:pPr>
            <a:r>
              <a:rPr lang="uk-UA" sz="1600" dirty="0"/>
              <a:t>Відношення багато-до-багатьох вимагає додаткової асоціативної таблиці. </a:t>
            </a:r>
          </a:p>
          <a:p>
            <a:pPr marL="0" indent="0">
              <a:buNone/>
            </a:pPr>
            <a:r>
              <a:rPr lang="uk-UA" sz="1600" i="1" dirty="0"/>
              <a:t>Як приклад можна взяти блог. Пост в блозі зазвичай має один або декілька тегів. Аналогічним чином один тег може асоціюватися з одним чи декількома постами. Так утворюється відношення між </a:t>
            </a:r>
            <a:r>
              <a:rPr lang="en-US" sz="1600" b="1" i="1" dirty="0"/>
              <a:t>posts</a:t>
            </a:r>
            <a:r>
              <a:rPr lang="en-US" sz="1600" i="1" dirty="0"/>
              <a:t> </a:t>
            </a:r>
            <a:r>
              <a:rPr lang="uk-UA" sz="1600" i="1" dirty="0"/>
              <a:t>і </a:t>
            </a:r>
            <a:r>
              <a:rPr lang="en-US" sz="1600" b="1" i="1" dirty="0"/>
              <a:t>tags</a:t>
            </a:r>
            <a:r>
              <a:rPr lang="en-US" sz="1600" i="1" dirty="0"/>
              <a:t>. </a:t>
            </a:r>
            <a:r>
              <a:rPr lang="uk-UA" sz="1600" i="1" dirty="0"/>
              <a:t>Недостатньо додати зовнішній ключ, що посилається на </a:t>
            </a:r>
            <a:r>
              <a:rPr lang="en-US" sz="1600" b="1" i="1" dirty="0"/>
              <a:t>id </a:t>
            </a:r>
            <a:r>
              <a:rPr lang="uk-UA" sz="1600" i="1" dirty="0"/>
              <a:t>постів, тому що у тега може бути один або кілька постів. В якості вирішення потрібно створити нову таблицю асоціацій, визначивши 2 зовнішніх ключа, що посилаються на колонки </a:t>
            </a:r>
            <a:r>
              <a:rPr lang="en-US" sz="1600" b="1" i="1" dirty="0"/>
              <a:t>post.id</a:t>
            </a:r>
            <a:r>
              <a:rPr lang="en-US" sz="1600" i="1" dirty="0"/>
              <a:t> </a:t>
            </a:r>
            <a:r>
              <a:rPr lang="uk-UA" sz="1600" i="1" dirty="0"/>
              <a:t>і </a:t>
            </a:r>
            <a:r>
              <a:rPr lang="en-US" sz="1600" b="1" i="1" dirty="0"/>
              <a:t>tag.id</a:t>
            </a:r>
            <a:r>
              <a:rPr lang="en-US" sz="1600" i="1" dirty="0"/>
              <a:t>. </a:t>
            </a:r>
            <a:endParaRPr lang="uk-UA" sz="1600" i="1" dirty="0"/>
          </a:p>
          <a:p>
            <a:pPr marL="0" indent="0">
              <a:buNone/>
            </a:pPr>
            <a:endParaRPr lang="uk-UA" sz="1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9087"/>
            <a:ext cx="6180952" cy="2504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5025" y="4945452"/>
            <a:ext cx="114916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i="1" dirty="0"/>
              <a:t>Як видно на зображенні, відношення багато-до-багатьох між постом і тегом створюється за допомогою двох відносин один-до-одного. Перше таке відношення встановлено між таблицями </a:t>
            </a:r>
            <a:r>
              <a:rPr lang="uk-UA" sz="1600" b="1" i="1" dirty="0"/>
              <a:t>posts</a:t>
            </a:r>
            <a:r>
              <a:rPr lang="uk-UA" sz="1600" i="1" dirty="0"/>
              <a:t> і </a:t>
            </a:r>
            <a:r>
              <a:rPr lang="uk-UA" sz="1600" b="1" i="1" dirty="0"/>
              <a:t>post_tags</a:t>
            </a:r>
            <a:r>
              <a:rPr lang="uk-UA" sz="1600" i="1" dirty="0"/>
              <a:t>, друге - між </a:t>
            </a:r>
            <a:r>
              <a:rPr lang="uk-UA" sz="1600" b="1" i="1" dirty="0"/>
              <a:t>tags</a:t>
            </a:r>
            <a:r>
              <a:rPr lang="uk-UA" sz="1600" i="1" dirty="0"/>
              <a:t> і </a:t>
            </a:r>
            <a:r>
              <a:rPr lang="uk-UA" sz="1600" b="1" i="1" dirty="0"/>
              <a:t>post_tags</a:t>
            </a:r>
            <a:r>
              <a:rPr lang="uk-UA" sz="16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65068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982" y="190122"/>
            <a:ext cx="5821378" cy="654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i="1" dirty="0"/>
              <a:t>В рядках 12-14 таблиця асоціацій визначається у вигляді об'єкта </a:t>
            </a:r>
            <a:r>
              <a:rPr lang="en-US" sz="1400" b="1" i="1" dirty="0" err="1"/>
              <a:t>db.Table</a:t>
            </a:r>
            <a:r>
              <a:rPr lang="en-US" sz="1400" b="1" i="1" dirty="0"/>
              <a:t>()</a:t>
            </a:r>
            <a:r>
              <a:rPr lang="en-US" sz="1400" i="1" dirty="0"/>
              <a:t>. </a:t>
            </a:r>
            <a:endParaRPr lang="uk-UA" sz="1400" i="1" dirty="0"/>
          </a:p>
          <a:p>
            <a:pPr marL="0" indent="0">
              <a:buNone/>
            </a:pPr>
            <a:r>
              <a:rPr lang="uk-UA" sz="1400" i="1" dirty="0"/>
              <a:t>Перший аргумент таблиці </a:t>
            </a:r>
            <a:r>
              <a:rPr lang="en-US" sz="1400" b="1" i="1" dirty="0" err="1"/>
              <a:t>db.Table</a:t>
            </a:r>
            <a:r>
              <a:rPr lang="en-US" sz="1400" b="1" i="1" dirty="0"/>
              <a:t>() </a:t>
            </a:r>
            <a:r>
              <a:rPr lang="en-US" sz="1400" i="1" dirty="0"/>
              <a:t>- </a:t>
            </a:r>
            <a:r>
              <a:rPr lang="uk-UA" sz="1400" i="1" dirty="0"/>
              <a:t>ім'я таблиці, а додаткові аргументи - це колонки, представлені екземплярами </a:t>
            </a:r>
            <a:r>
              <a:rPr lang="en-US" sz="1400" b="1" i="1" dirty="0" err="1"/>
              <a:t>db.Column</a:t>
            </a:r>
            <a:r>
              <a:rPr lang="en-US" sz="1400" b="1" i="1" dirty="0"/>
              <a:t>()</a:t>
            </a:r>
            <a:r>
              <a:rPr lang="uk-UA" sz="1400" b="1" i="1" dirty="0"/>
              <a:t> </a:t>
            </a:r>
          </a:p>
          <a:p>
            <a:pPr marL="0" indent="0">
              <a:buNone/>
            </a:pPr>
            <a:r>
              <a:rPr lang="uk-UA" sz="1400" i="1" dirty="0"/>
              <a:t>Синтаксис для створення таблиці асоціацій може здатися дивним, якщо порівнювати з процесом створення класу моделі. Це тому що таблиця асоціацій створюється за допомогою </a:t>
            </a:r>
            <a:r>
              <a:rPr lang="en-US" sz="1400" b="1" i="1" dirty="0" err="1"/>
              <a:t>SQLAlchemy</a:t>
            </a:r>
            <a:r>
              <a:rPr lang="en-US" sz="1400" b="1" i="1" dirty="0"/>
              <a:t> Core </a:t>
            </a:r>
            <a:r>
              <a:rPr lang="en-US" sz="1400" i="1" dirty="0"/>
              <a:t>- </a:t>
            </a:r>
            <a:r>
              <a:rPr lang="uk-UA" sz="1400" i="1" dirty="0"/>
              <a:t>ще одного елемента </a:t>
            </a:r>
            <a:r>
              <a:rPr lang="en-US" sz="1400" i="1" dirty="0" err="1"/>
              <a:t>SQLAlchemy</a:t>
            </a:r>
            <a:r>
              <a:rPr lang="en-US" sz="1400" i="1" dirty="0"/>
              <a:t>. </a:t>
            </a:r>
            <a:endParaRPr lang="uk-UA" sz="1400" i="1" dirty="0"/>
          </a:p>
          <a:p>
            <a:pPr marL="0" indent="0">
              <a:buNone/>
            </a:pPr>
            <a:r>
              <a:rPr lang="uk-UA" sz="1400" i="1" dirty="0"/>
              <a:t>Далі потрібно повідомити класу моделі про таблиці асоціацій, яка буде використовуватися. </a:t>
            </a:r>
          </a:p>
          <a:p>
            <a:pPr marL="0" indent="0">
              <a:buNone/>
            </a:pPr>
            <a:r>
              <a:rPr lang="uk-UA" sz="1400" i="1" dirty="0"/>
              <a:t>За це відповідає аргумент-ключове слово </a:t>
            </a:r>
            <a:r>
              <a:rPr lang="en-US" sz="1400" b="1" i="1" dirty="0"/>
              <a:t>secondary</a:t>
            </a:r>
            <a:r>
              <a:rPr lang="en-US" sz="1400" i="1" dirty="0"/>
              <a:t>. </a:t>
            </a:r>
            <a:r>
              <a:rPr lang="uk-UA" sz="1400" i="1" dirty="0"/>
              <a:t>На останньому рядку </a:t>
            </a:r>
            <a:r>
              <a:rPr lang="en-US" sz="1400" b="1" i="1" dirty="0" err="1"/>
              <a:t>db.relationship</a:t>
            </a:r>
            <a:r>
              <a:rPr lang="en-US" sz="1400" b="1" i="1" dirty="0"/>
              <a:t>() </a:t>
            </a:r>
            <a:r>
              <a:rPr lang="uk-UA" sz="1400" i="1" dirty="0"/>
              <a:t>викликається з аргументом </a:t>
            </a:r>
            <a:r>
              <a:rPr lang="en-US" sz="1400" b="1" i="1" dirty="0"/>
              <a:t>secondary</a:t>
            </a:r>
            <a:r>
              <a:rPr lang="en-US" sz="1400" i="1" dirty="0"/>
              <a:t>, </a:t>
            </a:r>
            <a:r>
              <a:rPr lang="uk-UA" sz="1400" i="1" dirty="0"/>
              <a:t>значення якого - </a:t>
            </a:r>
            <a:r>
              <a:rPr lang="en-US" sz="1400" b="1" i="1" dirty="0" err="1"/>
              <a:t>post_tags</a:t>
            </a:r>
            <a:r>
              <a:rPr lang="en-US" sz="1400" i="1" dirty="0"/>
              <a:t>. </a:t>
            </a:r>
            <a:endParaRPr lang="uk-UA" sz="1400" i="1" dirty="0"/>
          </a:p>
          <a:p>
            <a:pPr marL="0" indent="0">
              <a:buNone/>
            </a:pPr>
            <a:r>
              <a:rPr lang="uk-UA" sz="1400" i="1" dirty="0"/>
              <a:t>Хоча відношення було визначено в моделі </a:t>
            </a:r>
            <a:r>
              <a:rPr lang="en-US" sz="1400" b="1" i="1" dirty="0"/>
              <a:t>Tag</a:t>
            </a:r>
            <a:r>
              <a:rPr lang="en-US" sz="1400" i="1" dirty="0"/>
              <a:t>, </a:t>
            </a:r>
            <a:r>
              <a:rPr lang="uk-UA" sz="1400" i="1" dirty="0"/>
              <a:t>його можна так само просто визначити в моделі </a:t>
            </a:r>
            <a:r>
              <a:rPr lang="en-US" sz="1400" b="1" i="1" dirty="0"/>
              <a:t>Post</a:t>
            </a:r>
            <a:r>
              <a:rPr lang="en-US" sz="1400" i="1" dirty="0"/>
              <a:t>. </a:t>
            </a:r>
            <a:r>
              <a:rPr lang="uk-UA" sz="1400" i="1" dirty="0"/>
              <a:t>Якщо є, наприклад, об'єкт </a:t>
            </a:r>
            <a:r>
              <a:rPr lang="en-US" sz="1400" b="1" i="1" dirty="0"/>
              <a:t>p</a:t>
            </a:r>
            <a:r>
              <a:rPr lang="en-US" sz="1400" i="1" dirty="0"/>
              <a:t> </a:t>
            </a:r>
            <a:r>
              <a:rPr lang="uk-UA" sz="1400" i="1" dirty="0"/>
              <a:t>класу </a:t>
            </a:r>
            <a:r>
              <a:rPr lang="en-US" sz="1400" b="1" i="1" dirty="0"/>
              <a:t>Post</a:t>
            </a:r>
            <a:r>
              <a:rPr lang="en-US" sz="1400" i="1" dirty="0"/>
              <a:t>, </a:t>
            </a:r>
            <a:r>
              <a:rPr lang="uk-UA" sz="1400" i="1" dirty="0"/>
              <a:t>тоді доступ до всіх його тегів можна отримати за допомогою </a:t>
            </a:r>
            <a:r>
              <a:rPr lang="en-US" sz="1400" b="1" i="1" dirty="0" err="1"/>
              <a:t>p.tags</a:t>
            </a:r>
            <a:r>
              <a:rPr lang="en-US" sz="1400" i="1" dirty="0"/>
              <a:t>. </a:t>
            </a:r>
            <a:r>
              <a:rPr lang="uk-UA" sz="1400" i="1" dirty="0"/>
              <a:t>За допомогою об'єкта класу </a:t>
            </a:r>
            <a:r>
              <a:rPr lang="en-US" sz="1400" b="1" i="1" dirty="0"/>
              <a:t>Tag</a:t>
            </a:r>
            <a:r>
              <a:rPr lang="uk-UA" sz="1400" b="1" i="1" dirty="0"/>
              <a:t> </a:t>
            </a:r>
            <a:r>
              <a:rPr lang="en-US" sz="1400" i="1" dirty="0"/>
              <a:t>(t), </a:t>
            </a:r>
            <a:r>
              <a:rPr lang="uk-UA" sz="1400" i="1" dirty="0"/>
              <a:t>доступ до постів можна отримати командою </a:t>
            </a:r>
            <a:r>
              <a:rPr lang="en-US" sz="1400" b="1" i="1" dirty="0" err="1"/>
              <a:t>t.posts</a:t>
            </a:r>
            <a:r>
              <a:rPr lang="en-US" sz="1400" i="1" dirty="0"/>
              <a:t>. </a:t>
            </a:r>
            <a:endParaRPr lang="uk-UA" sz="1400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190122"/>
            <a:ext cx="5724644" cy="612475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Category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'categories'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posts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'category'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  &lt;=====!!!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post_tags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'post_tags'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'post_id'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ForeignKey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'posts.id'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)),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'tag_id'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ForeignKey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'tags.id'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Tag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Model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__tablename__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'tags'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id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primary_key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slug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255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nullable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__repr__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f"&lt;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id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: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&gt;"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created_on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Column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utcnow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posts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db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relationship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'Post'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secondary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post_tags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backref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'tags'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77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2AB416-BC08-42AD-9D5A-AE5A7A53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77282"/>
            <a:ext cx="11607282" cy="6540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000" b="1" dirty="0"/>
              <a:t>Розгортання </a:t>
            </a:r>
            <a:r>
              <a:rPr lang="en-US" sz="2000" b="1" dirty="0"/>
              <a:t>Flask- </a:t>
            </a:r>
            <a:r>
              <a:rPr lang="uk-UA" sz="2000" b="1" dirty="0"/>
              <a:t>додатку на платформі </a:t>
            </a:r>
            <a:r>
              <a:rPr lang="en-US" sz="2000" b="1" dirty="0"/>
              <a:t>Heroku</a:t>
            </a:r>
          </a:p>
          <a:p>
            <a:pPr marL="0" indent="0">
              <a:buNone/>
            </a:pPr>
            <a:r>
              <a:rPr lang="en-US" sz="1800" dirty="0"/>
              <a:t>Heroku – </a:t>
            </a:r>
            <a:r>
              <a:rPr lang="uk-UA" sz="1800" dirty="0"/>
              <a:t>одна з перших хмарних платформ як сервіс (</a:t>
            </a:r>
            <a:r>
              <a:rPr lang="en-US" sz="1800" dirty="0"/>
              <a:t>PaaS), </a:t>
            </a:r>
            <a:r>
              <a:rPr lang="uk-UA" sz="1800" dirty="0"/>
              <a:t>що підтримує кілька мов – </a:t>
            </a:r>
            <a:r>
              <a:rPr lang="en-US" sz="1800" dirty="0"/>
              <a:t>Ruby, Java, Node.js, Scala, Clojure, Python, PHP </a:t>
            </a:r>
            <a:r>
              <a:rPr lang="uk-UA" sz="1800" dirty="0"/>
              <a:t>та </a:t>
            </a:r>
            <a:r>
              <a:rPr lang="en-US" sz="1800" dirty="0"/>
              <a:t>Go. </a:t>
            </a:r>
            <a:endParaRPr lang="uk-UA" sz="1800" dirty="0"/>
          </a:p>
          <a:p>
            <a:pPr marL="0" indent="0">
              <a:buNone/>
            </a:pPr>
            <a:r>
              <a:rPr lang="uk-UA" sz="1800" dirty="0"/>
              <a:t>Перше, що потрібно зробити, це визначити, які бібліотеки використовує додаток. Таким чином, </a:t>
            </a:r>
            <a:r>
              <a:rPr lang="en-US" sz="1800" dirty="0"/>
              <a:t>Heroku </a:t>
            </a:r>
            <a:r>
              <a:rPr lang="uk-UA" sz="1800" dirty="0"/>
              <a:t>знає, які з них потрібно надати подібно до того, як ми встановлюємо їх локально при розробці програми. 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sz="1800" dirty="0"/>
              <a:t>Для цього нам потрібно створити файл </a:t>
            </a:r>
            <a:r>
              <a:rPr lang="en-US" sz="1800" b="1" i="1" dirty="0"/>
              <a:t>requirements.txt</a:t>
            </a:r>
            <a:r>
              <a:rPr lang="en-US" sz="1800" dirty="0"/>
              <a:t> </a:t>
            </a:r>
            <a:r>
              <a:rPr lang="uk-UA" sz="1800" dirty="0"/>
              <a:t>з усіма модулями</a:t>
            </a:r>
            <a:endParaRPr lang="en-US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E0BD465-838C-416A-B062-A90B7202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2632399"/>
            <a:ext cx="2705100" cy="3429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9474CE0-31DC-4F94-B333-C91290D9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318" y="1923063"/>
            <a:ext cx="2048831" cy="2246769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click==8.0.3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colorama==0.4.4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Flask==2.0.2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Flask-SQLAlchemy==2.5.1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greenlet==1.1.2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itsdangerous==2.0.1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Jinja2==3.0.3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MarkupSafe==2.0.1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SQLAlchemy==1.4.27</a:t>
            </a:r>
            <a:b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noProof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Werkzeug==2.0.2</a:t>
            </a:r>
            <a:endParaRPr kumimoji="0" lang="ru-RU" altLang="ru-RU" sz="32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12DB6E8-53CE-425C-B50B-007818DAD83B}"/>
              </a:ext>
            </a:extLst>
          </p:cNvPr>
          <p:cNvSpPr txBox="1"/>
          <p:nvPr/>
        </p:nvSpPr>
        <p:spPr>
          <a:xfrm>
            <a:off x="205273" y="3770735"/>
            <a:ext cx="6876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Тепер </a:t>
            </a:r>
            <a:r>
              <a:rPr lang="uk-UA" dirty="0" err="1"/>
              <a:t>необхідностворити</a:t>
            </a:r>
            <a:r>
              <a:rPr lang="uk-UA" dirty="0"/>
              <a:t> обліковий запис </a:t>
            </a:r>
            <a:r>
              <a:rPr lang="en-US" dirty="0"/>
              <a:t>Heroku. </a:t>
            </a:r>
            <a:endParaRPr lang="uk-UA" dirty="0"/>
          </a:p>
          <a:p>
            <a:r>
              <a:rPr lang="uk-UA" dirty="0"/>
              <a:t>Після цього, на панелі інструментів виберіть </a:t>
            </a:r>
            <a:r>
              <a:rPr lang="en-US" dirty="0"/>
              <a:t>New -&gt; Create new app: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8C67E23-0AD1-40ED-8D20-8158824C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2858"/>
            <a:ext cx="12192000" cy="144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3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50" y="190122"/>
            <a:ext cx="11651810" cy="63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b="1" dirty="0"/>
              <a:t>Коментарі</a:t>
            </a:r>
          </a:p>
          <a:p>
            <a:pPr marL="0" indent="0">
              <a:buNone/>
            </a:pPr>
            <a:r>
              <a:rPr lang="ru-RU" sz="1600" dirty="0"/>
              <a:t> У Jinja використовується наступний синтаксис для додавання коментарів в один або кілька рядків: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 algn="ctr">
              <a:buNone/>
            </a:pPr>
            <a:r>
              <a:rPr lang="ru-RU" sz="1600" b="1" dirty="0"/>
              <a:t>Оголошення змінних </a:t>
            </a:r>
          </a:p>
          <a:p>
            <a:pPr marL="0" indent="0">
              <a:buNone/>
            </a:pPr>
            <a:r>
              <a:rPr lang="ru-RU" sz="1600" dirty="0"/>
              <a:t>Всередині шаблону можна задати змінну за допомогою інструкції </a:t>
            </a:r>
            <a:r>
              <a:rPr lang="ru-RU" sz="1600" b="1" i="1" dirty="0"/>
              <a:t>set</a:t>
            </a:r>
            <a:r>
              <a:rPr lang="ru-RU" sz="1600" dirty="0"/>
              <a:t>. 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uk-UA" sz="1600" dirty="0"/>
              <a:t>Змінні визначаються для зберігання результатів складних операцій, так щоб їх можна було використовувати далі в шаблоні. </a:t>
            </a:r>
          </a:p>
          <a:p>
            <a:pPr marL="0" indent="0">
              <a:buNone/>
            </a:pPr>
            <a:r>
              <a:rPr lang="uk-UA" sz="1600" dirty="0"/>
              <a:t>Змінні, визначені поза керуючими конструкціями, ведуть себе як глобальні змінні і доступні всередині будь-якої структури. </a:t>
            </a:r>
          </a:p>
          <a:p>
            <a:pPr marL="0" indent="0">
              <a:buNone/>
            </a:pPr>
            <a:r>
              <a:rPr lang="uk-UA" sz="1600" dirty="0"/>
              <a:t>Проте змінні, створені всередині конструкцій, поводяться як локальні змінні і видимі тільки всередині цих конкретних конструкцій. Єдиний виняток - інструкція </a:t>
            </a:r>
            <a:r>
              <a:rPr lang="en-US" sz="1600" b="1" i="1" dirty="0"/>
              <a:t>if</a:t>
            </a:r>
            <a:r>
              <a:rPr lang="en-US" sz="1600" dirty="0"/>
              <a:t>.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</a:t>
            </a:r>
            <a:endParaRPr lang="uk-UA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2550" y="895043"/>
            <a:ext cx="1961243" cy="1600438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 комментар #}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{#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це 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багатострічковий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    коментар</a:t>
            </a:r>
            <a:b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</a:b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546E7A"/>
                </a:solidFill>
                <a:effectLst/>
                <a:latin typeface="JetBrains Mono"/>
              </a:rPr>
              <a:t>#}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5925" y="3381468"/>
            <a:ext cx="2763257" cy="738664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set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fruit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'apple'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/>
            </a:r>
            <a:b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{%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07178"/>
                </a:solidFill>
                <a:effectLst/>
                <a:latin typeface="JetBrains Mono"/>
              </a:rPr>
              <a:t>set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name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age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=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'Tom'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%}</a:t>
            </a:r>
            <a:endParaRPr kumimoji="0" lang="ru-RU" altLang="ru-RU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793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2AB416-BC08-42AD-9D5A-AE5A7A53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77282"/>
            <a:ext cx="11607282" cy="6540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Виберіть</a:t>
            </a:r>
            <a:r>
              <a:rPr lang="ru-RU" sz="2000" dirty="0"/>
              <a:t> </a:t>
            </a:r>
            <a:r>
              <a:rPr lang="ru-RU" sz="2000" dirty="0" err="1"/>
              <a:t>ім'я</a:t>
            </a:r>
            <a:r>
              <a:rPr lang="ru-RU" sz="2000" dirty="0"/>
              <a:t> для </a:t>
            </a:r>
            <a:r>
              <a:rPr lang="ru-RU" sz="2000" dirty="0" err="1"/>
              <a:t>програми</a:t>
            </a:r>
            <a:r>
              <a:rPr lang="ru-RU" sz="2000" dirty="0"/>
              <a:t> та </a:t>
            </a:r>
            <a:r>
              <a:rPr lang="ru-RU" sz="2000" dirty="0" err="1"/>
              <a:t>регіон</a:t>
            </a:r>
            <a:r>
              <a:rPr lang="ru-RU" sz="2000" dirty="0"/>
              <a:t>, де </a:t>
            </a:r>
            <a:r>
              <a:rPr lang="ru-RU" sz="2000" dirty="0" err="1"/>
              <a:t>ви</a:t>
            </a:r>
            <a:r>
              <a:rPr lang="ru-RU" sz="2000" dirty="0"/>
              <a:t> </a:t>
            </a:r>
            <a:r>
              <a:rPr lang="ru-RU" sz="2000" dirty="0" err="1"/>
              <a:t>бажаєте</a:t>
            </a:r>
            <a:r>
              <a:rPr lang="ru-RU" sz="2000" dirty="0"/>
              <a:t> </a:t>
            </a:r>
            <a:r>
              <a:rPr lang="ru-RU" sz="2000" dirty="0" err="1"/>
              <a:t>розмістити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: 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75ECE97-556C-452C-A4F7-8F960D35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674298"/>
            <a:ext cx="9425958" cy="5698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778AD6-6133-4ED3-86AA-FEB82F3CBF21}"/>
              </a:ext>
            </a:extLst>
          </p:cNvPr>
          <p:cNvSpPr txBox="1"/>
          <p:nvPr/>
        </p:nvSpPr>
        <p:spPr>
          <a:xfrm>
            <a:off x="289249" y="5921162"/>
            <a:ext cx="1079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Як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буде створена на </a:t>
            </a:r>
            <a:r>
              <a:rPr lang="ru-RU" dirty="0" err="1"/>
              <a:t>Heroku</a:t>
            </a:r>
            <a:r>
              <a:rPr lang="ru-RU" dirty="0"/>
              <a:t>, стане </a:t>
            </a:r>
            <a:r>
              <a:rPr lang="ru-RU" dirty="0" err="1"/>
              <a:t>можливим</a:t>
            </a:r>
            <a:r>
              <a:rPr lang="ru-RU" dirty="0"/>
              <a:t> </a:t>
            </a:r>
            <a:r>
              <a:rPr lang="ru-RU" dirty="0" err="1"/>
              <a:t>розгорнути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Інтернеті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8013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2AB416-BC08-42AD-9D5A-AE5A7A53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77282"/>
            <a:ext cx="11607282" cy="6540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/>
              <a:t>Щоб</a:t>
            </a:r>
            <a:r>
              <a:rPr lang="ru-RU" sz="1800" dirty="0"/>
              <a:t> </a:t>
            </a:r>
            <a:r>
              <a:rPr lang="ru-RU" sz="1800" dirty="0" err="1"/>
              <a:t>завантажити</a:t>
            </a:r>
            <a:r>
              <a:rPr lang="ru-RU" sz="1800" dirty="0"/>
              <a:t> код, </a:t>
            </a:r>
            <a:r>
              <a:rPr lang="ru-RU" sz="1800" dirty="0" err="1"/>
              <a:t>можна</a:t>
            </a:r>
            <a:r>
              <a:rPr lang="ru-RU" sz="1800" dirty="0"/>
              <a:t> </a:t>
            </a:r>
            <a:r>
              <a:rPr lang="ru-RU" sz="1800" dirty="0" err="1"/>
              <a:t>скористатися</a:t>
            </a:r>
            <a:r>
              <a:rPr lang="ru-RU" sz="1800" dirty="0"/>
              <a:t> </a:t>
            </a:r>
            <a:r>
              <a:rPr lang="ru-RU" sz="1800" dirty="0" err="1"/>
              <a:t>Git</a:t>
            </a:r>
            <a:r>
              <a:rPr lang="ru-RU" sz="1800" dirty="0"/>
              <a:t>. Для початку </a:t>
            </a:r>
            <a:r>
              <a:rPr lang="ru-RU" sz="1800" dirty="0" err="1"/>
              <a:t>створити</a:t>
            </a:r>
            <a:r>
              <a:rPr lang="ru-RU" sz="1800" dirty="0"/>
              <a:t> </a:t>
            </a:r>
            <a:r>
              <a:rPr lang="ru-RU" sz="1800" dirty="0" err="1"/>
              <a:t>репозиторій</a:t>
            </a:r>
            <a:r>
              <a:rPr lang="ru-RU" sz="1800" dirty="0"/>
              <a:t> </a:t>
            </a:r>
            <a:r>
              <a:rPr lang="ru-RU" sz="1800" dirty="0" err="1"/>
              <a:t>git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uk-UA" sz="1800" dirty="0"/>
              <a:t>Далі потрібно додати файли та </a:t>
            </a:r>
            <a:r>
              <a:rPr lang="uk-UA" sz="1800" dirty="0" err="1"/>
              <a:t>закомітити</a:t>
            </a:r>
            <a:r>
              <a:rPr lang="uk-UA" sz="1800" dirty="0"/>
              <a:t>:</a:t>
            </a:r>
            <a:r>
              <a:rPr lang="ru-RU" dirty="0"/>
              <a:t> </a:t>
            </a:r>
            <a:endParaRPr lang="ru-R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4E6856-B0A1-4A44-AA7D-F03773DE663A}"/>
              </a:ext>
            </a:extLst>
          </p:cNvPr>
          <p:cNvSpPr txBox="1"/>
          <p:nvPr/>
        </p:nvSpPr>
        <p:spPr>
          <a:xfrm>
            <a:off x="370892" y="644013"/>
            <a:ext cx="609755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$ </a:t>
            </a:r>
            <a:r>
              <a:rPr lang="ru-RU" dirty="0" err="1">
                <a:effectLst/>
              </a:rPr>
              <a:t>git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init</a:t>
            </a:r>
            <a:endParaRPr lang="ru-RU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9CA12D-C5FA-46A0-98BF-ACAB9A05C19A}"/>
              </a:ext>
            </a:extLst>
          </p:cNvPr>
          <p:cNvSpPr txBox="1"/>
          <p:nvPr/>
        </p:nvSpPr>
        <p:spPr>
          <a:xfrm>
            <a:off x="289249" y="1746485"/>
            <a:ext cx="609755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$ git add app.py </a:t>
            </a:r>
            <a:r>
              <a:rPr lang="en-US" dirty="0" err="1">
                <a:effectLst/>
              </a:rPr>
              <a:t>Procfile</a:t>
            </a:r>
            <a:r>
              <a:rPr lang="en-US" dirty="0">
                <a:effectLst/>
              </a:rPr>
              <a:t> requirements.txt </a:t>
            </a:r>
            <a:endParaRPr lang="uk-UA" dirty="0">
              <a:effectLst/>
            </a:endParaRPr>
          </a:p>
          <a:p>
            <a:r>
              <a:rPr lang="en-US" dirty="0">
                <a:effectLst/>
              </a:rPr>
              <a:t>$ git commit -m "first commit"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334C9C-9CAE-4951-AB63-CDAD3D17CD87}"/>
              </a:ext>
            </a:extLst>
          </p:cNvPr>
          <p:cNvSpPr txBox="1"/>
          <p:nvPr/>
        </p:nvSpPr>
        <p:spPr>
          <a:xfrm>
            <a:off x="223935" y="2506302"/>
            <a:ext cx="114486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Щоб</a:t>
            </a:r>
            <a:r>
              <a:rPr lang="ru-RU" dirty="0"/>
              <a:t> остаточно </a:t>
            </a:r>
            <a:r>
              <a:rPr lang="ru-RU" dirty="0" err="1"/>
              <a:t>розгорнути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нам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встановити</a:t>
            </a:r>
            <a:r>
              <a:rPr lang="ru-RU" dirty="0"/>
              <a:t> </a:t>
            </a:r>
            <a:r>
              <a:rPr lang="ru-RU" dirty="0" err="1"/>
              <a:t>Heroku</a:t>
            </a:r>
            <a:r>
              <a:rPr lang="ru-RU" dirty="0"/>
              <a:t> CLI,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запускатися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8C97A9-763A-4E5B-8461-D1910CE6AB2F}"/>
              </a:ext>
            </a:extLst>
          </p:cNvPr>
          <p:cNvSpPr txBox="1"/>
          <p:nvPr/>
        </p:nvSpPr>
        <p:spPr>
          <a:xfrm>
            <a:off x="289248" y="3321898"/>
            <a:ext cx="18381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$ </a:t>
            </a:r>
            <a:r>
              <a:rPr lang="en-US" dirty="0" err="1">
                <a:effectLst/>
              </a:rPr>
              <a:t>heroku</a:t>
            </a:r>
            <a:r>
              <a:rPr lang="en-US" dirty="0">
                <a:effectLst/>
              </a:rPr>
              <a:t> login -</a:t>
            </a:r>
            <a:r>
              <a:rPr lang="en-US" dirty="0" err="1">
                <a:effectLst/>
              </a:rPr>
              <a:t>i</a:t>
            </a:r>
            <a:endParaRPr lang="en-US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668DE2C-14A5-4AF5-B080-E6983BEC87D0}"/>
              </a:ext>
            </a:extLst>
          </p:cNvPr>
          <p:cNvSpPr txBox="1"/>
          <p:nvPr/>
        </p:nvSpPr>
        <p:spPr>
          <a:xfrm>
            <a:off x="2808515" y="3308147"/>
            <a:ext cx="8406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Вхід в обліковий запис, використовуючи облікові дані з сайту </a:t>
            </a:r>
            <a:r>
              <a:rPr lang="en-US" dirty="0"/>
              <a:t>Heroku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F8FB090-A5E7-49E5-A26A-9A1646EF0BCC}"/>
              </a:ext>
            </a:extLst>
          </p:cNvPr>
          <p:cNvSpPr txBox="1"/>
          <p:nvPr/>
        </p:nvSpPr>
        <p:spPr>
          <a:xfrm>
            <a:off x="184277" y="4025951"/>
            <a:ext cx="44623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$ </a:t>
            </a:r>
            <a:r>
              <a:rPr lang="en-US" dirty="0" err="1">
                <a:effectLst/>
              </a:rPr>
              <a:t>heroku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git:remote</a:t>
            </a:r>
            <a:r>
              <a:rPr lang="en-US" dirty="0">
                <a:effectLst/>
              </a:rPr>
              <a:t> -a {your-project-name}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DCA1B80-33B7-4355-AEBB-40A334A8366A}"/>
              </a:ext>
            </a:extLst>
          </p:cNvPr>
          <p:cNvSpPr txBox="1"/>
          <p:nvPr/>
        </p:nvSpPr>
        <p:spPr>
          <a:xfrm>
            <a:off x="4873690" y="3976909"/>
            <a:ext cx="71348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Додавання віддаленого репозиторію. </a:t>
            </a:r>
            <a:r>
              <a:rPr lang="en-US" dirty="0">
                <a:effectLst/>
              </a:rPr>
              <a:t>{your-project-name}</a:t>
            </a:r>
            <a:r>
              <a:rPr lang="uk-UA" dirty="0">
                <a:effectLst/>
              </a:rPr>
              <a:t> – назва вашого </a:t>
            </a:r>
            <a:r>
              <a:rPr lang="uk-UA" dirty="0" err="1">
                <a:effectLst/>
              </a:rPr>
              <a:t>проекта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DE1E790-0E66-493B-A6E1-04D9D37BD61F}"/>
              </a:ext>
            </a:extLst>
          </p:cNvPr>
          <p:cNvSpPr txBox="1"/>
          <p:nvPr/>
        </p:nvSpPr>
        <p:spPr>
          <a:xfrm>
            <a:off x="177280" y="4743755"/>
            <a:ext cx="25006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sv-SE" dirty="0">
                <a:effectLst/>
              </a:rPr>
              <a:t>$ git push heroku 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072B28E-8F93-4D14-9BC4-1CF2990C7724}"/>
              </a:ext>
            </a:extLst>
          </p:cNvPr>
          <p:cNvSpPr txBox="1"/>
          <p:nvPr/>
        </p:nvSpPr>
        <p:spPr>
          <a:xfrm>
            <a:off x="3044113" y="47300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Завантаження проекту на </a:t>
            </a:r>
            <a:r>
              <a:rPr lang="en-US" dirty="0"/>
              <a:t>Heroku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F377AEC-F8BB-45A1-9F4E-F6B73CE61949}"/>
              </a:ext>
            </a:extLst>
          </p:cNvPr>
          <p:cNvSpPr txBox="1"/>
          <p:nvPr/>
        </p:nvSpPr>
        <p:spPr>
          <a:xfrm>
            <a:off x="100304" y="5306433"/>
            <a:ext cx="10508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терміналі має з'явитися довгий журнал прогресу, який закінчується:</a:t>
            </a:r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A3FB422-B4F0-49D7-B6A2-BFFB723A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90" y="5839281"/>
            <a:ext cx="5829300" cy="6667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97B42EE-A208-4768-98D9-E85A5B539BCB}"/>
              </a:ext>
            </a:extLst>
          </p:cNvPr>
          <p:cNvSpPr txBox="1"/>
          <p:nvPr/>
        </p:nvSpPr>
        <p:spPr>
          <a:xfrm>
            <a:off x="6818345" y="6010486"/>
            <a:ext cx="2446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Проект завантажено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9007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423" y="2362955"/>
            <a:ext cx="11295708" cy="851026"/>
          </a:xfrm>
        </p:spPr>
        <p:txBody>
          <a:bodyPr>
            <a:normAutofit/>
          </a:bodyPr>
          <a:lstStyle/>
          <a:p>
            <a:r>
              <a:rPr lang="ru-RU" sz="5400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8889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9392</Words>
  <Application>Microsoft Office PowerPoint</Application>
  <PresentationFormat>Widescreen</PresentationFormat>
  <Paragraphs>940</Paragraphs>
  <Slides>92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7" baseType="lpstr">
      <vt:lpstr>Arial</vt:lpstr>
      <vt:lpstr>Calibri</vt:lpstr>
      <vt:lpstr>Calibri Light</vt:lpstr>
      <vt:lpstr>JetBrains Mono</vt:lpstr>
      <vt:lpstr>Office Theme</vt:lpstr>
      <vt:lpstr> ЛЕКЦІЯ 11  Основи Flask частина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Робота з файлами  в Python</dc:title>
  <dc:creator>Пользователь Windows</dc:creator>
  <cp:lastModifiedBy>Пользователь Windows</cp:lastModifiedBy>
  <cp:revision>470</cp:revision>
  <dcterms:created xsi:type="dcterms:W3CDTF">2020-12-19T15:10:55Z</dcterms:created>
  <dcterms:modified xsi:type="dcterms:W3CDTF">2022-06-16T06:55:55Z</dcterms:modified>
</cp:coreProperties>
</file>