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9"/>
  </p:notesMasterIdLst>
  <p:sldIdLst>
    <p:sldId id="256" r:id="rId2"/>
    <p:sldId id="257" r:id="rId3"/>
    <p:sldId id="281" r:id="rId4"/>
    <p:sldId id="261" r:id="rId5"/>
    <p:sldId id="312" r:id="rId6"/>
    <p:sldId id="317" r:id="rId7"/>
    <p:sldId id="319" r:id="rId8"/>
  </p:sldIdLst>
  <p:sldSz cx="9144000" cy="5143500" type="screen16x9"/>
  <p:notesSz cx="6858000" cy="9144000"/>
  <p:embeddedFontLst>
    <p:embeddedFont>
      <p:font typeface="Hammersmith One" panose="020B0604020202020204" charset="0"/>
      <p:regular r:id="rId10"/>
    </p:embeddedFont>
    <p:embeddedFont>
      <p:font typeface="Manjari" panose="020B0604020202020204" charset="0"/>
      <p:regular r:id="rId11"/>
      <p:bold r:id="rId12"/>
    </p:embeddedFont>
    <p:embeddedFont>
      <p:font typeface="Roboto Condensed Light" panose="02000000000000000000" pitchFamily="2" charset="0"/>
      <p:regular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FB563B-E35B-48CA-91A2-4132D805BE35}">
  <a:tblStyle styleId="{65FB563B-E35B-48CA-91A2-4132D805BE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CB718D-8635-4D78-8776-6697ACFDE3D7}"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703E2AB0-9F45-4F79-A00C-DD56461D1555}"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FF0BF2C1-4771-47A5-8984-0C83DF97F583}"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E105B180-1B46-4757-A7B9-D5D4AC25207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D0F112AE-E5B1-476B-BCAA-213EAFD40B1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41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c6a01074ef_0_18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c6a01074ef_0_20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c6a01074ef_0_20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c6a01074ef_0_2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c6a01074ef_0_2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c6a01074ef_0_21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c6a01074ef_0_2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88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2" r:id="rId4"/>
    <p:sldLayoutId id="2147483665" r:id="rId5"/>
    <p:sldLayoutId id="2147483670" r:id="rId6"/>
    <p:sldLayoutId id="2147483688" r:id="rId7"/>
    <p:sldLayoutId id="214748370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677074" y="1748875"/>
            <a:ext cx="7273319" cy="13889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4000" dirty="0">
                <a:solidFill>
                  <a:schemeClr val="accent2"/>
                </a:solidFill>
              </a:rPr>
              <a:t>БАЗА ДАНИХ ІНСТРУМЕНТУ КЕРУВАННЯ ЗАВДАННЯМИ</a:t>
            </a:r>
            <a:r>
              <a:rPr lang="en" sz="4000" dirty="0">
                <a:solidFill>
                  <a:schemeClr val="accent2"/>
                </a:solidFill>
              </a:rPr>
              <a:t> </a:t>
            </a:r>
            <a:endParaRPr sz="4000" dirty="0">
              <a:solidFill>
                <a:schemeClr val="accent2"/>
              </a:solidFill>
            </a:endParaRPr>
          </a:p>
        </p:txBody>
      </p:sp>
      <p:sp>
        <p:nvSpPr>
          <p:cNvPr id="1321" name="Google Shape;1321;p54"/>
          <p:cNvSpPr txBox="1">
            <a:spLocks noGrp="1"/>
          </p:cNvSpPr>
          <p:nvPr>
            <p:ph type="subTitle" idx="1"/>
          </p:nvPr>
        </p:nvSpPr>
        <p:spPr>
          <a:xfrm>
            <a:off x="1283100" y="3394624"/>
            <a:ext cx="6577800" cy="6259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UA" dirty="0"/>
              <a:t>Студента групи ВТ-21-1</a:t>
            </a:r>
          </a:p>
          <a:p>
            <a:pPr marL="0" lvl="0" indent="0" algn="ctr" rtl="0">
              <a:spcBef>
                <a:spcPts val="0"/>
              </a:spcBef>
              <a:spcAft>
                <a:spcPts val="0"/>
              </a:spcAft>
              <a:buClr>
                <a:schemeClr val="dk1"/>
              </a:buClr>
              <a:buSzPts val="1100"/>
              <a:buFont typeface="Arial"/>
              <a:buNone/>
            </a:pPr>
            <a:r>
              <a:rPr lang="uk-UA" dirty="0" err="1"/>
              <a:t>Бабушка</a:t>
            </a:r>
            <a:r>
              <a:rPr lang="uk-UA" dirty="0"/>
              <a:t> Андрія Сергійовича</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4"/>
            <a:ext cx="7502063" cy="1190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400" dirty="0"/>
              <a:t>Тема даної курсової роботи є дуже актуальною в сучасному світі. Організації та команди потребують ефективного засобу для керування завданнями, що дозволяє відстежувати їх стан і зберігати важливу інформацію. Розробка бази даних для такого інструменту має велике значення в автоматизації робочих процесів, сприяє спільній роботі в розподілених командах та відповідає потребі </a:t>
            </a:r>
            <a:r>
              <a:rPr lang="uk-UA" sz="1400" dirty="0" err="1"/>
              <a:t>цифровізації</a:t>
            </a:r>
            <a:r>
              <a:rPr lang="uk-UA" sz="1400" dirty="0"/>
              <a:t> бізнес-процесів.</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АКТУАЛЬНІСТЬ ТЕМИ</a:t>
            </a:r>
            <a:endParaRPr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7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АНАЛІЗ АНАЛОГІВ</a:t>
            </a:r>
            <a:endParaRPr dirty="0"/>
          </a:p>
        </p:txBody>
      </p:sp>
      <p:sp>
        <p:nvSpPr>
          <p:cNvPr id="1796" name="Google Shape;1796;p79"/>
          <p:cNvSpPr/>
          <p:nvPr/>
        </p:nvSpPr>
        <p:spPr>
          <a:xfrm>
            <a:off x="1089500" y="1325881"/>
            <a:ext cx="3012600" cy="32945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97" name="Google Shape;1797;p79"/>
          <p:cNvSpPr/>
          <p:nvPr/>
        </p:nvSpPr>
        <p:spPr>
          <a:xfrm>
            <a:off x="5041900" y="1325881"/>
            <a:ext cx="3012600" cy="329459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98" name="Google Shape;1798;p79"/>
          <p:cNvSpPr txBox="1">
            <a:spLocks noGrp="1"/>
          </p:cNvSpPr>
          <p:nvPr>
            <p:ph type="body" idx="1"/>
          </p:nvPr>
        </p:nvSpPr>
        <p:spPr>
          <a:xfrm>
            <a:off x="1089500" y="1906623"/>
            <a:ext cx="3012600" cy="2713851"/>
          </a:xfrm>
          <a:prstGeom prst="rect">
            <a:avLst/>
          </a:prstGeom>
        </p:spPr>
        <p:txBody>
          <a:bodyPr spcFirstLastPara="1" wrap="square" lIns="91425" tIns="91425" rIns="91425" bIns="91425" anchor="ctr" anchorCtr="0">
            <a:noAutofit/>
          </a:bodyPr>
          <a:lstStyle/>
          <a:p>
            <a:pPr marL="127000" lvl="0" indent="0" algn="l" rtl="0">
              <a:spcBef>
                <a:spcPts val="0"/>
              </a:spcBef>
              <a:spcAft>
                <a:spcPts val="0"/>
              </a:spcAft>
              <a:buClr>
                <a:schemeClr val="dk1"/>
              </a:buClr>
              <a:buSzPts val="1600"/>
              <a:buNone/>
            </a:pPr>
            <a:r>
              <a:rPr lang="uk-UA" sz="1400" dirty="0">
                <a:solidFill>
                  <a:schemeClr val="dk1"/>
                </a:solidFill>
              </a:rPr>
              <a:t>Це онлайн-інструмент для керування завданнями, який дозволяє створювати дошки, списки та картки для відстеження та керування завданнями. Він має простий інтерфейс та зручні функції, але не надає бази даних для зберігання інформації про завдання.</a:t>
            </a:r>
            <a:endParaRPr sz="1400" dirty="0">
              <a:solidFill>
                <a:schemeClr val="dk1"/>
              </a:solidFill>
            </a:endParaRPr>
          </a:p>
        </p:txBody>
      </p:sp>
      <p:sp>
        <p:nvSpPr>
          <p:cNvPr id="1799" name="Google Shape;1799;p79"/>
          <p:cNvSpPr txBox="1">
            <a:spLocks noGrp="1"/>
          </p:cNvSpPr>
          <p:nvPr>
            <p:ph type="body" idx="2"/>
          </p:nvPr>
        </p:nvSpPr>
        <p:spPr>
          <a:xfrm>
            <a:off x="5071000" y="1906623"/>
            <a:ext cx="2983500" cy="2713850"/>
          </a:xfrm>
          <a:prstGeom prst="rect">
            <a:avLst/>
          </a:prstGeom>
        </p:spPr>
        <p:txBody>
          <a:bodyPr spcFirstLastPara="1" wrap="square" lIns="91425" tIns="91425" rIns="91425" bIns="91425" anchor="ctr" anchorCtr="0">
            <a:noAutofit/>
          </a:bodyPr>
          <a:lstStyle/>
          <a:p>
            <a:pPr marL="127000" lvl="0" indent="0" algn="l" rtl="0">
              <a:spcBef>
                <a:spcPts val="0"/>
              </a:spcBef>
              <a:spcAft>
                <a:spcPts val="0"/>
              </a:spcAft>
              <a:buClr>
                <a:schemeClr val="dk1"/>
              </a:buClr>
              <a:buSzPts val="1600"/>
              <a:buNone/>
            </a:pPr>
            <a:r>
              <a:rPr lang="uk-UA" sz="1400" dirty="0">
                <a:solidFill>
                  <a:schemeClr val="dk1"/>
                </a:solidFill>
              </a:rPr>
              <a:t>Це інструмент керування завданнями, який дозволяє створювати проекти, завдання та </a:t>
            </a:r>
            <a:r>
              <a:rPr lang="uk-UA" sz="1400" dirty="0" err="1">
                <a:solidFill>
                  <a:schemeClr val="dk1"/>
                </a:solidFill>
              </a:rPr>
              <a:t>підзавдання</a:t>
            </a:r>
            <a:r>
              <a:rPr lang="uk-UA" sz="1400" dirty="0">
                <a:solidFill>
                  <a:schemeClr val="dk1"/>
                </a:solidFill>
              </a:rPr>
              <a:t>, розподіляти ресурси та відстежувати прогрес. Він надає базу даних для зберігання інформації, але може бути складним для налаштування та використання великими командами.</a:t>
            </a:r>
            <a:endParaRPr sz="1400" dirty="0">
              <a:solidFill>
                <a:schemeClr val="dk1"/>
              </a:solidFill>
            </a:endParaRPr>
          </a:p>
        </p:txBody>
      </p:sp>
      <p:pic>
        <p:nvPicPr>
          <p:cNvPr id="10" name="Picture 4" descr="Download Trello Logo in SVG Vector or PNG File Format - Logo.wine">
            <a:extLst>
              <a:ext uri="{FF2B5EF4-FFF2-40B4-BE49-F238E27FC236}">
                <a16:creationId xmlns:a16="http://schemas.microsoft.com/office/drawing/2014/main" id="{7C349910-0764-49E5-9300-BF8A526B0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62" y="960416"/>
            <a:ext cx="1915226" cy="127681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B66B621D-22D0-4A56-92F5-E3CFA4220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223" y="1379390"/>
            <a:ext cx="2547937" cy="530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ПРО ТЕХНОЛОГІЇ КУРСОВОЇ РОБОТИ</a:t>
            </a:r>
            <a:endParaRPr dirty="0"/>
          </a:p>
        </p:txBody>
      </p:sp>
      <p:pic>
        <p:nvPicPr>
          <p:cNvPr id="1026" name="Picture 2" descr="MongoDB Logo">
            <a:extLst>
              <a:ext uri="{FF2B5EF4-FFF2-40B4-BE49-F238E27FC236}">
                <a16:creationId xmlns:a16="http://schemas.microsoft.com/office/drawing/2014/main" id="{BEB43326-3D4B-4D9E-BFBB-49B058E7F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0" y="946145"/>
            <a:ext cx="2068830" cy="12950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ct – Logos Download">
            <a:extLst>
              <a:ext uri="{FF2B5EF4-FFF2-40B4-BE49-F238E27FC236}">
                <a16:creationId xmlns:a16="http://schemas.microsoft.com/office/drawing/2014/main" id="{8F687329-9030-4CCA-B58F-081D9D44D7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8637" y="1137451"/>
            <a:ext cx="2699704" cy="9064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615B882-AC19-4591-BF90-01476A6857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330" y="2056507"/>
            <a:ext cx="2644934" cy="8020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act Router Assets and Branding Guidelines">
            <a:extLst>
              <a:ext uri="{FF2B5EF4-FFF2-40B4-BE49-F238E27FC236}">
                <a16:creationId xmlns:a16="http://schemas.microsoft.com/office/drawing/2014/main" id="{D28AD8AC-6675-4DFC-B94D-B331374C22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3711" y="2241233"/>
            <a:ext cx="2154630" cy="11451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bX Logo PNG Vector (SVG) Free Download">
            <a:extLst>
              <a:ext uri="{FF2B5EF4-FFF2-40B4-BE49-F238E27FC236}">
                <a16:creationId xmlns:a16="http://schemas.microsoft.com/office/drawing/2014/main" id="{B5976530-F527-4101-8B65-1E878E8C72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944" y="2124601"/>
            <a:ext cx="1175286" cy="117528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F19022-1541-4956-8D06-FA87EC4F58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9535" y="4014591"/>
            <a:ext cx="2415409" cy="6122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ify-multer/README.md at master · fox1t/fastify-multer · GitHub">
            <a:extLst>
              <a:ext uri="{FF2B5EF4-FFF2-40B4-BE49-F238E27FC236}">
                <a16:creationId xmlns:a16="http://schemas.microsoft.com/office/drawing/2014/main" id="{DDBCDF68-1FFF-487C-8A70-DF21894997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8891" y="3400326"/>
            <a:ext cx="2791104" cy="85671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99537EBB-E844-41A0-990D-219E7C665B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30" y="2811845"/>
            <a:ext cx="968940" cy="9689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1" name="Google Shape;2398;p110">
            <a:extLst>
              <a:ext uri="{FF2B5EF4-FFF2-40B4-BE49-F238E27FC236}">
                <a16:creationId xmlns:a16="http://schemas.microsoft.com/office/drawing/2014/main" id="{5D9FA9A0-B374-46D0-B0CF-B08A62A89090}"/>
              </a:ext>
            </a:extLst>
          </p:cNvPr>
          <p:cNvSpPr/>
          <p:nvPr/>
        </p:nvSpPr>
        <p:spPr>
          <a:xfrm>
            <a:off x="1729740" y="767345"/>
            <a:ext cx="5684520" cy="415031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59;p115">
            <a:extLst>
              <a:ext uri="{FF2B5EF4-FFF2-40B4-BE49-F238E27FC236}">
                <a16:creationId xmlns:a16="http://schemas.microsoft.com/office/drawing/2014/main" id="{56491708-D287-45BA-B2FE-61AFE574B7D4}"/>
              </a:ext>
            </a:extLst>
          </p:cNvPr>
          <p:cNvSpPr txBox="1">
            <a:spLocks noGrp="1"/>
          </p:cNvSpPr>
          <p:nvPr>
            <p:ph type="title"/>
          </p:nvPr>
        </p:nvSpPr>
        <p:spPr>
          <a:xfrm>
            <a:off x="713250" y="22584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3000" dirty="0">
                <a:solidFill>
                  <a:schemeClr val="accent2"/>
                </a:solidFill>
              </a:rPr>
              <a:t>АРХІТЕКТУРА ПЗ</a:t>
            </a:r>
            <a:endParaRPr sz="3000" dirty="0">
              <a:solidFill>
                <a:schemeClr val="accent2"/>
              </a:solidFill>
            </a:endParaRPr>
          </a:p>
        </p:txBody>
      </p:sp>
      <p:pic>
        <p:nvPicPr>
          <p:cNvPr id="23" name="Рисунок 22">
            <a:extLst>
              <a:ext uri="{FF2B5EF4-FFF2-40B4-BE49-F238E27FC236}">
                <a16:creationId xmlns:a16="http://schemas.microsoft.com/office/drawing/2014/main" id="{A7CFE9BB-9780-42B3-8E6A-7F2E4BFA5F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05279" y="874932"/>
            <a:ext cx="4348861" cy="3935135"/>
          </a:xfrm>
          <a:prstGeom prst="rect">
            <a:avLst/>
          </a:prstGeom>
          <a:noFill/>
          <a:ln>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9" name="Google Shape;2459;p11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ДІАГРАМА БАЗИ ДАНИХ</a:t>
            </a:r>
            <a:endParaRPr dirty="0"/>
          </a:p>
        </p:txBody>
      </p:sp>
      <p:sp>
        <p:nvSpPr>
          <p:cNvPr id="2461" name="Google Shape;2461;p115"/>
          <p:cNvSpPr txBox="1">
            <a:spLocks noGrp="1"/>
          </p:cNvSpPr>
          <p:nvPr>
            <p:ph type="subTitle" idx="2"/>
          </p:nvPr>
        </p:nvSpPr>
        <p:spPr>
          <a:xfrm>
            <a:off x="4489761" y="1544061"/>
            <a:ext cx="2545105" cy="424419"/>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Mars</a:t>
            </a:r>
            <a:endParaRPr/>
          </a:p>
        </p:txBody>
      </p:sp>
      <p:sp>
        <p:nvSpPr>
          <p:cNvPr id="2465" name="Google Shape;2465;p115"/>
          <p:cNvSpPr txBox="1">
            <a:spLocks noGrp="1"/>
          </p:cNvSpPr>
          <p:nvPr>
            <p:ph type="subTitle" idx="6"/>
          </p:nvPr>
        </p:nvSpPr>
        <p:spPr>
          <a:xfrm>
            <a:off x="4489761" y="2842361"/>
            <a:ext cx="2545105" cy="424419"/>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Jupiter</a:t>
            </a:r>
            <a:endParaRPr/>
          </a:p>
        </p:txBody>
      </p:sp>
      <p:sp>
        <p:nvSpPr>
          <p:cNvPr id="2467" name="Google Shape;2467;p115"/>
          <p:cNvSpPr txBox="1">
            <a:spLocks noGrp="1"/>
          </p:cNvSpPr>
          <p:nvPr>
            <p:ph type="subTitle" idx="8"/>
          </p:nvPr>
        </p:nvSpPr>
        <p:spPr>
          <a:xfrm>
            <a:off x="4489762" y="3217100"/>
            <a:ext cx="2545104" cy="6723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It’s a gas giant and the biggest planet</a:t>
            </a:r>
            <a:endParaRPr dirty="0"/>
          </a:p>
        </p:txBody>
      </p:sp>
      <p:sp>
        <p:nvSpPr>
          <p:cNvPr id="16" name="Прямокутник 15">
            <a:extLst>
              <a:ext uri="{FF2B5EF4-FFF2-40B4-BE49-F238E27FC236}">
                <a16:creationId xmlns:a16="http://schemas.microsoft.com/office/drawing/2014/main" id="{F976B045-5210-4AFD-BBB0-3697E143CE06}"/>
              </a:ext>
            </a:extLst>
          </p:cNvPr>
          <p:cNvSpPr/>
          <p:nvPr/>
        </p:nvSpPr>
        <p:spPr>
          <a:xfrm>
            <a:off x="1085849" y="1064525"/>
            <a:ext cx="7548406" cy="386466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Рисунок 25">
            <a:extLst>
              <a:ext uri="{FF2B5EF4-FFF2-40B4-BE49-F238E27FC236}">
                <a16:creationId xmlns:a16="http://schemas.microsoft.com/office/drawing/2014/main" id="{53E4339C-6314-4C3F-BFAA-49108E0A928F}"/>
              </a:ext>
            </a:extLst>
          </p:cNvPr>
          <p:cNvPicPr/>
          <p:nvPr/>
        </p:nvPicPr>
        <p:blipFill>
          <a:blip r:embed="rId3"/>
          <a:stretch>
            <a:fillRect/>
          </a:stretch>
        </p:blipFill>
        <p:spPr>
          <a:xfrm>
            <a:off x="1161573" y="1127973"/>
            <a:ext cx="7368893" cy="3672597"/>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117"/>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ДЕМОНСТРАЦІЯ</a:t>
            </a:r>
            <a:endParaRPr dirty="0"/>
          </a:p>
        </p:txBody>
      </p:sp>
      <p:grpSp>
        <p:nvGrpSpPr>
          <p:cNvPr id="2485" name="Google Shape;2485;p117"/>
          <p:cNvGrpSpPr/>
          <p:nvPr/>
        </p:nvGrpSpPr>
        <p:grpSpPr>
          <a:xfrm>
            <a:off x="4772757" y="1412318"/>
            <a:ext cx="3265149" cy="2624234"/>
            <a:chOff x="1917372" y="1288466"/>
            <a:chExt cx="2993079" cy="2405568"/>
          </a:xfrm>
          <a:solidFill>
            <a:schemeClr val="accent4">
              <a:lumMod val="25000"/>
            </a:schemeClr>
          </a:solidFill>
        </p:grpSpPr>
        <p:sp>
          <p:nvSpPr>
            <p:cNvPr id="2486" name="Google Shape;2486;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17"/>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17"/>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17"/>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17"/>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Рисунок 15">
            <a:extLst>
              <a:ext uri="{FF2B5EF4-FFF2-40B4-BE49-F238E27FC236}">
                <a16:creationId xmlns:a16="http://schemas.microsoft.com/office/drawing/2014/main" id="{4AEB58F1-4806-4218-A531-82AE32689972}"/>
              </a:ext>
            </a:extLst>
          </p:cNvPr>
          <p:cNvPicPr/>
          <p:nvPr/>
        </p:nvPicPr>
        <p:blipFill rotWithShape="1">
          <a:blip r:embed="rId3"/>
          <a:srcRect t="8165" b="33764"/>
          <a:stretch/>
        </p:blipFill>
        <p:spPr bwMode="auto">
          <a:xfrm>
            <a:off x="4881524" y="1521173"/>
            <a:ext cx="3047455" cy="1620460"/>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p:transition>
</p:sld>
</file>

<file path=ppt/theme/theme1.xml><?xml version="1.0" encoding="utf-8"?>
<a:theme xmlns:a="http://schemas.openxmlformats.org/drawingml/2006/main" name="Elegant Education Pack for Students by Slidesgo">
  <a:themeElements>
    <a:clrScheme name="Simple Light">
      <a:dk1>
        <a:srgbClr val="FFFFFF"/>
      </a:dk1>
      <a:lt1>
        <a:srgbClr val="DEF1E8"/>
      </a:lt1>
      <a:dk2>
        <a:srgbClr val="91DB92"/>
      </a:dk2>
      <a:lt2>
        <a:srgbClr val="FFFFFF"/>
      </a:lt2>
      <a:accent1>
        <a:srgbClr val="BBACAC"/>
      </a:accent1>
      <a:accent2>
        <a:srgbClr val="40474B"/>
      </a:accent2>
      <a:accent3>
        <a:srgbClr val="91DB92"/>
      </a:accent3>
      <a:accent4>
        <a:srgbClr val="DEF1E8"/>
      </a:accent4>
      <a:accent5>
        <a:srgbClr val="BBACAC"/>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170</Words>
  <Application>Microsoft Office PowerPoint</Application>
  <PresentationFormat>Екран (16:9)</PresentationFormat>
  <Paragraphs>15</Paragraphs>
  <Slides>7</Slides>
  <Notes>7</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7</vt:i4>
      </vt:variant>
    </vt:vector>
  </HeadingPairs>
  <TitlesOfParts>
    <vt:vector size="12" baseType="lpstr">
      <vt:lpstr>Arial</vt:lpstr>
      <vt:lpstr>Roboto Condensed Light</vt:lpstr>
      <vt:lpstr>Manjari</vt:lpstr>
      <vt:lpstr>Hammersmith One</vt:lpstr>
      <vt:lpstr>Elegant Education Pack for Students by Slidesgo</vt:lpstr>
      <vt:lpstr>БАЗА ДАНИХ ІНСТРУМЕНТУ КЕРУВАННЯ ЗАВДАННЯМИ </vt:lpstr>
      <vt:lpstr>АКТУАЛЬНІСТЬ ТЕМИ</vt:lpstr>
      <vt:lpstr>АНАЛІЗ АНАЛОГІВ</vt:lpstr>
      <vt:lpstr>ПРО ТЕХНОЛОГІЇ КУРСОВОЇ РОБОТИ</vt:lpstr>
      <vt:lpstr>АРХІТЕКТУРА ПЗ</vt:lpstr>
      <vt:lpstr>ДІАГРАМА БАЗИ ДАНИХ</vt:lpstr>
      <vt:lpstr>ДЕМОНСТРАЦІЯ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БАЗА ДАНИХ ІНСТРУМЕНТУ КЕРУВАННЯ ЗАВДАННЯМИ </dc:title>
  <cp:lastModifiedBy>Andrii Babushko</cp:lastModifiedBy>
  <cp:revision>6</cp:revision>
  <dcterms:modified xsi:type="dcterms:W3CDTF">2023-06-16T06:53:40Z</dcterms:modified>
</cp:coreProperties>
</file>