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f29040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f29040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f290407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2f290407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f290407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f290407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f2904070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f290407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</a:t>
            </a:r>
            <a:r>
              <a:rPr lang="en"/>
              <a:t>сновні каталізатори: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Короткостроковий прогноз: 2020 рік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В сегмент клауд </a:t>
            </a:r>
            <a:r>
              <a:rPr lang="en"/>
              <a:t>компютінг</a:t>
            </a:r>
            <a:r>
              <a:rPr lang="en"/>
              <a:t> очікується ріст: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Потенційний контракт з JEDI (Joint Enterprise Defence Infrastructure)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Багато переходить в веб через пандемію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Сегмент Ретейлінг (очікується сповільнення):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причини - збільшення безробіття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Довгострокові прогноз до збільшення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Безоплатна доставка їжі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Збільшення мережі доставок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Запуск e-Pharmacy 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Кількість прайм підпищиків збільшується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Збільшення інвестиції в </a:t>
            </a:r>
            <a:r>
              <a:rPr lang="en"/>
              <a:t>інновації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Очікується ріст на ринку Індії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2f2904a9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2f2904a9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2f2904a9f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2f2904a9f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f2904a9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f2904a9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2f290407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2f290407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f290407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f290407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Завжди була агресивна політика росту.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 також продовжує захоплення ринку і надалі.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f2904070_2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f2904070_2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f2904070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f290407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Вплив різних факторів на компанію Амазон.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f2904070_2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f2904070_2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Оскільки RO лайк показники у нас знизилися по відношенню до 2018 року, хоча виручка і чистий прибуток в цей час  зростали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/>
              <a:t> що на нашу думку засвідчує про </a:t>
            </a:r>
            <a:r>
              <a:rPr lang="en"/>
              <a:t>зростання</a:t>
            </a:r>
            <a:r>
              <a:rPr lang="en"/>
              <a:t> активів тобто відбувається збільшення інвестицій  в бізнес.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f2904070_2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f2904070_2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f29040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f2904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доходу кампанії </a:t>
            </a:r>
            <a:r>
              <a:rPr lang="en"/>
              <a:t>в залежності</a:t>
            </a:r>
            <a:r>
              <a:rPr lang="en"/>
              <a:t> від  </a:t>
            </a:r>
            <a:r>
              <a:rPr lang="en"/>
              <a:t>сегменту</a:t>
            </a:r>
            <a:r>
              <a:rPr lang="en"/>
              <a:t> на ринку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f2904a9f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f2904a9f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babchuk@ucu.edu.ua" TargetMode="External"/><Relationship Id="rId4" Type="http://schemas.openxmlformats.org/officeDocument/2006/relationships/hyperlink" Target="mailto:byno@ucu.edu.ua" TargetMode="External"/><Relationship Id="rId5" Type="http://schemas.openxmlformats.org/officeDocument/2006/relationships/hyperlink" Target="mailto:blahodyr@ucu.edu.u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07850"/>
            <a:ext cx="8520600" cy="15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Amazon. Фінансовий Аналіз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1925" y="87600"/>
            <a:ext cx="85206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“Жоден бізнес-план не витримує перевірки реальністю. Реальність завжди відрізняється від картини, представленої в плані”.</a:t>
            </a:r>
            <a:endParaRPr sz="1800"/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Дж. Безос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3475" y="3323050"/>
            <a:ext cx="36699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Андрій Благодир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Дмитро Бабчук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Володимир Биньо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0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DCF Valuation</a:t>
            </a:r>
            <a:endParaRPr b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39200"/>
            <a:ext cx="8991599" cy="3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339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 Amazon Competitors in E-commerce Segment</a:t>
            </a:r>
            <a:endParaRPr b="1" sz="255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892872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236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Amazon Web Services Competitors</a:t>
            </a:r>
            <a:endParaRPr b="1" sz="2250" u="sng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809225"/>
            <a:ext cx="8520600" cy="4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0100"/>
            <a:ext cx="76512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5"/>
          <p:cNvGrpSpPr/>
          <p:nvPr/>
        </p:nvGrpSpPr>
        <p:grpSpPr>
          <a:xfrm>
            <a:off x="1393636" y="1275174"/>
            <a:ext cx="1931633" cy="669600"/>
            <a:chOff x="1680836" y="1315124"/>
            <a:chExt cx="1931633" cy="669600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2" name="Google Shape;162;p25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Antitrust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sanctions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25"/>
          <p:cNvGrpSpPr/>
          <p:nvPr/>
        </p:nvGrpSpPr>
        <p:grpSpPr>
          <a:xfrm>
            <a:off x="5883119" y="1386849"/>
            <a:ext cx="1940006" cy="669600"/>
            <a:chOff x="5517319" y="1315124"/>
            <a:chExt cx="1940006" cy="669600"/>
          </a:xfrm>
        </p:grpSpPr>
        <p:cxnSp>
          <p:nvCxnSpPr>
            <p:cNvPr id="164" name="Google Shape;164;p2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5" name="Google Shape;165;p25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Eco-activists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25"/>
          <p:cNvGrpSpPr/>
          <p:nvPr/>
        </p:nvGrpSpPr>
        <p:grpSpPr>
          <a:xfrm>
            <a:off x="3808226" y="3535140"/>
            <a:ext cx="1495200" cy="1143796"/>
            <a:chOff x="3808226" y="3535140"/>
            <a:chExt cx="1495200" cy="1143796"/>
          </a:xfrm>
        </p:grpSpPr>
        <p:cxnSp>
          <p:nvCxnSpPr>
            <p:cNvPr id="167" name="Google Shape;167;p2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8" name="Google Shape;168;p25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CoVID-19 Pandemiya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" name="Google Shape;169;p25"/>
          <p:cNvSpPr txBox="1"/>
          <p:nvPr/>
        </p:nvSpPr>
        <p:spPr>
          <a:xfrm>
            <a:off x="3862809" y="20336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Catalysis</a:t>
            </a:r>
            <a:endParaRPr sz="1800"/>
          </a:p>
        </p:txBody>
      </p:sp>
      <p:sp>
        <p:nvSpPr>
          <p:cNvPr id="170" name="Google Shape;170;p25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4821094" y="361450"/>
            <a:ext cx="1928706" cy="804300"/>
            <a:chOff x="5517319" y="1129100"/>
            <a:chExt cx="1928706" cy="804300"/>
          </a:xfrm>
        </p:grpSpPr>
        <p:cxnSp>
          <p:nvCxnSpPr>
            <p:cNvPr id="177" name="Google Shape;177;p2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8" name="Google Shape;178;p25"/>
            <p:cNvSpPr txBox="1"/>
            <p:nvPr/>
          </p:nvSpPr>
          <p:spPr>
            <a:xfrm>
              <a:off x="5950825" y="1129100"/>
              <a:ext cx="1495200" cy="80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USA-  Presidential Ellections 2020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p25"/>
          <p:cNvGrpSpPr/>
          <p:nvPr/>
        </p:nvGrpSpPr>
        <p:grpSpPr>
          <a:xfrm>
            <a:off x="1197828" y="2742830"/>
            <a:ext cx="2127446" cy="804284"/>
            <a:chOff x="1680836" y="1236900"/>
            <a:chExt cx="2005133" cy="747824"/>
          </a:xfrm>
        </p:grpSpPr>
        <p:cxnSp>
          <p:nvCxnSpPr>
            <p:cNvPr id="180" name="Google Shape;180;p25"/>
            <p:cNvCxnSpPr/>
            <p:nvPr/>
          </p:nvCxnSpPr>
          <p:spPr>
            <a:xfrm flipH="1" rot="10800000">
              <a:off x="3178969" y="1236900"/>
              <a:ext cx="507000" cy="4014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1" name="Google Shape;181;p25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JEDI contract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93025" y="852800"/>
            <a:ext cx="8299200" cy="40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Враховуючи ретроспективний аналіз  фінансових показників компанії, очікуваний вплив каталізаторів, дисконтований грошовий потік компанії і справедливу вартість компанії, ми дійшли наступного висновку: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 в 2019 р. порівняно з 2018 р. відбулось деяке "просідання" ключових фінансових індикаторів, не зважаючи на зростання виручки і чистого нерозподіленого прибутку; рентабельність власного капіталу і рентабельність інвестицій в 2019 р. знизилась порівняно з 2018 р.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-компанія не виплачує дивіденди, а весь чистий прибуток вкладає в розширення бізнесу для максимального захоплення ринку;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бізнес-модель компанії передбачає диверсифікацію діяльності за такими ринковими сегментами: on-line retail,  third-party seller services, Amazon web services, physical stores, subscription services; в структурі чистого доходу компанії левова частка належить надходженням з  on-line retail сегменту; 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-така структура чистого доходу дозволяє зробити висновок, що в майбутньому втрати в одному ринковому сегменті можуть бути компенсовані зростанням надходжень з інших;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- DCF оцінка компанії засвідчила, що інвестувати в акції Amazon в п`яти</a:t>
            </a:r>
            <a:r>
              <a:rPr lang="en" sz="1200"/>
              <a:t>річній</a:t>
            </a:r>
            <a:r>
              <a:rPr lang="en" sz="1200"/>
              <a:t> перспективі є вигідним.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101400"/>
            <a:ext cx="85206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Висновки і </a:t>
            </a:r>
            <a:r>
              <a:rPr b="1" lang="en" sz="2400"/>
              <a:t>рекомендації.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Дякуємо.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babchuk@ucu.edu.ua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byno@ucu.edu.ua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blahodyr@ucu.edu.ua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Investors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Taking into account DCF and general trends We recommend to buy Amazon stocks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company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10625" y="1119225"/>
            <a:ext cx="88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350" y="64019"/>
            <a:ext cx="9144000" cy="47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23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-66500" y="0"/>
            <a:ext cx="88989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50">
                <a:solidFill>
                  <a:srgbClr val="252525"/>
                </a:solidFill>
                <a:highlight>
                  <a:srgbClr val="FFFFFF"/>
                </a:highlight>
              </a:rPr>
              <a:t>    </a:t>
            </a:r>
            <a:r>
              <a:rPr lang="en" sz="2250">
                <a:solidFill>
                  <a:srgbClr val="252525"/>
                </a:solidFill>
                <a:highlight>
                  <a:srgbClr val="FFFFFF"/>
                </a:highlight>
              </a:rPr>
              <a:t>Pestle Analysis of Amazon</a:t>
            </a:r>
            <a:endParaRPr sz="225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2986712" y="1676962"/>
            <a:ext cx="1854000" cy="1854000"/>
            <a:chOff x="2986712" y="1676962"/>
            <a:chExt cx="1854000" cy="1854000"/>
          </a:xfrm>
        </p:grpSpPr>
        <p:sp>
          <p:nvSpPr>
            <p:cNvPr id="84" name="Google Shape;84;p17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0B7743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3134188" y="2455615"/>
              <a:ext cx="1075200" cy="5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7"/>
          <p:cNvGrpSpPr/>
          <p:nvPr/>
        </p:nvGrpSpPr>
        <p:grpSpPr>
          <a:xfrm>
            <a:off x="1935911" y="934454"/>
            <a:ext cx="5398829" cy="3339000"/>
            <a:chOff x="2902488" y="902232"/>
            <a:chExt cx="3339000" cy="3339000"/>
          </a:xfrm>
        </p:grpSpPr>
        <p:sp>
          <p:nvSpPr>
            <p:cNvPr id="87" name="Google Shape;87;p17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90" name="Google Shape;90;p1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Amazon macro environment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3560825" y="345840"/>
            <a:ext cx="1644255" cy="1068600"/>
            <a:chOff x="2859873" y="853971"/>
            <a:chExt cx="1068600" cy="1068600"/>
          </a:xfrm>
        </p:grpSpPr>
        <p:sp>
          <p:nvSpPr>
            <p:cNvPr id="93" name="Google Shape;93;p1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Social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3696080" y="3633367"/>
            <a:ext cx="1878492" cy="1068600"/>
            <a:chOff x="5214448" y="3234278"/>
            <a:chExt cx="1068600" cy="1068600"/>
          </a:xfrm>
        </p:grpSpPr>
        <p:sp>
          <p:nvSpPr>
            <p:cNvPr id="96" name="Google Shape;96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Technological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1501573" y="2409664"/>
            <a:ext cx="1831794" cy="1121282"/>
            <a:chOff x="5214448" y="3234278"/>
            <a:chExt cx="1068600" cy="1068600"/>
          </a:xfrm>
        </p:grpSpPr>
        <p:sp>
          <p:nvSpPr>
            <p:cNvPr id="99" name="Google Shape;99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Political / Legal factors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1722044" y="1005740"/>
            <a:ext cx="1611342" cy="1068600"/>
            <a:chOff x="5214448" y="3234278"/>
            <a:chExt cx="1068600" cy="1068600"/>
          </a:xfrm>
        </p:grpSpPr>
        <p:sp>
          <p:nvSpPr>
            <p:cNvPr id="102" name="Google Shape;102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Economic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5401827" y="823234"/>
            <a:ext cx="1674924" cy="1068600"/>
            <a:chOff x="5214448" y="3234278"/>
            <a:chExt cx="1068600" cy="1068600"/>
          </a:xfrm>
        </p:grpSpPr>
        <p:sp>
          <p:nvSpPr>
            <p:cNvPr id="105" name="Google Shape;105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Demographics and Psychographics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5965577" y="2281563"/>
            <a:ext cx="1799736" cy="1198114"/>
            <a:chOff x="5214448" y="3234278"/>
            <a:chExt cx="1068600" cy="1068600"/>
          </a:xfrm>
        </p:grpSpPr>
        <p:sp>
          <p:nvSpPr>
            <p:cNvPr id="108" name="Google Shape;108;p1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5367368" y="3402501"/>
              <a:ext cx="849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Environmental factors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9850"/>
            <a:ext cx="8520600" cy="4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Financial Ratios for Amazon 2016-2019</a:t>
            </a:r>
            <a:endParaRPr b="1" sz="14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5" y="475025"/>
            <a:ext cx="8758926" cy="466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5" y="1149525"/>
            <a:ext cx="8254324" cy="384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01400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Структура доходу кампанії в залежності від  сегменту на ринку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5" y="965350"/>
            <a:ext cx="8819250" cy="20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0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50"/>
              <a:t>FCFF forecasting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