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igBMYFxC2BjNZ0s9c0KGXRi4QG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uk" sz="3600">
                <a:latin typeface="Calibri"/>
                <a:ea typeface="Calibri"/>
                <a:cs typeface="Calibri"/>
                <a:sym typeface="Calibri"/>
              </a:rPr>
              <a:t>КУРСОВИЙ ПРОЄКТ</a:t>
            </a:r>
            <a:br>
              <a:rPr b="1" lang="uk" sz="3600">
                <a:latin typeface="Calibri"/>
                <a:ea typeface="Calibri"/>
                <a:cs typeface="Calibri"/>
                <a:sym typeface="Calibri"/>
              </a:rPr>
            </a:br>
            <a:r>
              <a:rPr b="1" lang="uk" sz="3600">
                <a:latin typeface="Calibri"/>
                <a:ea typeface="Calibri"/>
                <a:cs typeface="Calibri"/>
                <a:sym typeface="Calibri"/>
              </a:rPr>
              <a:t>на тему: Система управління базою даних  «Довідникова книга» </a:t>
            </a:r>
            <a:endParaRPr sz="36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263675" y="39547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351"/>
              <a:buFont typeface="Calibri"/>
              <a:buNone/>
            </a:pPr>
            <a:r>
              <a:rPr lang="uk" sz="9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 дисципліни</a:t>
            </a:r>
            <a:br>
              <a:rPr lang="uk" sz="9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uk" sz="9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Принципи конструювання програмного забезпечення</a:t>
            </a:r>
            <a:br>
              <a:rPr lang="uk" sz="9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uk" sz="4400">
                <a:latin typeface="Calibri"/>
                <a:ea typeface="Calibri"/>
                <a:cs typeface="Calibri"/>
                <a:sym typeface="Calibri"/>
              </a:rPr>
              <a:t>Опис користувацького інтерфейсу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2360075" y="4604300"/>
            <a:ext cx="42498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4 –  Переглянути користувачів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4" name="Google Shape;1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7025" y="770175"/>
            <a:ext cx="5638451" cy="37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0"/>
          <p:cNvSpPr txBox="1"/>
          <p:nvPr/>
        </p:nvSpPr>
        <p:spPr>
          <a:xfrm>
            <a:off x="266625" y="1164825"/>
            <a:ext cx="2824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Користувачу в цьому вікні доступний перегляд користувачів без сортування(в початковому стані), або з сортуванням по вибраним параметрам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rPr b="1" lang="uk" sz="4400">
                <a:latin typeface="Calibri"/>
                <a:ea typeface="Calibri"/>
                <a:cs typeface="Calibri"/>
                <a:sym typeface="Calibri"/>
              </a:rPr>
              <a:t>Опис користувацького інтерфейсу</a:t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260450" y="970325"/>
            <a:ext cx="3039900" cy="3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8"/>
              <a:buNone/>
            </a:pPr>
            <a:r>
              <a:rPr lang="uk"/>
              <a:t>В даному вікні користувачу доступний функціонал для того, щоб знайти користувача по номеру після введення номеру в полі та нажавши “Знайти” - після цієї дії заповняться даними користувача пусті поля, які можна редагувати та нажати кнопку “Зберегти” для того, щоб зберегти введені дані.</a:t>
            </a:r>
            <a:endParaRPr/>
          </a:p>
        </p:txBody>
      </p:sp>
      <p:sp>
        <p:nvSpPr>
          <p:cNvPr id="122" name="Google Shape;122;p11"/>
          <p:cNvSpPr txBox="1"/>
          <p:nvPr/>
        </p:nvSpPr>
        <p:spPr>
          <a:xfrm>
            <a:off x="2588875" y="4565250"/>
            <a:ext cx="428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5 –  Редагувати користувачів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500" y="970325"/>
            <a:ext cx="5532700" cy="32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type="title"/>
          </p:nvPr>
        </p:nvSpPr>
        <p:spPr>
          <a:xfrm>
            <a:off x="441325" y="10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uk" sz="4400">
                <a:latin typeface="Calibri"/>
                <a:ea typeface="Calibri"/>
                <a:cs typeface="Calibri"/>
                <a:sym typeface="Calibri"/>
              </a:rPr>
              <a:t>Опис користувацького інтерфейсу</a:t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9" name="Google Shape;129;p12"/>
          <p:cNvSpPr txBox="1"/>
          <p:nvPr>
            <p:ph idx="1" type="body"/>
          </p:nvPr>
        </p:nvSpPr>
        <p:spPr>
          <a:xfrm>
            <a:off x="2686550" y="4567125"/>
            <a:ext cx="3843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6 –  Видалити користувача</a:t>
            </a:r>
            <a:endParaRPr/>
          </a:p>
        </p:txBody>
      </p:sp>
      <p:pic>
        <p:nvPicPr>
          <p:cNvPr id="130" name="Google Shape;1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825" y="1118600"/>
            <a:ext cx="4601475" cy="324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2"/>
          <p:cNvSpPr txBox="1"/>
          <p:nvPr/>
        </p:nvSpPr>
        <p:spPr>
          <a:xfrm>
            <a:off x="890700" y="1313425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 цьому вікні можна видалити користувача по його номеру, заповнивши поле та нажати кнопку “Видалити”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title"/>
          </p:nvPr>
        </p:nvSpPr>
        <p:spPr>
          <a:xfrm>
            <a:off x="311700" y="33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uk" sz="4400">
                <a:latin typeface="Calibri"/>
                <a:ea typeface="Calibri"/>
                <a:cs typeface="Calibri"/>
                <a:sym typeface="Calibri"/>
              </a:rPr>
              <a:t>Опис користувацького інтерфейсу</a:t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 txBox="1"/>
          <p:nvPr>
            <p:ph idx="1" type="body"/>
          </p:nvPr>
        </p:nvSpPr>
        <p:spPr>
          <a:xfrm>
            <a:off x="582225" y="926225"/>
            <a:ext cx="33105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uk"/>
              <a:t>Посібник користувача представляє навігаційну панель з інструкцією, яка пояснює як користуватись кожною сторінкою, що має функціонал з маніпуляцією списку користувачів</a:t>
            </a:r>
            <a:endParaRPr/>
          </a:p>
        </p:txBody>
      </p:sp>
      <p:pic>
        <p:nvPicPr>
          <p:cNvPr id="138" name="Google Shape;1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6074" y="926150"/>
            <a:ext cx="4583675" cy="31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 txBox="1"/>
          <p:nvPr/>
        </p:nvSpPr>
        <p:spPr>
          <a:xfrm>
            <a:off x="2765450" y="4604700"/>
            <a:ext cx="384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7 –  Посібник користувача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uk" sz="4000">
                <a:latin typeface="Calibri"/>
                <a:ea typeface="Calibri"/>
                <a:cs typeface="Calibri"/>
                <a:sym typeface="Calibri"/>
              </a:rPr>
              <a:t>Відео-ролик роботи програми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707"/>
              <a:buNone/>
            </a:pPr>
            <a:r>
              <a:t/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838" y="751525"/>
            <a:ext cx="7938326" cy="428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uk" sz="4400">
                <a:latin typeface="Calibri"/>
                <a:ea typeface="Calibri"/>
                <a:cs typeface="Calibri"/>
                <a:sym typeface="Calibri"/>
              </a:rPr>
              <a:t>ВИСНОВКИ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311700" y="11750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2971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uk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результаті виконання курсового проєкту розроблена </a:t>
            </a:r>
            <a:r>
              <a:rPr lang="uk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Система довідникової книги </a:t>
            </a:r>
            <a:r>
              <a:rPr lang="uk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комп’ютерів, які працюють під керуванням ОС Windows.</a:t>
            </a:r>
            <a:br>
              <a:rPr lang="uk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uk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розробленому програмному забезпеченні передбачено: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uk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Подання даних користувачем на GUI.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uk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Перевірку коректності введення даних та обробку виключень.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uk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Збереження даних у файл.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uk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Зчитування даних з файлу.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uk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Додавання об’єктів до текстового файлу.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uk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Перегляд доданих об’єктів.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uk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Редагування доданих об’єктів.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uk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Видалення об’єктів.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uk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Сортування об’єктів по самостійно вибраному ключу.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uk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Фільтрацію об’єктів по </a:t>
            </a:r>
            <a:r>
              <a:rPr lang="uk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самостійно </a:t>
            </a:r>
            <a:r>
              <a:rPr lang="uk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вибраному ключу.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uk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Пошук об’єктів по самостійно вибраному ключу.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25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uk" sz="4400">
                <a:latin typeface="Calibri"/>
                <a:ea typeface="Calibri"/>
                <a:cs typeface="Calibri"/>
                <a:sym typeface="Calibri"/>
              </a:rPr>
              <a:t>Мета роботи та постановка задачі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452"/>
              <a:buFont typeface="Arial"/>
              <a:buNone/>
            </a:pPr>
            <a:r>
              <a:rPr i="1"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 роботи </a:t>
            </a: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полягає у розробці системи управління базою даних «Довідникова книга» для комп’ютерів, які працюють під керуванням ОС Windows.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452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452"/>
              <a:buFont typeface="Arial"/>
              <a:buNone/>
            </a:pPr>
            <a:r>
              <a:rPr i="1" lang="uk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Постановка задачі</a:t>
            </a:r>
            <a:r>
              <a:rPr lang="uk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452"/>
              <a:buFont typeface="Arial"/>
              <a:buNone/>
            </a:pPr>
            <a:r>
              <a:t/>
            </a:r>
            <a:endParaRPr sz="2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452"/>
              <a:buFont typeface="Arial"/>
              <a:buNone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базу даних заносяться список дані про людей: прізвище, ім’я, адреса, телефонний номер, місце роботи або навчання, солвентність, дата народження, характер знайомства, ділові якості, стать.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452"/>
              <a:buFont typeface="Arial"/>
              <a:buNone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Реалізувати пошук користувача по довільному пошуку, або сортуванню, редагування даних людей, видалення, а також перегляду.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8996"/>
              <a:buFont typeface="Arial"/>
              <a:buNone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uk" sz="4000">
                <a:latin typeface="Calibri"/>
                <a:ea typeface="Calibri"/>
                <a:cs typeface="Calibri"/>
                <a:sym typeface="Calibri"/>
              </a:rPr>
              <a:t>Вихідні дані до проєкту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2422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розробити базу даних – текстовий файл, в який будуть заноситись списки клієнтів;                                                                                          </a:t>
            </a:r>
            <a:endParaRPr sz="1400">
              <a:solidFill>
                <a:schemeClr val="dk1"/>
              </a:solidFill>
            </a:endParaRPr>
          </a:p>
          <a:p>
            <a:pPr indent="-332422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передбачити подання даних користувачем на GUI;                                      </a:t>
            </a:r>
            <a:endParaRPr sz="1400">
              <a:solidFill>
                <a:schemeClr val="dk1"/>
              </a:solidFill>
            </a:endParaRPr>
          </a:p>
          <a:p>
            <a:pPr indent="-332422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передбачити збереження даних у файл та зчитування даних з файлу;</a:t>
            </a:r>
            <a:endParaRPr sz="1400">
              <a:solidFill>
                <a:schemeClr val="dk1"/>
              </a:solidFill>
            </a:endParaRPr>
          </a:p>
          <a:p>
            <a:pPr indent="-332422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розробити навігаційну панель (меню), яка повинна забезпечувати доступ до всього наявного функціоналу;</a:t>
            </a:r>
            <a:endParaRPr sz="1400">
              <a:solidFill>
                <a:schemeClr val="dk1"/>
              </a:solidFill>
            </a:endParaRPr>
          </a:p>
          <a:p>
            <a:pPr indent="-332422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Передбачити створення, зчитування, редагування та видалення даних.	                        </a:t>
            </a:r>
            <a:endParaRPr sz="1400">
              <a:solidFill>
                <a:schemeClr val="dk1"/>
              </a:solidFill>
            </a:endParaRPr>
          </a:p>
          <a:p>
            <a:pPr indent="-332422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передбачити сортування, фільтрацію та пошук даних по самостійно вибраному ключу;                                                                                                                     </a:t>
            </a:r>
            <a:endParaRPr sz="1400">
              <a:solidFill>
                <a:schemeClr val="dk1"/>
              </a:solidFill>
            </a:endParaRPr>
          </a:p>
          <a:p>
            <a:pPr indent="-332422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розробити перевірку коректності вводу даних та обробку виключень;	   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uk" sz="4000">
                <a:latin typeface="Calibri"/>
                <a:ea typeface="Calibri"/>
                <a:cs typeface="Calibri"/>
                <a:sym typeface="Calibri"/>
              </a:rPr>
              <a:t>Модулі (класи) програми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BaseView – клас, що наслідує клас Window, який допомагає вернутись до головного меню - використовується, як метод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DeleteUser – клас, за допомогою якого видаляється по номеру користувач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EditUsers - клас, який дозволяє редагувати дані користувача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MainWindow - клас, який є головним вікном для нашого додатку і відображається при запуску програми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73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UserAddWindow - клас, що дозволяє добавити нового користувача в базу даних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3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UserGuideWindow - клас, що дозволяє відобразити “Посібник Користувача”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3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OneStepGuide</a:t>
            </a: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-FiveStepGuide - класи, що демонструють як користуватись кожним розділом в додатку та взаємодіє з класом “UserGuideWindow”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3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ViewUsers - клас, який надає функціонал для перегляду існуючих користувачів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3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 клас, який є моделлю, що представляє користувача в системі з властивостями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3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FileStaticService - це клас, що представляє статичний сервіс для роботи з файлом, використовуючи об’єкт користувача з класу “User”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3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ValidateUser - статичний клас, який використовується для перевірки валідності даних користувача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-181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uk" sz="4000">
                <a:latin typeface="Calibri"/>
                <a:ea typeface="Calibri"/>
                <a:cs typeface="Calibri"/>
                <a:sym typeface="Calibri"/>
              </a:rPr>
              <a:t>Алгоритми роботи програми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84" name="Google Shape;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225" y="391250"/>
            <a:ext cx="6275556" cy="47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 txBox="1"/>
          <p:nvPr/>
        </p:nvSpPr>
        <p:spPr>
          <a:xfrm>
            <a:off x="6916950" y="3250825"/>
            <a:ext cx="2158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1 – Узагальнена блок-схема взаємодії користувача із програмою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311700" y="104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</a:pPr>
            <a:r>
              <a:rPr b="1" lang="uk" sz="4000">
                <a:latin typeface="Calibri"/>
                <a:ea typeface="Calibri"/>
                <a:cs typeface="Calibri"/>
                <a:sym typeface="Calibri"/>
              </a:rPr>
              <a:t>Вимоги до графічного інтерфейсу користувача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1" name="Google Shape;91;p7"/>
          <p:cNvSpPr txBox="1"/>
          <p:nvPr>
            <p:ph idx="1" type="body"/>
          </p:nvPr>
        </p:nvSpPr>
        <p:spPr>
          <a:xfrm>
            <a:off x="243675" y="1560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2422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Робоча мова інтерфейсу – українська.</a:t>
            </a:r>
            <a:endParaRPr sz="1400">
              <a:solidFill>
                <a:schemeClr val="dk1"/>
              </a:solidFill>
            </a:endParaRPr>
          </a:p>
          <a:p>
            <a:pPr indent="-2032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2422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Використання термінів, зрозумілих користувачеві. </a:t>
            </a:r>
            <a:endParaRPr sz="1400">
              <a:solidFill>
                <a:schemeClr val="dk1"/>
              </a:solidFill>
            </a:endParaRPr>
          </a:p>
          <a:p>
            <a:pPr indent="-2032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2422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Навігаційна панель (меню), яка забезпечує перегляд, редагування, додавання та зчитування даних.</a:t>
            </a:r>
            <a:endParaRPr sz="1400">
              <a:solidFill>
                <a:schemeClr val="dk1"/>
              </a:solidFill>
            </a:endParaRPr>
          </a:p>
          <a:p>
            <a:pPr indent="-2032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2422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«Посібник користувача», що містить інструкції з використання програми.</a:t>
            </a:r>
            <a:endParaRPr sz="1400">
              <a:solidFill>
                <a:schemeClr val="dk1"/>
              </a:solidFill>
            </a:endParaRPr>
          </a:p>
          <a:p>
            <a:pPr indent="-2032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2422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Повідомлення про некоректно введені дані.</a:t>
            </a:r>
            <a:endParaRPr sz="1400">
              <a:solidFill>
                <a:schemeClr val="dk1"/>
              </a:solidFill>
            </a:endParaRPr>
          </a:p>
          <a:p>
            <a:pPr indent="-2032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2422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uk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Колірна гамма повинна наслідувати загальноприйняті рекомендації.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311700" y="-4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uk" sz="4400">
                <a:latin typeface="Calibri"/>
                <a:ea typeface="Calibri"/>
                <a:cs typeface="Calibri"/>
                <a:sym typeface="Calibri"/>
              </a:rPr>
              <a:t>Опис користувацького інтерфейсу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3140400" y="4544100"/>
            <a:ext cx="2863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uk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2 –  Головне меню</a:t>
            </a:r>
            <a:endParaRPr/>
          </a:p>
        </p:txBody>
      </p:sp>
      <p:sp>
        <p:nvSpPr>
          <p:cNvPr id="98" name="Google Shape;98;p8"/>
          <p:cNvSpPr txBox="1"/>
          <p:nvPr/>
        </p:nvSpPr>
        <p:spPr>
          <a:xfrm>
            <a:off x="353875" y="939763"/>
            <a:ext cx="2824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 головному меню додатку відображається список користувачів, методи впорядкування, поле пошуку по довільному ключу.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Також є навігаційна панель з вікнами, що містять інший функціонал, пов’язаний з списком користувачів, а також посібник.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0225" y="682675"/>
            <a:ext cx="5651374" cy="3152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311700" y="-4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uk" sz="4400">
                <a:latin typeface="Calibri"/>
                <a:ea typeface="Calibri"/>
                <a:cs typeface="Calibri"/>
                <a:sym typeface="Calibri"/>
              </a:rPr>
              <a:t>Опис користувацького інтерфейсу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3234325" y="4579850"/>
            <a:ext cx="41061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3 –  Додати користувача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2675" y="763975"/>
            <a:ext cx="4915675" cy="37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9"/>
          <p:cNvSpPr txBox="1"/>
          <p:nvPr/>
        </p:nvSpPr>
        <p:spPr>
          <a:xfrm>
            <a:off x="311700" y="793250"/>
            <a:ext cx="3468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Щоб добавити користувача - потрібно дотримуватись правил коректності введення значень в кожному полі під кожен тип поля, що потребує власний формат вводу. Після заповнення всіх полів, щоб добавити користувача - потрібно натиснути кнопку “Додати”, або “Очистити”, щоб очистити всі поля для вводу, а також є кнопка “Назад”, щоб повернутись в головне меню.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