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90" r:id="rId4"/>
    <p:sldId id="291" r:id="rId5"/>
    <p:sldId id="293" r:id="rId6"/>
    <p:sldId id="292" r:id="rId7"/>
    <p:sldId id="260" r:id="rId8"/>
    <p:sldId id="262" r:id="rId9"/>
    <p:sldId id="261" r:id="rId10"/>
    <p:sldId id="266" r:id="rId11"/>
    <p:sldId id="265" r:id="rId12"/>
    <p:sldId id="268" r:id="rId13"/>
    <p:sldId id="269" r:id="rId14"/>
    <p:sldId id="283" r:id="rId15"/>
    <p:sldId id="304" r:id="rId16"/>
    <p:sldId id="305" r:id="rId17"/>
    <p:sldId id="303" r:id="rId18"/>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charset="-122"/>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180"/>
        <p:guide pos="3790"/>
      </p:guideLst>
    </p:cSldViewPr>
  </p:slide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页眉占位符 1"/>
          <p:cNvSpPr>
            <a:spLocks noGrp="1"/>
          </p:cNvSpPr>
          <p:nvPr>
            <p:ph type="hdr" sz="quarter"/>
          </p:nvPr>
        </p:nvSpPr>
        <p:spPr>
          <a:xfrm>
            <a:off x="0" y="0"/>
            <a:ext cx="2971800" cy="458788"/>
          </a:xfrm>
          <a:prstGeom prst="rect">
            <a:avLst/>
          </a:prstGeom>
          <a:noFill/>
          <a:ln w="9525">
            <a:noFill/>
          </a:ln>
        </p:spPr>
        <p:txBody>
          <a:bodyPr vert="horz"/>
          <a:p>
            <a:pPr lvl="0" algn="l"/>
            <a:endParaRPr sz="1200">
              <a:ea typeface="宋体" panose="02010600030101010101" pitchFamily="2" charset="-122"/>
            </a:endParaRPr>
          </a:p>
        </p:txBody>
      </p:sp>
      <p:sp>
        <p:nvSpPr>
          <p:cNvPr id="2051" name="日期占位符 2"/>
          <p:cNvSpPr>
            <a:spLocks noGrp="1"/>
          </p:cNvSpPr>
          <p:nvPr>
            <p:ph type="dt" idx="1"/>
          </p:nvPr>
        </p:nvSpPr>
        <p:spPr>
          <a:xfrm>
            <a:off x="3884613" y="0"/>
            <a:ext cx="2971800" cy="458788"/>
          </a:xfrm>
          <a:prstGeom prst="rect">
            <a:avLst/>
          </a:prstGeom>
          <a:noFill/>
          <a:ln w="9525">
            <a:noFill/>
          </a:ln>
        </p:spPr>
        <p:txBody>
          <a:bodyPr vert="horz"/>
          <a:p>
            <a:pPr lvl="0" algn="r"/>
            <a:fld id="{BB962C8B-B14F-4D97-AF65-F5344CB8AC3E}" type="datetime1">
              <a:rPr lang="zh-CN" altLang="en-US" dirty="0">
                <a:ea typeface="宋体" panose="02010600030101010101" pitchFamily="2" charset="-122"/>
              </a:rPr>
            </a:fld>
            <a:endParaRPr lang="zh-CN" altLang="en-US" sz="1200" dirty="0">
              <a:ea typeface="宋体" panose="02010600030101010101" pitchFamily="2" charset="-122"/>
            </a:endParaRPr>
          </a:p>
        </p:txBody>
      </p:sp>
      <p:sp>
        <p:nvSpPr>
          <p:cNvPr id="2052" name="幻灯片图像占位符 3"/>
          <p:cNvSpPr>
            <a:spLocks noGrp="1" noRot="1" noChangeAspect="1"/>
          </p:cNvSpPr>
          <p:nvPr>
            <p:ph type="sldImg" idx="2"/>
          </p:nvPr>
        </p:nvSpPr>
        <p:spPr>
          <a:xfrm>
            <a:off x="685800" y="1143000"/>
            <a:ext cx="5486400" cy="3086100"/>
          </a:xfrm>
          <a:prstGeom prst="rect">
            <a:avLst/>
          </a:prstGeom>
          <a:noFill/>
          <a:ln w="12700">
            <a:noFill/>
          </a:ln>
        </p:spPr>
      </p:sp>
      <p:sp>
        <p:nvSpPr>
          <p:cNvPr id="2053" name="备注占位符 4"/>
          <p:cNvSpPr>
            <a:spLocks noGrp="1" noRot="1" noChangeAspect="1"/>
          </p:cNvSpPr>
          <p:nvPr/>
        </p:nvSpPr>
        <p:spPr>
          <a:xfrm>
            <a:off x="685800" y="4400550"/>
            <a:ext cx="5486400" cy="3600450"/>
          </a:xfrm>
          <a:prstGeom prst="rect">
            <a:avLst/>
          </a:prstGeom>
          <a:noFill/>
          <a:ln w="12700">
            <a:noFill/>
          </a:ln>
        </p:spPr>
        <p:txBody>
          <a:bodyPr vert="horz"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4" name="页脚占位符 5"/>
          <p:cNvSpPr>
            <a:spLocks noGrp="1"/>
          </p:cNvSpPr>
          <p:nvPr>
            <p:ph type="ftr" sz="quarter" idx="4"/>
          </p:nvPr>
        </p:nvSpPr>
        <p:spPr>
          <a:xfrm>
            <a:off x="0" y="8685213"/>
            <a:ext cx="2971800" cy="458787"/>
          </a:xfrm>
          <a:prstGeom prst="rect">
            <a:avLst/>
          </a:prstGeom>
          <a:noFill/>
          <a:ln w="9525">
            <a:noFill/>
          </a:ln>
        </p:spPr>
        <p:txBody>
          <a:bodyPr vert="horz" anchor="b"/>
          <a:p>
            <a:pPr lvl="0" algn="l"/>
            <a:endParaRPr sz="1200">
              <a:ea typeface="宋体" panose="02010600030101010101" pitchFamily="2" charset="-122"/>
            </a:endParaRPr>
          </a:p>
        </p:txBody>
      </p:sp>
      <p:sp>
        <p:nvSpPr>
          <p:cNvPr id="2055" name="灯片编号占位符 6"/>
          <p:cNvSpPr>
            <a:spLocks noGrp="1"/>
          </p:cNvSpPr>
          <p:nvPr>
            <p:ph type="sldNum" sz="quarter" idx="5"/>
          </p:nvPr>
        </p:nvSpPr>
        <p:spPr>
          <a:xfrm>
            <a:off x="3884613" y="8685213"/>
            <a:ext cx="2971800" cy="458787"/>
          </a:xfrm>
          <a:prstGeom prst="rect">
            <a:avLst/>
          </a:prstGeom>
          <a:noFill/>
          <a:ln w="9525">
            <a:noFill/>
          </a:ln>
        </p:spPr>
        <p:txBody>
          <a:bodyPr vert="horz" anchor="b"/>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Footer Placeholder 4"/>
          <p:cNvSpPr>
            <a:spLocks noGrp="1"/>
          </p:cNvSpPr>
          <p:nvPr>
            <p:ph type="ftr" sz="quarter" idx="11"/>
          </p:nvPr>
        </p:nvSpPr>
        <p:spPr/>
        <p:txBody>
          <a:bodyPr/>
          <a:lstStyle/>
          <a:p>
            <a:pPr lvl="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Footer Placeholder 4"/>
          <p:cNvSpPr>
            <a:spLocks noGrp="1"/>
          </p:cNvSpPr>
          <p:nvPr>
            <p:ph type="ftr" sz="quarter" idx="11"/>
          </p:nvPr>
        </p:nvSpPr>
        <p:spPr/>
        <p:txBody>
          <a:bodyPr/>
          <a:lstStyle/>
          <a:p>
            <a:pPr lvl="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Footer Placeholder 4"/>
          <p:cNvSpPr>
            <a:spLocks noGrp="1"/>
          </p:cNvSpPr>
          <p:nvPr>
            <p:ph type="ftr" sz="quarter" idx="11"/>
          </p:nvPr>
        </p:nvSpPr>
        <p:spPr/>
        <p:txBody>
          <a:bodyPr/>
          <a:lstStyle/>
          <a:p>
            <a:pPr lvl="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Footer Placeholder 4"/>
          <p:cNvSpPr>
            <a:spLocks noGrp="1"/>
          </p:cNvSpPr>
          <p:nvPr>
            <p:ph type="ftr" sz="quarter" idx="11"/>
          </p:nvPr>
        </p:nvSpPr>
        <p:spPr/>
        <p:txBody>
          <a:bodyPr/>
          <a:lstStyle/>
          <a:p>
            <a:pPr lvl="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5" name="Footer Placeholder 4"/>
          <p:cNvSpPr>
            <a:spLocks noGrp="1"/>
          </p:cNvSpPr>
          <p:nvPr>
            <p:ph type="ftr" sz="quarter" idx="11"/>
          </p:nvPr>
        </p:nvSpPr>
        <p:spPr/>
        <p:txBody>
          <a:bodyPr/>
          <a:lstStyle/>
          <a:p>
            <a:pPr lvl="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6" name="Footer Placeholder 5"/>
          <p:cNvSpPr>
            <a:spLocks noGrp="1"/>
          </p:cNvSpPr>
          <p:nvPr>
            <p:ph type="ftr" sz="quarter" idx="11"/>
          </p:nvPr>
        </p:nvSpPr>
        <p:spPr/>
        <p:txBody>
          <a:bodyPr/>
          <a:lstStyle/>
          <a:p>
            <a:pPr lvl="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8" name="Footer Placeholder 7"/>
          <p:cNvSpPr>
            <a:spLocks noGrp="1"/>
          </p:cNvSpPr>
          <p:nvPr>
            <p:ph type="ftr" sz="quarter" idx="11"/>
          </p:nvPr>
        </p:nvSpPr>
        <p:spPr/>
        <p:txBody>
          <a:bodyPr/>
          <a:lstStyle/>
          <a:p>
            <a:pPr lvl="0"/>
          </a:p>
        </p:txBody>
      </p:sp>
      <p:sp>
        <p:nvSpPr>
          <p:cNvPr id="9" name="Slide Number Placeholder 8"/>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4" name="Footer Placeholder 3"/>
          <p:cNvSpPr>
            <a:spLocks noGrp="1"/>
          </p:cNvSpPr>
          <p:nvPr>
            <p:ph type="ftr" sz="quarter" idx="11"/>
          </p:nvPr>
        </p:nvSpPr>
        <p:spPr/>
        <p:txBody>
          <a:bodyPr/>
          <a:lstStyle/>
          <a:p>
            <a:pPr lvl="0"/>
          </a:p>
        </p:txBody>
      </p:sp>
      <p:sp>
        <p:nvSpPr>
          <p:cNvPr id="5" name="Slide Number Placeholder 4"/>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3" name="Footer Placeholder 2"/>
          <p:cNvSpPr>
            <a:spLocks noGrp="1"/>
          </p:cNvSpPr>
          <p:nvPr>
            <p:ph type="ftr" sz="quarter" idx="11"/>
          </p:nvPr>
        </p:nvSpPr>
        <p:spPr/>
        <p:txBody>
          <a:bodyPr/>
          <a:lstStyle/>
          <a:p>
            <a:pPr lvl="0"/>
          </a:p>
        </p:txBody>
      </p:sp>
      <p:sp>
        <p:nvSpPr>
          <p:cNvPr id="4" name="Slide Number Placeholder 3"/>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6" name="Footer Placeholder 5"/>
          <p:cNvSpPr>
            <a:spLocks noGrp="1"/>
          </p:cNvSpPr>
          <p:nvPr>
            <p:ph type="ftr" sz="quarter" idx="11"/>
          </p:nvPr>
        </p:nvSpPr>
        <p:spPr/>
        <p:txBody>
          <a:bodyPr/>
          <a:lstStyle/>
          <a:p>
            <a:pPr lvl="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fld id="{BB962C8B-B14F-4D97-AF65-F5344CB8AC3E}" type="datetime1">
              <a:rPr lang="zh-CN" altLang="en-US" dirty="0"/>
            </a:fld>
            <a:endParaRPr lang="zh-CN" altLang="en-US" dirty="0">
              <a:ea typeface="宋体" panose="02010600030101010101" pitchFamily="2" charset="-122"/>
            </a:endParaRPr>
          </a:p>
        </p:txBody>
      </p:sp>
      <p:sp>
        <p:nvSpPr>
          <p:cNvPr id="6" name="Footer Placeholder 5"/>
          <p:cNvSpPr>
            <a:spLocks noGrp="1"/>
          </p:cNvSpPr>
          <p:nvPr>
            <p:ph type="ftr" sz="quarter" idx="11"/>
          </p:nvPr>
        </p:nvSpPr>
        <p:spPr/>
        <p:txBody>
          <a:bodyPr/>
          <a:lstStyle/>
          <a:p>
            <a:pPr lvl="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EF540">
            <a:alpha val="100000"/>
          </a:srgbClr>
        </a:solidFill>
        <a:effectLst/>
      </p:bgPr>
    </p:bg>
    <p:spTree>
      <p:nvGrpSpPr>
        <p:cNvPr id="1" name=""/>
        <p:cNvGrpSpPr/>
        <p:nvPr/>
      </p:nvGrpSpPr>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vert="horz" anchor="ctr">
            <a:normAutofit/>
          </a:bodyPr>
          <a:p>
            <a:pPr lvl="0"/>
            <a:r>
              <a:rPr lang="zh-CN" altLang="en-US"/>
              <a:t>单击此处编辑母版标题样式</a:t>
            </a:r>
            <a:endParaRPr lang="zh-CN" altLang="en-US"/>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vert="horz">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Date Placeholder 3"/>
          <p:cNvSpPr>
            <a:spLocks noGrp="1"/>
          </p:cNvSpPr>
          <p:nvPr>
            <p:ph type="dt" sz="half" idx="2"/>
          </p:nvPr>
        </p:nvSpPr>
        <p:spPr>
          <a:xfrm>
            <a:off x="838200" y="6356350"/>
            <a:ext cx="2743200" cy="365125"/>
          </a:xfrm>
          <a:prstGeom prst="rect">
            <a:avLst/>
          </a:prstGeom>
          <a:noFill/>
          <a:ln w="9525">
            <a:noFill/>
          </a:ln>
        </p:spPr>
        <p:txBody>
          <a:bodyPr vert="horz" anchor="ctr"/>
          <a:lstStyle>
            <a:lvl1pPr algn="l">
              <a:defRPr sz="1200">
                <a:solidFill>
                  <a:srgbClr val="9C9C9C"/>
                </a:solidFill>
                <a:ea typeface="宋体" panose="02010600030101010101" pitchFamily="2" charset="-122"/>
              </a:defRPr>
            </a:lvl1pPr>
          </a:lstStyle>
          <a:p>
            <a:pPr lvl="0"/>
            <a:fld id="{BB962C8B-B14F-4D97-AF65-F5344CB8AC3E}" type="datetime1">
              <a:rPr lang="zh-CN" altLang="en-US" dirty="0"/>
            </a:fld>
            <a:endParaRPr lang="zh-CN" altLang="en-US" dirty="0">
              <a:ea typeface="宋体" panose="02010600030101010101" pitchFamily="2" charset="-122"/>
            </a:endParaRPr>
          </a:p>
        </p:txBody>
      </p:sp>
      <p:sp>
        <p:nvSpPr>
          <p:cNvPr id="1029" name="Footer Placeholder 4"/>
          <p:cNvSpPr>
            <a:spLocks noGrp="1"/>
          </p:cNvSpPr>
          <p:nvPr>
            <p:ph type="ftr" sz="quarter" idx="3"/>
          </p:nvPr>
        </p:nvSpPr>
        <p:spPr>
          <a:xfrm>
            <a:off x="4038600" y="6356350"/>
            <a:ext cx="4114800" cy="365125"/>
          </a:xfrm>
          <a:prstGeom prst="rect">
            <a:avLst/>
          </a:prstGeom>
          <a:noFill/>
          <a:ln w="9525">
            <a:noFill/>
          </a:ln>
        </p:spPr>
        <p:txBody>
          <a:bodyPr vert="horz" anchor="ctr"/>
          <a:lstStyle>
            <a:lvl1pPr algn="ctr">
              <a:defRPr sz="1200">
                <a:solidFill>
                  <a:srgbClr val="9C9C9C"/>
                </a:solidFill>
                <a:ea typeface="宋体" panose="02010600030101010101" pitchFamily="2" charset="-122"/>
              </a:defRPr>
            </a:lvl1pPr>
          </a:lstStyle>
          <a:p>
            <a:pPr lvl="0"/>
          </a:p>
        </p:txBody>
      </p:sp>
      <p:sp>
        <p:nvSpPr>
          <p:cNvPr id="1030" name="Slide Number Placeholder 5"/>
          <p:cNvSpPr>
            <a:spLocks noGrp="1"/>
          </p:cNvSpPr>
          <p:nvPr>
            <p:ph type="sldNum" sz="quarter" idx="4"/>
          </p:nvPr>
        </p:nvSpPr>
        <p:spPr>
          <a:xfrm>
            <a:off x="8610600" y="6356350"/>
            <a:ext cx="2743200" cy="365125"/>
          </a:xfrm>
          <a:prstGeom prst="rect">
            <a:avLst/>
          </a:prstGeom>
          <a:noFill/>
          <a:ln w="9525">
            <a:noFill/>
          </a:ln>
        </p:spPr>
        <p:txBody>
          <a:bodyPr vert="horz" anchor="ctr"/>
          <a:lstStyle>
            <a:lvl1pPr algn="r">
              <a:defRPr sz="1200">
                <a:solidFill>
                  <a:srgbClr val="9C9C9C"/>
                </a:solidFill>
                <a:ea typeface="宋体" panose="02010600030101010101" pitchFamily="2" charset="-122"/>
              </a:defRPr>
            </a:lvl1pPr>
          </a:lstStyle>
          <a:p>
            <a:pPr lvl="0"/>
            <a:fld id="{9A0DB2DC-4C9A-4742-B13C-FB6460FD3503}" type="slidenum">
              <a:rPr lang="zh-CN" altLang="en-US" dirty="0"/>
            </a:fld>
            <a:endParaRPr lang="zh-CN" altLang="en-US" dirty="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l" eaLnBrk="1" latinLnBrk="0" hangingPunct="1">
        <a:lnSpc>
          <a:spcPct val="90000"/>
        </a:lnSpc>
        <a:spcBef>
          <a:spcPct val="0"/>
        </a:spcBef>
        <a:buNone/>
        <a:defRPr sz="4400" kern="1200">
          <a:solidFill>
            <a:schemeClr val="accent1"/>
          </a:solidFill>
          <a:latin typeface="+mj-lt"/>
          <a:ea typeface="+mj-ea"/>
          <a:cs typeface="+mj-cs"/>
          <a:sym typeface="Arial" panose="020B0604020202020204" charset="-122"/>
        </a:defRPr>
      </a:lvl1pPr>
    </p:titleStyle>
    <p:bodyStyle>
      <a:lvl1pPr marL="228600" lvl="0" indent="-228600" algn="l" defTabSz="914400" eaLnBrk="1" fontAlgn="base" latinLnBrk="0" hangingPunct="1">
        <a:lnSpc>
          <a:spcPct val="90000"/>
        </a:lnSpc>
        <a:spcBef>
          <a:spcPts val="1000"/>
        </a:spcBef>
        <a:buFont typeface="Arial" panose="020B0604020202020204" charset="-122"/>
        <a:buChar char="•"/>
        <a:defRPr sz="2400" kern="1200">
          <a:solidFill>
            <a:schemeClr val="tx1"/>
          </a:solidFill>
          <a:latin typeface="+mn-lt"/>
          <a:ea typeface="+mn-ea"/>
          <a:cs typeface="+mn-cs"/>
          <a:sym typeface="Arial" panose="020B0604020202020204" charset="-122"/>
        </a:defRPr>
      </a:lvl1pPr>
      <a:lvl2pPr marL="685800" lvl="1" indent="-228600" algn="l" defTabSz="914400" eaLnBrk="1" fontAlgn="base" latinLnBrk="0" hangingPunct="1">
        <a:lnSpc>
          <a:spcPct val="90000"/>
        </a:lnSpc>
        <a:spcBef>
          <a:spcPts val="500"/>
        </a:spcBef>
        <a:buFont typeface="Arial" panose="020B0604020202020204" charset="-122"/>
        <a:buChar char="•"/>
        <a:defRPr sz="2000" kern="1200">
          <a:solidFill>
            <a:schemeClr val="tx1"/>
          </a:solidFill>
          <a:latin typeface="Arial" panose="020B0604020202020204" charset="-122"/>
          <a:ea typeface="黑体" panose="02010609060101010101" charset="-122"/>
          <a:cs typeface="+mn-cs"/>
          <a:sym typeface="Arial" panose="020B0604020202020204" charset="-122"/>
        </a:defRPr>
      </a:lvl2pPr>
      <a:lvl3pPr marL="1143000" lvl="2" indent="-228600" algn="l" defTabSz="914400" eaLnBrk="1" fontAlgn="base" latinLnBrk="0" hangingPunct="1">
        <a:lnSpc>
          <a:spcPct val="90000"/>
        </a:lnSpc>
        <a:spcBef>
          <a:spcPts val="500"/>
        </a:spcBef>
        <a:buFont typeface="Arial" panose="020B0604020202020204" charset="-122"/>
        <a:buChar char="•"/>
        <a:defRPr sz="1800" kern="1200">
          <a:solidFill>
            <a:schemeClr val="tx1"/>
          </a:solidFill>
          <a:latin typeface="Arial" panose="020B0604020202020204" charset="-122"/>
          <a:ea typeface="黑体" panose="02010609060101010101" charset="-122"/>
          <a:cs typeface="+mn-cs"/>
          <a:sym typeface="Arial" panose="020B0604020202020204" charset="-122"/>
        </a:defRPr>
      </a:lvl3pPr>
      <a:lvl4pPr marL="1600200" lvl="3" indent="-228600" algn="l" defTabSz="914400" eaLnBrk="1" fontAlgn="base" latinLnBrk="0" hangingPunct="1">
        <a:lnSpc>
          <a:spcPct val="90000"/>
        </a:lnSpc>
        <a:spcBef>
          <a:spcPts val="500"/>
        </a:spcBef>
        <a:buFont typeface="Arial" panose="020B0604020202020204" charset="-122"/>
        <a:buChar char="•"/>
        <a:defRPr sz="1800" kern="1200">
          <a:solidFill>
            <a:schemeClr val="tx1"/>
          </a:solidFill>
          <a:latin typeface="Arial" panose="020B0604020202020204" charset="-122"/>
          <a:ea typeface="黑体" panose="02010609060101010101" charset="-122"/>
          <a:cs typeface="+mn-cs"/>
          <a:sym typeface="Arial" panose="020B0604020202020204" charset="-122"/>
        </a:defRPr>
      </a:lvl4pPr>
      <a:lvl5pPr marL="2057400" lvl="4" indent="-228600" algn="l" defTabSz="914400" eaLnBrk="1" fontAlgn="base" latinLnBrk="0" hangingPunct="1">
        <a:lnSpc>
          <a:spcPct val="90000"/>
        </a:lnSpc>
        <a:spcBef>
          <a:spcPts val="500"/>
        </a:spcBef>
        <a:buFont typeface="Arial" panose="020B0604020202020204" charset="-122"/>
        <a:buChar char="•"/>
        <a:defRPr sz="1800" kern="1200">
          <a:solidFill>
            <a:schemeClr val="tx1"/>
          </a:solidFill>
          <a:latin typeface="Arial" panose="020B0604020202020204" charset="-122"/>
          <a:ea typeface="黑体" panose="02010609060101010101" charset="-122"/>
          <a:cs typeface="+mn-cs"/>
          <a:sym typeface="Arial" panose="020B0604020202020204" charset="-122"/>
        </a:defRPr>
      </a:lvl5pPr>
      <a:lvl6pPr marL="2514600" lvl="5" indent="-228600" algn="l" defTabSz="914400" eaLnBrk="1" fontAlgn="base" latinLnBrk="0" hangingPunct="1">
        <a:lnSpc>
          <a:spcPct val="90000"/>
        </a:lnSpc>
        <a:spcBef>
          <a:spcPts val="500"/>
        </a:spcBef>
        <a:buFont typeface="Arial" panose="020B0604020202020204" charset="-122"/>
        <a:buChar char="•"/>
        <a:defRPr sz="1800" kern="1200">
          <a:solidFill>
            <a:schemeClr val="tx1"/>
          </a:solidFill>
          <a:latin typeface="Arial" panose="020B0604020202020204" charset="-122"/>
          <a:ea typeface="黑体" panose="02010609060101010101" charset="-122"/>
          <a:cs typeface="+mn-cs"/>
          <a:sym typeface="Arial" panose="020B0604020202020204" charset="-122"/>
        </a:defRPr>
      </a:lvl6pPr>
      <a:lvl7pPr marL="2971800" lvl="6" indent="-228600" algn="l" defTabSz="914400" eaLnBrk="1" fontAlgn="base" latinLnBrk="0" hangingPunct="1">
        <a:lnSpc>
          <a:spcPct val="90000"/>
        </a:lnSpc>
        <a:spcBef>
          <a:spcPts val="500"/>
        </a:spcBef>
        <a:buFont typeface="Arial" panose="020B0604020202020204" charset="-122"/>
        <a:buChar char="•"/>
        <a:defRPr sz="1800" kern="1200">
          <a:solidFill>
            <a:schemeClr val="tx1"/>
          </a:solidFill>
          <a:latin typeface="Arial" panose="020B0604020202020204" charset="-122"/>
          <a:ea typeface="黑体" panose="02010609060101010101" charset="-122"/>
          <a:cs typeface="+mn-cs"/>
          <a:sym typeface="Arial" panose="020B0604020202020204" charset="-122"/>
        </a:defRPr>
      </a:lvl7pPr>
      <a:lvl8pPr marL="3429000" lvl="7" indent="-228600" algn="l" defTabSz="914400" eaLnBrk="1" fontAlgn="base" latinLnBrk="0" hangingPunct="1">
        <a:lnSpc>
          <a:spcPct val="90000"/>
        </a:lnSpc>
        <a:spcBef>
          <a:spcPts val="500"/>
        </a:spcBef>
        <a:buFont typeface="Arial" panose="020B0604020202020204" charset="-122"/>
        <a:buChar char="•"/>
        <a:defRPr sz="1800" kern="1200">
          <a:solidFill>
            <a:schemeClr val="tx1"/>
          </a:solidFill>
          <a:latin typeface="Arial" panose="020B0604020202020204" charset="-122"/>
          <a:ea typeface="黑体" panose="02010609060101010101" charset="-122"/>
          <a:cs typeface="+mn-cs"/>
          <a:sym typeface="Arial" panose="020B0604020202020204" charset="-122"/>
        </a:defRPr>
      </a:lvl8pPr>
      <a:lvl9pPr marL="3886200" lvl="8" indent="-228600" algn="l" defTabSz="914400" eaLnBrk="1" fontAlgn="base" latinLnBrk="0" hangingPunct="1">
        <a:lnSpc>
          <a:spcPct val="90000"/>
        </a:lnSpc>
        <a:spcBef>
          <a:spcPts val="500"/>
        </a:spcBef>
        <a:buFont typeface="Arial" panose="020B0604020202020204" charset="-122"/>
        <a:buChar char="•"/>
        <a:defRPr sz="1800" kern="1200">
          <a:solidFill>
            <a:schemeClr val="tx1"/>
          </a:solidFill>
          <a:latin typeface="Arial" panose="020B0604020202020204" charset="-122"/>
          <a:ea typeface="黑体" panose="02010609060101010101" charset="-122"/>
          <a:cs typeface="+mn-cs"/>
          <a:sym typeface="Arial" panose="020B0604020202020204" charset="-122"/>
        </a:defRPr>
      </a:lvl9pPr>
    </p:bodyStyle>
    <p:otherStyle>
      <a:lvl1pPr marL="0" lvl="0"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1.xml"/><Relationship Id="rId7" Type="http://schemas.openxmlformats.org/officeDocument/2006/relationships/image" Target="../media/image8.wmf"/><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oleObject" Target="../embeddings/oleObject3.bin"/><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E801"/>
        </a:solidFill>
        <a:effectLst/>
      </p:bgPr>
    </p:bg>
    <p:spTree>
      <p:nvGrpSpPr>
        <p:cNvPr id="1" name=""/>
        <p:cNvGrpSpPr/>
        <p:nvPr/>
      </p:nvGrpSpPr>
      <p:grpSpPr/>
      <p:pic>
        <p:nvPicPr>
          <p:cNvPr id="3074" name="图片 6"/>
          <p:cNvPicPr>
            <a:picLocks noChangeAspect="1"/>
          </p:cNvPicPr>
          <p:nvPr/>
        </p:nvPicPr>
        <p:blipFill>
          <a:blip r:embed="rId1"/>
          <a:srcRect t="10622" b="40338"/>
          <a:stretch>
            <a:fillRect/>
          </a:stretch>
        </p:blipFill>
        <p:spPr>
          <a:xfrm>
            <a:off x="3113088" y="6350"/>
            <a:ext cx="5967412" cy="5056188"/>
          </a:xfrm>
          <a:prstGeom prst="rect">
            <a:avLst/>
          </a:prstGeom>
          <a:noFill/>
          <a:ln w="9525">
            <a:noFill/>
          </a:ln>
        </p:spPr>
      </p:pic>
      <p:sp>
        <p:nvSpPr>
          <p:cNvPr id="3075" name="标题 1"/>
          <p:cNvSpPr>
            <a:spLocks noGrp="1"/>
          </p:cNvSpPr>
          <p:nvPr>
            <p:ph type="ctrTitle"/>
          </p:nvPr>
        </p:nvSpPr>
        <p:spPr>
          <a:xfrm>
            <a:off x="1524000" y="4076700"/>
            <a:ext cx="9144000" cy="1423988"/>
          </a:xfrm>
        </p:spPr>
        <p:txBody>
          <a:bodyPr vert="horz" anchor="b">
            <a:normAutofit fontScale="90000"/>
          </a:bodyPr>
          <a:p>
            <a:pPr>
              <a:buSzPct val="1000"/>
            </a:pPr>
            <a:r>
              <a:rPr lang="en-US" altLang="zh-CN" sz="5400" kern="1200">
                <a:latin typeface="Arial" panose="020B0604020202020204" charset="-122"/>
                <a:ea typeface="黑体" panose="02010609060101010101" charset="-122"/>
                <a:sym typeface="Arial" panose="020B0604020202020204" charset="-122"/>
              </a:rPr>
              <a:t>Sparse Fourier transform Final Project Report</a:t>
            </a:r>
            <a:endParaRPr lang="en-US" altLang="zh-CN" sz="5400" kern="1200">
              <a:latin typeface="Arial" panose="020B0604020202020204" charset="-122"/>
              <a:ea typeface="黑体" panose="02010609060101010101" charset="-122"/>
              <a:sym typeface="Arial" panose="020B0604020202020204" charset="-122"/>
            </a:endParaRPr>
          </a:p>
        </p:txBody>
      </p:sp>
      <p:sp>
        <p:nvSpPr>
          <p:cNvPr id="3076" name="副标题 2"/>
          <p:cNvSpPr>
            <a:spLocks noGrp="1"/>
          </p:cNvSpPr>
          <p:nvPr>
            <p:ph type="subTitle" idx="1"/>
          </p:nvPr>
        </p:nvSpPr>
        <p:spPr>
          <a:xfrm>
            <a:off x="1524000" y="5572125"/>
            <a:ext cx="9144000" cy="611188"/>
          </a:xfrm>
        </p:spPr>
        <p:txBody>
          <a:bodyPr vert="horz">
            <a:normAutofit/>
          </a:bodyPr>
          <a:p>
            <a:pPr defTabSz="914400">
              <a:buSzPct val="1000"/>
            </a:pPr>
            <a:r>
              <a:rPr lang="en-US" altLang="x-none" kern="1200" dirty="0">
                <a:latin typeface="Arial" panose="020B0604020202020204" charset="-122"/>
                <a:ea typeface="黑体" panose="02010609060101010101" charset="-122"/>
                <a:sym typeface="Arial" panose="020B0604020202020204" charset="-122"/>
              </a:rPr>
              <a:t>Andrii Hlyvko    wentao zhu</a:t>
            </a:r>
            <a:endParaRPr lang="en-US" altLang="x-none" kern="1200" dirty="0">
              <a:latin typeface="Arial" panose="020B0604020202020204" charset="-122"/>
              <a:ea typeface="黑体" panose="02010609060101010101" charset="-122"/>
              <a:sym typeface="Arial" panose="020B0604020202020204" charset="-122"/>
            </a:endParaRPr>
          </a:p>
          <a:p>
            <a:pPr defTabSz="914400">
              <a:buSzPct val="1000"/>
            </a:pPr>
            <a:endParaRPr lang="en-US" altLang="x-none" kern="1200" dirty="0">
              <a:latin typeface="Arial" panose="020B0604020202020204" charset="-122"/>
              <a:ea typeface="黑体" panose="02010609060101010101" charset="-122"/>
              <a:sym typeface="Arial" panose="020B0604020202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图片 6"/>
          <p:cNvPicPr>
            <a:picLocks noChangeAspect="1"/>
          </p:cNvPicPr>
          <p:nvPr/>
        </p:nvPicPr>
        <p:blipFill>
          <a:blip r:embed="rId1"/>
          <a:srcRect l="54689" t="226" r="296" b="72881"/>
          <a:stretch>
            <a:fillRect/>
          </a:stretch>
        </p:blipFill>
        <p:spPr>
          <a:xfrm>
            <a:off x="9729788" y="0"/>
            <a:ext cx="2436812" cy="2587625"/>
          </a:xfrm>
          <a:prstGeom prst="rect">
            <a:avLst/>
          </a:prstGeom>
          <a:noFill/>
          <a:ln w="9525">
            <a:noFill/>
          </a:ln>
        </p:spPr>
      </p:pic>
      <p:sp>
        <p:nvSpPr>
          <p:cNvPr id="18439" name="文本框 12"/>
          <p:cNvSpPr/>
          <p:nvPr/>
        </p:nvSpPr>
        <p:spPr>
          <a:xfrm>
            <a:off x="279400" y="1492885"/>
            <a:ext cx="10515600" cy="1325563"/>
          </a:xfrm>
          <a:prstGeom prst="rect">
            <a:avLst/>
          </a:prstGeom>
          <a:noFill/>
          <a:ln w="9525">
            <a:noFill/>
          </a:ln>
        </p:spPr>
        <p:txBody>
          <a:bodyPr vert="horz" anchor="ctr">
            <a:normAutofit/>
          </a:bodyPr>
          <a:p>
            <a:pPr>
              <a:lnSpc>
                <a:spcPct val="90000"/>
              </a:lnSpc>
              <a:buNone/>
            </a:pPr>
            <a:endParaRPr lang="zh-CN" altLang="en-US" sz="4400" b="1" dirty="0">
              <a:solidFill>
                <a:schemeClr val="accent1"/>
              </a:solidFill>
              <a:latin typeface="Arial" panose="020B0604020202020204" charset="-122"/>
              <a:ea typeface="黑体" panose="02010609060101010101" charset="-122"/>
              <a:sym typeface="Arial" panose="020B0604020202020204" charset="-122"/>
            </a:endParaRPr>
          </a:p>
        </p:txBody>
      </p:sp>
      <p:sp>
        <p:nvSpPr>
          <p:cNvPr id="2" name="Slide Number Placeholder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3" name="Text Box 2"/>
          <p:cNvSpPr txBox="1"/>
          <p:nvPr/>
        </p:nvSpPr>
        <p:spPr>
          <a:xfrm>
            <a:off x="386080" y="1942465"/>
            <a:ext cx="9773920" cy="645160"/>
          </a:xfrm>
          <a:prstGeom prst="rect">
            <a:avLst/>
          </a:prstGeom>
          <a:noFill/>
        </p:spPr>
        <p:txBody>
          <a:bodyPr wrap="square" rtlCol="0">
            <a:spAutoFit/>
          </a:bodyPr>
          <a:p>
            <a:r>
              <a:rPr lang="en-US"/>
              <a:t>It is derived from the OFDM trick.Suppose the single frequency signal </a:t>
            </a:r>
            <a:endParaRPr lang="en-US"/>
          </a:p>
          <a:p>
            <a:r>
              <a:rPr lang="en-US"/>
              <a:t>So we can easily get .But this method requires no noise in signal.</a:t>
            </a:r>
            <a:endParaRPr lang="en-US"/>
          </a:p>
        </p:txBody>
      </p:sp>
      <p:graphicFrame>
        <p:nvGraphicFramePr>
          <p:cNvPr id="4" name="Object 3"/>
          <p:cNvGraphicFramePr>
            <a:graphicFrameLocks noChangeAspect="1"/>
          </p:cNvGraphicFramePr>
          <p:nvPr/>
        </p:nvGraphicFramePr>
        <p:xfrm>
          <a:off x="755650" y="3314700"/>
          <a:ext cx="9970135" cy="695960"/>
        </p:xfrm>
        <a:graphic>
          <a:graphicData uri="http://schemas.openxmlformats.org/presentationml/2006/ole">
            <mc:AlternateContent xmlns:mc="http://schemas.openxmlformats.org/markup-compatibility/2006">
              <mc:Choice xmlns:v="urn:schemas-microsoft-com:vml" Requires="v">
                <p:oleObj spid="_x0000_s5" name="" r:id="rId2" imgW="3429000" imgH="228600" progId="Equation.KSEE3">
                  <p:embed/>
                </p:oleObj>
              </mc:Choice>
              <mc:Fallback>
                <p:oleObj name="" r:id="rId2" imgW="3429000" imgH="228600" progId="Equation.KSEE3">
                  <p:embed/>
                  <p:pic>
                    <p:nvPicPr>
                      <p:cNvPr id="0" name="Picture 4"/>
                      <p:cNvPicPr/>
                      <p:nvPr/>
                    </p:nvPicPr>
                    <p:blipFill>
                      <a:blip r:embed="rId3"/>
                      <a:stretch>
                        <a:fillRect/>
                      </a:stretch>
                    </p:blipFill>
                    <p:spPr>
                      <a:xfrm>
                        <a:off x="755650" y="3314700"/>
                        <a:ext cx="9970135" cy="695960"/>
                      </a:xfrm>
                      <a:prstGeom prst="rect">
                        <a:avLst/>
                      </a:prstGeom>
                      <a:noFill/>
                      <a:ln w="38100">
                        <a:noFill/>
                        <a:miter/>
                      </a:ln>
                    </p:spPr>
                  </p:pic>
                </p:oleObj>
              </mc:Fallback>
            </mc:AlternateContent>
          </a:graphicData>
        </a:graphic>
      </p:graphicFrame>
      <p:sp>
        <p:nvSpPr>
          <p:cNvPr id="7" name="Rectangle 6"/>
          <p:cNvSpPr/>
          <p:nvPr/>
        </p:nvSpPr>
        <p:spPr>
          <a:xfrm>
            <a:off x="2233613" y="294005"/>
            <a:ext cx="7297420" cy="1198880"/>
          </a:xfrm>
          <a:prstGeom prst="rect">
            <a:avLst/>
          </a:prstGeom>
          <a:noFill/>
          <a:ln>
            <a:noFill/>
          </a:ln>
        </p:spPr>
        <p:txBody>
          <a:bodyPr wrap="none" rtlCol="0" anchor="t">
            <a:spAutoFit/>
          </a:bodyPr>
          <a:p>
            <a:pPr algn="ctr"/>
            <a:r>
              <a:rPr lang="en-US" altLang="zh-CN" sz="7200" b="1">
                <a:ln w="9525">
                  <a:solidFill>
                    <a:schemeClr val="bg1"/>
                  </a:solidFill>
                  <a:prstDash val="solid"/>
                </a:ln>
                <a:solidFill>
                  <a:schemeClr val="tx1"/>
                </a:solidFill>
                <a:effectLst>
                  <a:outerShdw blurRad="12700" dist="38100" dir="2700000" algn="tl" rotWithShape="0">
                    <a:schemeClr val="bg1">
                      <a:lumMod val="50000"/>
                    </a:schemeClr>
                  </a:outerShdw>
                </a:effectLst>
              </a:rPr>
              <a:t>Phase Encoding</a:t>
            </a:r>
            <a:endParaRPr lang="en-US" altLang="zh-CN" sz="7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Text Box 8"/>
          <p:cNvSpPr txBox="1"/>
          <p:nvPr/>
        </p:nvSpPr>
        <p:spPr>
          <a:xfrm>
            <a:off x="1005840" y="5003800"/>
            <a:ext cx="10403840" cy="368300"/>
          </a:xfrm>
          <a:prstGeom prst="rect">
            <a:avLst/>
          </a:prstGeom>
          <a:noFill/>
        </p:spPr>
        <p:txBody>
          <a:bodyPr wrap="square" rtlCol="0">
            <a:spAutoFit/>
          </a:bodyPr>
          <a:p>
            <a:r>
              <a:rPr lang="en-US"/>
              <a:t>So we can easily get .But this method requires no noise in signal.</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图片 6"/>
          <p:cNvPicPr>
            <a:picLocks noChangeAspect="1"/>
          </p:cNvPicPr>
          <p:nvPr/>
        </p:nvPicPr>
        <p:blipFill>
          <a:blip r:embed="rId1"/>
          <a:srcRect l="54689" t="226" r="296" b="72881"/>
          <a:stretch>
            <a:fillRect/>
          </a:stretch>
        </p:blipFill>
        <p:spPr>
          <a:xfrm>
            <a:off x="9729788" y="0"/>
            <a:ext cx="2436812" cy="2587625"/>
          </a:xfrm>
          <a:prstGeom prst="rect">
            <a:avLst/>
          </a:prstGeom>
          <a:noFill/>
          <a:ln w="9525">
            <a:noFill/>
          </a:ln>
        </p:spPr>
      </p:pic>
      <p:sp>
        <p:nvSpPr>
          <p:cNvPr id="19464" name="文本框 13"/>
          <p:cNvSpPr/>
          <p:nvPr/>
        </p:nvSpPr>
        <p:spPr>
          <a:xfrm>
            <a:off x="838200" y="365125"/>
            <a:ext cx="10515600" cy="1325563"/>
          </a:xfrm>
          <a:prstGeom prst="rect">
            <a:avLst/>
          </a:prstGeom>
          <a:noFill/>
          <a:ln w="9525">
            <a:noFill/>
          </a:ln>
        </p:spPr>
        <p:txBody>
          <a:bodyPr vert="horz" anchor="ctr">
            <a:normAutofit/>
          </a:bodyPr>
          <a:p>
            <a:pPr>
              <a:lnSpc>
                <a:spcPct val="90000"/>
              </a:lnSpc>
              <a:buNone/>
            </a:pPr>
            <a:endParaRPr lang="zh-CN" altLang="en-US" sz="4400" b="1" dirty="0">
              <a:solidFill>
                <a:schemeClr val="accent1"/>
              </a:solidFill>
              <a:latin typeface="Arial" panose="020B0604020202020204" charset="-122"/>
              <a:ea typeface="黑体" panose="02010609060101010101" charset="-122"/>
              <a:sym typeface="Arial" panose="020B0604020202020204" charset="-122"/>
            </a:endParaRPr>
          </a:p>
        </p:txBody>
      </p:sp>
      <p:sp>
        <p:nvSpPr>
          <p:cNvPr id="2" name="Slide Number Placeholder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3" name="Rectangle 2"/>
          <p:cNvSpPr/>
          <p:nvPr/>
        </p:nvSpPr>
        <p:spPr>
          <a:xfrm>
            <a:off x="2312035" y="259080"/>
            <a:ext cx="6332855" cy="1198880"/>
          </a:xfrm>
          <a:prstGeom prst="rect">
            <a:avLst/>
          </a:prstGeom>
          <a:noFill/>
          <a:ln>
            <a:noFill/>
          </a:ln>
        </p:spPr>
        <p:txBody>
          <a:bodyPr wrap="none" rtlCol="0" anchor="t">
            <a:spAutoFit/>
          </a:bodyPr>
          <a:p>
            <a:pPr algn="ctr"/>
            <a:r>
              <a:rPr lang="en-US" altLang="zh-CN" sz="7200" b="1">
                <a:ln w="9525">
                  <a:solidFill>
                    <a:schemeClr val="bg1"/>
                  </a:solidFill>
                  <a:prstDash val="solid"/>
                </a:ln>
                <a:solidFill>
                  <a:schemeClr val="tx1"/>
                </a:solidFill>
                <a:effectLst>
                  <a:outerShdw blurRad="12700" dist="38100" dir="2700000" algn="tl" rotWithShape="0">
                    <a:schemeClr val="bg1">
                      <a:lumMod val="50000"/>
                    </a:schemeClr>
                  </a:outerShdw>
                </a:effectLst>
              </a:rPr>
              <a:t>Binary Search</a:t>
            </a:r>
            <a:endParaRPr lang="en-US" altLang="zh-CN" sz="7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Text Box 3"/>
          <p:cNvSpPr txBox="1"/>
          <p:nvPr/>
        </p:nvSpPr>
        <p:spPr>
          <a:xfrm>
            <a:off x="985520" y="2270760"/>
            <a:ext cx="9052560" cy="368300"/>
          </a:xfrm>
          <a:prstGeom prst="rect">
            <a:avLst/>
          </a:prstGeom>
          <a:noFill/>
        </p:spPr>
        <p:txBody>
          <a:bodyPr wrap="square" rtlCol="0">
            <a:spAutoFit/>
          </a:bodyPr>
          <a:p>
            <a:r>
              <a:rPr lang="en-US"/>
              <a:t>Need Lb N times to find the frequency and it has good robust to the noise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2" name="图片 6"/>
          <p:cNvPicPr>
            <a:picLocks noChangeAspect="1"/>
          </p:cNvPicPr>
          <p:nvPr/>
        </p:nvPicPr>
        <p:blipFill>
          <a:blip r:embed="rId1"/>
          <a:srcRect l="54689" t="226" r="296" b="72881"/>
          <a:stretch>
            <a:fillRect/>
          </a:stretch>
        </p:blipFill>
        <p:spPr>
          <a:xfrm>
            <a:off x="9729788" y="0"/>
            <a:ext cx="2436812" cy="2587625"/>
          </a:xfrm>
          <a:prstGeom prst="rect">
            <a:avLst/>
          </a:prstGeom>
          <a:noFill/>
          <a:ln w="9525">
            <a:noFill/>
          </a:ln>
        </p:spPr>
      </p:pic>
      <p:sp>
        <p:nvSpPr>
          <p:cNvPr id="20489" name="文本框 10"/>
          <p:cNvSpPr/>
          <p:nvPr/>
        </p:nvSpPr>
        <p:spPr>
          <a:xfrm>
            <a:off x="838200" y="365125"/>
            <a:ext cx="10515600" cy="1325563"/>
          </a:xfrm>
          <a:prstGeom prst="rect">
            <a:avLst/>
          </a:prstGeom>
          <a:noFill/>
          <a:ln w="9525">
            <a:noFill/>
          </a:ln>
        </p:spPr>
        <p:txBody>
          <a:bodyPr vert="horz" anchor="ctr">
            <a:normAutofit/>
          </a:bodyPr>
          <a:p>
            <a:pPr>
              <a:lnSpc>
                <a:spcPct val="90000"/>
              </a:lnSpc>
              <a:buNone/>
            </a:pPr>
            <a:endParaRPr lang="zh-CN" altLang="en-US" sz="4400" b="1" dirty="0">
              <a:solidFill>
                <a:schemeClr val="accent1"/>
              </a:solidFill>
              <a:latin typeface="Arial" panose="020B0604020202020204" charset="-122"/>
              <a:ea typeface="黑体" panose="02010609060101010101" charset="-122"/>
              <a:sym typeface="Arial" panose="020B0604020202020204" charset="-122"/>
            </a:endParaRPr>
          </a:p>
        </p:txBody>
      </p:sp>
      <p:sp>
        <p:nvSpPr>
          <p:cNvPr id="2" name="Slide Number Placeholder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3" name="Rectangle 2"/>
          <p:cNvSpPr/>
          <p:nvPr/>
        </p:nvSpPr>
        <p:spPr>
          <a:xfrm>
            <a:off x="1139190" y="492125"/>
            <a:ext cx="9384665" cy="1198880"/>
          </a:xfrm>
          <a:prstGeom prst="rect">
            <a:avLst/>
          </a:prstGeom>
          <a:noFill/>
          <a:ln>
            <a:noFill/>
          </a:ln>
        </p:spPr>
        <p:txBody>
          <a:bodyPr wrap="none" rtlCol="0" anchor="t">
            <a:spAutoFit/>
          </a:bodyPr>
          <a:p>
            <a:pPr algn="ctr"/>
            <a:r>
              <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aliased based search</a:t>
            </a:r>
            <a:endPar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Text Box 3"/>
          <p:cNvSpPr txBox="1"/>
          <p:nvPr/>
        </p:nvSpPr>
        <p:spPr>
          <a:xfrm>
            <a:off x="1016000" y="2118995"/>
            <a:ext cx="9499600" cy="922020"/>
          </a:xfrm>
          <a:prstGeom prst="rect">
            <a:avLst/>
          </a:prstGeom>
          <a:noFill/>
        </p:spPr>
        <p:txBody>
          <a:bodyPr wrap="square" rtlCol="0">
            <a:spAutoFit/>
          </a:bodyPr>
          <a:p>
            <a:r>
              <a:rPr lang="en-US"/>
              <a:t>Suppose the length of a signal is N which could be represented by the multiplication of coprime integers.For example:N=2x5x7.</a:t>
            </a:r>
            <a:endParaRPr lang="en-US"/>
          </a:p>
          <a:p>
            <a:r>
              <a:rPr lang="en-US"/>
              <a:t>Let M be divisible by N.</a:t>
            </a:r>
            <a:endParaRPr lang="en-US"/>
          </a:p>
        </p:txBody>
      </p:sp>
      <p:sp>
        <p:nvSpPr>
          <p:cNvPr id="5" name="Text Box 4"/>
          <p:cNvSpPr txBox="1"/>
          <p:nvPr/>
        </p:nvSpPr>
        <p:spPr>
          <a:xfrm>
            <a:off x="1016000" y="3469640"/>
            <a:ext cx="9865360" cy="3138170"/>
          </a:xfrm>
          <a:prstGeom prst="rect">
            <a:avLst/>
          </a:prstGeom>
          <a:noFill/>
        </p:spPr>
        <p:txBody>
          <a:bodyPr wrap="square" rtlCol="0">
            <a:spAutoFit/>
          </a:bodyPr>
          <a:p>
            <a:r>
              <a:rPr lang="en-US"/>
              <a:t>(1)Randomly selected offset parameters;</a:t>
            </a:r>
            <a:endParaRPr lang="en-US"/>
          </a:p>
          <a:p>
            <a:r>
              <a:rPr lang="en-US"/>
              <a:t>(2)let </a:t>
            </a:r>
            <a:endParaRPr lang="en-US"/>
          </a:p>
          <a:p>
            <a:r>
              <a:rPr lang="en-US"/>
              <a:t>(3)do DFT to z(n) of M points to get Z(k)</a:t>
            </a:r>
            <a:endParaRPr lang="en-US"/>
          </a:p>
          <a:p>
            <a:r>
              <a:rPr lang="en-US"/>
              <a:t>(4)The 2K maximum coordinates of Z (k) are grouped into set T.</a:t>
            </a:r>
            <a:endParaRPr lang="en-US"/>
          </a:p>
          <a:p>
            <a:endParaRPr lang="en-US"/>
          </a:p>
          <a:p>
            <a:endParaRPr lang="en-US"/>
          </a:p>
          <a:p>
            <a:endParaRPr lang="en-US"/>
          </a:p>
          <a:p>
            <a:endParaRPr lang="en-US"/>
          </a:p>
          <a:p>
            <a:r>
              <a:rPr lang="en-US"/>
              <a:t>according to this formula we know that the non-zero value coordinate will appear in new set T in the form of k mod M.Set M into different value and we will get a set of formula and we can use Chinese remainder theorem to get the position of non-zero value.</a:t>
            </a:r>
            <a:endParaRPr lang="en-US"/>
          </a:p>
        </p:txBody>
      </p:sp>
      <p:graphicFrame>
        <p:nvGraphicFramePr>
          <p:cNvPr id="6" name="Object -2147482617"/>
          <p:cNvGraphicFramePr>
            <a:graphicFrameLocks noChangeAspect="1"/>
          </p:cNvGraphicFramePr>
          <p:nvPr/>
        </p:nvGraphicFramePr>
        <p:xfrm>
          <a:off x="5427980" y="3469640"/>
          <a:ext cx="1402080" cy="273685"/>
        </p:xfrm>
        <a:graphic>
          <a:graphicData uri="http://schemas.openxmlformats.org/presentationml/2006/ole">
            <mc:AlternateContent xmlns:mc="http://schemas.openxmlformats.org/markup-compatibility/2006">
              <mc:Choice xmlns:v="urn:schemas-microsoft-com:vml" Requires="v">
                <p:oleObj spid="_x0000_s3076" name="" r:id="rId2" imgW="1041400" imgH="203200" progId="Equation.KSEE3">
                  <p:embed/>
                </p:oleObj>
              </mc:Choice>
              <mc:Fallback>
                <p:oleObj name="" r:id="rId2" imgW="1041400" imgH="203200" progId="Equation.KSEE3">
                  <p:embed/>
                  <p:pic>
                    <p:nvPicPr>
                      <p:cNvPr id="0" name="Picture 3075"/>
                      <p:cNvPicPr/>
                      <p:nvPr/>
                    </p:nvPicPr>
                    <p:blipFill>
                      <a:blip r:embed="rId3"/>
                      <a:stretch>
                        <a:fillRect/>
                      </a:stretch>
                    </p:blipFill>
                    <p:spPr>
                      <a:xfrm>
                        <a:off x="5427980" y="3469640"/>
                        <a:ext cx="1402080" cy="273685"/>
                      </a:xfrm>
                      <a:prstGeom prst="rect">
                        <a:avLst/>
                      </a:prstGeom>
                      <a:noFill/>
                      <a:ln w="38100">
                        <a:noFill/>
                        <a:miter/>
                      </a:ln>
                    </p:spPr>
                  </p:pic>
                </p:oleObj>
              </mc:Fallback>
            </mc:AlternateContent>
          </a:graphicData>
        </a:graphic>
      </p:graphicFrame>
      <p:graphicFrame>
        <p:nvGraphicFramePr>
          <p:cNvPr id="7" name="Object -2147482616"/>
          <p:cNvGraphicFramePr>
            <a:graphicFrameLocks noChangeAspect="1"/>
          </p:cNvGraphicFramePr>
          <p:nvPr/>
        </p:nvGraphicFramePr>
        <p:xfrm>
          <a:off x="1824990" y="3804920"/>
          <a:ext cx="2769870" cy="221615"/>
        </p:xfrm>
        <a:graphic>
          <a:graphicData uri="http://schemas.openxmlformats.org/presentationml/2006/ole">
            <mc:AlternateContent xmlns:mc="http://schemas.openxmlformats.org/markup-compatibility/2006">
              <mc:Choice xmlns:v="urn:schemas-microsoft-com:vml" Requires="v">
                <p:oleObj spid="_x0000_s8" name="" r:id="rId4" imgW="2120900" imgH="203200" progId="Equation.KSEE3">
                  <p:embed/>
                </p:oleObj>
              </mc:Choice>
              <mc:Fallback>
                <p:oleObj name="" r:id="rId4" imgW="2120900" imgH="203200" progId="Equation.KSEE3">
                  <p:embed/>
                  <p:pic>
                    <p:nvPicPr>
                      <p:cNvPr id="0" name="Picture 5"/>
                      <p:cNvPicPr/>
                      <p:nvPr/>
                    </p:nvPicPr>
                    <p:blipFill>
                      <a:blip r:embed="rId5"/>
                      <a:stretch>
                        <a:fillRect/>
                      </a:stretch>
                    </p:blipFill>
                    <p:spPr>
                      <a:xfrm>
                        <a:off x="1824990" y="3804920"/>
                        <a:ext cx="2769870" cy="221615"/>
                      </a:xfrm>
                      <a:prstGeom prst="rect">
                        <a:avLst/>
                      </a:prstGeom>
                      <a:noFill/>
                      <a:ln w="38100">
                        <a:noFill/>
                        <a:miter/>
                      </a:ln>
                    </p:spPr>
                  </p:pic>
                </p:oleObj>
              </mc:Fallback>
            </mc:AlternateContent>
          </a:graphicData>
        </a:graphic>
      </p:graphicFrame>
      <p:graphicFrame>
        <p:nvGraphicFramePr>
          <p:cNvPr id="9" name="Object -2147482615"/>
          <p:cNvGraphicFramePr>
            <a:graphicFrameLocks noChangeAspect="1"/>
          </p:cNvGraphicFramePr>
          <p:nvPr/>
        </p:nvGraphicFramePr>
        <p:xfrm>
          <a:off x="1016000" y="4731385"/>
          <a:ext cx="9780270" cy="746760"/>
        </p:xfrm>
        <a:graphic>
          <a:graphicData uri="http://schemas.openxmlformats.org/presentationml/2006/ole">
            <mc:AlternateContent xmlns:mc="http://schemas.openxmlformats.org/markup-compatibility/2006">
              <mc:Choice xmlns:v="urn:schemas-microsoft-com:vml" Requires="v">
                <p:oleObj spid="_x0000_s10" name="" r:id="rId6" imgW="1917065" imgH="431800" progId="Equation.KSEE3">
                  <p:embed/>
                </p:oleObj>
              </mc:Choice>
              <mc:Fallback>
                <p:oleObj name="" r:id="rId6" imgW="1917065" imgH="431800" progId="Equation.KSEE3">
                  <p:embed/>
                  <p:pic>
                    <p:nvPicPr>
                      <p:cNvPr id="0" name="Picture 6"/>
                      <p:cNvPicPr/>
                      <p:nvPr/>
                    </p:nvPicPr>
                    <p:blipFill>
                      <a:blip r:embed="rId7"/>
                      <a:stretch>
                        <a:fillRect/>
                      </a:stretch>
                    </p:blipFill>
                    <p:spPr>
                      <a:xfrm>
                        <a:off x="1016000" y="4731385"/>
                        <a:ext cx="9780270" cy="746760"/>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图片 6"/>
          <p:cNvPicPr>
            <a:picLocks noChangeAspect="1"/>
          </p:cNvPicPr>
          <p:nvPr/>
        </p:nvPicPr>
        <p:blipFill>
          <a:blip r:embed="rId1"/>
          <a:srcRect l="54689" t="226" r="296" b="72881"/>
          <a:stretch>
            <a:fillRect/>
          </a:stretch>
        </p:blipFill>
        <p:spPr>
          <a:xfrm>
            <a:off x="9729788" y="0"/>
            <a:ext cx="2436812" cy="2587625"/>
          </a:xfrm>
          <a:prstGeom prst="rect">
            <a:avLst/>
          </a:prstGeom>
          <a:noFill/>
          <a:ln w="9525">
            <a:noFill/>
          </a:ln>
        </p:spPr>
      </p:pic>
      <p:sp>
        <p:nvSpPr>
          <p:cNvPr id="21516" name="MH_Desc_1"/>
          <p:cNvSpPr/>
          <p:nvPr/>
        </p:nvSpPr>
        <p:spPr>
          <a:xfrm>
            <a:off x="6680200" y="2987675"/>
            <a:ext cx="3736975" cy="2393950"/>
          </a:xfrm>
          <a:prstGeom prst="rect">
            <a:avLst/>
          </a:prstGeom>
          <a:noFill/>
          <a:ln w="9525">
            <a:noFill/>
          </a:ln>
        </p:spPr>
        <p:txBody>
          <a:bodyPr lIns="0" rIns="0" anchor="ctr">
            <a:normAutofit/>
          </a:bodyPr>
          <a:p>
            <a:pPr algn="ctr">
              <a:lnSpc>
                <a:spcPct val="150000"/>
              </a:lnSpc>
              <a:spcBef>
                <a:spcPts val="800"/>
              </a:spcBef>
              <a:spcAft>
                <a:spcPts val="800"/>
              </a:spcAft>
            </a:pPr>
            <a:endParaRPr lang="en-US" altLang="x-none" dirty="0">
              <a:ea typeface="宋体" panose="02010600030101010101" pitchFamily="2" charset="-122"/>
            </a:endParaRPr>
          </a:p>
        </p:txBody>
      </p:sp>
      <p:sp>
        <p:nvSpPr>
          <p:cNvPr id="21517" name="文本框 15"/>
          <p:cNvSpPr/>
          <p:nvPr/>
        </p:nvSpPr>
        <p:spPr>
          <a:xfrm>
            <a:off x="838200" y="365125"/>
            <a:ext cx="10515600" cy="1325563"/>
          </a:xfrm>
          <a:prstGeom prst="rect">
            <a:avLst/>
          </a:prstGeom>
          <a:noFill/>
          <a:ln w="9525">
            <a:noFill/>
          </a:ln>
        </p:spPr>
        <p:txBody>
          <a:bodyPr vert="horz" anchor="ctr">
            <a:normAutofit/>
          </a:bodyPr>
          <a:p>
            <a:pPr>
              <a:lnSpc>
                <a:spcPct val="90000"/>
              </a:lnSpc>
              <a:buNone/>
            </a:pPr>
            <a:endParaRPr lang="zh-CN" altLang="en-US" sz="4400" b="1" dirty="0">
              <a:solidFill>
                <a:schemeClr val="accent1"/>
              </a:solidFill>
              <a:latin typeface="Arial" panose="020B0604020202020204" charset="-122"/>
              <a:ea typeface="黑体" panose="02010609060101010101" charset="-122"/>
              <a:sym typeface="Arial" panose="020B0604020202020204" charset="-122"/>
            </a:endParaRPr>
          </a:p>
        </p:txBody>
      </p:sp>
      <p:sp>
        <p:nvSpPr>
          <p:cNvPr id="2" name="Slide Number Placeholder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
        <p:nvSpPr>
          <p:cNvPr id="3" name="Text Box 2"/>
          <p:cNvSpPr txBox="1"/>
          <p:nvPr/>
        </p:nvSpPr>
        <p:spPr>
          <a:xfrm>
            <a:off x="568960" y="1295400"/>
            <a:ext cx="9570720" cy="4523105"/>
          </a:xfrm>
          <a:prstGeom prst="rect">
            <a:avLst/>
          </a:prstGeom>
          <a:noFill/>
        </p:spPr>
        <p:txBody>
          <a:bodyPr wrap="square" rtlCol="0">
            <a:spAutoFit/>
          </a:bodyPr>
          <a:p>
            <a:endParaRPr lang="en-US"/>
          </a:p>
          <a:p>
            <a:r>
              <a:rPr lang="en-US"/>
              <a:t>step 1) identification of frequencies whose Fourier coefficients</a:t>
            </a:r>
            <a:endParaRPr lang="en-US"/>
          </a:p>
          <a:p>
            <a:r>
              <a:rPr lang="en-US"/>
              <a:t>are large in magnitude (typically a randomized subroutine).</a:t>
            </a:r>
            <a:endParaRPr lang="en-US"/>
          </a:p>
          <a:p>
            <a:r>
              <a:rPr lang="en-US"/>
              <a:t>Roughly speaking, stage 1 works by randomly binning the</a:t>
            </a:r>
            <a:endParaRPr lang="en-US"/>
          </a:p>
          <a:p>
            <a:r>
              <a:rPr lang="en-US"/>
              <a:t>Fourier coefficients of f into a small number of “bins” (i.e., frequency</a:t>
            </a:r>
            <a:endParaRPr lang="en-US"/>
          </a:p>
          <a:p>
            <a:r>
              <a:rPr lang="en-US"/>
              <a:t>bands), and then performing a single frequency recovery</a:t>
            </a:r>
            <a:endParaRPr lang="en-US"/>
          </a:p>
          <a:p>
            <a:r>
              <a:rPr lang="en-US"/>
              <a:t>procedure (as described in the section “Phase Encoding”) within</a:t>
            </a:r>
            <a:endParaRPr lang="en-US"/>
          </a:p>
          <a:p>
            <a:r>
              <a:rPr lang="en-US"/>
              <a:t>each bin to find any energetic frequencies that may have been</a:t>
            </a:r>
            <a:endParaRPr lang="en-US"/>
          </a:p>
          <a:p>
            <a:r>
              <a:rPr lang="en-US"/>
              <a:t>isolated there.</a:t>
            </a:r>
            <a:endParaRPr lang="en-US"/>
          </a:p>
          <a:p>
            <a:r>
              <a:rPr lang="en-US"/>
              <a:t>step 2) accurate estimation of the Fourier coefficients of the frequencies</a:t>
            </a:r>
            <a:endParaRPr lang="en-US"/>
          </a:p>
          <a:p>
            <a:r>
              <a:rPr lang="en-US"/>
              <a:t>identified in the first step</a:t>
            </a:r>
            <a:endParaRPr lang="en-US"/>
          </a:p>
          <a:p>
            <a:r>
              <a:rPr lang="en-US"/>
              <a:t>Recall that stage 2 involves estimating the Fourier coefficient of each frequency $\omega$ identified during stage 1 of the sparse FFT.</a:t>
            </a:r>
            <a:endParaRPr lang="en-US"/>
          </a:p>
          <a:p>
            <a:r>
              <a:rPr lang="en-US"/>
              <a:t>step 3) subtraction of the contribution of the partial Fourier representation</a:t>
            </a:r>
            <a:endParaRPr lang="en-US"/>
          </a:p>
          <a:p>
            <a:r>
              <a:rPr lang="en-US"/>
              <a:t>computed by the first two steps from the entries</a:t>
            </a:r>
            <a:endParaRPr lang="en-US"/>
          </a:p>
          <a:p>
            <a:r>
              <a:rPr lang="en-US"/>
              <a:t>of f before any subsequent repetitions.</a:t>
            </a:r>
            <a:endParaRPr lang="en-US"/>
          </a:p>
        </p:txBody>
      </p:sp>
      <p:sp>
        <p:nvSpPr>
          <p:cNvPr id="4" name="Rectangle 3"/>
          <p:cNvSpPr/>
          <p:nvPr/>
        </p:nvSpPr>
        <p:spPr>
          <a:xfrm>
            <a:off x="120333" y="177800"/>
            <a:ext cx="9329420" cy="1198880"/>
          </a:xfrm>
          <a:prstGeom prst="rect">
            <a:avLst/>
          </a:prstGeom>
          <a:noFill/>
          <a:ln>
            <a:noFill/>
          </a:ln>
        </p:spPr>
        <p:txBody>
          <a:bodyPr wrap="none" rtlCol="0" anchor="t">
            <a:spAutoFit/>
          </a:bodyPr>
          <a:p>
            <a:pPr algn="ctr"/>
            <a:r>
              <a:rPr lang="en-US" altLang="zh-CN" sz="7200" b="1">
                <a:solidFill>
                  <a:schemeClr val="tx1"/>
                </a:solidFill>
                <a:effectLst>
                  <a:outerShdw blurRad="38100" dist="19050" dir="2700000" algn="tl" rotWithShape="0">
                    <a:schemeClr val="dk1">
                      <a:alpha val="40000"/>
                    </a:schemeClr>
                  </a:outerShdw>
                </a:effectLst>
              </a:rPr>
              <a:t>The Prototypical SFT</a:t>
            </a:r>
            <a:endParaRPr lang="en-US" altLang="zh-CN" sz="72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simulation results of figure</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simulation results of figure</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122680"/>
            <a:ext cx="8067040" cy="762635"/>
          </a:xfrm>
        </p:spPr>
        <p:txBody>
          <a:bodyPr>
            <a:normAutofit fontScale="90000"/>
          </a:bodyPr>
          <a:p>
            <a:r>
              <a:rPr lang="en-US"/>
              <a:t>conclusion</a:t>
            </a:r>
            <a:endParaRPr lang="en-US"/>
          </a:p>
        </p:txBody>
      </p:sp>
      <p:sp>
        <p:nvSpPr>
          <p:cNvPr id="3" name="Subtitle 2"/>
          <p:cNvSpPr>
            <a:spLocks noGrp="1"/>
          </p:cNvSpPr>
          <p:nvPr>
            <p:ph type="subTitle" idx="1"/>
          </p:nvPr>
        </p:nvSpPr>
        <p:spPr>
          <a:xfrm>
            <a:off x="1524000" y="2250758"/>
            <a:ext cx="9144000" cy="1655762"/>
          </a:xfrm>
        </p:spPr>
        <p:txBody>
          <a:bodyPr>
            <a:normAutofit fontScale="90000" lnSpcReduction="20000"/>
          </a:bodyPr>
          <a:p>
            <a:r>
              <a:rPr lang="en-US"/>
              <a:t>Now the SFT algorithm can only recovery the signal spectrum with a limited probability, and increasing the probability simply by increasing the number of iterations or iterations will sacrifice time complexity.It is not expected to be at the expense of increasing the computational complexity under the premise of improving the probability of reconstruction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6"/>
          <p:cNvPicPr>
            <a:picLocks noChangeAspect="1"/>
          </p:cNvPicPr>
          <p:nvPr/>
        </p:nvPicPr>
        <p:blipFill>
          <a:blip r:embed="rId1"/>
          <a:srcRect l="54689" t="226" r="296" b="72881"/>
          <a:stretch>
            <a:fillRect/>
          </a:stretch>
        </p:blipFill>
        <p:spPr>
          <a:xfrm>
            <a:off x="9729788" y="0"/>
            <a:ext cx="2436812" cy="2587625"/>
          </a:xfrm>
          <a:prstGeom prst="rect">
            <a:avLst/>
          </a:prstGeom>
          <a:noFill/>
          <a:ln w="9525">
            <a:noFill/>
          </a:ln>
        </p:spPr>
      </p:pic>
      <p:grpSp>
        <p:nvGrpSpPr>
          <p:cNvPr id="4099" name="组合 9"/>
          <p:cNvGrpSpPr/>
          <p:nvPr/>
        </p:nvGrpSpPr>
        <p:grpSpPr>
          <a:xfrm>
            <a:off x="1187450" y="2238375"/>
            <a:ext cx="381000" cy="479425"/>
            <a:chOff x="0" y="0"/>
            <a:chExt cx="592665" cy="745067"/>
          </a:xfrm>
        </p:grpSpPr>
        <p:sp>
          <p:nvSpPr>
            <p:cNvPr id="4100" name="MH_Other_1"/>
            <p:cNvSpPr/>
            <p:nvPr/>
          </p:nvSpPr>
          <p:spPr>
            <a:xfrm rot="19743805">
              <a:off x="0" y="0"/>
              <a:ext cx="230718" cy="745067"/>
            </a:xfrm>
            <a:custGeom>
              <a:avLst/>
              <a:gdLst>
                <a:gd name="txL" fmla="*/ 0 w 128434"/>
                <a:gd name="txT" fmla="*/ 0 h 416103"/>
                <a:gd name="txR" fmla="*/ 128434 w 128434"/>
                <a:gd name="txB" fmla="*/ 416103 h 416103"/>
              </a:gdLst>
              <a:ahLst/>
              <a:cxnLst>
                <a:cxn ang="0">
                  <a:pos x="128434" y="64576"/>
                </a:cxn>
                <a:cxn ang="0">
                  <a:pos x="128434" y="416103"/>
                </a:cxn>
                <a:cxn ang="0">
                  <a:pos x="0" y="339125"/>
                </a:cxn>
                <a:cxn ang="0">
                  <a:pos x="0" y="0"/>
                </a:cxn>
              </a:cxnLst>
              <a:rect l="txL" t="txT" r="txR" b="txB"/>
              <a:pathLst>
                <a:path w="128434" h="416103">
                  <a:moveTo>
                    <a:pt x="128434" y="64576"/>
                  </a:moveTo>
                  <a:lnTo>
                    <a:pt x="128434" y="416103"/>
                  </a:lnTo>
                  <a:lnTo>
                    <a:pt x="0" y="339125"/>
                  </a:lnTo>
                  <a:lnTo>
                    <a:pt x="0" y="0"/>
                  </a:lnTo>
                  <a:close/>
                </a:path>
              </a:pathLst>
            </a:custGeom>
            <a:solidFill>
              <a:schemeClr val="accent1"/>
            </a:solidFill>
            <a:ln w="12700">
              <a:noFill/>
            </a:ln>
          </p:spPr>
          <p:txBody>
            <a:bodyPr anchor="ctr">
              <a:normAutofit/>
            </a:bodyPr>
            <a:p>
              <a:pPr algn="ctr"/>
              <a:endParaRPr sz="4100">
                <a:solidFill>
                  <a:srgbClr val="FFFFFF"/>
                </a:solidFill>
                <a:latin typeface="Arial" panose="020B0604020202020204" charset="-122"/>
                <a:ea typeface="黑体" panose="02010609060101010101" charset="-122"/>
                <a:sym typeface="Arial" panose="020B0604020202020204" charset="-122"/>
              </a:endParaRPr>
            </a:p>
          </p:txBody>
        </p:sp>
        <p:sp>
          <p:nvSpPr>
            <p:cNvPr id="4101" name="MH_Other_2"/>
            <p:cNvSpPr/>
            <p:nvPr/>
          </p:nvSpPr>
          <p:spPr>
            <a:xfrm rot="19743805">
              <a:off x="364065" y="0"/>
              <a:ext cx="228600" cy="745067"/>
            </a:xfrm>
            <a:custGeom>
              <a:avLst/>
              <a:gdLst>
                <a:gd name="txL" fmla="*/ 0 w 128434"/>
                <a:gd name="txT" fmla="*/ 0 h 416103"/>
                <a:gd name="txR" fmla="*/ 128434 w 128434"/>
                <a:gd name="txB" fmla="*/ 416103 h 416103"/>
              </a:gdLst>
              <a:ahLst/>
              <a:cxnLst>
                <a:cxn ang="0">
                  <a:pos x="128434" y="64576"/>
                </a:cxn>
                <a:cxn ang="0">
                  <a:pos x="128434" y="416103"/>
                </a:cxn>
                <a:cxn ang="0">
                  <a:pos x="0" y="339125"/>
                </a:cxn>
                <a:cxn ang="0">
                  <a:pos x="0" y="0"/>
                </a:cxn>
              </a:cxnLst>
              <a:rect l="txL" t="txT" r="txR" b="txB"/>
              <a:pathLst>
                <a:path w="128434" h="416103">
                  <a:moveTo>
                    <a:pt x="128434" y="64576"/>
                  </a:moveTo>
                  <a:lnTo>
                    <a:pt x="128434" y="416103"/>
                  </a:lnTo>
                  <a:lnTo>
                    <a:pt x="0" y="339125"/>
                  </a:lnTo>
                  <a:lnTo>
                    <a:pt x="0" y="0"/>
                  </a:lnTo>
                  <a:close/>
                </a:path>
              </a:pathLst>
            </a:custGeom>
            <a:solidFill>
              <a:schemeClr val="accent2"/>
            </a:solidFill>
            <a:ln w="12700">
              <a:noFill/>
            </a:ln>
          </p:spPr>
          <p:txBody>
            <a:bodyPr anchor="ctr">
              <a:normAutofit/>
            </a:bodyPr>
            <a:p>
              <a:pPr algn="ctr"/>
              <a:endParaRPr sz="4100">
                <a:solidFill>
                  <a:srgbClr val="FFFFFF"/>
                </a:solidFill>
                <a:latin typeface="Arial" panose="020B0604020202020204" charset="-122"/>
                <a:ea typeface="黑体" panose="02010609060101010101" charset="-122"/>
                <a:sym typeface="Arial" panose="020B0604020202020204" charset="-122"/>
              </a:endParaRPr>
            </a:p>
          </p:txBody>
        </p:sp>
      </p:grpSp>
      <p:sp>
        <p:nvSpPr>
          <p:cNvPr id="4102" name="文本框 7"/>
          <p:cNvSpPr/>
          <p:nvPr/>
        </p:nvSpPr>
        <p:spPr>
          <a:xfrm>
            <a:off x="838200" y="365125"/>
            <a:ext cx="10515600" cy="1325563"/>
          </a:xfrm>
          <a:prstGeom prst="rect">
            <a:avLst/>
          </a:prstGeom>
          <a:noFill/>
          <a:ln w="9525">
            <a:noFill/>
          </a:ln>
        </p:spPr>
        <p:txBody>
          <a:bodyPr vert="horz" anchor="ctr">
            <a:normAutofit/>
          </a:bodyPr>
          <a:p>
            <a:pPr>
              <a:lnSpc>
                <a:spcPct val="90000"/>
              </a:lnSpc>
              <a:buNone/>
            </a:pPr>
            <a:r>
              <a:rPr lang="zh-CN" altLang="en-US" sz="4400" b="1" dirty="0">
                <a:solidFill>
                  <a:schemeClr val="accent1"/>
                </a:solidFill>
                <a:latin typeface="Arial" panose="020B0604020202020204" charset="-122"/>
                <a:ea typeface="黑体" panose="02010609060101010101" charset="-122"/>
                <a:sym typeface="Arial" panose="020B0604020202020204" charset="-122"/>
              </a:rPr>
              <a:t>abstract</a:t>
            </a:r>
            <a:endParaRPr lang="zh-CN" altLang="en-US" sz="4400" b="1" dirty="0">
              <a:solidFill>
                <a:schemeClr val="accent1"/>
              </a:solidFill>
              <a:latin typeface="Arial" panose="020B0604020202020204" charset="-122"/>
              <a:ea typeface="黑体" panose="02010609060101010101" charset="-122"/>
              <a:sym typeface="Arial" panose="020B0604020202020204" charset="-122"/>
            </a:endParaRPr>
          </a:p>
        </p:txBody>
      </p:sp>
      <p:sp>
        <p:nvSpPr>
          <p:cNvPr id="4103" name="文本框 8"/>
          <p:cNvSpPr/>
          <p:nvPr/>
        </p:nvSpPr>
        <p:spPr>
          <a:xfrm>
            <a:off x="1758950" y="2238375"/>
            <a:ext cx="9594850" cy="3900488"/>
          </a:xfrm>
          <a:prstGeom prst="rect">
            <a:avLst/>
          </a:prstGeom>
          <a:noFill/>
          <a:ln w="9525">
            <a:noFill/>
          </a:ln>
        </p:spPr>
        <p:txBody>
          <a:bodyPr vert="horz">
            <a:normAutofit/>
          </a:bodyPr>
          <a:p>
            <a:pPr marL="228600" indent="-228600" algn="just">
              <a:lnSpc>
                <a:spcPct val="90000"/>
              </a:lnSpc>
              <a:spcBef>
                <a:spcPts val="1000"/>
              </a:spcBef>
              <a:buFont typeface="Arial" panose="020B0604020202020204" charset="-122"/>
              <a:buNone/>
            </a:pPr>
            <a:r>
              <a:rPr lang="en-US" altLang="zh-CN" sz="2400" dirty="0">
                <a:solidFill>
                  <a:srgbClr val="5F5F5F"/>
                </a:solidFill>
                <a:latin typeface="Arial" panose="020B0604020202020204" charset="-122"/>
                <a:ea typeface="黑体" panose="02010609060101010101" charset="-122"/>
                <a:sym typeface="Arial" panose="020B0604020202020204" charset="-122"/>
              </a:rPr>
              <a:t>(1).</a:t>
            </a:r>
            <a:r>
              <a:rPr lang="zh-CN" altLang="en-US" sz="2400" dirty="0">
                <a:solidFill>
                  <a:srgbClr val="5F5F5F"/>
                </a:solidFill>
                <a:latin typeface="Arial" panose="020B0604020202020204" charset="-122"/>
                <a:ea typeface="黑体" panose="02010609060101010101" charset="-122"/>
                <a:sym typeface="Arial" panose="020B0604020202020204" charset="-122"/>
              </a:rPr>
              <a:t>FFT is no longer fast enough.</a:t>
            </a:r>
            <a:endParaRPr lang="zh-CN" altLang="en-US" sz="2400" dirty="0">
              <a:solidFill>
                <a:srgbClr val="5F5F5F"/>
              </a:solidFill>
              <a:latin typeface="Arial" panose="020B0604020202020204" charset="-122"/>
              <a:ea typeface="黑体" panose="02010609060101010101" charset="-122"/>
              <a:sym typeface="Arial" panose="020B0604020202020204" charset="-122"/>
            </a:endParaRPr>
          </a:p>
          <a:p>
            <a:pPr marL="228600" indent="-228600" algn="just">
              <a:lnSpc>
                <a:spcPct val="90000"/>
              </a:lnSpc>
              <a:spcBef>
                <a:spcPts val="1000"/>
              </a:spcBef>
              <a:buFont typeface="Arial" panose="020B0604020202020204" charset="-122"/>
              <a:buNone/>
            </a:pPr>
            <a:endParaRPr lang="zh-CN" altLang="en-US" sz="2400" dirty="0">
              <a:solidFill>
                <a:srgbClr val="5F5F5F"/>
              </a:solidFill>
              <a:latin typeface="Arial" panose="020B0604020202020204" charset="-122"/>
              <a:ea typeface="黑体" panose="02010609060101010101" charset="-122"/>
              <a:sym typeface="Arial" panose="020B0604020202020204" charset="-122"/>
            </a:endParaRPr>
          </a:p>
          <a:p>
            <a:pPr marL="228600" indent="-228600" algn="just">
              <a:lnSpc>
                <a:spcPct val="90000"/>
              </a:lnSpc>
              <a:spcBef>
                <a:spcPts val="1000"/>
              </a:spcBef>
              <a:buFont typeface="Arial" panose="020B0604020202020204" charset="-122"/>
              <a:buNone/>
            </a:pPr>
            <a:r>
              <a:rPr lang="en-US" altLang="zh-CN" sz="2400" dirty="0">
                <a:solidFill>
                  <a:srgbClr val="5F5F5F"/>
                </a:solidFill>
                <a:latin typeface="Arial" panose="020B0604020202020204" charset="-122"/>
                <a:ea typeface="黑体" panose="02010609060101010101" charset="-122"/>
                <a:sym typeface="Arial" panose="020B0604020202020204" charset="-122"/>
              </a:rPr>
              <a:t>(2).some signal is sparse(only small part of its spectrum is non-zero)</a:t>
            </a:r>
            <a:endParaRPr lang="en-US" altLang="zh-CN" sz="2400" dirty="0">
              <a:solidFill>
                <a:srgbClr val="5F5F5F"/>
              </a:solidFill>
              <a:latin typeface="Arial" panose="020B0604020202020204" charset="-122"/>
              <a:ea typeface="黑体" panose="02010609060101010101" charset="-122"/>
              <a:sym typeface="Arial" panose="020B0604020202020204" charset="-122"/>
            </a:endParaRPr>
          </a:p>
          <a:p>
            <a:pPr marL="228600" indent="-228600" algn="just">
              <a:lnSpc>
                <a:spcPct val="90000"/>
              </a:lnSpc>
              <a:spcBef>
                <a:spcPts val="1000"/>
              </a:spcBef>
              <a:buFont typeface="Arial" panose="020B0604020202020204" charset="-122"/>
              <a:buNone/>
            </a:pPr>
            <a:endParaRPr lang="en-US" altLang="zh-CN" sz="2400" dirty="0">
              <a:solidFill>
                <a:srgbClr val="5F5F5F"/>
              </a:solidFill>
              <a:latin typeface="Arial" panose="020B0604020202020204" charset="-122"/>
              <a:ea typeface="黑体" panose="02010609060101010101" charset="-122"/>
              <a:sym typeface="Arial" panose="020B0604020202020204" charset="-122"/>
            </a:endParaRPr>
          </a:p>
          <a:p>
            <a:pPr marL="228600" indent="-228600" algn="just">
              <a:lnSpc>
                <a:spcPct val="90000"/>
              </a:lnSpc>
              <a:spcBef>
                <a:spcPts val="1000"/>
              </a:spcBef>
              <a:buFont typeface="Arial" panose="020B0604020202020204" charset="-122"/>
              <a:buNone/>
            </a:pPr>
            <a:r>
              <a:rPr lang="en-US" altLang="zh-CN" sz="2400" dirty="0">
                <a:solidFill>
                  <a:srgbClr val="5F5F5F"/>
                </a:solidFill>
                <a:latin typeface="Arial" panose="020B0604020202020204" charset="-122"/>
                <a:ea typeface="黑体" panose="02010609060101010101" charset="-122"/>
                <a:sym typeface="Arial" panose="020B0604020202020204" charset="-122"/>
              </a:rPr>
              <a:t>(3).</a:t>
            </a:r>
            <a:r>
              <a:rPr lang="zh-CN" altLang="en-US" sz="2400" dirty="0">
                <a:solidFill>
                  <a:srgbClr val="5F5F5F"/>
                </a:solidFill>
                <a:latin typeface="Arial" panose="020B0604020202020204" charset="-122"/>
                <a:ea typeface="黑体" panose="02010609060101010101" charset="-122"/>
                <a:sym typeface="Arial" panose="020B0604020202020204" charset="-122"/>
              </a:rPr>
              <a:t>(SFT) addresses the big data setting by computing a compressed</a:t>
            </a:r>
            <a:endParaRPr lang="zh-CN" altLang="en-US" sz="2400" dirty="0">
              <a:solidFill>
                <a:srgbClr val="5F5F5F"/>
              </a:solidFill>
              <a:latin typeface="Arial" panose="020B0604020202020204" charset="-122"/>
              <a:ea typeface="黑体" panose="02010609060101010101" charset="-122"/>
              <a:sym typeface="Arial" panose="020B0604020202020204" charset="-122"/>
            </a:endParaRPr>
          </a:p>
          <a:p>
            <a:pPr marL="228600" indent="-228600" algn="just">
              <a:lnSpc>
                <a:spcPct val="90000"/>
              </a:lnSpc>
              <a:spcBef>
                <a:spcPts val="1000"/>
              </a:spcBef>
              <a:buFont typeface="Arial" panose="020B0604020202020204" charset="-122"/>
              <a:buNone/>
            </a:pPr>
            <a:r>
              <a:rPr lang="zh-CN" altLang="en-US" sz="2400" dirty="0">
                <a:solidFill>
                  <a:srgbClr val="5F5F5F"/>
                </a:solidFill>
                <a:latin typeface="Arial" panose="020B0604020202020204" charset="-122"/>
                <a:ea typeface="黑体" panose="02010609060101010101" charset="-122"/>
                <a:sym typeface="Arial" panose="020B0604020202020204" charset="-122"/>
              </a:rPr>
              <a:t> Fourier transform using only a subset of the input data, in time</a:t>
            </a:r>
            <a:endParaRPr lang="zh-CN" altLang="en-US" sz="2400" dirty="0">
              <a:solidFill>
                <a:srgbClr val="5F5F5F"/>
              </a:solidFill>
              <a:latin typeface="Arial" panose="020B0604020202020204" charset="-122"/>
              <a:ea typeface="黑体" panose="02010609060101010101" charset="-122"/>
              <a:sym typeface="Arial" panose="020B0604020202020204" charset="-122"/>
            </a:endParaRPr>
          </a:p>
          <a:p>
            <a:pPr marL="228600" indent="-228600" algn="just">
              <a:lnSpc>
                <a:spcPct val="90000"/>
              </a:lnSpc>
              <a:spcBef>
                <a:spcPts val="1000"/>
              </a:spcBef>
              <a:buFont typeface="Arial" panose="020B0604020202020204" charset="-122"/>
              <a:buNone/>
            </a:pPr>
            <a:r>
              <a:rPr lang="zh-CN" altLang="en-US" sz="2400" dirty="0">
                <a:solidFill>
                  <a:srgbClr val="5F5F5F"/>
                </a:solidFill>
                <a:latin typeface="Arial" panose="020B0604020202020204" charset="-122"/>
                <a:ea typeface="黑体" panose="02010609060101010101" charset="-122"/>
                <a:sym typeface="Arial" panose="020B0604020202020204" charset="-122"/>
              </a:rPr>
              <a:t> smaller than the data set size.</a:t>
            </a:r>
            <a:endParaRPr lang="zh-CN" altLang="en-US" sz="2400" dirty="0">
              <a:solidFill>
                <a:srgbClr val="5F5F5F"/>
              </a:solidFill>
              <a:latin typeface="Arial" panose="020B0604020202020204" charset="-122"/>
              <a:ea typeface="黑体" panose="02010609060101010101" charset="-122"/>
              <a:sym typeface="Arial" panose="020B0604020202020204" charset="-122"/>
            </a:endParaRPr>
          </a:p>
        </p:txBody>
      </p:sp>
      <p:sp>
        <p:nvSpPr>
          <p:cNvPr id="2" name="Slide Number Placeholder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6"/>
          <p:cNvPicPr>
            <a:picLocks noChangeAspect="1"/>
          </p:cNvPicPr>
          <p:nvPr/>
        </p:nvPicPr>
        <p:blipFill>
          <a:blip r:embed="rId1"/>
          <a:srcRect l="54689" t="226" r="296" b="72881"/>
          <a:stretch>
            <a:fillRect/>
          </a:stretch>
        </p:blipFill>
        <p:spPr>
          <a:xfrm>
            <a:off x="9729788" y="0"/>
            <a:ext cx="2436812" cy="2587625"/>
          </a:xfrm>
          <a:prstGeom prst="rect">
            <a:avLst/>
          </a:prstGeom>
          <a:noFill/>
          <a:ln w="9525">
            <a:noFill/>
          </a:ln>
        </p:spPr>
      </p:pic>
      <p:grpSp>
        <p:nvGrpSpPr>
          <p:cNvPr id="5123" name="组合 11"/>
          <p:cNvGrpSpPr/>
          <p:nvPr/>
        </p:nvGrpSpPr>
        <p:grpSpPr>
          <a:xfrm>
            <a:off x="1187450" y="2238375"/>
            <a:ext cx="381000" cy="479425"/>
            <a:chOff x="0" y="0"/>
            <a:chExt cx="592665" cy="745067"/>
          </a:xfrm>
        </p:grpSpPr>
        <p:sp>
          <p:nvSpPr>
            <p:cNvPr id="5124" name="MH_Other_1"/>
            <p:cNvSpPr/>
            <p:nvPr/>
          </p:nvSpPr>
          <p:spPr>
            <a:xfrm rot="19743805">
              <a:off x="0" y="0"/>
              <a:ext cx="230718" cy="745067"/>
            </a:xfrm>
            <a:custGeom>
              <a:avLst/>
              <a:gdLst>
                <a:gd name="txL" fmla="*/ 0 w 128434"/>
                <a:gd name="txT" fmla="*/ 0 h 416103"/>
                <a:gd name="txR" fmla="*/ 128434 w 128434"/>
                <a:gd name="txB" fmla="*/ 416103 h 416103"/>
              </a:gdLst>
              <a:ahLst/>
              <a:cxnLst>
                <a:cxn ang="0">
                  <a:pos x="128434" y="64576"/>
                </a:cxn>
                <a:cxn ang="0">
                  <a:pos x="128434" y="416103"/>
                </a:cxn>
                <a:cxn ang="0">
                  <a:pos x="0" y="339125"/>
                </a:cxn>
                <a:cxn ang="0">
                  <a:pos x="0" y="0"/>
                </a:cxn>
              </a:cxnLst>
              <a:rect l="txL" t="txT" r="txR" b="txB"/>
              <a:pathLst>
                <a:path w="128434" h="416103">
                  <a:moveTo>
                    <a:pt x="128434" y="64576"/>
                  </a:moveTo>
                  <a:lnTo>
                    <a:pt x="128434" y="416103"/>
                  </a:lnTo>
                  <a:lnTo>
                    <a:pt x="0" y="339125"/>
                  </a:lnTo>
                  <a:lnTo>
                    <a:pt x="0" y="0"/>
                  </a:lnTo>
                  <a:close/>
                </a:path>
              </a:pathLst>
            </a:custGeom>
            <a:solidFill>
              <a:schemeClr val="accent1"/>
            </a:solidFill>
            <a:ln w="12700">
              <a:noFill/>
            </a:ln>
          </p:spPr>
          <p:txBody>
            <a:bodyPr anchor="ctr">
              <a:normAutofit/>
            </a:bodyPr>
            <a:p>
              <a:pPr algn="ctr"/>
              <a:endParaRPr sz="4100">
                <a:solidFill>
                  <a:srgbClr val="FFFFFF"/>
                </a:solidFill>
                <a:latin typeface="Arial" panose="020B0604020202020204" charset="-122"/>
                <a:ea typeface="黑体" panose="02010609060101010101" charset="-122"/>
                <a:sym typeface="Arial" panose="020B0604020202020204" charset="-122"/>
              </a:endParaRPr>
            </a:p>
          </p:txBody>
        </p:sp>
        <p:sp>
          <p:nvSpPr>
            <p:cNvPr id="5125" name="MH_Other_2"/>
            <p:cNvSpPr/>
            <p:nvPr/>
          </p:nvSpPr>
          <p:spPr>
            <a:xfrm rot="19743805">
              <a:off x="364065" y="0"/>
              <a:ext cx="228600" cy="745067"/>
            </a:xfrm>
            <a:custGeom>
              <a:avLst/>
              <a:gdLst>
                <a:gd name="txL" fmla="*/ 0 w 128434"/>
                <a:gd name="txT" fmla="*/ 0 h 416103"/>
                <a:gd name="txR" fmla="*/ 128434 w 128434"/>
                <a:gd name="txB" fmla="*/ 416103 h 416103"/>
              </a:gdLst>
              <a:ahLst/>
              <a:cxnLst>
                <a:cxn ang="0">
                  <a:pos x="128434" y="64576"/>
                </a:cxn>
                <a:cxn ang="0">
                  <a:pos x="128434" y="416103"/>
                </a:cxn>
                <a:cxn ang="0">
                  <a:pos x="0" y="339125"/>
                </a:cxn>
                <a:cxn ang="0">
                  <a:pos x="0" y="0"/>
                </a:cxn>
              </a:cxnLst>
              <a:rect l="txL" t="txT" r="txR" b="txB"/>
              <a:pathLst>
                <a:path w="128434" h="416103">
                  <a:moveTo>
                    <a:pt x="128434" y="64576"/>
                  </a:moveTo>
                  <a:lnTo>
                    <a:pt x="128434" y="416103"/>
                  </a:lnTo>
                  <a:lnTo>
                    <a:pt x="0" y="339125"/>
                  </a:lnTo>
                  <a:lnTo>
                    <a:pt x="0" y="0"/>
                  </a:lnTo>
                  <a:close/>
                </a:path>
              </a:pathLst>
            </a:custGeom>
            <a:solidFill>
              <a:schemeClr val="accent2"/>
            </a:solidFill>
            <a:ln w="12700">
              <a:noFill/>
            </a:ln>
          </p:spPr>
          <p:txBody>
            <a:bodyPr anchor="ctr">
              <a:normAutofit/>
            </a:bodyPr>
            <a:p>
              <a:pPr algn="ctr"/>
              <a:endParaRPr sz="4100">
                <a:solidFill>
                  <a:srgbClr val="FFFFFF"/>
                </a:solidFill>
                <a:latin typeface="Arial" panose="020B0604020202020204" charset="-122"/>
                <a:ea typeface="黑体" panose="02010609060101010101" charset="-122"/>
                <a:sym typeface="Arial" panose="020B0604020202020204" charset="-122"/>
              </a:endParaRPr>
            </a:p>
          </p:txBody>
        </p:sp>
      </p:grpSp>
      <p:sp>
        <p:nvSpPr>
          <p:cNvPr id="5126" name="文本框 14"/>
          <p:cNvSpPr/>
          <p:nvPr/>
        </p:nvSpPr>
        <p:spPr>
          <a:xfrm>
            <a:off x="838200" y="365125"/>
            <a:ext cx="10515600" cy="1325563"/>
          </a:xfrm>
          <a:prstGeom prst="rect">
            <a:avLst/>
          </a:prstGeom>
          <a:noFill/>
          <a:ln w="9525">
            <a:noFill/>
          </a:ln>
        </p:spPr>
        <p:txBody>
          <a:bodyPr vert="horz" anchor="ctr">
            <a:normAutofit/>
          </a:bodyPr>
          <a:p>
            <a:pPr>
              <a:lnSpc>
                <a:spcPct val="90000"/>
              </a:lnSpc>
              <a:buNone/>
            </a:pPr>
            <a:r>
              <a:rPr lang="zh-CN" altLang="en-US" sz="4400" b="1" dirty="0">
                <a:solidFill>
                  <a:schemeClr val="accent1"/>
                </a:solidFill>
                <a:latin typeface="Arial" panose="020B0604020202020204" charset="-122"/>
                <a:ea typeface="黑体" panose="02010609060101010101" charset="-122"/>
                <a:sym typeface="Arial" panose="020B0604020202020204" charset="-122"/>
              </a:rPr>
              <a:t>The theoretical framework</a:t>
            </a:r>
            <a:endParaRPr lang="zh-CN" altLang="en-US" sz="4400" b="1" dirty="0">
              <a:solidFill>
                <a:schemeClr val="accent1"/>
              </a:solidFill>
              <a:latin typeface="Arial" panose="020B0604020202020204" charset="-122"/>
              <a:ea typeface="黑体" panose="02010609060101010101" charset="-122"/>
              <a:sym typeface="Arial" panose="020B0604020202020204" charset="-122"/>
            </a:endParaRPr>
          </a:p>
        </p:txBody>
      </p:sp>
      <p:sp>
        <p:nvSpPr>
          <p:cNvPr id="5127" name="文本框 15"/>
          <p:cNvSpPr/>
          <p:nvPr/>
        </p:nvSpPr>
        <p:spPr>
          <a:xfrm>
            <a:off x="1758950" y="2238375"/>
            <a:ext cx="9594850" cy="1789113"/>
          </a:xfrm>
          <a:prstGeom prst="rect">
            <a:avLst/>
          </a:prstGeom>
          <a:noFill/>
          <a:ln w="9525">
            <a:noFill/>
          </a:ln>
        </p:spPr>
        <p:txBody>
          <a:bodyPr vert="horz">
            <a:normAutofit/>
          </a:bodyPr>
          <a:p>
            <a:pPr marL="228600" indent="-228600">
              <a:lnSpc>
                <a:spcPct val="90000"/>
              </a:lnSpc>
              <a:spcBef>
                <a:spcPts val="1000"/>
              </a:spcBef>
              <a:buFont typeface="Arial" panose="020B0604020202020204" charset="-122"/>
              <a:buNone/>
            </a:pPr>
            <a:r>
              <a:rPr lang="en-US" altLang="x-none" sz="2400" b="1" dirty="0">
                <a:solidFill>
                  <a:srgbClr val="5F5F5F"/>
                </a:solidFill>
                <a:latin typeface="Arial" panose="020B0604020202020204" charset="-122"/>
                <a:ea typeface="黑体" panose="02010609060101010101" charset="-122"/>
                <a:sym typeface="Arial" panose="020B0604020202020204" charset="-122"/>
              </a:rPr>
              <a:t>The most common case for a signal :</a:t>
            </a:r>
            <a:endParaRPr lang="en-US" altLang="x-none" sz="2400" b="1" dirty="0">
              <a:solidFill>
                <a:srgbClr val="5F5F5F"/>
              </a:solidFill>
              <a:latin typeface="Arial" panose="020B0604020202020204" charset="-122"/>
              <a:ea typeface="黑体" panose="02010609060101010101" charset="-122"/>
              <a:sym typeface="Arial" panose="020B0604020202020204" charset="-122"/>
            </a:endParaRPr>
          </a:p>
          <a:p>
            <a:pPr marL="228600" indent="-228600">
              <a:lnSpc>
                <a:spcPct val="90000"/>
              </a:lnSpc>
              <a:spcBef>
                <a:spcPts val="1000"/>
              </a:spcBef>
              <a:buFont typeface="Arial" panose="020B0604020202020204" charset="-122"/>
              <a:buNone/>
            </a:pPr>
            <a:r>
              <a:rPr lang="en-US" altLang="x-none" sz="2400" dirty="0">
                <a:solidFill>
                  <a:srgbClr val="5F5F5F"/>
                </a:solidFill>
                <a:latin typeface="Arial" panose="020B0604020202020204" charset="-122"/>
                <a:ea typeface="黑体" panose="02010609060101010101" charset="-122"/>
                <a:sym typeface="Arial" panose="020B0604020202020204" charset="-122"/>
              </a:rPr>
              <a:t>(1) its spectrum is dominated by several non-zero frequencies </a:t>
            </a:r>
            <a:endParaRPr lang="en-US" altLang="x-none" sz="2400" dirty="0">
              <a:solidFill>
                <a:srgbClr val="5F5F5F"/>
              </a:solidFill>
              <a:latin typeface="Arial" panose="020B0604020202020204" charset="-122"/>
              <a:ea typeface="黑体" panose="02010609060101010101" charset="-122"/>
              <a:sym typeface="Arial" panose="020B0604020202020204" charset="-122"/>
            </a:endParaRPr>
          </a:p>
          <a:p>
            <a:pPr marL="228600" indent="-228600">
              <a:lnSpc>
                <a:spcPct val="90000"/>
              </a:lnSpc>
              <a:spcBef>
                <a:spcPts val="1000"/>
              </a:spcBef>
              <a:buFont typeface="Arial" panose="020B0604020202020204" charset="-122"/>
              <a:buNone/>
            </a:pPr>
            <a:r>
              <a:rPr lang="en-US" altLang="x-none" sz="2400" dirty="0">
                <a:solidFill>
                  <a:srgbClr val="5F5F5F"/>
                </a:solidFill>
                <a:latin typeface="Arial" panose="020B0604020202020204" charset="-122"/>
                <a:ea typeface="黑体" panose="02010609060101010101" charset="-122"/>
                <a:sym typeface="Arial" panose="020B0604020202020204" charset="-122"/>
              </a:rPr>
              <a:t>(2) some spectra of the frequencies are really close to each other.</a:t>
            </a:r>
            <a:endParaRPr lang="en-US" altLang="x-none" sz="2400" dirty="0">
              <a:solidFill>
                <a:srgbClr val="5F5F5F"/>
              </a:solidFill>
              <a:latin typeface="Arial" panose="020B0604020202020204" charset="-122"/>
              <a:ea typeface="黑体" panose="02010609060101010101" charset="-122"/>
              <a:sym typeface="Arial" panose="020B0604020202020204" charset="-122"/>
            </a:endParaRPr>
          </a:p>
        </p:txBody>
      </p:sp>
      <p:grpSp>
        <p:nvGrpSpPr>
          <p:cNvPr id="5128" name="组合 16"/>
          <p:cNvGrpSpPr/>
          <p:nvPr/>
        </p:nvGrpSpPr>
        <p:grpSpPr>
          <a:xfrm>
            <a:off x="1186815" y="4464685"/>
            <a:ext cx="381000" cy="477838"/>
            <a:chOff x="0" y="0"/>
            <a:chExt cx="592665" cy="745067"/>
          </a:xfrm>
        </p:grpSpPr>
        <p:sp>
          <p:nvSpPr>
            <p:cNvPr id="5129" name="MH_Other_1"/>
            <p:cNvSpPr/>
            <p:nvPr/>
          </p:nvSpPr>
          <p:spPr>
            <a:xfrm rot="19743805">
              <a:off x="0" y="0"/>
              <a:ext cx="230718" cy="745067"/>
            </a:xfrm>
            <a:custGeom>
              <a:avLst/>
              <a:gdLst>
                <a:gd name="txL" fmla="*/ 0 w 128434"/>
                <a:gd name="txT" fmla="*/ 0 h 416103"/>
                <a:gd name="txR" fmla="*/ 128434 w 128434"/>
                <a:gd name="txB" fmla="*/ 416103 h 416103"/>
              </a:gdLst>
              <a:ahLst/>
              <a:cxnLst>
                <a:cxn ang="0">
                  <a:pos x="128434" y="64576"/>
                </a:cxn>
                <a:cxn ang="0">
                  <a:pos x="128434" y="416103"/>
                </a:cxn>
                <a:cxn ang="0">
                  <a:pos x="0" y="339125"/>
                </a:cxn>
                <a:cxn ang="0">
                  <a:pos x="0" y="0"/>
                </a:cxn>
              </a:cxnLst>
              <a:rect l="txL" t="txT" r="txR" b="txB"/>
              <a:pathLst>
                <a:path w="128434" h="416103">
                  <a:moveTo>
                    <a:pt x="128434" y="64576"/>
                  </a:moveTo>
                  <a:lnTo>
                    <a:pt x="128434" y="416103"/>
                  </a:lnTo>
                  <a:lnTo>
                    <a:pt x="0" y="339125"/>
                  </a:lnTo>
                  <a:lnTo>
                    <a:pt x="0" y="0"/>
                  </a:lnTo>
                  <a:close/>
                </a:path>
              </a:pathLst>
            </a:custGeom>
            <a:solidFill>
              <a:schemeClr val="accent1"/>
            </a:solidFill>
            <a:ln w="12700">
              <a:noFill/>
            </a:ln>
          </p:spPr>
          <p:txBody>
            <a:bodyPr anchor="ctr">
              <a:normAutofit/>
            </a:bodyPr>
            <a:p>
              <a:pPr algn="ctr"/>
              <a:endParaRPr sz="4100">
                <a:solidFill>
                  <a:srgbClr val="FFFFFF"/>
                </a:solidFill>
                <a:latin typeface="Arial" panose="020B0604020202020204" charset="-122"/>
                <a:ea typeface="黑体" panose="02010609060101010101" charset="-122"/>
                <a:sym typeface="Arial" panose="020B0604020202020204" charset="-122"/>
              </a:endParaRPr>
            </a:p>
          </p:txBody>
        </p:sp>
        <p:sp>
          <p:nvSpPr>
            <p:cNvPr id="5130" name="MH_Other_2"/>
            <p:cNvSpPr/>
            <p:nvPr/>
          </p:nvSpPr>
          <p:spPr>
            <a:xfrm rot="19743805">
              <a:off x="364065" y="0"/>
              <a:ext cx="228600" cy="745067"/>
            </a:xfrm>
            <a:custGeom>
              <a:avLst/>
              <a:gdLst>
                <a:gd name="txL" fmla="*/ 0 w 128434"/>
                <a:gd name="txT" fmla="*/ 0 h 416103"/>
                <a:gd name="txR" fmla="*/ 128434 w 128434"/>
                <a:gd name="txB" fmla="*/ 416103 h 416103"/>
              </a:gdLst>
              <a:ahLst/>
              <a:cxnLst>
                <a:cxn ang="0">
                  <a:pos x="128434" y="64576"/>
                </a:cxn>
                <a:cxn ang="0">
                  <a:pos x="128434" y="416103"/>
                </a:cxn>
                <a:cxn ang="0">
                  <a:pos x="0" y="339125"/>
                </a:cxn>
                <a:cxn ang="0">
                  <a:pos x="0" y="0"/>
                </a:cxn>
              </a:cxnLst>
              <a:rect l="txL" t="txT" r="txR" b="txB"/>
              <a:pathLst>
                <a:path w="128434" h="416103">
                  <a:moveTo>
                    <a:pt x="128434" y="64576"/>
                  </a:moveTo>
                  <a:lnTo>
                    <a:pt x="128434" y="416103"/>
                  </a:lnTo>
                  <a:lnTo>
                    <a:pt x="0" y="339125"/>
                  </a:lnTo>
                  <a:lnTo>
                    <a:pt x="0" y="0"/>
                  </a:lnTo>
                  <a:close/>
                </a:path>
              </a:pathLst>
            </a:custGeom>
            <a:solidFill>
              <a:schemeClr val="accent2"/>
            </a:solidFill>
            <a:ln w="12700">
              <a:noFill/>
            </a:ln>
          </p:spPr>
          <p:txBody>
            <a:bodyPr anchor="ctr">
              <a:normAutofit/>
            </a:bodyPr>
            <a:p>
              <a:pPr algn="ctr"/>
              <a:endParaRPr sz="4100">
                <a:solidFill>
                  <a:srgbClr val="FFFFFF"/>
                </a:solidFill>
                <a:latin typeface="Arial" panose="020B0604020202020204" charset="-122"/>
                <a:ea typeface="黑体" panose="02010609060101010101" charset="-122"/>
                <a:sym typeface="Arial" panose="020B0604020202020204" charset="-122"/>
              </a:endParaRPr>
            </a:p>
          </p:txBody>
        </p:sp>
      </p:grpSp>
      <p:sp>
        <p:nvSpPr>
          <p:cNvPr id="5131" name="文本框 19"/>
          <p:cNvSpPr/>
          <p:nvPr/>
        </p:nvSpPr>
        <p:spPr>
          <a:xfrm>
            <a:off x="1758950" y="4460875"/>
            <a:ext cx="9594850" cy="1787525"/>
          </a:xfrm>
          <a:prstGeom prst="rect">
            <a:avLst/>
          </a:prstGeom>
          <a:noFill/>
          <a:ln w="9525">
            <a:noFill/>
          </a:ln>
        </p:spPr>
        <p:txBody>
          <a:bodyPr vert="horz">
            <a:normAutofit lnSpcReduction="10000"/>
          </a:bodyPr>
          <a:p>
            <a:pPr marL="228600" indent="-228600">
              <a:lnSpc>
                <a:spcPct val="90000"/>
              </a:lnSpc>
              <a:spcBef>
                <a:spcPts val="1000"/>
              </a:spcBef>
              <a:buFont typeface="Arial" panose="020B0604020202020204" charset="-122"/>
              <a:buNone/>
            </a:pPr>
            <a:r>
              <a:rPr lang="en-US" altLang="x-none" sz="2400" b="1" dirty="0">
                <a:solidFill>
                  <a:srgbClr val="5F5F5F"/>
                </a:solidFill>
                <a:latin typeface="Arial" panose="020B0604020202020204" charset="-122"/>
                <a:ea typeface="黑体" panose="02010609060101010101" charset="-122"/>
                <a:sym typeface="Arial" panose="020B0604020202020204" charset="-122"/>
              </a:rPr>
              <a:t>Tricks to make signal to the simplest case:</a:t>
            </a:r>
            <a:endParaRPr lang="en-US" altLang="x-none" sz="2400" b="1" dirty="0">
              <a:solidFill>
                <a:srgbClr val="5F5F5F"/>
              </a:solidFill>
              <a:latin typeface="Arial" panose="020B0604020202020204" charset="-122"/>
              <a:ea typeface="黑体" panose="02010609060101010101" charset="-122"/>
              <a:sym typeface="Arial" panose="020B0604020202020204" charset="-122"/>
            </a:endParaRPr>
          </a:p>
          <a:p>
            <a:pPr marL="228600" indent="-228600">
              <a:lnSpc>
                <a:spcPct val="90000"/>
              </a:lnSpc>
              <a:spcBef>
                <a:spcPts val="1000"/>
              </a:spcBef>
              <a:buFont typeface="Arial" panose="020B0604020202020204" charset="-122"/>
              <a:buNone/>
            </a:pPr>
            <a:r>
              <a:rPr lang="en-US" altLang="x-none" sz="2400" dirty="0">
                <a:solidFill>
                  <a:srgbClr val="5F5F5F"/>
                </a:solidFill>
                <a:latin typeface="Arial" panose="020B0604020202020204" charset="-122"/>
                <a:ea typeface="黑体" panose="02010609060101010101" charset="-122"/>
                <a:sym typeface="Arial" panose="020B0604020202020204" charset="-122"/>
              </a:rPr>
              <a:t>(1)randomly binning the frequency</a:t>
            </a:r>
            <a:endParaRPr lang="en-US" altLang="x-none" sz="2400" dirty="0">
              <a:solidFill>
                <a:srgbClr val="5F5F5F"/>
              </a:solidFill>
              <a:latin typeface="Arial" panose="020B0604020202020204" charset="-122"/>
              <a:ea typeface="黑体" panose="02010609060101010101" charset="-122"/>
              <a:sym typeface="Arial" panose="020B0604020202020204" charset="-122"/>
            </a:endParaRPr>
          </a:p>
          <a:p>
            <a:pPr marL="228600" indent="-228600">
              <a:lnSpc>
                <a:spcPct val="90000"/>
              </a:lnSpc>
              <a:spcBef>
                <a:spcPts val="1000"/>
              </a:spcBef>
              <a:buFont typeface="Arial" panose="020B0604020202020204" charset="-122"/>
              <a:buNone/>
            </a:pPr>
            <a:r>
              <a:rPr lang="en-US" altLang="x-none" sz="2400" dirty="0">
                <a:solidFill>
                  <a:srgbClr val="5F5F5F"/>
                </a:solidFill>
                <a:latin typeface="Arial" panose="020B0604020202020204" charset="-122"/>
                <a:ea typeface="黑体" panose="02010609060101010101" charset="-122"/>
                <a:sym typeface="Arial" panose="020B0604020202020204" charset="-122"/>
              </a:rPr>
              <a:t>(2)filtering to isolate the frequency</a:t>
            </a:r>
            <a:endParaRPr lang="en-US" altLang="x-none" sz="2400" dirty="0">
              <a:solidFill>
                <a:srgbClr val="5F5F5F"/>
              </a:solidFill>
              <a:latin typeface="Arial" panose="020B0604020202020204" charset="-122"/>
              <a:ea typeface="黑体" panose="02010609060101010101" charset="-122"/>
              <a:sym typeface="Arial" panose="020B0604020202020204" charset="-122"/>
            </a:endParaRPr>
          </a:p>
          <a:p>
            <a:pPr marL="228600" indent="-228600">
              <a:lnSpc>
                <a:spcPct val="90000"/>
              </a:lnSpc>
              <a:spcBef>
                <a:spcPts val="1000"/>
              </a:spcBef>
              <a:buFont typeface="Arial" panose="020B0604020202020204" charset="-122"/>
              <a:buNone/>
            </a:pPr>
            <a:endParaRPr lang="en-US" altLang="x-none" sz="2400" dirty="0">
              <a:solidFill>
                <a:srgbClr val="5F5F5F"/>
              </a:solidFill>
              <a:latin typeface="Arial" panose="020B0604020202020204" charset="-122"/>
              <a:ea typeface="黑体" panose="02010609060101010101" charset="-122"/>
              <a:sym typeface="Arial" panose="020B0604020202020204" charset="-122"/>
            </a:endParaRPr>
          </a:p>
        </p:txBody>
      </p:sp>
      <p:sp>
        <p:nvSpPr>
          <p:cNvPr id="2" name="Slide Number Placeholder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2"/>
          <p:cNvSpPr>
            <a:spLocks noGrp="1"/>
          </p:cNvSpPr>
          <p:nvPr>
            <p:ph type="title"/>
          </p:nvPr>
        </p:nvSpPr>
        <p:spPr>
          <a:xfrm>
            <a:off x="839788" y="457200"/>
            <a:ext cx="3932237" cy="1600200"/>
          </a:xfrm>
        </p:spPr>
        <p:txBody>
          <a:bodyPr vert="horz" anchor="b">
            <a:normAutofit/>
          </a:bodyPr>
          <a:p>
            <a:pPr algn="l">
              <a:buSzPct val="1000"/>
            </a:pPr>
            <a:r>
              <a:rPr lang="zh-CN" altLang="en-US" sz="3200" b="1" dirty="0">
                <a:latin typeface="Arial" panose="020B0604020202020204" charset="-122"/>
                <a:ea typeface="黑体" panose="02010609060101010101" charset="-122"/>
                <a:sym typeface="Arial" panose="020B0604020202020204" charset="-122"/>
              </a:rPr>
              <a:t>The theoretical framework</a:t>
            </a:r>
            <a:endParaRPr lang="en-US" altLang="zh-CN" sz="3200" kern="1200" dirty="0">
              <a:latin typeface="Arial" panose="020B0604020202020204" charset="-122"/>
              <a:ea typeface="黑体" panose="02010609060101010101" charset="-122"/>
              <a:sym typeface="Arial" panose="020B0604020202020204" charset="-122"/>
            </a:endParaRPr>
          </a:p>
        </p:txBody>
      </p:sp>
      <p:sp>
        <p:nvSpPr>
          <p:cNvPr id="2" name="Slide Number Placeholder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pic>
        <p:nvPicPr>
          <p:cNvPr id="4" name="Content Placeholder 3"/>
          <p:cNvPicPr>
            <a:picLocks noChangeAspect="1"/>
          </p:cNvPicPr>
          <p:nvPr>
            <p:ph idx="1"/>
          </p:nvPr>
        </p:nvPicPr>
        <p:blipFill>
          <a:blip r:embed="rId1"/>
          <a:stretch>
            <a:fillRect/>
          </a:stretch>
        </p:blipFill>
        <p:spPr>
          <a:xfrm>
            <a:off x="4697730" y="1474470"/>
            <a:ext cx="6847205" cy="36855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文本框 5"/>
          <p:cNvSpPr/>
          <p:nvPr/>
        </p:nvSpPr>
        <p:spPr>
          <a:xfrm>
            <a:off x="1554163" y="160338"/>
            <a:ext cx="9083675" cy="939800"/>
          </a:xfrm>
          <a:prstGeom prst="rect">
            <a:avLst/>
          </a:prstGeom>
          <a:noFill/>
          <a:ln w="9525">
            <a:noFill/>
          </a:ln>
        </p:spPr>
        <p:txBody>
          <a:bodyPr wrap="square" anchor="ctr">
            <a:normAutofit/>
          </a:bodyPr>
          <a:p>
            <a:endParaRPr lang="zh-CN" altLang="en-US" sz="3600" dirty="0">
              <a:solidFill>
                <a:srgbClr val="5F5F5F"/>
              </a:solidFill>
              <a:latin typeface="Arial" panose="020B0604020202020204" charset="-122"/>
              <a:ea typeface="黑体" panose="02010609060101010101" charset="-122"/>
              <a:sym typeface="Arial" panose="020B0604020202020204" charset="-122"/>
            </a:endParaRPr>
          </a:p>
        </p:txBody>
      </p:sp>
      <p:sp>
        <p:nvSpPr>
          <p:cNvPr id="7172" name="文本框 6"/>
          <p:cNvSpPr/>
          <p:nvPr/>
        </p:nvSpPr>
        <p:spPr>
          <a:xfrm>
            <a:off x="1554163" y="6005513"/>
            <a:ext cx="9083675" cy="596900"/>
          </a:xfrm>
          <a:prstGeom prst="rect">
            <a:avLst/>
          </a:prstGeom>
          <a:noFill/>
          <a:ln w="9525">
            <a:noFill/>
          </a:ln>
        </p:spPr>
        <p:txBody>
          <a:bodyPr wrap="square" anchor="ctr">
            <a:normAutofit/>
          </a:bodyPr>
          <a:p>
            <a:endParaRPr lang="zh-CN" altLang="en-US" dirty="0">
              <a:solidFill>
                <a:srgbClr val="5F5F5F"/>
              </a:solidFill>
              <a:latin typeface="Arial" panose="020B0604020202020204" charset="-122"/>
              <a:ea typeface="黑体" panose="02010609060101010101" charset="-122"/>
              <a:sym typeface="Arial" panose="020B0604020202020204" charset="-122"/>
            </a:endParaRPr>
          </a:p>
        </p:txBody>
      </p:sp>
      <p:sp>
        <p:nvSpPr>
          <p:cNvPr id="2" name="Slide Number Placeholder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pic>
        <p:nvPicPr>
          <p:cNvPr id="3" name="Picture 2"/>
          <p:cNvPicPr>
            <a:picLocks noChangeAspect="1"/>
          </p:cNvPicPr>
          <p:nvPr/>
        </p:nvPicPr>
        <p:blipFill>
          <a:blip r:embed="rId1"/>
          <a:stretch>
            <a:fillRect/>
          </a:stretch>
        </p:blipFill>
        <p:spPr>
          <a:xfrm>
            <a:off x="2138680" y="1450975"/>
            <a:ext cx="7915275" cy="36137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框 158"/>
          <p:cNvSpPr/>
          <p:nvPr/>
        </p:nvSpPr>
        <p:spPr>
          <a:xfrm>
            <a:off x="10226675" y="411163"/>
            <a:ext cx="952500" cy="1011237"/>
          </a:xfrm>
          <a:prstGeom prst="rect">
            <a:avLst/>
          </a:prstGeom>
          <a:noFill/>
          <a:ln w="9525">
            <a:noFill/>
          </a:ln>
        </p:spPr>
        <p:txBody>
          <a:bodyPr lIns="0" tIns="0" rIns="0" bIns="0" anchor="ctr">
            <a:normAutofit/>
          </a:bodyPr>
          <a:p>
            <a:pPr algn="ctr"/>
            <a:endParaRPr>
              <a:ea typeface="宋体" panose="02010600030101010101" pitchFamily="2" charset="-122"/>
            </a:endParaRPr>
          </a:p>
        </p:txBody>
      </p:sp>
      <p:sp>
        <p:nvSpPr>
          <p:cNvPr id="8195" name="文本框 159"/>
          <p:cNvSpPr/>
          <p:nvPr/>
        </p:nvSpPr>
        <p:spPr>
          <a:xfrm>
            <a:off x="10966450" y="1422400"/>
            <a:ext cx="952500" cy="1012825"/>
          </a:xfrm>
          <a:prstGeom prst="rect">
            <a:avLst/>
          </a:prstGeom>
          <a:noFill/>
          <a:ln w="9525">
            <a:noFill/>
          </a:ln>
        </p:spPr>
        <p:txBody>
          <a:bodyPr lIns="0" tIns="0" rIns="0" bIns="0" anchor="ctr">
            <a:normAutofit/>
          </a:bodyPr>
          <a:p>
            <a:pPr algn="ctr"/>
            <a:endParaRPr>
              <a:ea typeface="宋体" panose="02010600030101010101" pitchFamily="2" charset="-122"/>
            </a:endParaRPr>
          </a:p>
        </p:txBody>
      </p:sp>
      <p:sp>
        <p:nvSpPr>
          <p:cNvPr id="8196" name="文本框 9"/>
          <p:cNvSpPr/>
          <p:nvPr/>
        </p:nvSpPr>
        <p:spPr>
          <a:xfrm rot="5400000">
            <a:off x="9126538" y="2887663"/>
            <a:ext cx="3103562" cy="674687"/>
          </a:xfrm>
          <a:prstGeom prst="rect">
            <a:avLst/>
          </a:prstGeom>
          <a:noFill/>
          <a:ln w="9525">
            <a:noFill/>
          </a:ln>
        </p:spPr>
        <p:txBody>
          <a:bodyPr lIns="0" tIns="0" rIns="0" bIns="0" anchor="ctr">
            <a:normAutofit fontScale="60000"/>
          </a:bodyPr>
          <a:p>
            <a:r>
              <a:rPr lang="en-US" altLang="x-none" sz="3600" dirty="0">
                <a:solidFill>
                  <a:schemeClr val="accent2"/>
                </a:solidFill>
                <a:latin typeface="Arial" panose="020B0604020202020204" charset="-122"/>
                <a:ea typeface="黑体" panose="02010609060101010101" charset="-122"/>
                <a:sym typeface="Arial" panose="020B0604020202020204" charset="-122"/>
              </a:rPr>
              <a:t>what we exactly do on each progress</a:t>
            </a:r>
            <a:endParaRPr lang="en-US" altLang="x-none" sz="3600" dirty="0">
              <a:solidFill>
                <a:schemeClr val="accent2"/>
              </a:solidFill>
              <a:latin typeface="Arial" panose="020B0604020202020204" charset="-122"/>
              <a:ea typeface="黑体" panose="02010609060101010101" charset="-122"/>
              <a:sym typeface="Arial" panose="020B0604020202020204" charset="-122"/>
            </a:endParaRPr>
          </a:p>
        </p:txBody>
      </p:sp>
      <p:grpSp>
        <p:nvGrpSpPr>
          <p:cNvPr id="8197" name="组合 10"/>
          <p:cNvGrpSpPr/>
          <p:nvPr/>
        </p:nvGrpSpPr>
        <p:grpSpPr>
          <a:xfrm>
            <a:off x="3440113" y="2844800"/>
            <a:ext cx="4298950" cy="762000"/>
            <a:chOff x="0" y="0"/>
            <a:chExt cx="2328198" cy="413379"/>
          </a:xfrm>
        </p:grpSpPr>
        <p:sp>
          <p:nvSpPr>
            <p:cNvPr id="8198" name="Freeform 48"/>
            <p:cNvSpPr/>
            <p:nvPr/>
          </p:nvSpPr>
          <p:spPr>
            <a:xfrm>
              <a:off x="0" y="40151"/>
              <a:ext cx="314825" cy="343114"/>
            </a:xfrm>
            <a:custGeom>
              <a:avLst/>
              <a:gdLst>
                <a:gd name="txL" fmla="*/ 0 w 187"/>
                <a:gd name="txT" fmla="*/ 0 h 203"/>
                <a:gd name="txR" fmla="*/ 187 w 187"/>
                <a:gd name="txB" fmla="*/ 203 h 20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7" h="203">
                  <a:moveTo>
                    <a:pt x="74" y="97"/>
                  </a:moveTo>
                  <a:cubicBezTo>
                    <a:pt x="60" y="105"/>
                    <a:pt x="62" y="122"/>
                    <a:pt x="72" y="128"/>
                  </a:cubicBezTo>
                  <a:cubicBezTo>
                    <a:pt x="83" y="136"/>
                    <a:pt x="106" y="137"/>
                    <a:pt x="113" y="115"/>
                  </a:cubicBezTo>
                  <a:cubicBezTo>
                    <a:pt x="128" y="73"/>
                    <a:pt x="81" y="52"/>
                    <a:pt x="48" y="64"/>
                  </a:cubicBezTo>
                  <a:cubicBezTo>
                    <a:pt x="30" y="71"/>
                    <a:pt x="6" y="105"/>
                    <a:pt x="27" y="145"/>
                  </a:cubicBezTo>
                  <a:cubicBezTo>
                    <a:pt x="36" y="162"/>
                    <a:pt x="57" y="178"/>
                    <a:pt x="85" y="179"/>
                  </a:cubicBezTo>
                  <a:cubicBezTo>
                    <a:pt x="144" y="181"/>
                    <a:pt x="183" y="110"/>
                    <a:pt x="153" y="59"/>
                  </a:cubicBezTo>
                  <a:cubicBezTo>
                    <a:pt x="132" y="23"/>
                    <a:pt x="89" y="18"/>
                    <a:pt x="66" y="20"/>
                  </a:cubicBezTo>
                  <a:cubicBezTo>
                    <a:pt x="50" y="20"/>
                    <a:pt x="28" y="29"/>
                    <a:pt x="11" y="39"/>
                  </a:cubicBezTo>
                  <a:cubicBezTo>
                    <a:pt x="33" y="12"/>
                    <a:pt x="65" y="0"/>
                    <a:pt x="103" y="10"/>
                  </a:cubicBezTo>
                  <a:cubicBezTo>
                    <a:pt x="120" y="14"/>
                    <a:pt x="136" y="22"/>
                    <a:pt x="151" y="33"/>
                  </a:cubicBezTo>
                  <a:cubicBezTo>
                    <a:pt x="168" y="47"/>
                    <a:pt x="187" y="78"/>
                    <a:pt x="177" y="123"/>
                  </a:cubicBezTo>
                  <a:cubicBezTo>
                    <a:pt x="171" y="151"/>
                    <a:pt x="154" y="176"/>
                    <a:pt x="127" y="186"/>
                  </a:cubicBezTo>
                  <a:cubicBezTo>
                    <a:pt x="83" y="203"/>
                    <a:pt x="17" y="186"/>
                    <a:pt x="7" y="135"/>
                  </a:cubicBezTo>
                  <a:cubicBezTo>
                    <a:pt x="0" y="103"/>
                    <a:pt x="19" y="62"/>
                    <a:pt x="54" y="51"/>
                  </a:cubicBezTo>
                  <a:cubicBezTo>
                    <a:pt x="83" y="43"/>
                    <a:pt x="118" y="54"/>
                    <a:pt x="127" y="83"/>
                  </a:cubicBezTo>
                  <a:cubicBezTo>
                    <a:pt x="133" y="103"/>
                    <a:pt x="126" y="127"/>
                    <a:pt x="105" y="140"/>
                  </a:cubicBezTo>
                  <a:cubicBezTo>
                    <a:pt x="98" y="144"/>
                    <a:pt x="83" y="148"/>
                    <a:pt x="68" y="142"/>
                  </a:cubicBezTo>
                  <a:cubicBezTo>
                    <a:pt x="40" y="130"/>
                    <a:pt x="44" y="109"/>
                    <a:pt x="53" y="100"/>
                  </a:cubicBezTo>
                  <a:cubicBezTo>
                    <a:pt x="60" y="93"/>
                    <a:pt x="69" y="95"/>
                    <a:pt x="74" y="97"/>
                  </a:cubicBezTo>
                  <a:close/>
                </a:path>
              </a:pathLst>
            </a:custGeom>
            <a:solidFill>
              <a:schemeClr val="accent1"/>
            </a:solidFill>
            <a:ln w="9525">
              <a:noFill/>
            </a:ln>
          </p:spPr>
          <p:txBody>
            <a:bodyPr>
              <a:normAutofit/>
            </a:bodyPr>
            <a:p>
              <a:endParaRPr sz="2000">
                <a:solidFill>
                  <a:srgbClr val="5F5F5F"/>
                </a:solidFill>
                <a:latin typeface="Arial" panose="020B0604020202020204" charset="-122"/>
                <a:ea typeface="黑体" panose="02010609060101010101" charset="-122"/>
                <a:sym typeface="Arial" panose="020B0604020202020204" charset="-122"/>
              </a:endParaRPr>
            </a:p>
          </p:txBody>
        </p:sp>
        <p:sp>
          <p:nvSpPr>
            <p:cNvPr id="8199" name="文本框 4"/>
            <p:cNvSpPr/>
            <p:nvPr/>
          </p:nvSpPr>
          <p:spPr>
            <a:xfrm>
              <a:off x="365927" y="0"/>
              <a:ext cx="1962271" cy="413379"/>
            </a:xfrm>
            <a:prstGeom prst="rect">
              <a:avLst/>
            </a:prstGeom>
            <a:noFill/>
            <a:ln w="9525">
              <a:noFill/>
            </a:ln>
          </p:spPr>
          <p:txBody>
            <a:bodyPr anchor="ctr">
              <a:noAutofit/>
            </a:bodyPr>
            <a:p>
              <a:r>
                <a:rPr lang="en-US" altLang="zh-CN" sz="7200" dirty="0">
                  <a:ea typeface="宋体" panose="02010600030101010101" pitchFamily="2" charset="-122"/>
                </a:rPr>
                <a:t>Theory</a:t>
              </a:r>
              <a:endParaRPr lang="en-US" altLang="zh-CN" sz="7200" dirty="0">
                <a:ea typeface="宋体" panose="02010600030101010101" pitchFamily="2" charset="-122"/>
              </a:endParaRPr>
            </a:p>
          </p:txBody>
        </p:sp>
      </p:grpSp>
      <p:sp>
        <p:nvSpPr>
          <p:cNvPr id="2" name="Slide Number Placeholder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文本框 158"/>
          <p:cNvSpPr/>
          <p:nvPr/>
        </p:nvSpPr>
        <p:spPr>
          <a:xfrm>
            <a:off x="10226675" y="411163"/>
            <a:ext cx="952500" cy="1011237"/>
          </a:xfrm>
          <a:prstGeom prst="rect">
            <a:avLst/>
          </a:prstGeom>
          <a:noFill/>
          <a:ln w="9525">
            <a:noFill/>
          </a:ln>
        </p:spPr>
        <p:txBody>
          <a:bodyPr lIns="0" tIns="0" rIns="0" bIns="0" anchor="ctr">
            <a:normAutofit/>
          </a:bodyPr>
          <a:p>
            <a:pPr algn="ctr"/>
            <a:endParaRPr>
              <a:ea typeface="宋体" panose="02010600030101010101" pitchFamily="2" charset="-122"/>
            </a:endParaRPr>
          </a:p>
        </p:txBody>
      </p:sp>
      <p:sp>
        <p:nvSpPr>
          <p:cNvPr id="10243" name="文本框 159"/>
          <p:cNvSpPr/>
          <p:nvPr/>
        </p:nvSpPr>
        <p:spPr>
          <a:xfrm>
            <a:off x="10966450" y="1422400"/>
            <a:ext cx="952500" cy="1012825"/>
          </a:xfrm>
          <a:prstGeom prst="rect">
            <a:avLst/>
          </a:prstGeom>
          <a:noFill/>
          <a:ln w="9525">
            <a:noFill/>
          </a:ln>
        </p:spPr>
        <p:txBody>
          <a:bodyPr lIns="0" tIns="0" rIns="0" bIns="0" anchor="ctr">
            <a:normAutofit/>
          </a:bodyPr>
          <a:p>
            <a:pPr algn="ctr"/>
            <a:endParaRPr>
              <a:ea typeface="宋体" panose="02010600030101010101" pitchFamily="2" charset="-122"/>
            </a:endParaRPr>
          </a:p>
        </p:txBody>
      </p:sp>
      <p:sp>
        <p:nvSpPr>
          <p:cNvPr id="10244" name="文本框 15"/>
          <p:cNvSpPr/>
          <p:nvPr/>
        </p:nvSpPr>
        <p:spPr>
          <a:xfrm rot="5400000">
            <a:off x="9126538" y="2887663"/>
            <a:ext cx="3103562" cy="674687"/>
          </a:xfrm>
          <a:prstGeom prst="rect">
            <a:avLst/>
          </a:prstGeom>
          <a:noFill/>
          <a:ln w="9525">
            <a:noFill/>
          </a:ln>
        </p:spPr>
        <p:txBody>
          <a:bodyPr lIns="0" tIns="0" rIns="0" bIns="0" anchor="ctr">
            <a:normAutofit fontScale="60000"/>
          </a:bodyPr>
          <a:p>
            <a:r>
              <a:rPr lang="en-US" altLang="x-none" sz="3600" dirty="0">
                <a:solidFill>
                  <a:schemeClr val="accent2"/>
                </a:solidFill>
                <a:latin typeface="Arial" panose="020B0604020202020204" charset="-122"/>
                <a:ea typeface="黑体" panose="02010609060101010101" charset="-122"/>
                <a:sym typeface="Arial" panose="020B0604020202020204" charset="-122"/>
              </a:rPr>
              <a:t>randomly bin the frequency</a:t>
            </a:r>
            <a:endParaRPr lang="en-US" altLang="x-none" sz="3600" dirty="0">
              <a:solidFill>
                <a:schemeClr val="accent2"/>
              </a:solidFill>
              <a:latin typeface="Arial" panose="020B0604020202020204" charset="-122"/>
              <a:ea typeface="黑体" panose="02010609060101010101" charset="-122"/>
              <a:sym typeface="Arial" panose="020B0604020202020204" charset="-122"/>
            </a:endParaRPr>
          </a:p>
        </p:txBody>
      </p:sp>
      <p:grpSp>
        <p:nvGrpSpPr>
          <p:cNvPr id="10245" name="组合 16"/>
          <p:cNvGrpSpPr/>
          <p:nvPr/>
        </p:nvGrpSpPr>
        <p:grpSpPr>
          <a:xfrm>
            <a:off x="1039813" y="1422400"/>
            <a:ext cx="4298950" cy="763588"/>
            <a:chOff x="0" y="0"/>
            <a:chExt cx="2328198" cy="413379"/>
          </a:xfrm>
        </p:grpSpPr>
        <p:sp>
          <p:nvSpPr>
            <p:cNvPr id="10246" name="Freeform 48"/>
            <p:cNvSpPr/>
            <p:nvPr/>
          </p:nvSpPr>
          <p:spPr>
            <a:xfrm>
              <a:off x="0" y="40151"/>
              <a:ext cx="314825" cy="343114"/>
            </a:xfrm>
            <a:custGeom>
              <a:avLst/>
              <a:gdLst>
                <a:gd name="txL" fmla="*/ 0 w 187"/>
                <a:gd name="txT" fmla="*/ 0 h 203"/>
                <a:gd name="txR" fmla="*/ 187 w 187"/>
                <a:gd name="txB" fmla="*/ 203 h 20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7" h="203">
                  <a:moveTo>
                    <a:pt x="74" y="97"/>
                  </a:moveTo>
                  <a:cubicBezTo>
                    <a:pt x="60" y="105"/>
                    <a:pt x="62" y="122"/>
                    <a:pt x="72" y="128"/>
                  </a:cubicBezTo>
                  <a:cubicBezTo>
                    <a:pt x="83" y="136"/>
                    <a:pt x="106" y="137"/>
                    <a:pt x="113" y="115"/>
                  </a:cubicBezTo>
                  <a:cubicBezTo>
                    <a:pt x="128" y="73"/>
                    <a:pt x="81" y="52"/>
                    <a:pt x="48" y="64"/>
                  </a:cubicBezTo>
                  <a:cubicBezTo>
                    <a:pt x="30" y="71"/>
                    <a:pt x="6" y="105"/>
                    <a:pt x="27" y="145"/>
                  </a:cubicBezTo>
                  <a:cubicBezTo>
                    <a:pt x="36" y="162"/>
                    <a:pt x="57" y="178"/>
                    <a:pt x="85" y="179"/>
                  </a:cubicBezTo>
                  <a:cubicBezTo>
                    <a:pt x="144" y="181"/>
                    <a:pt x="183" y="110"/>
                    <a:pt x="153" y="59"/>
                  </a:cubicBezTo>
                  <a:cubicBezTo>
                    <a:pt x="132" y="23"/>
                    <a:pt x="89" y="18"/>
                    <a:pt x="66" y="20"/>
                  </a:cubicBezTo>
                  <a:cubicBezTo>
                    <a:pt x="50" y="20"/>
                    <a:pt x="28" y="29"/>
                    <a:pt x="11" y="39"/>
                  </a:cubicBezTo>
                  <a:cubicBezTo>
                    <a:pt x="33" y="12"/>
                    <a:pt x="65" y="0"/>
                    <a:pt x="103" y="10"/>
                  </a:cubicBezTo>
                  <a:cubicBezTo>
                    <a:pt x="120" y="14"/>
                    <a:pt x="136" y="22"/>
                    <a:pt x="151" y="33"/>
                  </a:cubicBezTo>
                  <a:cubicBezTo>
                    <a:pt x="168" y="47"/>
                    <a:pt x="187" y="78"/>
                    <a:pt x="177" y="123"/>
                  </a:cubicBezTo>
                  <a:cubicBezTo>
                    <a:pt x="171" y="151"/>
                    <a:pt x="154" y="176"/>
                    <a:pt x="127" y="186"/>
                  </a:cubicBezTo>
                  <a:cubicBezTo>
                    <a:pt x="83" y="203"/>
                    <a:pt x="17" y="186"/>
                    <a:pt x="7" y="135"/>
                  </a:cubicBezTo>
                  <a:cubicBezTo>
                    <a:pt x="0" y="103"/>
                    <a:pt x="19" y="62"/>
                    <a:pt x="54" y="51"/>
                  </a:cubicBezTo>
                  <a:cubicBezTo>
                    <a:pt x="83" y="43"/>
                    <a:pt x="118" y="54"/>
                    <a:pt x="127" y="83"/>
                  </a:cubicBezTo>
                  <a:cubicBezTo>
                    <a:pt x="133" y="103"/>
                    <a:pt x="126" y="127"/>
                    <a:pt x="105" y="140"/>
                  </a:cubicBezTo>
                  <a:cubicBezTo>
                    <a:pt x="98" y="144"/>
                    <a:pt x="83" y="148"/>
                    <a:pt x="68" y="142"/>
                  </a:cubicBezTo>
                  <a:cubicBezTo>
                    <a:pt x="40" y="130"/>
                    <a:pt x="44" y="109"/>
                    <a:pt x="53" y="100"/>
                  </a:cubicBezTo>
                  <a:cubicBezTo>
                    <a:pt x="60" y="93"/>
                    <a:pt x="69" y="95"/>
                    <a:pt x="74" y="97"/>
                  </a:cubicBezTo>
                  <a:close/>
                </a:path>
              </a:pathLst>
            </a:custGeom>
            <a:solidFill>
              <a:schemeClr val="accent1"/>
            </a:solidFill>
            <a:ln w="9525">
              <a:noFill/>
            </a:ln>
          </p:spPr>
          <p:txBody>
            <a:bodyPr>
              <a:normAutofit/>
            </a:bodyPr>
            <a:p>
              <a:endParaRPr sz="2000">
                <a:solidFill>
                  <a:srgbClr val="5F5F5F"/>
                </a:solidFill>
                <a:latin typeface="Arial" panose="020B0604020202020204" charset="-122"/>
                <a:ea typeface="黑体" panose="02010609060101010101" charset="-122"/>
                <a:sym typeface="Arial" panose="020B0604020202020204" charset="-122"/>
              </a:endParaRPr>
            </a:p>
          </p:txBody>
        </p:sp>
        <p:sp>
          <p:nvSpPr>
            <p:cNvPr id="10247" name="文本框 4"/>
            <p:cNvSpPr/>
            <p:nvPr/>
          </p:nvSpPr>
          <p:spPr>
            <a:xfrm>
              <a:off x="365927" y="0"/>
              <a:ext cx="1962271" cy="413379"/>
            </a:xfrm>
            <a:prstGeom prst="rect">
              <a:avLst/>
            </a:prstGeom>
            <a:noFill/>
            <a:ln w="9525">
              <a:noFill/>
            </a:ln>
          </p:spPr>
          <p:txBody>
            <a:bodyPr anchor="ctr">
              <a:normAutofit/>
            </a:bodyPr>
            <a:p>
              <a:r>
                <a:rPr lang="en-US" altLang="zh-CN" dirty="0">
                  <a:ea typeface="宋体" panose="02010600030101010101" pitchFamily="2" charset="-122"/>
                </a:rPr>
                <a:t>Permutation is reversible</a:t>
              </a:r>
              <a:endParaRPr lang="en-US" altLang="zh-CN" dirty="0">
                <a:ea typeface="宋体" panose="02010600030101010101" pitchFamily="2" charset="-122"/>
              </a:endParaRPr>
            </a:p>
          </p:txBody>
        </p:sp>
      </p:grpSp>
      <p:grpSp>
        <p:nvGrpSpPr>
          <p:cNvPr id="10248" name="组合 23"/>
          <p:cNvGrpSpPr/>
          <p:nvPr/>
        </p:nvGrpSpPr>
        <p:grpSpPr>
          <a:xfrm>
            <a:off x="3284538" y="3017838"/>
            <a:ext cx="4298950" cy="763587"/>
            <a:chOff x="0" y="0"/>
            <a:chExt cx="2328198" cy="413379"/>
          </a:xfrm>
        </p:grpSpPr>
        <p:sp>
          <p:nvSpPr>
            <p:cNvPr id="10249" name="Freeform 48"/>
            <p:cNvSpPr/>
            <p:nvPr/>
          </p:nvSpPr>
          <p:spPr>
            <a:xfrm>
              <a:off x="0" y="40151"/>
              <a:ext cx="314825" cy="343114"/>
            </a:xfrm>
            <a:custGeom>
              <a:avLst/>
              <a:gdLst>
                <a:gd name="txL" fmla="*/ 0 w 187"/>
                <a:gd name="txT" fmla="*/ 0 h 203"/>
                <a:gd name="txR" fmla="*/ 187 w 187"/>
                <a:gd name="txB" fmla="*/ 203 h 20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7" h="203">
                  <a:moveTo>
                    <a:pt x="74" y="97"/>
                  </a:moveTo>
                  <a:cubicBezTo>
                    <a:pt x="60" y="105"/>
                    <a:pt x="62" y="122"/>
                    <a:pt x="72" y="128"/>
                  </a:cubicBezTo>
                  <a:cubicBezTo>
                    <a:pt x="83" y="136"/>
                    <a:pt x="106" y="137"/>
                    <a:pt x="113" y="115"/>
                  </a:cubicBezTo>
                  <a:cubicBezTo>
                    <a:pt x="128" y="73"/>
                    <a:pt x="81" y="52"/>
                    <a:pt x="48" y="64"/>
                  </a:cubicBezTo>
                  <a:cubicBezTo>
                    <a:pt x="30" y="71"/>
                    <a:pt x="6" y="105"/>
                    <a:pt x="27" y="145"/>
                  </a:cubicBezTo>
                  <a:cubicBezTo>
                    <a:pt x="36" y="162"/>
                    <a:pt x="57" y="178"/>
                    <a:pt x="85" y="179"/>
                  </a:cubicBezTo>
                  <a:cubicBezTo>
                    <a:pt x="144" y="181"/>
                    <a:pt x="183" y="110"/>
                    <a:pt x="153" y="59"/>
                  </a:cubicBezTo>
                  <a:cubicBezTo>
                    <a:pt x="132" y="23"/>
                    <a:pt x="89" y="18"/>
                    <a:pt x="66" y="20"/>
                  </a:cubicBezTo>
                  <a:cubicBezTo>
                    <a:pt x="50" y="20"/>
                    <a:pt x="28" y="29"/>
                    <a:pt x="11" y="39"/>
                  </a:cubicBezTo>
                  <a:cubicBezTo>
                    <a:pt x="33" y="12"/>
                    <a:pt x="65" y="0"/>
                    <a:pt x="103" y="10"/>
                  </a:cubicBezTo>
                  <a:cubicBezTo>
                    <a:pt x="120" y="14"/>
                    <a:pt x="136" y="22"/>
                    <a:pt x="151" y="33"/>
                  </a:cubicBezTo>
                  <a:cubicBezTo>
                    <a:pt x="168" y="47"/>
                    <a:pt x="187" y="78"/>
                    <a:pt x="177" y="123"/>
                  </a:cubicBezTo>
                  <a:cubicBezTo>
                    <a:pt x="171" y="151"/>
                    <a:pt x="154" y="176"/>
                    <a:pt x="127" y="186"/>
                  </a:cubicBezTo>
                  <a:cubicBezTo>
                    <a:pt x="83" y="203"/>
                    <a:pt x="17" y="186"/>
                    <a:pt x="7" y="135"/>
                  </a:cubicBezTo>
                  <a:cubicBezTo>
                    <a:pt x="0" y="103"/>
                    <a:pt x="19" y="62"/>
                    <a:pt x="54" y="51"/>
                  </a:cubicBezTo>
                  <a:cubicBezTo>
                    <a:pt x="83" y="43"/>
                    <a:pt x="118" y="54"/>
                    <a:pt x="127" y="83"/>
                  </a:cubicBezTo>
                  <a:cubicBezTo>
                    <a:pt x="133" y="103"/>
                    <a:pt x="126" y="127"/>
                    <a:pt x="105" y="140"/>
                  </a:cubicBezTo>
                  <a:cubicBezTo>
                    <a:pt x="98" y="144"/>
                    <a:pt x="83" y="148"/>
                    <a:pt x="68" y="142"/>
                  </a:cubicBezTo>
                  <a:cubicBezTo>
                    <a:pt x="40" y="130"/>
                    <a:pt x="44" y="109"/>
                    <a:pt x="53" y="100"/>
                  </a:cubicBezTo>
                  <a:cubicBezTo>
                    <a:pt x="60" y="93"/>
                    <a:pt x="69" y="95"/>
                    <a:pt x="74" y="97"/>
                  </a:cubicBezTo>
                  <a:close/>
                </a:path>
              </a:pathLst>
            </a:custGeom>
            <a:solidFill>
              <a:schemeClr val="accent2"/>
            </a:solidFill>
            <a:ln w="9525">
              <a:noFill/>
            </a:ln>
          </p:spPr>
          <p:txBody>
            <a:bodyPr>
              <a:normAutofit/>
            </a:bodyPr>
            <a:p>
              <a:endParaRPr sz="2000">
                <a:solidFill>
                  <a:srgbClr val="5F5F5F"/>
                </a:solidFill>
                <a:latin typeface="Arial" panose="020B0604020202020204" charset="-122"/>
                <a:ea typeface="黑体" panose="02010609060101010101" charset="-122"/>
                <a:sym typeface="Arial" panose="020B0604020202020204" charset="-122"/>
              </a:endParaRPr>
            </a:p>
          </p:txBody>
        </p:sp>
        <p:sp>
          <p:nvSpPr>
            <p:cNvPr id="10250" name="文本框 4"/>
            <p:cNvSpPr/>
            <p:nvPr/>
          </p:nvSpPr>
          <p:spPr>
            <a:xfrm>
              <a:off x="365927" y="0"/>
              <a:ext cx="1962271" cy="413379"/>
            </a:xfrm>
            <a:prstGeom prst="rect">
              <a:avLst/>
            </a:prstGeom>
            <a:noFill/>
            <a:ln w="9525">
              <a:noFill/>
            </a:ln>
          </p:spPr>
          <p:txBody>
            <a:bodyPr anchor="ctr">
              <a:normAutofit/>
            </a:bodyPr>
            <a:p>
              <a:r>
                <a:rPr lang="en-US" altLang="zh-CN" dirty="0">
                  <a:ea typeface="宋体" panose="02010600030101010101" pitchFamily="2" charset="-122"/>
                </a:rPr>
                <a:t>Based on (1)scaling property</a:t>
              </a:r>
              <a:endParaRPr lang="en-US" altLang="zh-CN" dirty="0">
                <a:ea typeface="宋体" panose="02010600030101010101" pitchFamily="2" charset="-122"/>
              </a:endParaRPr>
            </a:p>
            <a:p>
              <a:r>
                <a:rPr lang="en-US" altLang="zh-CN" dirty="0">
                  <a:ea typeface="宋体" panose="02010600030101010101" pitchFamily="2" charset="-122"/>
                </a:rPr>
                <a:t>(2)modulation property</a:t>
              </a:r>
              <a:endParaRPr lang="en-US" altLang="zh-CN" dirty="0">
                <a:ea typeface="宋体" panose="02010600030101010101" pitchFamily="2" charset="-122"/>
              </a:endParaRPr>
            </a:p>
          </p:txBody>
        </p:sp>
      </p:grpSp>
      <p:grpSp>
        <p:nvGrpSpPr>
          <p:cNvPr id="10251" name="组合 26"/>
          <p:cNvGrpSpPr/>
          <p:nvPr/>
        </p:nvGrpSpPr>
        <p:grpSpPr>
          <a:xfrm>
            <a:off x="5927725" y="4611688"/>
            <a:ext cx="4298950" cy="763587"/>
            <a:chOff x="0" y="0"/>
            <a:chExt cx="2328198" cy="413379"/>
          </a:xfrm>
        </p:grpSpPr>
        <p:sp>
          <p:nvSpPr>
            <p:cNvPr id="10252" name="Freeform 48"/>
            <p:cNvSpPr/>
            <p:nvPr/>
          </p:nvSpPr>
          <p:spPr>
            <a:xfrm>
              <a:off x="0" y="40151"/>
              <a:ext cx="314825" cy="343114"/>
            </a:xfrm>
            <a:custGeom>
              <a:avLst/>
              <a:gdLst>
                <a:gd name="txL" fmla="*/ 0 w 187"/>
                <a:gd name="txT" fmla="*/ 0 h 203"/>
                <a:gd name="txR" fmla="*/ 187 w 187"/>
                <a:gd name="txB" fmla="*/ 203 h 20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7" h="203">
                  <a:moveTo>
                    <a:pt x="74" y="97"/>
                  </a:moveTo>
                  <a:cubicBezTo>
                    <a:pt x="60" y="105"/>
                    <a:pt x="62" y="122"/>
                    <a:pt x="72" y="128"/>
                  </a:cubicBezTo>
                  <a:cubicBezTo>
                    <a:pt x="83" y="136"/>
                    <a:pt x="106" y="137"/>
                    <a:pt x="113" y="115"/>
                  </a:cubicBezTo>
                  <a:cubicBezTo>
                    <a:pt x="128" y="73"/>
                    <a:pt x="81" y="52"/>
                    <a:pt x="48" y="64"/>
                  </a:cubicBezTo>
                  <a:cubicBezTo>
                    <a:pt x="30" y="71"/>
                    <a:pt x="6" y="105"/>
                    <a:pt x="27" y="145"/>
                  </a:cubicBezTo>
                  <a:cubicBezTo>
                    <a:pt x="36" y="162"/>
                    <a:pt x="57" y="178"/>
                    <a:pt x="85" y="179"/>
                  </a:cubicBezTo>
                  <a:cubicBezTo>
                    <a:pt x="144" y="181"/>
                    <a:pt x="183" y="110"/>
                    <a:pt x="153" y="59"/>
                  </a:cubicBezTo>
                  <a:cubicBezTo>
                    <a:pt x="132" y="23"/>
                    <a:pt x="89" y="18"/>
                    <a:pt x="66" y="20"/>
                  </a:cubicBezTo>
                  <a:cubicBezTo>
                    <a:pt x="50" y="20"/>
                    <a:pt x="28" y="29"/>
                    <a:pt x="11" y="39"/>
                  </a:cubicBezTo>
                  <a:cubicBezTo>
                    <a:pt x="33" y="12"/>
                    <a:pt x="65" y="0"/>
                    <a:pt x="103" y="10"/>
                  </a:cubicBezTo>
                  <a:cubicBezTo>
                    <a:pt x="120" y="14"/>
                    <a:pt x="136" y="22"/>
                    <a:pt x="151" y="33"/>
                  </a:cubicBezTo>
                  <a:cubicBezTo>
                    <a:pt x="168" y="47"/>
                    <a:pt x="187" y="78"/>
                    <a:pt x="177" y="123"/>
                  </a:cubicBezTo>
                  <a:cubicBezTo>
                    <a:pt x="171" y="151"/>
                    <a:pt x="154" y="176"/>
                    <a:pt x="127" y="186"/>
                  </a:cubicBezTo>
                  <a:cubicBezTo>
                    <a:pt x="83" y="203"/>
                    <a:pt x="17" y="186"/>
                    <a:pt x="7" y="135"/>
                  </a:cubicBezTo>
                  <a:cubicBezTo>
                    <a:pt x="0" y="103"/>
                    <a:pt x="19" y="62"/>
                    <a:pt x="54" y="51"/>
                  </a:cubicBezTo>
                  <a:cubicBezTo>
                    <a:pt x="83" y="43"/>
                    <a:pt x="118" y="54"/>
                    <a:pt x="127" y="83"/>
                  </a:cubicBezTo>
                  <a:cubicBezTo>
                    <a:pt x="133" y="103"/>
                    <a:pt x="126" y="127"/>
                    <a:pt x="105" y="140"/>
                  </a:cubicBezTo>
                  <a:cubicBezTo>
                    <a:pt x="98" y="144"/>
                    <a:pt x="83" y="148"/>
                    <a:pt x="68" y="142"/>
                  </a:cubicBezTo>
                  <a:cubicBezTo>
                    <a:pt x="40" y="130"/>
                    <a:pt x="44" y="109"/>
                    <a:pt x="53" y="100"/>
                  </a:cubicBezTo>
                  <a:cubicBezTo>
                    <a:pt x="60" y="93"/>
                    <a:pt x="69" y="95"/>
                    <a:pt x="74" y="97"/>
                  </a:cubicBezTo>
                  <a:close/>
                </a:path>
              </a:pathLst>
            </a:custGeom>
            <a:solidFill>
              <a:schemeClr val="accent1"/>
            </a:solidFill>
            <a:ln w="9525">
              <a:noFill/>
            </a:ln>
          </p:spPr>
          <p:txBody>
            <a:bodyPr>
              <a:normAutofit/>
            </a:bodyPr>
            <a:p>
              <a:endParaRPr sz="2000">
                <a:solidFill>
                  <a:srgbClr val="5F5F5F"/>
                </a:solidFill>
                <a:latin typeface="Arial" panose="020B0604020202020204" charset="-122"/>
                <a:ea typeface="黑体" panose="02010609060101010101" charset="-122"/>
                <a:sym typeface="Arial" panose="020B0604020202020204" charset="-122"/>
              </a:endParaRPr>
            </a:p>
          </p:txBody>
        </p:sp>
        <p:sp>
          <p:nvSpPr>
            <p:cNvPr id="10253" name="文本框 4"/>
            <p:cNvSpPr/>
            <p:nvPr/>
          </p:nvSpPr>
          <p:spPr>
            <a:xfrm>
              <a:off x="365927" y="0"/>
              <a:ext cx="1962271" cy="413379"/>
            </a:xfrm>
            <a:prstGeom prst="rect">
              <a:avLst/>
            </a:prstGeom>
            <a:noFill/>
            <a:ln w="9525">
              <a:noFill/>
            </a:ln>
          </p:spPr>
          <p:txBody>
            <a:bodyPr anchor="ctr">
              <a:normAutofit/>
            </a:bodyPr>
            <a:p>
              <a:r>
                <a:rPr lang="en-US" altLang="zh-CN" dirty="0">
                  <a:ea typeface="宋体" panose="02010600030101010101" pitchFamily="2" charset="-122"/>
                </a:rPr>
                <a:t>completeness is guaranteed by Chinese Remainder Theorem </a:t>
              </a:r>
              <a:endParaRPr lang="en-US" altLang="zh-CN" dirty="0">
                <a:ea typeface="宋体" panose="02010600030101010101" pitchFamily="2" charset="-122"/>
              </a:endParaRPr>
            </a:p>
          </p:txBody>
        </p:sp>
      </p:grpSp>
      <p:sp>
        <p:nvSpPr>
          <p:cNvPr id="2" name="Slide Number Placeholder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文本框 158"/>
          <p:cNvSpPr/>
          <p:nvPr/>
        </p:nvSpPr>
        <p:spPr>
          <a:xfrm>
            <a:off x="10226675" y="411163"/>
            <a:ext cx="952500" cy="1011237"/>
          </a:xfrm>
          <a:prstGeom prst="rect">
            <a:avLst/>
          </a:prstGeom>
          <a:noFill/>
          <a:ln w="9525">
            <a:noFill/>
          </a:ln>
        </p:spPr>
        <p:txBody>
          <a:bodyPr lIns="0" tIns="0" rIns="0" bIns="0" anchor="ctr">
            <a:normAutofit/>
          </a:bodyPr>
          <a:p>
            <a:pPr algn="ctr"/>
            <a:endParaRPr>
              <a:ea typeface="宋体" panose="02010600030101010101" pitchFamily="2" charset="-122"/>
            </a:endParaRPr>
          </a:p>
        </p:txBody>
      </p:sp>
      <p:sp>
        <p:nvSpPr>
          <p:cNvPr id="11267" name="文本框 159"/>
          <p:cNvSpPr/>
          <p:nvPr/>
        </p:nvSpPr>
        <p:spPr>
          <a:xfrm>
            <a:off x="10966450" y="1422400"/>
            <a:ext cx="952500" cy="1012825"/>
          </a:xfrm>
          <a:prstGeom prst="rect">
            <a:avLst/>
          </a:prstGeom>
          <a:noFill/>
          <a:ln w="9525">
            <a:noFill/>
          </a:ln>
        </p:spPr>
        <p:txBody>
          <a:bodyPr lIns="0" tIns="0" rIns="0" bIns="0" anchor="ctr">
            <a:normAutofit/>
          </a:bodyPr>
          <a:p>
            <a:pPr algn="ctr"/>
            <a:endParaRPr>
              <a:ea typeface="宋体" panose="02010600030101010101" pitchFamily="2" charset="-122"/>
            </a:endParaRPr>
          </a:p>
        </p:txBody>
      </p:sp>
      <p:sp>
        <p:nvSpPr>
          <p:cNvPr id="11268" name="文本框 22"/>
          <p:cNvSpPr/>
          <p:nvPr/>
        </p:nvSpPr>
        <p:spPr>
          <a:xfrm rot="5400000">
            <a:off x="9126538" y="2887663"/>
            <a:ext cx="3103562" cy="674687"/>
          </a:xfrm>
          <a:prstGeom prst="rect">
            <a:avLst/>
          </a:prstGeom>
          <a:noFill/>
          <a:ln w="9525">
            <a:noFill/>
          </a:ln>
        </p:spPr>
        <p:txBody>
          <a:bodyPr lIns="0" tIns="0" rIns="0" bIns="0" anchor="ctr">
            <a:normAutofit fontScale="60000"/>
          </a:bodyPr>
          <a:p>
            <a:r>
              <a:rPr lang="en-US" altLang="x-none" sz="3600" dirty="0">
                <a:solidFill>
                  <a:schemeClr val="accent2"/>
                </a:solidFill>
                <a:latin typeface="Arial" panose="020B0604020202020204" charset="-122"/>
                <a:ea typeface="黑体" panose="02010609060101010101" charset="-122"/>
                <a:sym typeface="Arial" panose="020B0604020202020204" charset="-122"/>
              </a:rPr>
              <a:t>filtering to isolate frequency</a:t>
            </a:r>
            <a:endParaRPr lang="en-US" altLang="x-none" sz="3600" dirty="0">
              <a:solidFill>
                <a:schemeClr val="accent2"/>
              </a:solidFill>
              <a:latin typeface="Arial" panose="020B0604020202020204" charset="-122"/>
              <a:ea typeface="黑体" panose="02010609060101010101" charset="-122"/>
              <a:sym typeface="Arial" panose="020B0604020202020204" charset="-122"/>
            </a:endParaRPr>
          </a:p>
        </p:txBody>
      </p:sp>
      <p:grpSp>
        <p:nvGrpSpPr>
          <p:cNvPr id="11269" name="组合 25"/>
          <p:cNvGrpSpPr/>
          <p:nvPr/>
        </p:nvGrpSpPr>
        <p:grpSpPr>
          <a:xfrm>
            <a:off x="1039813" y="2314575"/>
            <a:ext cx="4298950" cy="763588"/>
            <a:chOff x="0" y="0"/>
            <a:chExt cx="2328198" cy="413379"/>
          </a:xfrm>
        </p:grpSpPr>
        <p:sp>
          <p:nvSpPr>
            <p:cNvPr id="11270" name="Freeform 48"/>
            <p:cNvSpPr/>
            <p:nvPr/>
          </p:nvSpPr>
          <p:spPr>
            <a:xfrm>
              <a:off x="0" y="40151"/>
              <a:ext cx="314825" cy="343114"/>
            </a:xfrm>
            <a:custGeom>
              <a:avLst/>
              <a:gdLst>
                <a:gd name="txL" fmla="*/ 0 w 187"/>
                <a:gd name="txT" fmla="*/ 0 h 203"/>
                <a:gd name="txR" fmla="*/ 187 w 187"/>
                <a:gd name="txB" fmla="*/ 203 h 20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7" h="203">
                  <a:moveTo>
                    <a:pt x="74" y="97"/>
                  </a:moveTo>
                  <a:cubicBezTo>
                    <a:pt x="60" y="105"/>
                    <a:pt x="62" y="122"/>
                    <a:pt x="72" y="128"/>
                  </a:cubicBezTo>
                  <a:cubicBezTo>
                    <a:pt x="83" y="136"/>
                    <a:pt x="106" y="137"/>
                    <a:pt x="113" y="115"/>
                  </a:cubicBezTo>
                  <a:cubicBezTo>
                    <a:pt x="128" y="73"/>
                    <a:pt x="81" y="52"/>
                    <a:pt x="48" y="64"/>
                  </a:cubicBezTo>
                  <a:cubicBezTo>
                    <a:pt x="30" y="71"/>
                    <a:pt x="6" y="105"/>
                    <a:pt x="27" y="145"/>
                  </a:cubicBezTo>
                  <a:cubicBezTo>
                    <a:pt x="36" y="162"/>
                    <a:pt x="57" y="178"/>
                    <a:pt x="85" y="179"/>
                  </a:cubicBezTo>
                  <a:cubicBezTo>
                    <a:pt x="144" y="181"/>
                    <a:pt x="183" y="110"/>
                    <a:pt x="153" y="59"/>
                  </a:cubicBezTo>
                  <a:cubicBezTo>
                    <a:pt x="132" y="23"/>
                    <a:pt x="89" y="18"/>
                    <a:pt x="66" y="20"/>
                  </a:cubicBezTo>
                  <a:cubicBezTo>
                    <a:pt x="50" y="20"/>
                    <a:pt x="28" y="29"/>
                    <a:pt x="11" y="39"/>
                  </a:cubicBezTo>
                  <a:cubicBezTo>
                    <a:pt x="33" y="12"/>
                    <a:pt x="65" y="0"/>
                    <a:pt x="103" y="10"/>
                  </a:cubicBezTo>
                  <a:cubicBezTo>
                    <a:pt x="120" y="14"/>
                    <a:pt x="136" y="22"/>
                    <a:pt x="151" y="33"/>
                  </a:cubicBezTo>
                  <a:cubicBezTo>
                    <a:pt x="168" y="47"/>
                    <a:pt x="187" y="78"/>
                    <a:pt x="177" y="123"/>
                  </a:cubicBezTo>
                  <a:cubicBezTo>
                    <a:pt x="171" y="151"/>
                    <a:pt x="154" y="176"/>
                    <a:pt x="127" y="186"/>
                  </a:cubicBezTo>
                  <a:cubicBezTo>
                    <a:pt x="83" y="203"/>
                    <a:pt x="17" y="186"/>
                    <a:pt x="7" y="135"/>
                  </a:cubicBezTo>
                  <a:cubicBezTo>
                    <a:pt x="0" y="103"/>
                    <a:pt x="19" y="62"/>
                    <a:pt x="54" y="51"/>
                  </a:cubicBezTo>
                  <a:cubicBezTo>
                    <a:pt x="83" y="43"/>
                    <a:pt x="118" y="54"/>
                    <a:pt x="127" y="83"/>
                  </a:cubicBezTo>
                  <a:cubicBezTo>
                    <a:pt x="133" y="103"/>
                    <a:pt x="126" y="127"/>
                    <a:pt x="105" y="140"/>
                  </a:cubicBezTo>
                  <a:cubicBezTo>
                    <a:pt x="98" y="144"/>
                    <a:pt x="83" y="148"/>
                    <a:pt x="68" y="142"/>
                  </a:cubicBezTo>
                  <a:cubicBezTo>
                    <a:pt x="40" y="130"/>
                    <a:pt x="44" y="109"/>
                    <a:pt x="53" y="100"/>
                  </a:cubicBezTo>
                  <a:cubicBezTo>
                    <a:pt x="60" y="93"/>
                    <a:pt x="69" y="95"/>
                    <a:pt x="74" y="97"/>
                  </a:cubicBezTo>
                  <a:close/>
                </a:path>
              </a:pathLst>
            </a:custGeom>
            <a:solidFill>
              <a:schemeClr val="accent1"/>
            </a:solidFill>
            <a:ln w="9525">
              <a:noFill/>
            </a:ln>
          </p:spPr>
          <p:txBody>
            <a:bodyPr>
              <a:normAutofit/>
            </a:bodyPr>
            <a:p>
              <a:endParaRPr sz="2000">
                <a:solidFill>
                  <a:srgbClr val="5F5F5F"/>
                </a:solidFill>
                <a:latin typeface="Arial" panose="020B0604020202020204" charset="-122"/>
                <a:ea typeface="黑体" panose="02010609060101010101" charset="-122"/>
                <a:sym typeface="Arial" panose="020B0604020202020204" charset="-122"/>
              </a:endParaRPr>
            </a:p>
          </p:txBody>
        </p:sp>
        <p:sp>
          <p:nvSpPr>
            <p:cNvPr id="11271" name="文本框 4"/>
            <p:cNvSpPr/>
            <p:nvPr/>
          </p:nvSpPr>
          <p:spPr>
            <a:xfrm>
              <a:off x="365927" y="0"/>
              <a:ext cx="1962271" cy="413379"/>
            </a:xfrm>
            <a:prstGeom prst="rect">
              <a:avLst/>
            </a:prstGeom>
            <a:noFill/>
            <a:ln w="9525">
              <a:noFill/>
            </a:ln>
          </p:spPr>
          <p:txBody>
            <a:bodyPr anchor="ctr">
              <a:normAutofit/>
            </a:bodyPr>
            <a:p>
              <a:r>
                <a:rPr lang="en-US" altLang="zh-CN" dirty="0">
                  <a:ea typeface="宋体" panose="02010600030101010101" pitchFamily="2" charset="-122"/>
                </a:rPr>
                <a:t>If we meet collided problem,we give up</a:t>
              </a:r>
              <a:endParaRPr lang="en-US" altLang="zh-CN" dirty="0">
                <a:ea typeface="宋体" panose="02010600030101010101" pitchFamily="2" charset="-122"/>
              </a:endParaRPr>
            </a:p>
          </p:txBody>
        </p:sp>
      </p:grpSp>
      <p:grpSp>
        <p:nvGrpSpPr>
          <p:cNvPr id="11272" name="组合 28"/>
          <p:cNvGrpSpPr/>
          <p:nvPr/>
        </p:nvGrpSpPr>
        <p:grpSpPr>
          <a:xfrm>
            <a:off x="5673725" y="2314575"/>
            <a:ext cx="4298950" cy="763588"/>
            <a:chOff x="0" y="0"/>
            <a:chExt cx="2328198" cy="413379"/>
          </a:xfrm>
        </p:grpSpPr>
        <p:sp>
          <p:nvSpPr>
            <p:cNvPr id="11273" name="Freeform 48"/>
            <p:cNvSpPr/>
            <p:nvPr/>
          </p:nvSpPr>
          <p:spPr>
            <a:xfrm>
              <a:off x="0" y="40151"/>
              <a:ext cx="314825" cy="343114"/>
            </a:xfrm>
            <a:custGeom>
              <a:avLst/>
              <a:gdLst>
                <a:gd name="txL" fmla="*/ 0 w 187"/>
                <a:gd name="txT" fmla="*/ 0 h 203"/>
                <a:gd name="txR" fmla="*/ 187 w 187"/>
                <a:gd name="txB" fmla="*/ 203 h 20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7" h="203">
                  <a:moveTo>
                    <a:pt x="74" y="97"/>
                  </a:moveTo>
                  <a:cubicBezTo>
                    <a:pt x="60" y="105"/>
                    <a:pt x="62" y="122"/>
                    <a:pt x="72" y="128"/>
                  </a:cubicBezTo>
                  <a:cubicBezTo>
                    <a:pt x="83" y="136"/>
                    <a:pt x="106" y="137"/>
                    <a:pt x="113" y="115"/>
                  </a:cubicBezTo>
                  <a:cubicBezTo>
                    <a:pt x="128" y="73"/>
                    <a:pt x="81" y="52"/>
                    <a:pt x="48" y="64"/>
                  </a:cubicBezTo>
                  <a:cubicBezTo>
                    <a:pt x="30" y="71"/>
                    <a:pt x="6" y="105"/>
                    <a:pt x="27" y="145"/>
                  </a:cubicBezTo>
                  <a:cubicBezTo>
                    <a:pt x="36" y="162"/>
                    <a:pt x="57" y="178"/>
                    <a:pt x="85" y="179"/>
                  </a:cubicBezTo>
                  <a:cubicBezTo>
                    <a:pt x="144" y="181"/>
                    <a:pt x="183" y="110"/>
                    <a:pt x="153" y="59"/>
                  </a:cubicBezTo>
                  <a:cubicBezTo>
                    <a:pt x="132" y="23"/>
                    <a:pt x="89" y="18"/>
                    <a:pt x="66" y="20"/>
                  </a:cubicBezTo>
                  <a:cubicBezTo>
                    <a:pt x="50" y="20"/>
                    <a:pt x="28" y="29"/>
                    <a:pt x="11" y="39"/>
                  </a:cubicBezTo>
                  <a:cubicBezTo>
                    <a:pt x="33" y="12"/>
                    <a:pt x="65" y="0"/>
                    <a:pt x="103" y="10"/>
                  </a:cubicBezTo>
                  <a:cubicBezTo>
                    <a:pt x="120" y="14"/>
                    <a:pt x="136" y="22"/>
                    <a:pt x="151" y="33"/>
                  </a:cubicBezTo>
                  <a:cubicBezTo>
                    <a:pt x="168" y="47"/>
                    <a:pt x="187" y="78"/>
                    <a:pt x="177" y="123"/>
                  </a:cubicBezTo>
                  <a:cubicBezTo>
                    <a:pt x="171" y="151"/>
                    <a:pt x="154" y="176"/>
                    <a:pt x="127" y="186"/>
                  </a:cubicBezTo>
                  <a:cubicBezTo>
                    <a:pt x="83" y="203"/>
                    <a:pt x="17" y="186"/>
                    <a:pt x="7" y="135"/>
                  </a:cubicBezTo>
                  <a:cubicBezTo>
                    <a:pt x="0" y="103"/>
                    <a:pt x="19" y="62"/>
                    <a:pt x="54" y="51"/>
                  </a:cubicBezTo>
                  <a:cubicBezTo>
                    <a:pt x="83" y="43"/>
                    <a:pt x="118" y="54"/>
                    <a:pt x="127" y="83"/>
                  </a:cubicBezTo>
                  <a:cubicBezTo>
                    <a:pt x="133" y="103"/>
                    <a:pt x="126" y="127"/>
                    <a:pt x="105" y="140"/>
                  </a:cubicBezTo>
                  <a:cubicBezTo>
                    <a:pt x="98" y="144"/>
                    <a:pt x="83" y="148"/>
                    <a:pt x="68" y="142"/>
                  </a:cubicBezTo>
                  <a:cubicBezTo>
                    <a:pt x="40" y="130"/>
                    <a:pt x="44" y="109"/>
                    <a:pt x="53" y="100"/>
                  </a:cubicBezTo>
                  <a:cubicBezTo>
                    <a:pt x="60" y="93"/>
                    <a:pt x="69" y="95"/>
                    <a:pt x="74" y="97"/>
                  </a:cubicBezTo>
                  <a:close/>
                </a:path>
              </a:pathLst>
            </a:custGeom>
            <a:solidFill>
              <a:schemeClr val="accent2"/>
            </a:solidFill>
            <a:ln w="9525">
              <a:noFill/>
            </a:ln>
          </p:spPr>
          <p:txBody>
            <a:bodyPr>
              <a:normAutofit/>
            </a:bodyPr>
            <a:p>
              <a:endParaRPr sz="2000">
                <a:solidFill>
                  <a:srgbClr val="5F5F5F"/>
                </a:solidFill>
                <a:latin typeface="Arial" panose="020B0604020202020204" charset="-122"/>
                <a:ea typeface="黑体" panose="02010609060101010101" charset="-122"/>
                <a:sym typeface="Arial" panose="020B0604020202020204" charset="-122"/>
              </a:endParaRPr>
            </a:p>
          </p:txBody>
        </p:sp>
        <p:sp>
          <p:nvSpPr>
            <p:cNvPr id="11274" name="文本框 4"/>
            <p:cNvSpPr/>
            <p:nvPr/>
          </p:nvSpPr>
          <p:spPr>
            <a:xfrm>
              <a:off x="365927" y="0"/>
              <a:ext cx="1962271" cy="413379"/>
            </a:xfrm>
            <a:prstGeom prst="rect">
              <a:avLst/>
            </a:prstGeom>
            <a:noFill/>
            <a:ln w="9525">
              <a:noFill/>
            </a:ln>
          </p:spPr>
          <p:txBody>
            <a:bodyPr anchor="ctr">
              <a:normAutofit/>
            </a:bodyPr>
            <a:p>
              <a:r>
                <a:rPr lang="en-US" altLang="zh-CN" dirty="0">
                  <a:ea typeface="宋体" panose="02010600030101010101" pitchFamily="2" charset="-122"/>
                </a:rPr>
                <a:t>Window function for frequency leakage</a:t>
              </a:r>
              <a:endParaRPr lang="en-US" altLang="zh-CN" dirty="0">
                <a:ea typeface="宋体" panose="02010600030101010101" pitchFamily="2" charset="-122"/>
              </a:endParaRPr>
            </a:p>
          </p:txBody>
        </p:sp>
      </p:grpSp>
      <p:sp>
        <p:nvSpPr>
          <p:cNvPr id="2" name="Slide Number Placeholder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10" name="图片 6"/>
          <p:cNvPicPr>
            <a:picLocks noChangeAspect="1"/>
          </p:cNvPicPr>
          <p:nvPr/>
        </p:nvPicPr>
        <p:blipFill>
          <a:blip r:embed="rId1"/>
          <a:srcRect l="54689" t="226" r="296" b="72881"/>
          <a:stretch>
            <a:fillRect/>
          </a:stretch>
        </p:blipFill>
        <p:spPr>
          <a:xfrm>
            <a:off x="9729788" y="0"/>
            <a:ext cx="2436812" cy="2587625"/>
          </a:xfrm>
          <a:prstGeom prst="rect">
            <a:avLst/>
          </a:prstGeom>
          <a:noFill/>
          <a:ln w="9525">
            <a:noFill/>
          </a:ln>
        </p:spPr>
      </p:pic>
      <p:sp>
        <p:nvSpPr>
          <p:cNvPr id="17411" name="圆角矩形 195"/>
          <p:cNvSpPr/>
          <p:nvPr/>
        </p:nvSpPr>
        <p:spPr>
          <a:xfrm rot="21437769">
            <a:off x="1774825" y="1774825"/>
            <a:ext cx="3570288" cy="984250"/>
          </a:xfrm>
          <a:custGeom>
            <a:avLst/>
            <a:gdLst>
              <a:gd name="txL" fmla="*/ 0 w 1782331"/>
              <a:gd name="txT" fmla="*/ 0 h 343241"/>
              <a:gd name="txR" fmla="*/ 1782331 w 1782331"/>
              <a:gd name="txB" fmla="*/ 343241 h 343241"/>
            </a:gdLst>
            <a:ahLst/>
            <a:cxnLst>
              <a:cxn ang="0">
                <a:pos x="0" y="76481"/>
              </a:cxn>
              <a:cxn ang="0">
                <a:pos x="76468" y="13"/>
              </a:cxn>
              <a:cxn ang="0">
                <a:pos x="892773" y="64307"/>
              </a:cxn>
              <a:cxn ang="0">
                <a:pos x="1705863" y="13"/>
              </a:cxn>
              <a:cxn ang="0">
                <a:pos x="1782331" y="76481"/>
              </a:cxn>
              <a:cxn ang="0">
                <a:pos x="1782331" y="266773"/>
              </a:cxn>
              <a:cxn ang="0">
                <a:pos x="1705863" y="343241"/>
              </a:cxn>
              <a:cxn ang="0">
                <a:pos x="847677" y="308828"/>
              </a:cxn>
              <a:cxn ang="0">
                <a:pos x="76468" y="343241"/>
              </a:cxn>
              <a:cxn ang="0">
                <a:pos x="0" y="266773"/>
              </a:cxn>
              <a:cxn ang="0">
                <a:pos x="0" y="76481"/>
              </a:cxn>
            </a:cxnLst>
            <a:rect l="txL" t="txT" r="txR" b="txB"/>
            <a:pathLst>
              <a:path w="1782331" h="343241">
                <a:moveTo>
                  <a:pt x="0" y="76481"/>
                </a:moveTo>
                <a:cubicBezTo>
                  <a:pt x="0" y="34249"/>
                  <a:pt x="34236" y="13"/>
                  <a:pt x="76468" y="13"/>
                </a:cubicBezTo>
                <a:cubicBezTo>
                  <a:pt x="346416" y="-1078"/>
                  <a:pt x="622825" y="65398"/>
                  <a:pt x="892773" y="64307"/>
                </a:cubicBezTo>
                <a:cubicBezTo>
                  <a:pt x="1165957" y="65398"/>
                  <a:pt x="1432679" y="-1078"/>
                  <a:pt x="1705863" y="13"/>
                </a:cubicBezTo>
                <a:cubicBezTo>
                  <a:pt x="1748095" y="13"/>
                  <a:pt x="1782331" y="34249"/>
                  <a:pt x="1782331" y="76481"/>
                </a:cubicBezTo>
                <a:lnTo>
                  <a:pt x="1782331" y="266773"/>
                </a:lnTo>
                <a:cubicBezTo>
                  <a:pt x="1782331" y="309005"/>
                  <a:pt x="1748095" y="343241"/>
                  <a:pt x="1705863" y="343241"/>
                </a:cubicBezTo>
                <a:cubicBezTo>
                  <a:pt x="1420927" y="342504"/>
                  <a:pt x="1132613" y="309565"/>
                  <a:pt x="847677" y="308828"/>
                </a:cubicBezTo>
                <a:lnTo>
                  <a:pt x="76468" y="343241"/>
                </a:lnTo>
                <a:cubicBezTo>
                  <a:pt x="34236" y="343241"/>
                  <a:pt x="0" y="309005"/>
                  <a:pt x="0" y="266773"/>
                </a:cubicBezTo>
                <a:lnTo>
                  <a:pt x="0" y="76481"/>
                </a:lnTo>
                <a:close/>
              </a:path>
            </a:pathLst>
          </a:custGeom>
          <a:solidFill>
            <a:schemeClr val="accent1"/>
          </a:solidFill>
          <a:ln w="19050" cap="flat" cmpd="sng">
            <a:solidFill>
              <a:srgbClr val="FFFFFF"/>
            </a:solidFill>
            <a:prstDash val="solid"/>
            <a:bevel/>
            <a:headEnd type="none" w="med" len="med"/>
            <a:tailEnd type="none" w="med" len="med"/>
          </a:ln>
        </p:spPr>
        <p:txBody>
          <a:bodyPr lIns="0" tIns="0" rIns="0" bIns="0" anchor="ctr">
            <a:normAutofit/>
          </a:bodyPr>
          <a:p>
            <a:pPr algn="ctr"/>
            <a:r>
              <a:rPr lang="en-US" altLang="zh-CN" dirty="0">
                <a:ea typeface="宋体" panose="02010600030101010101" pitchFamily="2" charset="-122"/>
              </a:rPr>
              <a:t>Phase Encoding</a:t>
            </a:r>
            <a:endParaRPr lang="en-US" altLang="zh-CN" dirty="0">
              <a:ea typeface="宋体" panose="02010600030101010101" pitchFamily="2" charset="-122"/>
            </a:endParaRPr>
          </a:p>
        </p:txBody>
      </p:sp>
      <p:sp>
        <p:nvSpPr>
          <p:cNvPr id="17412" name="圆角矩形 195"/>
          <p:cNvSpPr/>
          <p:nvPr/>
        </p:nvSpPr>
        <p:spPr>
          <a:xfrm rot="-21437770" flipH="1">
            <a:off x="4232275" y="3460750"/>
            <a:ext cx="3568700" cy="985838"/>
          </a:xfrm>
          <a:custGeom>
            <a:avLst/>
            <a:gdLst>
              <a:gd name="txL" fmla="*/ 0 w 1782331"/>
              <a:gd name="txT" fmla="*/ 0 h 343241"/>
              <a:gd name="txR" fmla="*/ 1782331 w 1782331"/>
              <a:gd name="txB" fmla="*/ 343241 h 343241"/>
            </a:gdLst>
            <a:ahLst/>
            <a:cxnLst>
              <a:cxn ang="0">
                <a:pos x="0" y="76481"/>
              </a:cxn>
              <a:cxn ang="0">
                <a:pos x="76468" y="13"/>
              </a:cxn>
              <a:cxn ang="0">
                <a:pos x="892773" y="64307"/>
              </a:cxn>
              <a:cxn ang="0">
                <a:pos x="1705863" y="13"/>
              </a:cxn>
              <a:cxn ang="0">
                <a:pos x="1782331" y="76481"/>
              </a:cxn>
              <a:cxn ang="0">
                <a:pos x="1782331" y="266773"/>
              </a:cxn>
              <a:cxn ang="0">
                <a:pos x="1705863" y="343241"/>
              </a:cxn>
              <a:cxn ang="0">
                <a:pos x="847677" y="308828"/>
              </a:cxn>
              <a:cxn ang="0">
                <a:pos x="76468" y="343241"/>
              </a:cxn>
              <a:cxn ang="0">
                <a:pos x="0" y="266773"/>
              </a:cxn>
              <a:cxn ang="0">
                <a:pos x="0" y="76481"/>
              </a:cxn>
            </a:cxnLst>
            <a:rect l="txL" t="txT" r="txR" b="txB"/>
            <a:pathLst>
              <a:path w="1782331" h="343241">
                <a:moveTo>
                  <a:pt x="0" y="76481"/>
                </a:moveTo>
                <a:cubicBezTo>
                  <a:pt x="0" y="34249"/>
                  <a:pt x="34236" y="13"/>
                  <a:pt x="76468" y="13"/>
                </a:cubicBezTo>
                <a:cubicBezTo>
                  <a:pt x="346416" y="-1078"/>
                  <a:pt x="622825" y="65398"/>
                  <a:pt x="892773" y="64307"/>
                </a:cubicBezTo>
                <a:cubicBezTo>
                  <a:pt x="1165957" y="65398"/>
                  <a:pt x="1432679" y="-1078"/>
                  <a:pt x="1705863" y="13"/>
                </a:cubicBezTo>
                <a:cubicBezTo>
                  <a:pt x="1748095" y="13"/>
                  <a:pt x="1782331" y="34249"/>
                  <a:pt x="1782331" y="76481"/>
                </a:cubicBezTo>
                <a:lnTo>
                  <a:pt x="1782331" y="266773"/>
                </a:lnTo>
                <a:cubicBezTo>
                  <a:pt x="1782331" y="309005"/>
                  <a:pt x="1748095" y="343241"/>
                  <a:pt x="1705863" y="343241"/>
                </a:cubicBezTo>
                <a:cubicBezTo>
                  <a:pt x="1420927" y="342504"/>
                  <a:pt x="1132613" y="309565"/>
                  <a:pt x="847677" y="308828"/>
                </a:cubicBezTo>
                <a:lnTo>
                  <a:pt x="76468" y="343241"/>
                </a:lnTo>
                <a:cubicBezTo>
                  <a:pt x="34236" y="343241"/>
                  <a:pt x="0" y="309005"/>
                  <a:pt x="0" y="266773"/>
                </a:cubicBezTo>
                <a:lnTo>
                  <a:pt x="0" y="76481"/>
                </a:lnTo>
                <a:close/>
              </a:path>
            </a:pathLst>
          </a:custGeom>
          <a:solidFill>
            <a:schemeClr val="accent2"/>
          </a:solidFill>
          <a:ln w="19050" cap="flat" cmpd="sng">
            <a:solidFill>
              <a:srgbClr val="FFFFFF"/>
            </a:solidFill>
            <a:prstDash val="solid"/>
            <a:bevel/>
            <a:headEnd type="none" w="med" len="med"/>
            <a:tailEnd type="none" w="med" len="med"/>
          </a:ln>
        </p:spPr>
        <p:txBody>
          <a:bodyPr lIns="0" tIns="0" rIns="0" bIns="0" anchor="ctr">
            <a:normAutofit/>
          </a:bodyPr>
          <a:p>
            <a:pPr algn="ctr"/>
            <a:r>
              <a:rPr lang="en-US" altLang="x-none" dirty="0">
                <a:ea typeface="宋体" panose="02010600030101010101" pitchFamily="2" charset="-122"/>
              </a:rPr>
              <a:t>binary searching</a:t>
            </a:r>
            <a:endParaRPr lang="zh-CN" altLang="en-US" dirty="0">
              <a:ea typeface="宋体" panose="02010600030101010101" pitchFamily="2" charset="-122"/>
            </a:endParaRPr>
          </a:p>
        </p:txBody>
      </p:sp>
      <p:sp>
        <p:nvSpPr>
          <p:cNvPr id="17413" name="圆角矩形 195"/>
          <p:cNvSpPr/>
          <p:nvPr/>
        </p:nvSpPr>
        <p:spPr>
          <a:xfrm rot="227358">
            <a:off x="6735763" y="5180013"/>
            <a:ext cx="3568700" cy="985837"/>
          </a:xfrm>
          <a:custGeom>
            <a:avLst/>
            <a:gdLst>
              <a:gd name="txL" fmla="*/ 0 w 1782331"/>
              <a:gd name="txT" fmla="*/ 0 h 343241"/>
              <a:gd name="txR" fmla="*/ 1782331 w 1782331"/>
              <a:gd name="txB" fmla="*/ 343241 h 343241"/>
            </a:gdLst>
            <a:ahLst/>
            <a:cxnLst>
              <a:cxn ang="0">
                <a:pos x="0" y="76481"/>
              </a:cxn>
              <a:cxn ang="0">
                <a:pos x="76468" y="13"/>
              </a:cxn>
              <a:cxn ang="0">
                <a:pos x="892773" y="64307"/>
              </a:cxn>
              <a:cxn ang="0">
                <a:pos x="1705863" y="13"/>
              </a:cxn>
              <a:cxn ang="0">
                <a:pos x="1782331" y="76481"/>
              </a:cxn>
              <a:cxn ang="0">
                <a:pos x="1782331" y="266773"/>
              </a:cxn>
              <a:cxn ang="0">
                <a:pos x="1705863" y="343241"/>
              </a:cxn>
              <a:cxn ang="0">
                <a:pos x="847677" y="308828"/>
              </a:cxn>
              <a:cxn ang="0">
                <a:pos x="76468" y="343241"/>
              </a:cxn>
              <a:cxn ang="0">
                <a:pos x="0" y="266773"/>
              </a:cxn>
              <a:cxn ang="0">
                <a:pos x="0" y="76481"/>
              </a:cxn>
            </a:cxnLst>
            <a:rect l="txL" t="txT" r="txR" b="txB"/>
            <a:pathLst>
              <a:path w="1782331" h="343241">
                <a:moveTo>
                  <a:pt x="0" y="76481"/>
                </a:moveTo>
                <a:cubicBezTo>
                  <a:pt x="0" y="34249"/>
                  <a:pt x="34236" y="13"/>
                  <a:pt x="76468" y="13"/>
                </a:cubicBezTo>
                <a:cubicBezTo>
                  <a:pt x="346416" y="-1078"/>
                  <a:pt x="622825" y="65398"/>
                  <a:pt x="892773" y="64307"/>
                </a:cubicBezTo>
                <a:cubicBezTo>
                  <a:pt x="1165957" y="65398"/>
                  <a:pt x="1432679" y="-1078"/>
                  <a:pt x="1705863" y="13"/>
                </a:cubicBezTo>
                <a:cubicBezTo>
                  <a:pt x="1748095" y="13"/>
                  <a:pt x="1782331" y="34249"/>
                  <a:pt x="1782331" y="76481"/>
                </a:cubicBezTo>
                <a:lnTo>
                  <a:pt x="1782331" y="266773"/>
                </a:lnTo>
                <a:cubicBezTo>
                  <a:pt x="1782331" y="309005"/>
                  <a:pt x="1748095" y="343241"/>
                  <a:pt x="1705863" y="343241"/>
                </a:cubicBezTo>
                <a:cubicBezTo>
                  <a:pt x="1420927" y="342504"/>
                  <a:pt x="1132613" y="309565"/>
                  <a:pt x="847677" y="308828"/>
                </a:cubicBezTo>
                <a:lnTo>
                  <a:pt x="76468" y="343241"/>
                </a:lnTo>
                <a:cubicBezTo>
                  <a:pt x="34236" y="343241"/>
                  <a:pt x="0" y="309005"/>
                  <a:pt x="0" y="266773"/>
                </a:cubicBezTo>
                <a:lnTo>
                  <a:pt x="0" y="76481"/>
                </a:lnTo>
                <a:close/>
              </a:path>
            </a:pathLst>
          </a:custGeom>
          <a:solidFill>
            <a:srgbClr val="92D050"/>
          </a:solidFill>
          <a:ln w="19050" cap="flat" cmpd="sng">
            <a:solidFill>
              <a:srgbClr val="FFFFFF"/>
            </a:solidFill>
            <a:prstDash val="solid"/>
            <a:bevel/>
            <a:headEnd type="none" w="med" len="med"/>
            <a:tailEnd type="none" w="med" len="med"/>
          </a:ln>
        </p:spPr>
        <p:txBody>
          <a:bodyPr lIns="0" tIns="0" rIns="0" bIns="0" anchor="ctr">
            <a:normAutofit/>
          </a:bodyPr>
          <a:p>
            <a:pPr algn="ctr"/>
            <a:r>
              <a:rPr lang="en-US" altLang="x-none" dirty="0">
                <a:ea typeface="宋体" panose="02010600030101010101" pitchFamily="2" charset="-122"/>
              </a:rPr>
              <a:t>aliased based search</a:t>
            </a:r>
            <a:endParaRPr lang="en-US" altLang="x-none" dirty="0">
              <a:ea typeface="宋体" panose="02010600030101010101" pitchFamily="2" charset="-122"/>
            </a:endParaRPr>
          </a:p>
        </p:txBody>
      </p:sp>
      <p:sp>
        <p:nvSpPr>
          <p:cNvPr id="17414" name="文本框 11"/>
          <p:cNvSpPr/>
          <p:nvPr/>
        </p:nvSpPr>
        <p:spPr>
          <a:xfrm>
            <a:off x="838200" y="365125"/>
            <a:ext cx="10515600" cy="1325563"/>
          </a:xfrm>
          <a:prstGeom prst="rect">
            <a:avLst/>
          </a:prstGeom>
          <a:noFill/>
          <a:ln w="9525">
            <a:noFill/>
          </a:ln>
        </p:spPr>
        <p:txBody>
          <a:bodyPr vert="horz" anchor="ctr">
            <a:normAutofit/>
          </a:bodyPr>
          <a:p>
            <a:pPr>
              <a:lnSpc>
                <a:spcPct val="90000"/>
              </a:lnSpc>
              <a:buNone/>
            </a:pPr>
            <a:r>
              <a:rPr lang="en-US" sz="4400" b="1" dirty="0">
                <a:solidFill>
                  <a:schemeClr val="accent1"/>
                </a:solidFill>
                <a:latin typeface="Arial" panose="020B0604020202020204" charset="-122"/>
                <a:ea typeface="黑体" panose="02010609060101010101" charset="-122"/>
                <a:sym typeface="Arial" panose="020B0604020202020204" charset="-122"/>
              </a:rPr>
              <a:t>Recovery</a:t>
            </a:r>
            <a:endParaRPr lang="en-US" sz="4400" b="1" dirty="0">
              <a:solidFill>
                <a:schemeClr val="accent1"/>
              </a:solidFill>
              <a:latin typeface="Arial" panose="020B0604020202020204" charset="-122"/>
              <a:ea typeface="黑体" panose="02010609060101010101" charset="-122"/>
              <a:sym typeface="Arial" panose="020B0604020202020204" charset="-122"/>
            </a:endParaRPr>
          </a:p>
        </p:txBody>
      </p:sp>
      <p:sp>
        <p:nvSpPr>
          <p:cNvPr id="2" name="Slide Number Placeholder 1"/>
          <p:cNvSpPr/>
          <p:nvPr>
            <p:ph type="sldNum" sz="quarter" idx="12"/>
          </p:nvPr>
        </p:nvSpPr>
        <p:spPr/>
        <p:txBody>
          <a:bodyPr/>
          <a:p>
            <a:pPr lvl="0"/>
            <a:fld id="{9A0DB2DC-4C9A-4742-B13C-FB6460FD3503}" type="slidenum">
              <a:rPr lang="zh-CN" altLang="en-US" dirty="0"/>
            </a:fld>
            <a:endParaRPr lang="zh-CN" altLang="en-US" dirty="0">
              <a:ea typeface="宋体" panose="02010600030101010101" pitchFamily="2" charset="-122"/>
            </a:endParaRPr>
          </a:p>
        </p:txBody>
      </p:sp>
    </p:spTree>
  </p:cSld>
  <p:clrMapOvr>
    <a:masterClrMapping/>
  </p:clrMapOvr>
</p:sld>
</file>

<file path=ppt/theme/theme1.xml><?xml version="1.0" encoding="utf-8"?>
<a:theme xmlns:a="http://schemas.openxmlformats.org/drawingml/2006/main" name="A000120140530A99PPBG">
  <a:themeElements>
    <a:clrScheme name="">
      <a:dk1>
        <a:srgbClr val="5F5F5F"/>
      </a:dk1>
      <a:lt1>
        <a:srgbClr val="FFFFFF"/>
      </a:lt1>
      <a:dk2>
        <a:srgbClr val="FFFFFF"/>
      </a:dk2>
      <a:lt2>
        <a:srgbClr val="5F5F5F"/>
      </a:lt2>
      <a:accent1>
        <a:srgbClr val="EC9126"/>
      </a:accent1>
      <a:accent2>
        <a:srgbClr val="0890D0"/>
      </a:accent2>
      <a:accent3>
        <a:srgbClr val="FFFFFF"/>
      </a:accent3>
      <a:accent4>
        <a:srgbClr val="515151"/>
      </a:accent4>
      <a:accent5>
        <a:srgbClr val="F4C7AB"/>
      </a:accent5>
      <a:accent6>
        <a:srgbClr val="0681BA"/>
      </a:accent6>
      <a:hlink>
        <a:srgbClr val="00B0F0"/>
      </a:hlink>
      <a:folHlink>
        <a:srgbClr val="AFB2B4"/>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5F5F5F"/>
      </a:dk1>
      <a:lt1>
        <a:srgbClr val="FFFFFF"/>
      </a:lt1>
      <a:dk2>
        <a:srgbClr val="FFFFFF"/>
      </a:dk2>
      <a:lt2>
        <a:srgbClr val="5F5F5F"/>
      </a:lt2>
      <a:accent1>
        <a:srgbClr val="EC9126"/>
      </a:accent1>
      <a:accent2>
        <a:srgbClr val="0890D0"/>
      </a:accent2>
      <a:accent3>
        <a:srgbClr val="FFFFFF"/>
      </a:accent3>
      <a:accent4>
        <a:srgbClr val="515151"/>
      </a:accent4>
      <a:accent5>
        <a:srgbClr val="F4C7AB"/>
      </a:accent5>
      <a:accent6>
        <a:srgbClr val="0681BA"/>
      </a:accent6>
      <a:hlink>
        <a:srgbClr val="00B0F0"/>
      </a:hlink>
      <a:folHlink>
        <a:srgbClr val="AFB2B4"/>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3211</Words>
  <Application>WPS Presentation</Application>
  <PresentationFormat>宽屏</PresentationFormat>
  <Paragraphs>130</Paragraphs>
  <Slides>16</Slides>
  <Notes>32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4</vt:i4>
      </vt:variant>
      <vt:variant>
        <vt:lpstr>幻灯片标题</vt:lpstr>
      </vt:variant>
      <vt:variant>
        <vt:i4>16</vt:i4>
      </vt:variant>
    </vt:vector>
  </HeadingPairs>
  <TitlesOfParts>
    <vt:vector size="27" baseType="lpstr">
      <vt:lpstr>Arial</vt:lpstr>
      <vt:lpstr>宋体</vt:lpstr>
      <vt:lpstr>Wingdings</vt:lpstr>
      <vt:lpstr>Arial</vt:lpstr>
      <vt:lpstr>黑体</vt:lpstr>
      <vt:lpstr>Arial Unicode MS</vt:lpstr>
      <vt:lpstr>A000120140530A99PPBG</vt:lpstr>
      <vt:lpstr>Equation.KSEE3</vt:lpstr>
      <vt:lpstr>Equation.KSEE3</vt:lpstr>
      <vt:lpstr>Equation.KSEE3</vt:lpstr>
      <vt:lpstr>Equation.KSEE3</vt:lpstr>
      <vt:lpstr>Sparse Fourier transform Final Project Report</vt:lpstr>
      <vt:lpstr>PowerPoint 演示文稿</vt:lpstr>
      <vt:lpstr>PowerPoint 演示文稿</vt:lpstr>
      <vt:lpstr>The theoretical framework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wentao zhu</cp:lastModifiedBy>
  <cp:revision>289</cp:revision>
  <dcterms:created xsi:type="dcterms:W3CDTF">2015-09-21T02:24:00Z</dcterms:created>
  <dcterms:modified xsi:type="dcterms:W3CDTF">2017-12-08T04:47:33Z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