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90" r:id="rId4"/>
    <p:sldId id="291" r:id="rId5"/>
    <p:sldId id="293" r:id="rId6"/>
    <p:sldId id="292" r:id="rId7"/>
    <p:sldId id="260" r:id="rId8"/>
    <p:sldId id="262" r:id="rId9"/>
    <p:sldId id="261" r:id="rId10"/>
    <p:sldId id="266" r:id="rId11"/>
    <p:sldId id="265" r:id="rId12"/>
    <p:sldId id="268" r:id="rId13"/>
    <p:sldId id="269" r:id="rId14"/>
    <p:sldId id="283" r:id="rId1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3790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54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9C9C9C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9C9C9C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9C9C9C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  <a:sym typeface="Arial" panose="020B0604020202020204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charset="-12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20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18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18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18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18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18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18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charset="-122"/>
        <a:buChar char="•"/>
        <a:defRPr sz="1800" kern="1200">
          <a:solidFill>
            <a:schemeClr val="tx1"/>
          </a:solidFill>
          <a:latin typeface="Arial" panose="020B0604020202020204" charset="-122"/>
          <a:ea typeface="黑体" panose="02010609060101010101" charset="-122"/>
          <a:cs typeface="+mn-cs"/>
          <a:sym typeface="Arial" panose="020B0604020202020204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0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6"/>
          <p:cNvPicPr>
            <a:picLocks noChangeAspect="1"/>
          </p:cNvPicPr>
          <p:nvPr/>
        </p:nvPicPr>
        <p:blipFill>
          <a:blip r:embed="rId1"/>
          <a:srcRect t="10622" b="40338"/>
          <a:stretch>
            <a:fillRect/>
          </a:stretch>
        </p:blipFill>
        <p:spPr>
          <a:xfrm>
            <a:off x="3113088" y="6350"/>
            <a:ext cx="5967412" cy="5056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标题 1"/>
          <p:cNvSpPr>
            <a:spLocks noGrp="1"/>
          </p:cNvSpPr>
          <p:nvPr>
            <p:ph type="ctrTitle"/>
          </p:nvPr>
        </p:nvSpPr>
        <p:spPr>
          <a:xfrm>
            <a:off x="1524000" y="4076700"/>
            <a:ext cx="9144000" cy="1423988"/>
          </a:xfrm>
        </p:spPr>
        <p:txBody>
          <a:bodyPr vert="horz" anchor="b">
            <a:normAutofit fontScale="90000"/>
          </a:bodyPr>
          <a:p>
            <a:pPr>
              <a:buSzPct val="1000"/>
            </a:pPr>
            <a:r>
              <a:rPr lang="en-US" altLang="zh-CN" sz="5400" kern="1200"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Sparse Fourier transform Final Project Report</a:t>
            </a:r>
            <a:endParaRPr lang="en-US" altLang="zh-CN" sz="5400" kern="1200"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3076" name="副标题 2"/>
          <p:cNvSpPr>
            <a:spLocks noGrp="1"/>
          </p:cNvSpPr>
          <p:nvPr>
            <p:ph type="subTitle" idx="1"/>
          </p:nvPr>
        </p:nvSpPr>
        <p:spPr>
          <a:xfrm>
            <a:off x="1524000" y="5572125"/>
            <a:ext cx="9144000" cy="611188"/>
          </a:xfrm>
        </p:spPr>
        <p:txBody>
          <a:bodyPr vert="horz">
            <a:normAutofit/>
          </a:bodyPr>
          <a:p>
            <a:pPr defTabSz="914400">
              <a:buSzPct val="1000"/>
            </a:pPr>
            <a:r>
              <a:rPr lang="en-US" altLang="x-none" kern="1200" dirty="0"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Andrii Hlyvko    wentao zhu</a:t>
            </a:r>
            <a:endParaRPr lang="en-US" altLang="x-none" kern="1200" dirty="0"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defTabSz="914400">
              <a:buSzPct val="1000"/>
            </a:pPr>
            <a:endParaRPr lang="en-US" altLang="x-none" kern="1200" dirty="0"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6"/>
          <p:cNvPicPr>
            <a:picLocks noChangeAspect="1"/>
          </p:cNvPicPr>
          <p:nvPr/>
        </p:nvPicPr>
        <p:blipFill>
          <a:blip r:embed="rId1"/>
          <a:srcRect l="54689" t="226" r="296" b="72881"/>
          <a:stretch>
            <a:fillRect/>
          </a:stretch>
        </p:blipFill>
        <p:spPr>
          <a:xfrm>
            <a:off x="9729788" y="0"/>
            <a:ext cx="2436812" cy="258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9" name="文本框 12"/>
          <p:cNvSpPr/>
          <p:nvPr/>
        </p:nvSpPr>
        <p:spPr>
          <a:xfrm>
            <a:off x="279400" y="14928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>
              <a:lnSpc>
                <a:spcPct val="90000"/>
              </a:lnSpc>
              <a:buNone/>
            </a:pPr>
            <a:endParaRPr lang="zh-CN" altLang="en-US" sz="4400" b="1" dirty="0">
              <a:solidFill>
                <a:schemeClr val="accent1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6080" y="1942465"/>
            <a:ext cx="977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 is derived from the OFDM trick.Suppose the single frequency signal </a:t>
            </a:r>
            <a:endParaRPr lang="en-US"/>
          </a:p>
          <a:p>
            <a:r>
              <a:rPr lang="en-US"/>
              <a:t>So we can easily get .But this method requires no noise in signal.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5650" y="3314700"/>
          <a:ext cx="9970135" cy="69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429000" imgH="228600" progId="Equation.KSEE3">
                  <p:embed/>
                </p:oleObj>
              </mc:Choice>
              <mc:Fallback>
                <p:oleObj name="" r:id="rId2" imgW="3429000" imgH="228600" progId="Equation.KSEE3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3314700"/>
                        <a:ext cx="9970135" cy="695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233613" y="294005"/>
            <a:ext cx="7297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Phase Encoding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05840" y="5003800"/>
            <a:ext cx="1040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 we can easily get .But this method requires no noise in signal.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6"/>
          <p:cNvPicPr>
            <a:picLocks noChangeAspect="1"/>
          </p:cNvPicPr>
          <p:nvPr/>
        </p:nvPicPr>
        <p:blipFill>
          <a:blip r:embed="rId1"/>
          <a:srcRect l="54689" t="226" r="296" b="72881"/>
          <a:stretch>
            <a:fillRect/>
          </a:stretch>
        </p:blipFill>
        <p:spPr>
          <a:xfrm>
            <a:off x="9729788" y="0"/>
            <a:ext cx="2436812" cy="258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文本框 13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>
              <a:lnSpc>
                <a:spcPct val="90000"/>
              </a:lnSpc>
              <a:buNone/>
            </a:pPr>
            <a:endParaRPr lang="zh-CN" altLang="en-US" sz="4400" b="1" dirty="0">
              <a:solidFill>
                <a:schemeClr val="accent1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2035" y="259080"/>
            <a:ext cx="63328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Binary Search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85520" y="2270760"/>
            <a:ext cx="905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Need Lb N times to find the frequency and it has good robust to the noise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6"/>
          <p:cNvPicPr>
            <a:picLocks noChangeAspect="1"/>
          </p:cNvPicPr>
          <p:nvPr/>
        </p:nvPicPr>
        <p:blipFill>
          <a:blip r:embed="rId1"/>
          <a:srcRect l="54689" t="226" r="296" b="72881"/>
          <a:stretch>
            <a:fillRect/>
          </a:stretch>
        </p:blipFill>
        <p:spPr>
          <a:xfrm>
            <a:off x="9729788" y="0"/>
            <a:ext cx="2436812" cy="258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9" name="文本框 10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>
              <a:lnSpc>
                <a:spcPct val="90000"/>
              </a:lnSpc>
              <a:buNone/>
            </a:pPr>
            <a:endParaRPr lang="zh-CN" altLang="en-US" sz="4400" b="1" dirty="0">
              <a:solidFill>
                <a:schemeClr val="accent1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9190" y="492125"/>
            <a:ext cx="93846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aliased based search</a:t>
            </a:r>
            <a:endParaRPr lang="en-US" altLang="zh-CN" sz="7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6000" y="2118995"/>
            <a:ext cx="9499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Suppose the length of a signal is N which could be represented by the multiplication of coprime integers.For example:N=2x5x7.</a:t>
            </a:r>
            <a:endParaRPr lang="en-US"/>
          </a:p>
          <a:p>
            <a:r>
              <a:rPr lang="en-US"/>
              <a:t>Let M be divisible by N.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6000" y="3469640"/>
            <a:ext cx="98653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(1)Randomly selected offset parameters;</a:t>
            </a:r>
            <a:endParaRPr lang="en-US"/>
          </a:p>
          <a:p>
            <a:r>
              <a:rPr lang="en-US"/>
              <a:t>(2)let </a:t>
            </a:r>
            <a:endParaRPr lang="en-US"/>
          </a:p>
          <a:p>
            <a:r>
              <a:rPr lang="en-US"/>
              <a:t>(3)do DFT to z(n) of M points to get Z(k)</a:t>
            </a:r>
            <a:endParaRPr lang="en-US"/>
          </a:p>
          <a:p>
            <a:r>
              <a:rPr lang="en-US"/>
              <a:t>(4)The 2K maximum coordinates of Z (k) are grouped into set 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according to this formula we know that the non-zero value coordinate will appear in new set T in the form of k mod M.Set M into different value and we will get a set of formula and we can use Chinese remainder theorem to get the position of non-zero value.</a:t>
            </a:r>
            <a:endParaRPr lang="en-US"/>
          </a:p>
        </p:txBody>
      </p:sp>
      <p:graphicFrame>
        <p:nvGraphicFramePr>
          <p:cNvPr id="6" name="Object -2147482617"/>
          <p:cNvGraphicFramePr>
            <a:graphicFrameLocks noChangeAspect="1"/>
          </p:cNvGraphicFramePr>
          <p:nvPr/>
        </p:nvGraphicFramePr>
        <p:xfrm>
          <a:off x="5427980" y="3469640"/>
          <a:ext cx="1402080" cy="27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041400" imgH="203200" progId="Equation.KSEE3">
                  <p:embed/>
                </p:oleObj>
              </mc:Choice>
              <mc:Fallback>
                <p:oleObj name="" r:id="rId2" imgW="1041400" imgH="2032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7980" y="3469640"/>
                        <a:ext cx="1402080" cy="273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-2147482616"/>
          <p:cNvGraphicFramePr>
            <a:graphicFrameLocks noChangeAspect="1"/>
          </p:cNvGraphicFramePr>
          <p:nvPr/>
        </p:nvGraphicFramePr>
        <p:xfrm>
          <a:off x="1824990" y="3804920"/>
          <a:ext cx="2769870" cy="22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2120900" imgH="203200" progId="Equation.KSEE3">
                  <p:embed/>
                </p:oleObj>
              </mc:Choice>
              <mc:Fallback>
                <p:oleObj name="" r:id="rId4" imgW="2120900" imgH="203200" progId="Equation.KSEE3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990" y="3804920"/>
                        <a:ext cx="2769870" cy="221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-2147482615"/>
          <p:cNvGraphicFramePr>
            <a:graphicFrameLocks noChangeAspect="1"/>
          </p:cNvGraphicFramePr>
          <p:nvPr/>
        </p:nvGraphicFramePr>
        <p:xfrm>
          <a:off x="1016000" y="4731385"/>
          <a:ext cx="978027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1917065" imgH="431800" progId="Equation.KSEE3">
                  <p:embed/>
                </p:oleObj>
              </mc:Choice>
              <mc:Fallback>
                <p:oleObj name="" r:id="rId6" imgW="1917065" imgH="431800" progId="Equation.KSEE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000" y="4731385"/>
                        <a:ext cx="9780270" cy="746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6"/>
          <p:cNvPicPr>
            <a:picLocks noChangeAspect="1"/>
          </p:cNvPicPr>
          <p:nvPr/>
        </p:nvPicPr>
        <p:blipFill>
          <a:blip r:embed="rId1"/>
          <a:srcRect l="54689" t="226" r="296" b="72881"/>
          <a:stretch>
            <a:fillRect/>
          </a:stretch>
        </p:blipFill>
        <p:spPr>
          <a:xfrm>
            <a:off x="9729788" y="0"/>
            <a:ext cx="2436812" cy="258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6" name="MH_Desc_1"/>
          <p:cNvSpPr/>
          <p:nvPr/>
        </p:nvSpPr>
        <p:spPr>
          <a:xfrm>
            <a:off x="6680200" y="2987675"/>
            <a:ext cx="3736975" cy="239395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>
            <a:normAutofit/>
          </a:bodyPr>
          <a:p>
            <a:pPr algn="ct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1517" name="文本框 15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>
              <a:lnSpc>
                <a:spcPct val="90000"/>
              </a:lnSpc>
              <a:buNone/>
            </a:pPr>
            <a:endParaRPr lang="zh-CN" altLang="en-US" sz="4400" b="1" dirty="0">
              <a:solidFill>
                <a:schemeClr val="accent1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8960" y="1295400"/>
            <a:ext cx="9570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/>
              <a:t>step 1) identification of frequencies whose Fourier coefficients</a:t>
            </a:r>
            <a:endParaRPr lang="en-US"/>
          </a:p>
          <a:p>
            <a:r>
              <a:rPr lang="en-US"/>
              <a:t>are large in magnitude (typically a randomized subroutine).</a:t>
            </a:r>
            <a:endParaRPr lang="en-US"/>
          </a:p>
          <a:p>
            <a:r>
              <a:rPr lang="en-US"/>
              <a:t>Roughly speaking, stage 1 works by randomly binning the</a:t>
            </a:r>
            <a:endParaRPr lang="en-US"/>
          </a:p>
          <a:p>
            <a:r>
              <a:rPr lang="en-US"/>
              <a:t>Fourier coefficients of f into a small number of “bins” (i.e., frequency</a:t>
            </a:r>
            <a:endParaRPr lang="en-US"/>
          </a:p>
          <a:p>
            <a:r>
              <a:rPr lang="en-US"/>
              <a:t>bands), and then performing a single frequency recovery</a:t>
            </a:r>
            <a:endParaRPr lang="en-US"/>
          </a:p>
          <a:p>
            <a:r>
              <a:rPr lang="en-US"/>
              <a:t>procedure (as described in the section “Phase Encoding”) within</a:t>
            </a:r>
            <a:endParaRPr lang="en-US"/>
          </a:p>
          <a:p>
            <a:r>
              <a:rPr lang="en-US"/>
              <a:t>each bin to find any energetic frequencies that may have been</a:t>
            </a:r>
            <a:endParaRPr lang="en-US"/>
          </a:p>
          <a:p>
            <a:r>
              <a:rPr lang="en-US"/>
              <a:t>isolated there.</a:t>
            </a:r>
            <a:endParaRPr lang="en-US"/>
          </a:p>
          <a:p>
            <a:r>
              <a:rPr lang="en-US"/>
              <a:t>step 2) accurate estimation of the Fourier coefficients of the frequencies</a:t>
            </a:r>
            <a:endParaRPr lang="en-US"/>
          </a:p>
          <a:p>
            <a:r>
              <a:rPr lang="en-US"/>
              <a:t>identified in the first step</a:t>
            </a:r>
            <a:endParaRPr lang="en-US"/>
          </a:p>
          <a:p>
            <a:r>
              <a:rPr lang="en-US"/>
              <a:t>Recall that stage 2 involves estimating the Fourier coefficient of each frequency $\omega$ identified during stage 1 of the sparse FFT.</a:t>
            </a:r>
            <a:endParaRPr lang="en-US"/>
          </a:p>
          <a:p>
            <a:r>
              <a:rPr lang="en-US"/>
              <a:t>step 3) subtraction of the contribution of the partial Fourier representation</a:t>
            </a:r>
            <a:endParaRPr lang="en-US"/>
          </a:p>
          <a:p>
            <a:r>
              <a:rPr lang="en-US"/>
              <a:t>computed by the first two steps from the entries</a:t>
            </a:r>
            <a:endParaRPr lang="en-US"/>
          </a:p>
          <a:p>
            <a:r>
              <a:rPr lang="en-US"/>
              <a:t>of f before any subsequent repetitions.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0333" y="177800"/>
            <a:ext cx="9329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Prototypical SFT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6"/>
          <p:cNvPicPr>
            <a:picLocks noChangeAspect="1"/>
          </p:cNvPicPr>
          <p:nvPr/>
        </p:nvPicPr>
        <p:blipFill>
          <a:blip r:embed="rId1"/>
          <a:srcRect l="54689" t="226" r="296" b="72881"/>
          <a:stretch>
            <a:fillRect/>
          </a:stretch>
        </p:blipFill>
        <p:spPr>
          <a:xfrm>
            <a:off x="9729788" y="0"/>
            <a:ext cx="2436812" cy="2587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9"/>
          <p:cNvGrpSpPr/>
          <p:nvPr/>
        </p:nvGrpSpPr>
        <p:grpSpPr>
          <a:xfrm>
            <a:off x="1187450" y="2238375"/>
            <a:ext cx="381000" cy="479425"/>
            <a:chOff x="0" y="0"/>
            <a:chExt cx="592665" cy="745067"/>
          </a:xfrm>
        </p:grpSpPr>
        <p:sp>
          <p:nvSpPr>
            <p:cNvPr id="4100" name="MH_Other_1"/>
            <p:cNvSpPr/>
            <p:nvPr/>
          </p:nvSpPr>
          <p:spPr>
            <a:xfrm rot="19743805">
              <a:off x="0" y="0"/>
              <a:ext cx="230718" cy="745067"/>
            </a:xfrm>
            <a:custGeom>
              <a:avLst/>
              <a:gdLst>
                <a:gd name="txL" fmla="*/ 0 w 128434"/>
                <a:gd name="txT" fmla="*/ 0 h 416103"/>
                <a:gd name="txR" fmla="*/ 128434 w 128434"/>
                <a:gd name="txB" fmla="*/ 416103 h 416103"/>
              </a:gdLst>
              <a:ahLst/>
              <a:cxnLst>
                <a:cxn ang="0">
                  <a:pos x="128434" y="64576"/>
                </a:cxn>
                <a:cxn ang="0">
                  <a:pos x="128434" y="416103"/>
                </a:cxn>
                <a:cxn ang="0">
                  <a:pos x="0" y="339125"/>
                </a:cxn>
                <a:cxn ang="0">
                  <a:pos x="0" y="0"/>
                </a:cxn>
              </a:cxnLst>
              <a:rect l="txL" t="txT" r="txR" b="tx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txBody>
            <a:bodyPr anchor="ctr">
              <a:normAutofit/>
            </a:bodyPr>
            <a:p>
              <a:pPr algn="ctr"/>
              <a:endParaRPr sz="4100">
                <a:solidFill>
                  <a:srgbClr val="FFFFF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4101" name="MH_Other_2"/>
            <p:cNvSpPr/>
            <p:nvPr/>
          </p:nvSpPr>
          <p:spPr>
            <a:xfrm rot="19743805">
              <a:off x="364065" y="0"/>
              <a:ext cx="228600" cy="745067"/>
            </a:xfrm>
            <a:custGeom>
              <a:avLst/>
              <a:gdLst>
                <a:gd name="txL" fmla="*/ 0 w 128434"/>
                <a:gd name="txT" fmla="*/ 0 h 416103"/>
                <a:gd name="txR" fmla="*/ 128434 w 128434"/>
                <a:gd name="txB" fmla="*/ 416103 h 416103"/>
              </a:gdLst>
              <a:ahLst/>
              <a:cxnLst>
                <a:cxn ang="0">
                  <a:pos x="128434" y="64576"/>
                </a:cxn>
                <a:cxn ang="0">
                  <a:pos x="128434" y="416103"/>
                </a:cxn>
                <a:cxn ang="0">
                  <a:pos x="0" y="339125"/>
                </a:cxn>
                <a:cxn ang="0">
                  <a:pos x="0" y="0"/>
                </a:cxn>
              </a:cxnLst>
              <a:rect l="txL" t="txT" r="txR" b="tx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txBody>
            <a:bodyPr anchor="ctr">
              <a:normAutofit/>
            </a:bodyPr>
            <a:p>
              <a:pPr algn="ctr"/>
              <a:endParaRPr sz="4100">
                <a:solidFill>
                  <a:srgbClr val="FFFFF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</p:grpSp>
      <p:sp>
        <p:nvSpPr>
          <p:cNvPr id="4102" name="文本框 7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>
              <a:lnSpc>
                <a:spcPct val="90000"/>
              </a:lnSpc>
              <a:buNone/>
            </a:pPr>
            <a:r>
              <a:rPr lang="zh-CN" altLang="en-US" sz="4400" b="1" dirty="0">
                <a:solidFill>
                  <a:schemeClr val="accent1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abstract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4103" name="文本框 8"/>
          <p:cNvSpPr/>
          <p:nvPr/>
        </p:nvSpPr>
        <p:spPr>
          <a:xfrm>
            <a:off x="1758950" y="2238375"/>
            <a:ext cx="9594850" cy="390048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zh-CN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(1).</a:t>
            </a:r>
            <a:r>
              <a:rPr lang="zh-CN" altLang="en-US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FFT is no longer fast enough.</a:t>
            </a:r>
            <a:endParaRPr lang="zh-CN" altLang="en-US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endParaRPr lang="zh-CN" altLang="en-US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zh-CN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(2).some signal is sparse(only small part of its spectrum is non-zero)</a:t>
            </a:r>
            <a:endParaRPr lang="en-US" altLang="zh-CN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endParaRPr lang="en-US" altLang="zh-CN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zh-CN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(3).</a:t>
            </a:r>
            <a:r>
              <a:rPr lang="zh-CN" altLang="en-US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(SFT) addresses the big data setting by computing a compressed</a:t>
            </a:r>
            <a:endParaRPr lang="zh-CN" altLang="en-US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zh-CN" altLang="en-US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 Fourier transform using only a subset of the input data, in time</a:t>
            </a:r>
            <a:endParaRPr lang="zh-CN" altLang="en-US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zh-CN" altLang="en-US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 smaller than the data set size.</a:t>
            </a:r>
            <a:endParaRPr lang="zh-CN" altLang="en-US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6"/>
          <p:cNvPicPr>
            <a:picLocks noChangeAspect="1"/>
          </p:cNvPicPr>
          <p:nvPr/>
        </p:nvPicPr>
        <p:blipFill>
          <a:blip r:embed="rId1"/>
          <a:srcRect l="54689" t="226" r="296" b="72881"/>
          <a:stretch>
            <a:fillRect/>
          </a:stretch>
        </p:blipFill>
        <p:spPr>
          <a:xfrm>
            <a:off x="9729788" y="0"/>
            <a:ext cx="2436812" cy="2587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11"/>
          <p:cNvGrpSpPr/>
          <p:nvPr/>
        </p:nvGrpSpPr>
        <p:grpSpPr>
          <a:xfrm>
            <a:off x="1187450" y="2238375"/>
            <a:ext cx="381000" cy="479425"/>
            <a:chOff x="0" y="0"/>
            <a:chExt cx="592665" cy="745067"/>
          </a:xfrm>
        </p:grpSpPr>
        <p:sp>
          <p:nvSpPr>
            <p:cNvPr id="5124" name="MH_Other_1"/>
            <p:cNvSpPr/>
            <p:nvPr/>
          </p:nvSpPr>
          <p:spPr>
            <a:xfrm rot="19743805">
              <a:off x="0" y="0"/>
              <a:ext cx="230718" cy="745067"/>
            </a:xfrm>
            <a:custGeom>
              <a:avLst/>
              <a:gdLst>
                <a:gd name="txL" fmla="*/ 0 w 128434"/>
                <a:gd name="txT" fmla="*/ 0 h 416103"/>
                <a:gd name="txR" fmla="*/ 128434 w 128434"/>
                <a:gd name="txB" fmla="*/ 416103 h 416103"/>
              </a:gdLst>
              <a:ahLst/>
              <a:cxnLst>
                <a:cxn ang="0">
                  <a:pos x="128434" y="64576"/>
                </a:cxn>
                <a:cxn ang="0">
                  <a:pos x="128434" y="416103"/>
                </a:cxn>
                <a:cxn ang="0">
                  <a:pos x="0" y="339125"/>
                </a:cxn>
                <a:cxn ang="0">
                  <a:pos x="0" y="0"/>
                </a:cxn>
              </a:cxnLst>
              <a:rect l="txL" t="txT" r="txR" b="tx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txBody>
            <a:bodyPr anchor="ctr">
              <a:normAutofit/>
            </a:bodyPr>
            <a:p>
              <a:pPr algn="ctr"/>
              <a:endParaRPr sz="4100">
                <a:solidFill>
                  <a:srgbClr val="FFFFF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5125" name="MH_Other_2"/>
            <p:cNvSpPr/>
            <p:nvPr/>
          </p:nvSpPr>
          <p:spPr>
            <a:xfrm rot="19743805">
              <a:off x="364065" y="0"/>
              <a:ext cx="228600" cy="745067"/>
            </a:xfrm>
            <a:custGeom>
              <a:avLst/>
              <a:gdLst>
                <a:gd name="txL" fmla="*/ 0 w 128434"/>
                <a:gd name="txT" fmla="*/ 0 h 416103"/>
                <a:gd name="txR" fmla="*/ 128434 w 128434"/>
                <a:gd name="txB" fmla="*/ 416103 h 416103"/>
              </a:gdLst>
              <a:ahLst/>
              <a:cxnLst>
                <a:cxn ang="0">
                  <a:pos x="128434" y="64576"/>
                </a:cxn>
                <a:cxn ang="0">
                  <a:pos x="128434" y="416103"/>
                </a:cxn>
                <a:cxn ang="0">
                  <a:pos x="0" y="339125"/>
                </a:cxn>
                <a:cxn ang="0">
                  <a:pos x="0" y="0"/>
                </a:cxn>
              </a:cxnLst>
              <a:rect l="txL" t="txT" r="txR" b="tx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txBody>
            <a:bodyPr anchor="ctr">
              <a:normAutofit/>
            </a:bodyPr>
            <a:p>
              <a:pPr algn="ctr"/>
              <a:endParaRPr sz="4100">
                <a:solidFill>
                  <a:srgbClr val="FFFFF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</p:grpSp>
      <p:sp>
        <p:nvSpPr>
          <p:cNvPr id="5126" name="文本框 14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>
              <a:lnSpc>
                <a:spcPct val="90000"/>
              </a:lnSpc>
              <a:buNone/>
            </a:pPr>
            <a:r>
              <a:rPr lang="zh-CN" altLang="en-US" sz="4400" b="1" dirty="0">
                <a:solidFill>
                  <a:schemeClr val="accent1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The theoretical framework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5127" name="文本框 15"/>
          <p:cNvSpPr/>
          <p:nvPr/>
        </p:nvSpPr>
        <p:spPr>
          <a:xfrm>
            <a:off x="1758950" y="2238375"/>
            <a:ext cx="9594850" cy="178911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x-none" sz="2400" b="1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The most common case for a signal :</a:t>
            </a:r>
            <a:endParaRPr lang="en-US" altLang="x-none" sz="2400" b="1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x-none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(1) its spectrum is dominated by several non-zero frequencies </a:t>
            </a:r>
            <a:endParaRPr lang="en-US" altLang="x-none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x-none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(2) some spectra of the frequencies are really close to each other.</a:t>
            </a:r>
            <a:endParaRPr lang="en-US" altLang="x-none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grpSp>
        <p:nvGrpSpPr>
          <p:cNvPr id="5128" name="组合 16"/>
          <p:cNvGrpSpPr/>
          <p:nvPr/>
        </p:nvGrpSpPr>
        <p:grpSpPr>
          <a:xfrm>
            <a:off x="1186815" y="4464685"/>
            <a:ext cx="381000" cy="477838"/>
            <a:chOff x="0" y="0"/>
            <a:chExt cx="592665" cy="745067"/>
          </a:xfrm>
        </p:grpSpPr>
        <p:sp>
          <p:nvSpPr>
            <p:cNvPr id="5129" name="MH_Other_1"/>
            <p:cNvSpPr/>
            <p:nvPr/>
          </p:nvSpPr>
          <p:spPr>
            <a:xfrm rot="19743805">
              <a:off x="0" y="0"/>
              <a:ext cx="230718" cy="745067"/>
            </a:xfrm>
            <a:custGeom>
              <a:avLst/>
              <a:gdLst>
                <a:gd name="txL" fmla="*/ 0 w 128434"/>
                <a:gd name="txT" fmla="*/ 0 h 416103"/>
                <a:gd name="txR" fmla="*/ 128434 w 128434"/>
                <a:gd name="txB" fmla="*/ 416103 h 416103"/>
              </a:gdLst>
              <a:ahLst/>
              <a:cxnLst>
                <a:cxn ang="0">
                  <a:pos x="128434" y="64576"/>
                </a:cxn>
                <a:cxn ang="0">
                  <a:pos x="128434" y="416103"/>
                </a:cxn>
                <a:cxn ang="0">
                  <a:pos x="0" y="339125"/>
                </a:cxn>
                <a:cxn ang="0">
                  <a:pos x="0" y="0"/>
                </a:cxn>
              </a:cxnLst>
              <a:rect l="txL" t="txT" r="txR" b="tx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txBody>
            <a:bodyPr anchor="ctr">
              <a:normAutofit/>
            </a:bodyPr>
            <a:p>
              <a:pPr algn="ctr"/>
              <a:endParaRPr sz="4100">
                <a:solidFill>
                  <a:srgbClr val="FFFFF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5130" name="MH_Other_2"/>
            <p:cNvSpPr/>
            <p:nvPr/>
          </p:nvSpPr>
          <p:spPr>
            <a:xfrm rot="19743805">
              <a:off x="364065" y="0"/>
              <a:ext cx="228600" cy="745067"/>
            </a:xfrm>
            <a:custGeom>
              <a:avLst/>
              <a:gdLst>
                <a:gd name="txL" fmla="*/ 0 w 128434"/>
                <a:gd name="txT" fmla="*/ 0 h 416103"/>
                <a:gd name="txR" fmla="*/ 128434 w 128434"/>
                <a:gd name="txB" fmla="*/ 416103 h 416103"/>
              </a:gdLst>
              <a:ahLst/>
              <a:cxnLst>
                <a:cxn ang="0">
                  <a:pos x="128434" y="64576"/>
                </a:cxn>
                <a:cxn ang="0">
                  <a:pos x="128434" y="416103"/>
                </a:cxn>
                <a:cxn ang="0">
                  <a:pos x="0" y="339125"/>
                </a:cxn>
                <a:cxn ang="0">
                  <a:pos x="0" y="0"/>
                </a:cxn>
              </a:cxnLst>
              <a:rect l="txL" t="txT" r="txR" b="tx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txBody>
            <a:bodyPr anchor="ctr">
              <a:normAutofit/>
            </a:bodyPr>
            <a:p>
              <a:pPr algn="ctr"/>
              <a:endParaRPr sz="4100">
                <a:solidFill>
                  <a:srgbClr val="FFFFF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</p:grpSp>
      <p:sp>
        <p:nvSpPr>
          <p:cNvPr id="5131" name="文本框 19"/>
          <p:cNvSpPr/>
          <p:nvPr/>
        </p:nvSpPr>
        <p:spPr>
          <a:xfrm>
            <a:off x="1758950" y="4460875"/>
            <a:ext cx="9594850" cy="178752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 lnSpcReduction="10000"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x-none" sz="2400" b="1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Tricks to make signal to the simplest case:</a:t>
            </a:r>
            <a:endParaRPr lang="en-US" altLang="x-none" sz="2400" b="1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x-none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(1)randomly binning the frequency</a:t>
            </a:r>
            <a:endParaRPr lang="en-US" altLang="x-none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r>
              <a:rPr lang="en-US" altLang="x-none" sz="2400" dirty="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(2)filtering to isolate the frequency</a:t>
            </a:r>
            <a:endParaRPr lang="en-US" altLang="x-none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charset="-122"/>
              <a:buNone/>
            </a:pPr>
            <a:endParaRPr lang="en-US" altLang="x-none" sz="24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>
            <a:normAutofit/>
          </a:bodyPr>
          <a:p>
            <a:pPr algn="l">
              <a:buSzPct val="1000"/>
            </a:pPr>
            <a:r>
              <a:rPr lang="zh-CN" altLang="en-US" sz="3200" b="1" dirty="0"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The theoretical framework</a:t>
            </a:r>
            <a:endParaRPr lang="en-US" altLang="zh-CN" sz="3200" kern="1200" dirty="0"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7730" y="1474470"/>
            <a:ext cx="6847205" cy="3685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文本框 5"/>
          <p:cNvSpPr/>
          <p:nvPr/>
        </p:nvSpPr>
        <p:spPr>
          <a:xfrm>
            <a:off x="1554163" y="160338"/>
            <a:ext cx="9083675" cy="9398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normAutofit/>
          </a:bodyPr>
          <a:p>
            <a:endParaRPr lang="zh-CN" altLang="en-US" sz="3600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7172" name="文本框 6"/>
          <p:cNvSpPr/>
          <p:nvPr/>
        </p:nvSpPr>
        <p:spPr>
          <a:xfrm>
            <a:off x="1554163" y="6005513"/>
            <a:ext cx="9083675" cy="5969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normAutofit/>
          </a:bodyPr>
          <a:p>
            <a:endParaRPr lang="zh-CN" altLang="en-US" dirty="0">
              <a:solidFill>
                <a:srgbClr val="5F5F5F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680" y="1450975"/>
            <a:ext cx="7915275" cy="3613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58"/>
          <p:cNvSpPr/>
          <p:nvPr/>
        </p:nvSpPr>
        <p:spPr>
          <a:xfrm>
            <a:off x="10226675" y="411163"/>
            <a:ext cx="952500" cy="1011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/>
          </a:bodyPr>
          <a:p>
            <a:pPr algn="ctr"/>
            <a:endParaRPr>
              <a:ea typeface="宋体" panose="02010600030101010101" pitchFamily="2" charset="-122"/>
            </a:endParaRPr>
          </a:p>
        </p:txBody>
      </p:sp>
      <p:sp>
        <p:nvSpPr>
          <p:cNvPr id="8195" name="文本框 159"/>
          <p:cNvSpPr/>
          <p:nvPr/>
        </p:nvSpPr>
        <p:spPr>
          <a:xfrm>
            <a:off x="10966450" y="1422400"/>
            <a:ext cx="952500" cy="10128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/>
          </a:bodyPr>
          <a:p>
            <a:pPr algn="ctr"/>
            <a:endParaRPr>
              <a:ea typeface="宋体" panose="02010600030101010101" pitchFamily="2" charset="-122"/>
            </a:endParaRPr>
          </a:p>
        </p:txBody>
      </p:sp>
      <p:sp>
        <p:nvSpPr>
          <p:cNvPr id="8196" name="文本框 9"/>
          <p:cNvSpPr/>
          <p:nvPr/>
        </p:nvSpPr>
        <p:spPr>
          <a:xfrm rot="5400000">
            <a:off x="9126538" y="2887663"/>
            <a:ext cx="3103562" cy="6746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 fontScale="60000"/>
          </a:bodyPr>
          <a:p>
            <a:r>
              <a:rPr lang="en-US" altLang="x-none" sz="3600" dirty="0">
                <a:solidFill>
                  <a:schemeClr val="accent2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what we exactly do on each progress</a:t>
            </a:r>
            <a:endParaRPr lang="en-US" altLang="x-none" sz="3600" dirty="0">
              <a:solidFill>
                <a:schemeClr val="accent2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grpSp>
        <p:nvGrpSpPr>
          <p:cNvPr id="8197" name="组合 10"/>
          <p:cNvGrpSpPr/>
          <p:nvPr/>
        </p:nvGrpSpPr>
        <p:grpSpPr>
          <a:xfrm>
            <a:off x="3440113" y="2844800"/>
            <a:ext cx="4298950" cy="762000"/>
            <a:chOff x="0" y="0"/>
            <a:chExt cx="2328198" cy="413379"/>
          </a:xfrm>
        </p:grpSpPr>
        <p:sp>
          <p:nvSpPr>
            <p:cNvPr id="8198" name="Freeform 48"/>
            <p:cNvSpPr/>
            <p:nvPr/>
          </p:nvSpPr>
          <p:spPr>
            <a:xfrm>
              <a:off x="0" y="40151"/>
              <a:ext cx="314825" cy="343114"/>
            </a:xfrm>
            <a:custGeom>
              <a:avLst/>
              <a:gdLst>
                <a:gd name="txL" fmla="*/ 0 w 187"/>
                <a:gd name="txT" fmla="*/ 0 h 203"/>
                <a:gd name="txR" fmla="*/ 187 w 187"/>
                <a:gd name="txB" fmla="*/ 203 h 20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203">
                  <a:moveTo>
                    <a:pt x="74" y="97"/>
                  </a:moveTo>
                  <a:cubicBezTo>
                    <a:pt x="60" y="105"/>
                    <a:pt x="62" y="122"/>
                    <a:pt x="72" y="128"/>
                  </a:cubicBezTo>
                  <a:cubicBezTo>
                    <a:pt x="83" y="136"/>
                    <a:pt x="106" y="137"/>
                    <a:pt x="113" y="115"/>
                  </a:cubicBezTo>
                  <a:cubicBezTo>
                    <a:pt x="128" y="73"/>
                    <a:pt x="81" y="52"/>
                    <a:pt x="48" y="64"/>
                  </a:cubicBezTo>
                  <a:cubicBezTo>
                    <a:pt x="30" y="71"/>
                    <a:pt x="6" y="105"/>
                    <a:pt x="27" y="145"/>
                  </a:cubicBezTo>
                  <a:cubicBezTo>
                    <a:pt x="36" y="162"/>
                    <a:pt x="57" y="178"/>
                    <a:pt x="85" y="179"/>
                  </a:cubicBezTo>
                  <a:cubicBezTo>
                    <a:pt x="144" y="181"/>
                    <a:pt x="183" y="110"/>
                    <a:pt x="153" y="59"/>
                  </a:cubicBezTo>
                  <a:cubicBezTo>
                    <a:pt x="132" y="23"/>
                    <a:pt x="89" y="18"/>
                    <a:pt x="66" y="20"/>
                  </a:cubicBezTo>
                  <a:cubicBezTo>
                    <a:pt x="50" y="20"/>
                    <a:pt x="28" y="29"/>
                    <a:pt x="11" y="39"/>
                  </a:cubicBezTo>
                  <a:cubicBezTo>
                    <a:pt x="33" y="12"/>
                    <a:pt x="65" y="0"/>
                    <a:pt x="103" y="10"/>
                  </a:cubicBezTo>
                  <a:cubicBezTo>
                    <a:pt x="120" y="14"/>
                    <a:pt x="136" y="22"/>
                    <a:pt x="151" y="33"/>
                  </a:cubicBezTo>
                  <a:cubicBezTo>
                    <a:pt x="168" y="47"/>
                    <a:pt x="187" y="78"/>
                    <a:pt x="177" y="123"/>
                  </a:cubicBezTo>
                  <a:cubicBezTo>
                    <a:pt x="171" y="151"/>
                    <a:pt x="154" y="176"/>
                    <a:pt x="127" y="186"/>
                  </a:cubicBezTo>
                  <a:cubicBezTo>
                    <a:pt x="83" y="203"/>
                    <a:pt x="17" y="186"/>
                    <a:pt x="7" y="135"/>
                  </a:cubicBezTo>
                  <a:cubicBezTo>
                    <a:pt x="0" y="103"/>
                    <a:pt x="19" y="62"/>
                    <a:pt x="54" y="51"/>
                  </a:cubicBezTo>
                  <a:cubicBezTo>
                    <a:pt x="83" y="43"/>
                    <a:pt x="118" y="54"/>
                    <a:pt x="127" y="83"/>
                  </a:cubicBezTo>
                  <a:cubicBezTo>
                    <a:pt x="133" y="103"/>
                    <a:pt x="126" y="127"/>
                    <a:pt x="105" y="140"/>
                  </a:cubicBezTo>
                  <a:cubicBezTo>
                    <a:pt x="98" y="144"/>
                    <a:pt x="83" y="148"/>
                    <a:pt x="68" y="142"/>
                  </a:cubicBezTo>
                  <a:cubicBezTo>
                    <a:pt x="40" y="130"/>
                    <a:pt x="44" y="109"/>
                    <a:pt x="53" y="100"/>
                  </a:cubicBezTo>
                  <a:cubicBezTo>
                    <a:pt x="60" y="93"/>
                    <a:pt x="69" y="95"/>
                    <a:pt x="74" y="9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>
              <a:normAutofit/>
            </a:bodyPr>
            <a:p>
              <a:endParaRPr sz="200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8199" name="文本框 4"/>
            <p:cNvSpPr/>
            <p:nvPr/>
          </p:nvSpPr>
          <p:spPr>
            <a:xfrm>
              <a:off x="365927" y="0"/>
              <a:ext cx="1962271" cy="413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Autofit/>
            </a:bodyPr>
            <a:p>
              <a:r>
                <a:rPr lang="en-US" altLang="zh-CN" sz="7200" dirty="0">
                  <a:ea typeface="宋体" panose="02010600030101010101" pitchFamily="2" charset="-122"/>
                </a:rPr>
                <a:t>Theory</a:t>
              </a:r>
              <a:endParaRPr lang="en-US" altLang="zh-CN" sz="7200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58"/>
          <p:cNvSpPr/>
          <p:nvPr/>
        </p:nvSpPr>
        <p:spPr>
          <a:xfrm>
            <a:off x="10226675" y="411163"/>
            <a:ext cx="952500" cy="1011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/>
          </a:bodyPr>
          <a:p>
            <a:pPr algn="ctr"/>
            <a:endParaRPr>
              <a:ea typeface="宋体" panose="02010600030101010101" pitchFamily="2" charset="-122"/>
            </a:endParaRPr>
          </a:p>
        </p:txBody>
      </p:sp>
      <p:sp>
        <p:nvSpPr>
          <p:cNvPr id="10243" name="文本框 159"/>
          <p:cNvSpPr/>
          <p:nvPr/>
        </p:nvSpPr>
        <p:spPr>
          <a:xfrm>
            <a:off x="10966450" y="1422400"/>
            <a:ext cx="952500" cy="10128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/>
          </a:bodyPr>
          <a:p>
            <a:pPr algn="ctr"/>
            <a:endParaRPr>
              <a:ea typeface="宋体" panose="02010600030101010101" pitchFamily="2" charset="-122"/>
            </a:endParaRPr>
          </a:p>
        </p:txBody>
      </p:sp>
      <p:sp>
        <p:nvSpPr>
          <p:cNvPr id="10244" name="文本框 15"/>
          <p:cNvSpPr/>
          <p:nvPr/>
        </p:nvSpPr>
        <p:spPr>
          <a:xfrm rot="5400000">
            <a:off x="9126538" y="2887663"/>
            <a:ext cx="3103562" cy="6746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 fontScale="60000"/>
          </a:bodyPr>
          <a:p>
            <a:r>
              <a:rPr lang="en-US" altLang="x-none" sz="3600" dirty="0">
                <a:solidFill>
                  <a:schemeClr val="accent2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randomly bin the frequency</a:t>
            </a:r>
            <a:endParaRPr lang="en-US" altLang="x-none" sz="3600" dirty="0">
              <a:solidFill>
                <a:schemeClr val="accent2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grpSp>
        <p:nvGrpSpPr>
          <p:cNvPr id="10245" name="组合 16"/>
          <p:cNvGrpSpPr/>
          <p:nvPr/>
        </p:nvGrpSpPr>
        <p:grpSpPr>
          <a:xfrm>
            <a:off x="1039813" y="1422400"/>
            <a:ext cx="4298950" cy="763588"/>
            <a:chOff x="0" y="0"/>
            <a:chExt cx="2328198" cy="413379"/>
          </a:xfrm>
        </p:grpSpPr>
        <p:sp>
          <p:nvSpPr>
            <p:cNvPr id="10246" name="Freeform 48"/>
            <p:cNvSpPr/>
            <p:nvPr/>
          </p:nvSpPr>
          <p:spPr>
            <a:xfrm>
              <a:off x="0" y="40151"/>
              <a:ext cx="314825" cy="343114"/>
            </a:xfrm>
            <a:custGeom>
              <a:avLst/>
              <a:gdLst>
                <a:gd name="txL" fmla="*/ 0 w 187"/>
                <a:gd name="txT" fmla="*/ 0 h 203"/>
                <a:gd name="txR" fmla="*/ 187 w 187"/>
                <a:gd name="txB" fmla="*/ 203 h 20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203">
                  <a:moveTo>
                    <a:pt x="74" y="97"/>
                  </a:moveTo>
                  <a:cubicBezTo>
                    <a:pt x="60" y="105"/>
                    <a:pt x="62" y="122"/>
                    <a:pt x="72" y="128"/>
                  </a:cubicBezTo>
                  <a:cubicBezTo>
                    <a:pt x="83" y="136"/>
                    <a:pt x="106" y="137"/>
                    <a:pt x="113" y="115"/>
                  </a:cubicBezTo>
                  <a:cubicBezTo>
                    <a:pt x="128" y="73"/>
                    <a:pt x="81" y="52"/>
                    <a:pt x="48" y="64"/>
                  </a:cubicBezTo>
                  <a:cubicBezTo>
                    <a:pt x="30" y="71"/>
                    <a:pt x="6" y="105"/>
                    <a:pt x="27" y="145"/>
                  </a:cubicBezTo>
                  <a:cubicBezTo>
                    <a:pt x="36" y="162"/>
                    <a:pt x="57" y="178"/>
                    <a:pt x="85" y="179"/>
                  </a:cubicBezTo>
                  <a:cubicBezTo>
                    <a:pt x="144" y="181"/>
                    <a:pt x="183" y="110"/>
                    <a:pt x="153" y="59"/>
                  </a:cubicBezTo>
                  <a:cubicBezTo>
                    <a:pt x="132" y="23"/>
                    <a:pt x="89" y="18"/>
                    <a:pt x="66" y="20"/>
                  </a:cubicBezTo>
                  <a:cubicBezTo>
                    <a:pt x="50" y="20"/>
                    <a:pt x="28" y="29"/>
                    <a:pt x="11" y="39"/>
                  </a:cubicBezTo>
                  <a:cubicBezTo>
                    <a:pt x="33" y="12"/>
                    <a:pt x="65" y="0"/>
                    <a:pt x="103" y="10"/>
                  </a:cubicBezTo>
                  <a:cubicBezTo>
                    <a:pt x="120" y="14"/>
                    <a:pt x="136" y="22"/>
                    <a:pt x="151" y="33"/>
                  </a:cubicBezTo>
                  <a:cubicBezTo>
                    <a:pt x="168" y="47"/>
                    <a:pt x="187" y="78"/>
                    <a:pt x="177" y="123"/>
                  </a:cubicBezTo>
                  <a:cubicBezTo>
                    <a:pt x="171" y="151"/>
                    <a:pt x="154" y="176"/>
                    <a:pt x="127" y="186"/>
                  </a:cubicBezTo>
                  <a:cubicBezTo>
                    <a:pt x="83" y="203"/>
                    <a:pt x="17" y="186"/>
                    <a:pt x="7" y="135"/>
                  </a:cubicBezTo>
                  <a:cubicBezTo>
                    <a:pt x="0" y="103"/>
                    <a:pt x="19" y="62"/>
                    <a:pt x="54" y="51"/>
                  </a:cubicBezTo>
                  <a:cubicBezTo>
                    <a:pt x="83" y="43"/>
                    <a:pt x="118" y="54"/>
                    <a:pt x="127" y="83"/>
                  </a:cubicBezTo>
                  <a:cubicBezTo>
                    <a:pt x="133" y="103"/>
                    <a:pt x="126" y="127"/>
                    <a:pt x="105" y="140"/>
                  </a:cubicBezTo>
                  <a:cubicBezTo>
                    <a:pt x="98" y="144"/>
                    <a:pt x="83" y="148"/>
                    <a:pt x="68" y="142"/>
                  </a:cubicBezTo>
                  <a:cubicBezTo>
                    <a:pt x="40" y="130"/>
                    <a:pt x="44" y="109"/>
                    <a:pt x="53" y="100"/>
                  </a:cubicBezTo>
                  <a:cubicBezTo>
                    <a:pt x="60" y="93"/>
                    <a:pt x="69" y="95"/>
                    <a:pt x="74" y="9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>
              <a:normAutofit/>
            </a:bodyPr>
            <a:p>
              <a:endParaRPr sz="200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10247" name="文本框 4"/>
            <p:cNvSpPr/>
            <p:nvPr/>
          </p:nvSpPr>
          <p:spPr>
            <a:xfrm>
              <a:off x="365927" y="0"/>
              <a:ext cx="1962271" cy="413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p>
              <a:r>
                <a:rPr lang="en-US" altLang="zh-CN" dirty="0">
                  <a:ea typeface="宋体" panose="02010600030101010101" pitchFamily="2" charset="-122"/>
                </a:rPr>
                <a:t>Permutation is reversible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0248" name="组合 23"/>
          <p:cNvGrpSpPr/>
          <p:nvPr/>
        </p:nvGrpSpPr>
        <p:grpSpPr>
          <a:xfrm>
            <a:off x="3284538" y="3017838"/>
            <a:ext cx="4298950" cy="763587"/>
            <a:chOff x="0" y="0"/>
            <a:chExt cx="2328198" cy="413379"/>
          </a:xfrm>
        </p:grpSpPr>
        <p:sp>
          <p:nvSpPr>
            <p:cNvPr id="10249" name="Freeform 48"/>
            <p:cNvSpPr/>
            <p:nvPr/>
          </p:nvSpPr>
          <p:spPr>
            <a:xfrm>
              <a:off x="0" y="40151"/>
              <a:ext cx="314825" cy="343114"/>
            </a:xfrm>
            <a:custGeom>
              <a:avLst/>
              <a:gdLst>
                <a:gd name="txL" fmla="*/ 0 w 187"/>
                <a:gd name="txT" fmla="*/ 0 h 203"/>
                <a:gd name="txR" fmla="*/ 187 w 187"/>
                <a:gd name="txB" fmla="*/ 203 h 20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203">
                  <a:moveTo>
                    <a:pt x="74" y="97"/>
                  </a:moveTo>
                  <a:cubicBezTo>
                    <a:pt x="60" y="105"/>
                    <a:pt x="62" y="122"/>
                    <a:pt x="72" y="128"/>
                  </a:cubicBezTo>
                  <a:cubicBezTo>
                    <a:pt x="83" y="136"/>
                    <a:pt x="106" y="137"/>
                    <a:pt x="113" y="115"/>
                  </a:cubicBezTo>
                  <a:cubicBezTo>
                    <a:pt x="128" y="73"/>
                    <a:pt x="81" y="52"/>
                    <a:pt x="48" y="64"/>
                  </a:cubicBezTo>
                  <a:cubicBezTo>
                    <a:pt x="30" y="71"/>
                    <a:pt x="6" y="105"/>
                    <a:pt x="27" y="145"/>
                  </a:cubicBezTo>
                  <a:cubicBezTo>
                    <a:pt x="36" y="162"/>
                    <a:pt x="57" y="178"/>
                    <a:pt x="85" y="179"/>
                  </a:cubicBezTo>
                  <a:cubicBezTo>
                    <a:pt x="144" y="181"/>
                    <a:pt x="183" y="110"/>
                    <a:pt x="153" y="59"/>
                  </a:cubicBezTo>
                  <a:cubicBezTo>
                    <a:pt x="132" y="23"/>
                    <a:pt x="89" y="18"/>
                    <a:pt x="66" y="20"/>
                  </a:cubicBezTo>
                  <a:cubicBezTo>
                    <a:pt x="50" y="20"/>
                    <a:pt x="28" y="29"/>
                    <a:pt x="11" y="39"/>
                  </a:cubicBezTo>
                  <a:cubicBezTo>
                    <a:pt x="33" y="12"/>
                    <a:pt x="65" y="0"/>
                    <a:pt x="103" y="10"/>
                  </a:cubicBezTo>
                  <a:cubicBezTo>
                    <a:pt x="120" y="14"/>
                    <a:pt x="136" y="22"/>
                    <a:pt x="151" y="33"/>
                  </a:cubicBezTo>
                  <a:cubicBezTo>
                    <a:pt x="168" y="47"/>
                    <a:pt x="187" y="78"/>
                    <a:pt x="177" y="123"/>
                  </a:cubicBezTo>
                  <a:cubicBezTo>
                    <a:pt x="171" y="151"/>
                    <a:pt x="154" y="176"/>
                    <a:pt x="127" y="186"/>
                  </a:cubicBezTo>
                  <a:cubicBezTo>
                    <a:pt x="83" y="203"/>
                    <a:pt x="17" y="186"/>
                    <a:pt x="7" y="135"/>
                  </a:cubicBezTo>
                  <a:cubicBezTo>
                    <a:pt x="0" y="103"/>
                    <a:pt x="19" y="62"/>
                    <a:pt x="54" y="51"/>
                  </a:cubicBezTo>
                  <a:cubicBezTo>
                    <a:pt x="83" y="43"/>
                    <a:pt x="118" y="54"/>
                    <a:pt x="127" y="83"/>
                  </a:cubicBezTo>
                  <a:cubicBezTo>
                    <a:pt x="133" y="103"/>
                    <a:pt x="126" y="127"/>
                    <a:pt x="105" y="140"/>
                  </a:cubicBezTo>
                  <a:cubicBezTo>
                    <a:pt x="98" y="144"/>
                    <a:pt x="83" y="148"/>
                    <a:pt x="68" y="142"/>
                  </a:cubicBezTo>
                  <a:cubicBezTo>
                    <a:pt x="40" y="130"/>
                    <a:pt x="44" y="109"/>
                    <a:pt x="53" y="100"/>
                  </a:cubicBezTo>
                  <a:cubicBezTo>
                    <a:pt x="60" y="93"/>
                    <a:pt x="69" y="95"/>
                    <a:pt x="74" y="9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>
              <a:normAutofit/>
            </a:bodyPr>
            <a:p>
              <a:endParaRPr sz="200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10250" name="文本框 4"/>
            <p:cNvSpPr/>
            <p:nvPr/>
          </p:nvSpPr>
          <p:spPr>
            <a:xfrm>
              <a:off x="365927" y="0"/>
              <a:ext cx="1962271" cy="413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p>
              <a:r>
                <a:rPr lang="en-US" altLang="zh-CN" dirty="0">
                  <a:ea typeface="宋体" panose="02010600030101010101" pitchFamily="2" charset="-122"/>
                </a:rPr>
                <a:t>Based on (1)scaling property</a:t>
              </a:r>
              <a:endParaRPr lang="en-US" altLang="zh-CN" dirty="0">
                <a:ea typeface="宋体" panose="02010600030101010101" pitchFamily="2" charset="-122"/>
              </a:endParaRPr>
            </a:p>
            <a:p>
              <a:r>
                <a:rPr lang="en-US" altLang="zh-CN" dirty="0">
                  <a:ea typeface="宋体" panose="02010600030101010101" pitchFamily="2" charset="-122"/>
                </a:rPr>
                <a:t>(2)modulation property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0251" name="组合 26"/>
          <p:cNvGrpSpPr/>
          <p:nvPr/>
        </p:nvGrpSpPr>
        <p:grpSpPr>
          <a:xfrm>
            <a:off x="5927725" y="4611688"/>
            <a:ext cx="4298950" cy="763587"/>
            <a:chOff x="0" y="0"/>
            <a:chExt cx="2328198" cy="413379"/>
          </a:xfrm>
        </p:grpSpPr>
        <p:sp>
          <p:nvSpPr>
            <p:cNvPr id="10252" name="Freeform 48"/>
            <p:cNvSpPr/>
            <p:nvPr/>
          </p:nvSpPr>
          <p:spPr>
            <a:xfrm>
              <a:off x="0" y="40151"/>
              <a:ext cx="314825" cy="343114"/>
            </a:xfrm>
            <a:custGeom>
              <a:avLst/>
              <a:gdLst>
                <a:gd name="txL" fmla="*/ 0 w 187"/>
                <a:gd name="txT" fmla="*/ 0 h 203"/>
                <a:gd name="txR" fmla="*/ 187 w 187"/>
                <a:gd name="txB" fmla="*/ 203 h 20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203">
                  <a:moveTo>
                    <a:pt x="74" y="97"/>
                  </a:moveTo>
                  <a:cubicBezTo>
                    <a:pt x="60" y="105"/>
                    <a:pt x="62" y="122"/>
                    <a:pt x="72" y="128"/>
                  </a:cubicBezTo>
                  <a:cubicBezTo>
                    <a:pt x="83" y="136"/>
                    <a:pt x="106" y="137"/>
                    <a:pt x="113" y="115"/>
                  </a:cubicBezTo>
                  <a:cubicBezTo>
                    <a:pt x="128" y="73"/>
                    <a:pt x="81" y="52"/>
                    <a:pt x="48" y="64"/>
                  </a:cubicBezTo>
                  <a:cubicBezTo>
                    <a:pt x="30" y="71"/>
                    <a:pt x="6" y="105"/>
                    <a:pt x="27" y="145"/>
                  </a:cubicBezTo>
                  <a:cubicBezTo>
                    <a:pt x="36" y="162"/>
                    <a:pt x="57" y="178"/>
                    <a:pt x="85" y="179"/>
                  </a:cubicBezTo>
                  <a:cubicBezTo>
                    <a:pt x="144" y="181"/>
                    <a:pt x="183" y="110"/>
                    <a:pt x="153" y="59"/>
                  </a:cubicBezTo>
                  <a:cubicBezTo>
                    <a:pt x="132" y="23"/>
                    <a:pt x="89" y="18"/>
                    <a:pt x="66" y="20"/>
                  </a:cubicBezTo>
                  <a:cubicBezTo>
                    <a:pt x="50" y="20"/>
                    <a:pt x="28" y="29"/>
                    <a:pt x="11" y="39"/>
                  </a:cubicBezTo>
                  <a:cubicBezTo>
                    <a:pt x="33" y="12"/>
                    <a:pt x="65" y="0"/>
                    <a:pt x="103" y="10"/>
                  </a:cubicBezTo>
                  <a:cubicBezTo>
                    <a:pt x="120" y="14"/>
                    <a:pt x="136" y="22"/>
                    <a:pt x="151" y="33"/>
                  </a:cubicBezTo>
                  <a:cubicBezTo>
                    <a:pt x="168" y="47"/>
                    <a:pt x="187" y="78"/>
                    <a:pt x="177" y="123"/>
                  </a:cubicBezTo>
                  <a:cubicBezTo>
                    <a:pt x="171" y="151"/>
                    <a:pt x="154" y="176"/>
                    <a:pt x="127" y="186"/>
                  </a:cubicBezTo>
                  <a:cubicBezTo>
                    <a:pt x="83" y="203"/>
                    <a:pt x="17" y="186"/>
                    <a:pt x="7" y="135"/>
                  </a:cubicBezTo>
                  <a:cubicBezTo>
                    <a:pt x="0" y="103"/>
                    <a:pt x="19" y="62"/>
                    <a:pt x="54" y="51"/>
                  </a:cubicBezTo>
                  <a:cubicBezTo>
                    <a:pt x="83" y="43"/>
                    <a:pt x="118" y="54"/>
                    <a:pt x="127" y="83"/>
                  </a:cubicBezTo>
                  <a:cubicBezTo>
                    <a:pt x="133" y="103"/>
                    <a:pt x="126" y="127"/>
                    <a:pt x="105" y="140"/>
                  </a:cubicBezTo>
                  <a:cubicBezTo>
                    <a:pt x="98" y="144"/>
                    <a:pt x="83" y="148"/>
                    <a:pt x="68" y="142"/>
                  </a:cubicBezTo>
                  <a:cubicBezTo>
                    <a:pt x="40" y="130"/>
                    <a:pt x="44" y="109"/>
                    <a:pt x="53" y="100"/>
                  </a:cubicBezTo>
                  <a:cubicBezTo>
                    <a:pt x="60" y="93"/>
                    <a:pt x="69" y="95"/>
                    <a:pt x="74" y="9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>
              <a:normAutofit/>
            </a:bodyPr>
            <a:p>
              <a:endParaRPr sz="200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10253" name="文本框 4"/>
            <p:cNvSpPr/>
            <p:nvPr/>
          </p:nvSpPr>
          <p:spPr>
            <a:xfrm>
              <a:off x="365927" y="0"/>
              <a:ext cx="1962271" cy="413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p>
              <a:r>
                <a:rPr lang="en-US" altLang="zh-CN" dirty="0">
                  <a:ea typeface="宋体" panose="02010600030101010101" pitchFamily="2" charset="-122"/>
                </a:rPr>
                <a:t>completeness is guaranteed by Chinese Remainder Theorem 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58"/>
          <p:cNvSpPr/>
          <p:nvPr/>
        </p:nvSpPr>
        <p:spPr>
          <a:xfrm>
            <a:off x="10226675" y="411163"/>
            <a:ext cx="952500" cy="1011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/>
          </a:bodyPr>
          <a:p>
            <a:pPr algn="ctr"/>
            <a:endParaRPr>
              <a:ea typeface="宋体" panose="02010600030101010101" pitchFamily="2" charset="-122"/>
            </a:endParaRPr>
          </a:p>
        </p:txBody>
      </p:sp>
      <p:sp>
        <p:nvSpPr>
          <p:cNvPr id="11267" name="文本框 159"/>
          <p:cNvSpPr/>
          <p:nvPr/>
        </p:nvSpPr>
        <p:spPr>
          <a:xfrm>
            <a:off x="10966450" y="1422400"/>
            <a:ext cx="952500" cy="10128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/>
          </a:bodyPr>
          <a:p>
            <a:pPr algn="ctr"/>
            <a:endParaRPr>
              <a:ea typeface="宋体" panose="02010600030101010101" pitchFamily="2" charset="-122"/>
            </a:endParaRPr>
          </a:p>
        </p:txBody>
      </p:sp>
      <p:sp>
        <p:nvSpPr>
          <p:cNvPr id="11268" name="文本框 22"/>
          <p:cNvSpPr/>
          <p:nvPr/>
        </p:nvSpPr>
        <p:spPr>
          <a:xfrm rot="5400000">
            <a:off x="9126538" y="2887663"/>
            <a:ext cx="3103562" cy="6746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normAutofit fontScale="60000"/>
          </a:bodyPr>
          <a:p>
            <a:r>
              <a:rPr lang="en-US" altLang="x-none" sz="3600" dirty="0">
                <a:solidFill>
                  <a:schemeClr val="accent2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filtering to isolate frequency</a:t>
            </a:r>
            <a:endParaRPr lang="en-US" altLang="x-none" sz="3600" dirty="0">
              <a:solidFill>
                <a:schemeClr val="accent2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grpSp>
        <p:nvGrpSpPr>
          <p:cNvPr id="11269" name="组合 25"/>
          <p:cNvGrpSpPr/>
          <p:nvPr/>
        </p:nvGrpSpPr>
        <p:grpSpPr>
          <a:xfrm>
            <a:off x="1039813" y="2314575"/>
            <a:ext cx="4298950" cy="763588"/>
            <a:chOff x="0" y="0"/>
            <a:chExt cx="2328198" cy="413379"/>
          </a:xfrm>
        </p:grpSpPr>
        <p:sp>
          <p:nvSpPr>
            <p:cNvPr id="11270" name="Freeform 48"/>
            <p:cNvSpPr/>
            <p:nvPr/>
          </p:nvSpPr>
          <p:spPr>
            <a:xfrm>
              <a:off x="0" y="40151"/>
              <a:ext cx="314825" cy="343114"/>
            </a:xfrm>
            <a:custGeom>
              <a:avLst/>
              <a:gdLst>
                <a:gd name="txL" fmla="*/ 0 w 187"/>
                <a:gd name="txT" fmla="*/ 0 h 203"/>
                <a:gd name="txR" fmla="*/ 187 w 187"/>
                <a:gd name="txB" fmla="*/ 203 h 20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203">
                  <a:moveTo>
                    <a:pt x="74" y="97"/>
                  </a:moveTo>
                  <a:cubicBezTo>
                    <a:pt x="60" y="105"/>
                    <a:pt x="62" y="122"/>
                    <a:pt x="72" y="128"/>
                  </a:cubicBezTo>
                  <a:cubicBezTo>
                    <a:pt x="83" y="136"/>
                    <a:pt x="106" y="137"/>
                    <a:pt x="113" y="115"/>
                  </a:cubicBezTo>
                  <a:cubicBezTo>
                    <a:pt x="128" y="73"/>
                    <a:pt x="81" y="52"/>
                    <a:pt x="48" y="64"/>
                  </a:cubicBezTo>
                  <a:cubicBezTo>
                    <a:pt x="30" y="71"/>
                    <a:pt x="6" y="105"/>
                    <a:pt x="27" y="145"/>
                  </a:cubicBezTo>
                  <a:cubicBezTo>
                    <a:pt x="36" y="162"/>
                    <a:pt x="57" y="178"/>
                    <a:pt x="85" y="179"/>
                  </a:cubicBezTo>
                  <a:cubicBezTo>
                    <a:pt x="144" y="181"/>
                    <a:pt x="183" y="110"/>
                    <a:pt x="153" y="59"/>
                  </a:cubicBezTo>
                  <a:cubicBezTo>
                    <a:pt x="132" y="23"/>
                    <a:pt x="89" y="18"/>
                    <a:pt x="66" y="20"/>
                  </a:cubicBezTo>
                  <a:cubicBezTo>
                    <a:pt x="50" y="20"/>
                    <a:pt x="28" y="29"/>
                    <a:pt x="11" y="39"/>
                  </a:cubicBezTo>
                  <a:cubicBezTo>
                    <a:pt x="33" y="12"/>
                    <a:pt x="65" y="0"/>
                    <a:pt x="103" y="10"/>
                  </a:cubicBezTo>
                  <a:cubicBezTo>
                    <a:pt x="120" y="14"/>
                    <a:pt x="136" y="22"/>
                    <a:pt x="151" y="33"/>
                  </a:cubicBezTo>
                  <a:cubicBezTo>
                    <a:pt x="168" y="47"/>
                    <a:pt x="187" y="78"/>
                    <a:pt x="177" y="123"/>
                  </a:cubicBezTo>
                  <a:cubicBezTo>
                    <a:pt x="171" y="151"/>
                    <a:pt x="154" y="176"/>
                    <a:pt x="127" y="186"/>
                  </a:cubicBezTo>
                  <a:cubicBezTo>
                    <a:pt x="83" y="203"/>
                    <a:pt x="17" y="186"/>
                    <a:pt x="7" y="135"/>
                  </a:cubicBezTo>
                  <a:cubicBezTo>
                    <a:pt x="0" y="103"/>
                    <a:pt x="19" y="62"/>
                    <a:pt x="54" y="51"/>
                  </a:cubicBezTo>
                  <a:cubicBezTo>
                    <a:pt x="83" y="43"/>
                    <a:pt x="118" y="54"/>
                    <a:pt x="127" y="83"/>
                  </a:cubicBezTo>
                  <a:cubicBezTo>
                    <a:pt x="133" y="103"/>
                    <a:pt x="126" y="127"/>
                    <a:pt x="105" y="140"/>
                  </a:cubicBezTo>
                  <a:cubicBezTo>
                    <a:pt x="98" y="144"/>
                    <a:pt x="83" y="148"/>
                    <a:pt x="68" y="142"/>
                  </a:cubicBezTo>
                  <a:cubicBezTo>
                    <a:pt x="40" y="130"/>
                    <a:pt x="44" y="109"/>
                    <a:pt x="53" y="100"/>
                  </a:cubicBezTo>
                  <a:cubicBezTo>
                    <a:pt x="60" y="93"/>
                    <a:pt x="69" y="95"/>
                    <a:pt x="74" y="9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>
              <a:normAutofit/>
            </a:bodyPr>
            <a:p>
              <a:endParaRPr sz="200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11271" name="文本框 4"/>
            <p:cNvSpPr/>
            <p:nvPr/>
          </p:nvSpPr>
          <p:spPr>
            <a:xfrm>
              <a:off x="365927" y="0"/>
              <a:ext cx="1962271" cy="413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p>
              <a:r>
                <a:rPr lang="en-US" altLang="zh-CN" dirty="0">
                  <a:ea typeface="宋体" panose="02010600030101010101" pitchFamily="2" charset="-122"/>
                </a:rPr>
                <a:t>If we meet collided problem,we give up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1272" name="组合 28"/>
          <p:cNvGrpSpPr/>
          <p:nvPr/>
        </p:nvGrpSpPr>
        <p:grpSpPr>
          <a:xfrm>
            <a:off x="5673725" y="2314575"/>
            <a:ext cx="4298950" cy="763588"/>
            <a:chOff x="0" y="0"/>
            <a:chExt cx="2328198" cy="413379"/>
          </a:xfrm>
        </p:grpSpPr>
        <p:sp>
          <p:nvSpPr>
            <p:cNvPr id="11273" name="Freeform 48"/>
            <p:cNvSpPr/>
            <p:nvPr/>
          </p:nvSpPr>
          <p:spPr>
            <a:xfrm>
              <a:off x="0" y="40151"/>
              <a:ext cx="314825" cy="343114"/>
            </a:xfrm>
            <a:custGeom>
              <a:avLst/>
              <a:gdLst>
                <a:gd name="txL" fmla="*/ 0 w 187"/>
                <a:gd name="txT" fmla="*/ 0 h 203"/>
                <a:gd name="txR" fmla="*/ 187 w 187"/>
                <a:gd name="txB" fmla="*/ 203 h 20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203">
                  <a:moveTo>
                    <a:pt x="74" y="97"/>
                  </a:moveTo>
                  <a:cubicBezTo>
                    <a:pt x="60" y="105"/>
                    <a:pt x="62" y="122"/>
                    <a:pt x="72" y="128"/>
                  </a:cubicBezTo>
                  <a:cubicBezTo>
                    <a:pt x="83" y="136"/>
                    <a:pt x="106" y="137"/>
                    <a:pt x="113" y="115"/>
                  </a:cubicBezTo>
                  <a:cubicBezTo>
                    <a:pt x="128" y="73"/>
                    <a:pt x="81" y="52"/>
                    <a:pt x="48" y="64"/>
                  </a:cubicBezTo>
                  <a:cubicBezTo>
                    <a:pt x="30" y="71"/>
                    <a:pt x="6" y="105"/>
                    <a:pt x="27" y="145"/>
                  </a:cubicBezTo>
                  <a:cubicBezTo>
                    <a:pt x="36" y="162"/>
                    <a:pt x="57" y="178"/>
                    <a:pt x="85" y="179"/>
                  </a:cubicBezTo>
                  <a:cubicBezTo>
                    <a:pt x="144" y="181"/>
                    <a:pt x="183" y="110"/>
                    <a:pt x="153" y="59"/>
                  </a:cubicBezTo>
                  <a:cubicBezTo>
                    <a:pt x="132" y="23"/>
                    <a:pt x="89" y="18"/>
                    <a:pt x="66" y="20"/>
                  </a:cubicBezTo>
                  <a:cubicBezTo>
                    <a:pt x="50" y="20"/>
                    <a:pt x="28" y="29"/>
                    <a:pt x="11" y="39"/>
                  </a:cubicBezTo>
                  <a:cubicBezTo>
                    <a:pt x="33" y="12"/>
                    <a:pt x="65" y="0"/>
                    <a:pt x="103" y="10"/>
                  </a:cubicBezTo>
                  <a:cubicBezTo>
                    <a:pt x="120" y="14"/>
                    <a:pt x="136" y="22"/>
                    <a:pt x="151" y="33"/>
                  </a:cubicBezTo>
                  <a:cubicBezTo>
                    <a:pt x="168" y="47"/>
                    <a:pt x="187" y="78"/>
                    <a:pt x="177" y="123"/>
                  </a:cubicBezTo>
                  <a:cubicBezTo>
                    <a:pt x="171" y="151"/>
                    <a:pt x="154" y="176"/>
                    <a:pt x="127" y="186"/>
                  </a:cubicBezTo>
                  <a:cubicBezTo>
                    <a:pt x="83" y="203"/>
                    <a:pt x="17" y="186"/>
                    <a:pt x="7" y="135"/>
                  </a:cubicBezTo>
                  <a:cubicBezTo>
                    <a:pt x="0" y="103"/>
                    <a:pt x="19" y="62"/>
                    <a:pt x="54" y="51"/>
                  </a:cubicBezTo>
                  <a:cubicBezTo>
                    <a:pt x="83" y="43"/>
                    <a:pt x="118" y="54"/>
                    <a:pt x="127" y="83"/>
                  </a:cubicBezTo>
                  <a:cubicBezTo>
                    <a:pt x="133" y="103"/>
                    <a:pt x="126" y="127"/>
                    <a:pt x="105" y="140"/>
                  </a:cubicBezTo>
                  <a:cubicBezTo>
                    <a:pt x="98" y="144"/>
                    <a:pt x="83" y="148"/>
                    <a:pt x="68" y="142"/>
                  </a:cubicBezTo>
                  <a:cubicBezTo>
                    <a:pt x="40" y="130"/>
                    <a:pt x="44" y="109"/>
                    <a:pt x="53" y="100"/>
                  </a:cubicBezTo>
                  <a:cubicBezTo>
                    <a:pt x="60" y="93"/>
                    <a:pt x="69" y="95"/>
                    <a:pt x="74" y="9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>
              <a:normAutofit/>
            </a:bodyPr>
            <a:p>
              <a:endParaRPr sz="2000">
                <a:solidFill>
                  <a:srgbClr val="5F5F5F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endParaRPr>
            </a:p>
          </p:txBody>
        </p:sp>
        <p:sp>
          <p:nvSpPr>
            <p:cNvPr id="11274" name="文本框 4"/>
            <p:cNvSpPr/>
            <p:nvPr/>
          </p:nvSpPr>
          <p:spPr>
            <a:xfrm>
              <a:off x="365927" y="0"/>
              <a:ext cx="1962271" cy="413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p>
              <a:r>
                <a:rPr lang="en-US" altLang="zh-CN" dirty="0">
                  <a:ea typeface="宋体" panose="02010600030101010101" pitchFamily="2" charset="-122"/>
                </a:rPr>
                <a:t>Window function for frequency leakage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6"/>
          <p:cNvPicPr>
            <a:picLocks noChangeAspect="1"/>
          </p:cNvPicPr>
          <p:nvPr/>
        </p:nvPicPr>
        <p:blipFill>
          <a:blip r:embed="rId1"/>
          <a:srcRect l="54689" t="226" r="296" b="72881"/>
          <a:stretch>
            <a:fillRect/>
          </a:stretch>
        </p:blipFill>
        <p:spPr>
          <a:xfrm>
            <a:off x="9729788" y="0"/>
            <a:ext cx="2436812" cy="258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圆角矩形 195"/>
          <p:cNvSpPr/>
          <p:nvPr/>
        </p:nvSpPr>
        <p:spPr>
          <a:xfrm rot="21437769">
            <a:off x="1774825" y="1774825"/>
            <a:ext cx="3570288" cy="984250"/>
          </a:xfrm>
          <a:custGeom>
            <a:avLst/>
            <a:gdLst>
              <a:gd name="txL" fmla="*/ 0 w 1782331"/>
              <a:gd name="txT" fmla="*/ 0 h 343241"/>
              <a:gd name="txR" fmla="*/ 1782331 w 1782331"/>
              <a:gd name="txB" fmla="*/ 343241 h 343241"/>
            </a:gdLst>
            <a:ahLst/>
            <a:cxnLst>
              <a:cxn ang="0">
                <a:pos x="0" y="76481"/>
              </a:cxn>
              <a:cxn ang="0">
                <a:pos x="76468" y="13"/>
              </a:cxn>
              <a:cxn ang="0">
                <a:pos x="892773" y="64307"/>
              </a:cxn>
              <a:cxn ang="0">
                <a:pos x="1705863" y="13"/>
              </a:cxn>
              <a:cxn ang="0">
                <a:pos x="1782331" y="76481"/>
              </a:cxn>
              <a:cxn ang="0">
                <a:pos x="1782331" y="266773"/>
              </a:cxn>
              <a:cxn ang="0">
                <a:pos x="1705863" y="343241"/>
              </a:cxn>
              <a:cxn ang="0">
                <a:pos x="847677" y="308828"/>
              </a:cxn>
              <a:cxn ang="0">
                <a:pos x="76468" y="343241"/>
              </a:cxn>
              <a:cxn ang="0">
                <a:pos x="0" y="266773"/>
              </a:cxn>
              <a:cxn ang="0">
                <a:pos x="0" y="76481"/>
              </a:cxn>
            </a:cxnLst>
            <a:rect l="txL" t="txT" r="txR" b="tx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0" tIns="0" rIns="0" bIns="0" anchor="ctr">
            <a:normAutofit/>
          </a:bodyPr>
          <a:p>
            <a:pPr algn="ctr"/>
            <a:r>
              <a:rPr lang="en-US" altLang="zh-CN" dirty="0">
                <a:ea typeface="宋体" panose="02010600030101010101" pitchFamily="2" charset="-122"/>
              </a:rPr>
              <a:t>Phase Encoding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圆角矩形 195"/>
          <p:cNvSpPr/>
          <p:nvPr/>
        </p:nvSpPr>
        <p:spPr>
          <a:xfrm rot="-21437770" flipH="1">
            <a:off x="4232275" y="3460750"/>
            <a:ext cx="3568700" cy="985838"/>
          </a:xfrm>
          <a:custGeom>
            <a:avLst/>
            <a:gdLst>
              <a:gd name="txL" fmla="*/ 0 w 1782331"/>
              <a:gd name="txT" fmla="*/ 0 h 343241"/>
              <a:gd name="txR" fmla="*/ 1782331 w 1782331"/>
              <a:gd name="txB" fmla="*/ 343241 h 343241"/>
            </a:gdLst>
            <a:ahLst/>
            <a:cxnLst>
              <a:cxn ang="0">
                <a:pos x="0" y="76481"/>
              </a:cxn>
              <a:cxn ang="0">
                <a:pos x="76468" y="13"/>
              </a:cxn>
              <a:cxn ang="0">
                <a:pos x="892773" y="64307"/>
              </a:cxn>
              <a:cxn ang="0">
                <a:pos x="1705863" y="13"/>
              </a:cxn>
              <a:cxn ang="0">
                <a:pos x="1782331" y="76481"/>
              </a:cxn>
              <a:cxn ang="0">
                <a:pos x="1782331" y="266773"/>
              </a:cxn>
              <a:cxn ang="0">
                <a:pos x="1705863" y="343241"/>
              </a:cxn>
              <a:cxn ang="0">
                <a:pos x="847677" y="308828"/>
              </a:cxn>
              <a:cxn ang="0">
                <a:pos x="76468" y="343241"/>
              </a:cxn>
              <a:cxn ang="0">
                <a:pos x="0" y="266773"/>
              </a:cxn>
              <a:cxn ang="0">
                <a:pos x="0" y="76481"/>
              </a:cxn>
            </a:cxnLst>
            <a:rect l="txL" t="txT" r="txR" b="tx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0" tIns="0" rIns="0" bIns="0" anchor="ctr">
            <a:normAutofit/>
          </a:bodyPr>
          <a:p>
            <a:pPr algn="ctr"/>
            <a:r>
              <a:rPr lang="en-US" altLang="x-none" dirty="0">
                <a:ea typeface="宋体" panose="02010600030101010101" pitchFamily="2" charset="-122"/>
              </a:rPr>
              <a:t>binary searching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3" name="圆角矩形 195"/>
          <p:cNvSpPr/>
          <p:nvPr/>
        </p:nvSpPr>
        <p:spPr>
          <a:xfrm rot="227358">
            <a:off x="6735763" y="5180013"/>
            <a:ext cx="3568700" cy="985837"/>
          </a:xfrm>
          <a:custGeom>
            <a:avLst/>
            <a:gdLst>
              <a:gd name="txL" fmla="*/ 0 w 1782331"/>
              <a:gd name="txT" fmla="*/ 0 h 343241"/>
              <a:gd name="txR" fmla="*/ 1782331 w 1782331"/>
              <a:gd name="txB" fmla="*/ 343241 h 343241"/>
            </a:gdLst>
            <a:ahLst/>
            <a:cxnLst>
              <a:cxn ang="0">
                <a:pos x="0" y="76481"/>
              </a:cxn>
              <a:cxn ang="0">
                <a:pos x="76468" y="13"/>
              </a:cxn>
              <a:cxn ang="0">
                <a:pos x="892773" y="64307"/>
              </a:cxn>
              <a:cxn ang="0">
                <a:pos x="1705863" y="13"/>
              </a:cxn>
              <a:cxn ang="0">
                <a:pos x="1782331" y="76481"/>
              </a:cxn>
              <a:cxn ang="0">
                <a:pos x="1782331" y="266773"/>
              </a:cxn>
              <a:cxn ang="0">
                <a:pos x="1705863" y="343241"/>
              </a:cxn>
              <a:cxn ang="0">
                <a:pos x="847677" y="308828"/>
              </a:cxn>
              <a:cxn ang="0">
                <a:pos x="76468" y="343241"/>
              </a:cxn>
              <a:cxn ang="0">
                <a:pos x="0" y="266773"/>
              </a:cxn>
              <a:cxn ang="0">
                <a:pos x="0" y="76481"/>
              </a:cxn>
            </a:cxnLst>
            <a:rect l="txL" t="txT" r="txR" b="tx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rgbClr val="92D050"/>
          </a:solidFill>
          <a:ln w="1905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0" tIns="0" rIns="0" bIns="0" anchor="ctr">
            <a:normAutofit/>
          </a:bodyPr>
          <a:p>
            <a:pPr algn="ctr"/>
            <a:r>
              <a:rPr lang="en-US" altLang="x-none" dirty="0">
                <a:ea typeface="宋体" panose="02010600030101010101" pitchFamily="2" charset="-122"/>
              </a:rPr>
              <a:t>aliased based search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7414" name="文本框 11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>
              <a:lnSpc>
                <a:spcPct val="90000"/>
              </a:lnSpc>
              <a:buNone/>
            </a:pPr>
            <a:r>
              <a:rPr lang="en-US" sz="4400" b="1" dirty="0">
                <a:solidFill>
                  <a:schemeClr val="accent1"/>
                </a:solidFill>
                <a:latin typeface="Arial" panose="020B0604020202020204" charset="-122"/>
                <a:ea typeface="黑体" panose="02010609060101010101" charset="-122"/>
                <a:sym typeface="Arial" panose="020B0604020202020204" charset="-122"/>
              </a:rPr>
              <a:t>Recovery</a:t>
            </a:r>
            <a:endParaRPr lang="en-US" sz="4400" b="1" dirty="0">
              <a:solidFill>
                <a:schemeClr val="accent1"/>
              </a:solidFill>
              <a:latin typeface="Arial" panose="020B0604020202020204" charset="-122"/>
              <a:ea typeface="黑体" panose="02010609060101010101" charset="-122"/>
              <a:sym typeface="Arial" panose="020B0604020202020204" charset="-122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C9126"/>
      </a:accent1>
      <a:accent2>
        <a:srgbClr val="0890D0"/>
      </a:accent2>
      <a:accent3>
        <a:srgbClr val="FFFFFF"/>
      </a:accent3>
      <a:accent4>
        <a:srgbClr val="515151"/>
      </a:accent4>
      <a:accent5>
        <a:srgbClr val="F4C7AB"/>
      </a:accent5>
      <a:accent6>
        <a:srgbClr val="0681BA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C9126"/>
      </a:accent1>
      <a:accent2>
        <a:srgbClr val="0890D0"/>
      </a:accent2>
      <a:accent3>
        <a:srgbClr val="FFFFFF"/>
      </a:accent3>
      <a:accent4>
        <a:srgbClr val="515151"/>
      </a:accent4>
      <a:accent5>
        <a:srgbClr val="F4C7AB"/>
      </a:accent5>
      <a:accent6>
        <a:srgbClr val="0681BA"/>
      </a:accent6>
      <a:hlink>
        <a:srgbClr val="00B0F0"/>
      </a:hlink>
      <a:folHlink>
        <a:srgbClr val="AFB2B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</Words>
  <Application>WPS Presentation</Application>
  <PresentationFormat>宽屏</PresentationFormat>
  <Paragraphs>122</Paragraphs>
  <Slides>13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</vt:lpstr>
      <vt:lpstr>黑体</vt:lpstr>
      <vt:lpstr>Arial Unicode MS</vt:lpstr>
      <vt:lpstr>A000120140530A99PPBG</vt:lpstr>
      <vt:lpstr>Equation.KSEE3</vt:lpstr>
      <vt:lpstr>Equation.KSEE3</vt:lpstr>
      <vt:lpstr>Equation.KSEE3</vt:lpstr>
      <vt:lpstr>Equation.KSEE3</vt:lpstr>
      <vt:lpstr>Sparse Fourier transform Final Project Report</vt:lpstr>
      <vt:lpstr>PowerPoint 演示文稿</vt:lpstr>
      <vt:lpstr>PowerPoint 演示文稿</vt:lpstr>
      <vt:lpstr>The theoretical framework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wentao zhu</cp:lastModifiedBy>
  <cp:revision>287</cp:revision>
  <dcterms:created xsi:type="dcterms:W3CDTF">2015-09-21T02:24:00Z</dcterms:created>
  <dcterms:modified xsi:type="dcterms:W3CDTF">2017-12-08T04:05:47Z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