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67" r:id="rId3"/>
    <p:sldId id="283" r:id="rId4"/>
    <p:sldId id="289" r:id="rId5"/>
    <p:sldId id="290" r:id="rId6"/>
    <p:sldId id="291" r:id="rId7"/>
    <p:sldId id="258" r:id="rId8"/>
    <p:sldId id="279" r:id="rId9"/>
    <p:sldId id="260" r:id="rId10"/>
    <p:sldId id="288" r:id="rId11"/>
    <p:sldId id="280" r:id="rId12"/>
    <p:sldId id="284" r:id="rId13"/>
    <p:sldId id="292" r:id="rId14"/>
    <p:sldId id="277" r:id="rId15"/>
    <p:sldId id="276" r:id="rId16"/>
    <p:sldId id="285" r:id="rId17"/>
    <p:sldId id="264" r:id="rId18"/>
    <p:sldId id="286" r:id="rId19"/>
    <p:sldId id="287" r:id="rId20"/>
    <p:sldId id="281" r:id="rId21"/>
    <p:sldId id="278"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26F9137-EFF4-4F7D-BC8F-1126CE9790EF}">
          <p14:sldIdLst>
            <p14:sldId id="256"/>
            <p14:sldId id="267"/>
            <p14:sldId id="283"/>
            <p14:sldId id="289"/>
            <p14:sldId id="290"/>
            <p14:sldId id="291"/>
          </p14:sldIdLst>
        </p14:section>
        <p14:section name="Abschnitt ohne Titel" id="{1DCF41D1-C16C-4894-82B6-7054B103FE88}">
          <p14:sldIdLst>
            <p14:sldId id="258"/>
            <p14:sldId id="279"/>
            <p14:sldId id="260"/>
            <p14:sldId id="288"/>
            <p14:sldId id="280"/>
            <p14:sldId id="284"/>
            <p14:sldId id="292"/>
            <p14:sldId id="277"/>
            <p14:sldId id="276"/>
            <p14:sldId id="285"/>
            <p14:sldId id="264"/>
            <p14:sldId id="286"/>
            <p14:sldId id="287"/>
            <p14:sldId id="281"/>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agozhynskyi Andrii" initials="DA" lastIdx="9" clrIdx="0">
    <p:extLst>
      <p:ext uri="{19B8F6BF-5375-455C-9EA6-DF929625EA0E}">
        <p15:presenceInfo xmlns:p15="http://schemas.microsoft.com/office/powerpoint/2012/main" userId="Dragozhynskyi Andri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varScale="1">
        <p:scale>
          <a:sx n="79" d="100"/>
          <a:sy n="79" d="100"/>
        </p:scale>
        <p:origin x="72" y="86"/>
      </p:cViewPr>
      <p:guideLst/>
    </p:cSldViewPr>
  </p:slideViewPr>
  <p:notesTextViewPr>
    <p:cViewPr>
      <p:scale>
        <a:sx n="1" d="1"/>
        <a:sy n="1" d="1"/>
      </p:scale>
      <p:origin x="0" y="0"/>
    </p:cViewPr>
  </p:notesTextViewPr>
  <p:notesViewPr>
    <p:cSldViewPr showGuides="1">
      <p:cViewPr varScale="1">
        <p:scale>
          <a:sx n="90" d="100"/>
          <a:sy n="90" d="100"/>
        </p:scale>
        <p:origin x="37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7T14:15:53.412" idx="2">
    <p:pos x="10" y="10"/>
    <p:text>Das Unternehmen wollte seinen Kundenstamm durch die Marketplace und sozialen Netzwerken erweitern.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7T14:14:05.141" idx="1">
    <p:pos x="10" y="10"/>
    <p:text>Das Reisebüro ReisenWelt ist ein junges und schnell wachsendes Unternehmen mit erfahrenen Mitarbeitern. Derzeit verbreitet das Reisebüro Informationen über Tours durch Anzeigen in Printmedien.Außerdem stellte sich heraus, dass jeder Mitarbeiter/in hat seine eigenen Informationen über bestimmte Touren getrennte von anderen Mitarbeiter, die in unterschiedlichen Formaten gespeichert sind. Einen Mitarbeiter/in man kann nur bestimmte Touren bieten, deswegen Kunden haben keine Möglichkeit allgemeinen Informationen über alles Touren bekommen.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7-17T14:16:27.544" idx="3">
    <p:pos x="10" y="10"/>
    <p:text>Bei einem Gespräch mit einem Vertreter des Reisebüros im Rahmen eines Gesamt Projekte entstand die Idee, zuerst die Daten zu strukturieren und in eine Datenbank hinzufügen danach alle Daten in einer lokalen Desktop-Anwendung für die Mitarbeiter des Unternehmens darstellen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7-17T15:55:14.577" idx="5">
    <p:pos x="10" y="10"/>
    <p:text>Auf der Grundlage des Anwendungsfalldiagramms  ich die wichtigsten Entitäten und teilte die Entitäten in zwei Gruppen ein: Die erste Gruppe umfasst Touren und Type und die zweite Gruppe umfasst Hotel, HotelComment, HotelImage und Country.</p:text>
    <p:extLst>
      <p:ext uri="{C676402C-5697-4E1C-873F-D02D1690AC5C}">
        <p15:threadingInfo xmlns:p15="http://schemas.microsoft.com/office/powerpoint/2012/main" timeZoneBias="-120"/>
      </p:ext>
    </p:extLst>
  </p:cm>
  <p:cm authorId="1" dt="2022-07-17T16:06:22.747" idx="8">
    <p:pos x="146" y="146"/>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7-17T16:06:58.082" idx="9">
    <p:pos x="10" y="10"/>
    <p:text>identifizierte  ihre Attribute und Beziehung</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7-17T15:57:41.633" idx="6">
    <p:pos x="10" y="10"/>
    <p:text>identifizierte  ihre Attribute und Beziehung</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7-17T15:53:32.200" idx="4">
    <p:pos x="6962" y="845"/>
    <p:text>Zur Durchführung des Projekts stand mir ein Arbeitsplatzrechner mit Windows 10 zur Verfügung, auf dem Microsoft Visual Studio 2022, Microsoft SQL Server 2019 und Microsoft SQL Server Management Studio 18 vorinstalliert waren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7-17T16:00:36.478" idx="7">
    <p:pos x="10" y="10"/>
    <p:text>Das Ziel dieses Projekts ist es, ein lokales Anwendungsframework mit WPF C# Technologie zu entwerfen und zu erstellen und eine strukturierte Datenbank auf Basis von Microsoft SQL Server mit MS SQL Management Studio zu erstellen, basierend auf Kundenanforderungen.
Entity Framework C# Technologie wird verwendet, um die Datenbank in der Anwendung zu behandeln.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0DD6774-CEAF-48E4-A5C8-52E9FD93D062}" type="datetime1">
              <a:rPr lang="de-DE" smtClean="0"/>
              <a:t>17.07.2022</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de-DE" smtClean="0"/>
              <a:t>‹Nr.›</a:t>
            </a:fld>
            <a:endParaRPr lang="de-DE"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B854CD51-C2EF-42C8-A86D-CF8C16A6F6DD}" type="datetime1">
              <a:rPr lang="de-DE" smtClean="0"/>
              <a:t>17.07.2022</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smtClean="0"/>
              <a:t>Formatvorlagen des Textmasters bearbeiten</a:t>
            </a:r>
            <a:endParaRPr lang="de-DE" dirty="0"/>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de-DE" smtClean="0"/>
              <a:pPr/>
              <a:t>‹Nr.›</a:t>
            </a:fld>
            <a:endParaRPr lang="de-DE"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360181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2</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408157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5</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298542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7</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369982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9</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5875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10</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262702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14</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348458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15</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21418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841221E5-7225-48EB-A4EE-420E7BFCF705}" type="slidenum">
              <a:rPr lang="de-DE" smtClean="0"/>
              <a:pPr rtl="0"/>
              <a:t>17</a:t>
            </a:fld>
            <a:endParaRPr lang="de-DE" dirty="0"/>
          </a:p>
        </p:txBody>
      </p:sp>
      <p:sp>
        <p:nvSpPr>
          <p:cNvPr id="6" name="Fußzeilenplatzhalter 5"/>
          <p:cNvSpPr>
            <a:spLocks noGrp="1"/>
          </p:cNvSpPr>
          <p:nvPr>
            <p:ph type="ftr" sz="quarter" idx="11"/>
          </p:nvPr>
        </p:nvSpPr>
        <p:spPr/>
        <p:txBody>
          <a:bodyPr/>
          <a:lstStyle/>
          <a:p>
            <a:pPr rtl="0"/>
            <a:endParaRPr lang="de-DE" dirty="0"/>
          </a:p>
        </p:txBody>
      </p:sp>
    </p:spTree>
    <p:extLst>
      <p:ext uri="{BB962C8B-B14F-4D97-AF65-F5344CB8AC3E}">
        <p14:creationId xmlns:p14="http://schemas.microsoft.com/office/powerpoint/2010/main" val="3649877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pPr rtl="0"/>
            <a:fld id="{039653FF-584C-4295-B9BD-B301234087FB}" type="datetime1">
              <a:rPr lang="de-DE" smtClean="0"/>
              <a:t>17.07.2022</a:t>
            </a:fld>
            <a:endParaRPr lang="de-DE" dirty="0"/>
          </a:p>
        </p:txBody>
      </p:sp>
      <p:sp>
        <p:nvSpPr>
          <p:cNvPr id="5" name="Footer Placeholder 4"/>
          <p:cNvSpPr>
            <a:spLocks noGrp="1"/>
          </p:cNvSpPr>
          <p:nvPr>
            <p:ph type="ftr" sz="quarter" idx="11"/>
          </p:nvPr>
        </p:nvSpPr>
        <p:spPr/>
        <p:txBody>
          <a:bodyPr/>
          <a:lstStyle/>
          <a:p>
            <a:pPr rtl="0"/>
            <a:r>
              <a:rPr lang="de-DE" smtClean="0"/>
              <a:t>Fußzeile hinzufügen</a:t>
            </a:r>
            <a:endParaRPr lang="de-DE" dirty="0"/>
          </a:p>
        </p:txBody>
      </p:sp>
      <p:sp>
        <p:nvSpPr>
          <p:cNvPr id="6" name="Slide Number Placeholder 5"/>
          <p:cNvSpPr>
            <a:spLocks noGrp="1"/>
          </p:cNvSpPr>
          <p:nvPr>
            <p:ph type="sldNum" sz="quarter" idx="12"/>
          </p:nvPr>
        </p:nvSpPr>
        <p:spPr/>
        <p:txBody>
          <a:bodyPr/>
          <a:lstStyle/>
          <a:p>
            <a:pPr rtl="0"/>
            <a:fld id="{7DC1BBB0-96F0-4077-A278-0F3FB5C104D3}" type="slidenum">
              <a:rPr lang="de-DE" smtClean="0"/>
              <a:pPr/>
              <a:t>‹Nr.›</a:t>
            </a:fld>
            <a:endParaRPr lang="de-DE"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29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9008346F-C88D-4D49-ABC1-C3DDD04515F6}" type="datetime1">
              <a:rPr lang="de-DE" smtClean="0"/>
              <a:t>17.07.2022</a:t>
            </a:fld>
            <a:endParaRPr lang="de-DE" dirty="0"/>
          </a:p>
        </p:txBody>
      </p:sp>
      <p:sp>
        <p:nvSpPr>
          <p:cNvPr id="5" name="Footer Placeholder 4"/>
          <p:cNvSpPr>
            <a:spLocks noGrp="1"/>
          </p:cNvSpPr>
          <p:nvPr>
            <p:ph type="ftr" sz="quarter" idx="11"/>
          </p:nvPr>
        </p:nvSpPr>
        <p:spPr/>
        <p:txBody>
          <a:bodyPr/>
          <a:lstStyle/>
          <a:p>
            <a:pPr rtl="0"/>
            <a:r>
              <a:rPr lang="de-DE" smtClean="0"/>
              <a:t>Fußzeile hinzufügen</a:t>
            </a:r>
            <a:endParaRPr lang="de-DE" dirty="0"/>
          </a:p>
        </p:txBody>
      </p:sp>
      <p:sp>
        <p:nvSpPr>
          <p:cNvPr id="6" name="Slide Number Placeholder 5"/>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24155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DBE19F2B-C775-47B0-A260-8177EC8DB4A2}" type="datetime1">
              <a:rPr lang="de-DE" smtClean="0"/>
              <a:t>17.07.2022</a:t>
            </a:fld>
            <a:endParaRPr lang="de-DE" dirty="0"/>
          </a:p>
        </p:txBody>
      </p:sp>
      <p:sp>
        <p:nvSpPr>
          <p:cNvPr id="5" name="Footer Placeholder 4"/>
          <p:cNvSpPr>
            <a:spLocks noGrp="1"/>
          </p:cNvSpPr>
          <p:nvPr>
            <p:ph type="ftr" sz="quarter" idx="11"/>
          </p:nvPr>
        </p:nvSpPr>
        <p:spPr/>
        <p:txBody>
          <a:bodyPr/>
          <a:lstStyle/>
          <a:p>
            <a:pPr rtl="0"/>
            <a:r>
              <a:rPr lang="de-DE" smtClean="0"/>
              <a:t>Fußzeile hinzufügen</a:t>
            </a:r>
            <a:endParaRPr lang="de-DE" dirty="0"/>
          </a:p>
        </p:txBody>
      </p:sp>
      <p:sp>
        <p:nvSpPr>
          <p:cNvPr id="6" name="Slide Number Placeholder 5"/>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2031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B7AA0633-C32E-4DB7-874D-B49CB70BC79E}" type="datetime1">
              <a:rPr lang="de-DE" smtClean="0"/>
              <a:t>17.07.2022</a:t>
            </a:fld>
            <a:endParaRPr lang="de-DE" dirty="0"/>
          </a:p>
        </p:txBody>
      </p:sp>
      <p:sp>
        <p:nvSpPr>
          <p:cNvPr id="5" name="Footer Placeholder 4"/>
          <p:cNvSpPr>
            <a:spLocks noGrp="1"/>
          </p:cNvSpPr>
          <p:nvPr>
            <p:ph type="ftr" sz="quarter" idx="11"/>
          </p:nvPr>
        </p:nvSpPr>
        <p:spPr/>
        <p:txBody>
          <a:bodyPr/>
          <a:lstStyle/>
          <a:p>
            <a:pPr rtl="0"/>
            <a:r>
              <a:rPr lang="de-DE" smtClean="0"/>
              <a:t>Fußzeile hinzufügen</a:t>
            </a:r>
            <a:endParaRPr lang="de-DE" dirty="0"/>
          </a:p>
        </p:txBody>
      </p:sp>
      <p:sp>
        <p:nvSpPr>
          <p:cNvPr id="6" name="Slide Number Placeholder 5"/>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370799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pPr rtl="0"/>
            <a:fld id="{9F11E63A-83C6-4C6B-AE73-D4ADB9AC03AA}" type="datetime1">
              <a:rPr lang="de-DE" smtClean="0"/>
              <a:t>17.07.2022</a:t>
            </a:fld>
            <a:endParaRPr lang="de-DE" dirty="0"/>
          </a:p>
        </p:txBody>
      </p:sp>
      <p:sp>
        <p:nvSpPr>
          <p:cNvPr id="5" name="Footer Placeholder 4"/>
          <p:cNvSpPr>
            <a:spLocks noGrp="1"/>
          </p:cNvSpPr>
          <p:nvPr>
            <p:ph type="ftr" sz="quarter" idx="11"/>
          </p:nvPr>
        </p:nvSpPr>
        <p:spPr/>
        <p:txBody>
          <a:bodyPr/>
          <a:lstStyle/>
          <a:p>
            <a:pPr rtl="0"/>
            <a:r>
              <a:rPr lang="de-DE" smtClean="0"/>
              <a:t>Fußzeile hinzufügen</a:t>
            </a:r>
            <a:endParaRPr lang="de-DE" dirty="0"/>
          </a:p>
        </p:txBody>
      </p:sp>
      <p:sp>
        <p:nvSpPr>
          <p:cNvPr id="6" name="Slide Number Placeholder 5"/>
          <p:cNvSpPr>
            <a:spLocks noGrp="1"/>
          </p:cNvSpPr>
          <p:nvPr>
            <p:ph type="sldNum" sz="quarter" idx="12"/>
          </p:nvPr>
        </p:nvSpPr>
        <p:spPr/>
        <p:txBody>
          <a:bodyPr/>
          <a:lstStyle/>
          <a:p>
            <a:pPr rtl="0"/>
            <a:fld id="{7DC1BBB0-96F0-4077-A278-0F3FB5C104D3}" type="slidenum">
              <a:rPr lang="de-DE" smtClean="0"/>
              <a:pPr/>
              <a:t>‹Nr.›</a:t>
            </a:fld>
            <a:endParaRPr lang="de-DE"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785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pPr rtl="0"/>
            <a:fld id="{EDD853CE-5F01-4AB7-A559-DC0F983E1BAE}" type="datetime1">
              <a:rPr lang="de-DE" smtClean="0"/>
              <a:t>17.07.2022</a:t>
            </a:fld>
            <a:endParaRPr lang="de-DE" dirty="0"/>
          </a:p>
        </p:txBody>
      </p:sp>
      <p:sp>
        <p:nvSpPr>
          <p:cNvPr id="6" name="Footer Placeholder 5"/>
          <p:cNvSpPr>
            <a:spLocks noGrp="1"/>
          </p:cNvSpPr>
          <p:nvPr>
            <p:ph type="ftr" sz="quarter" idx="11"/>
          </p:nvPr>
        </p:nvSpPr>
        <p:spPr/>
        <p:txBody>
          <a:bodyPr/>
          <a:lstStyle/>
          <a:p>
            <a:pPr rtl="0"/>
            <a:r>
              <a:rPr lang="de-DE" smtClean="0"/>
              <a:t>Fußzeile hinzufügen</a:t>
            </a:r>
            <a:endParaRPr lang="de-DE" dirty="0"/>
          </a:p>
        </p:txBody>
      </p:sp>
      <p:sp>
        <p:nvSpPr>
          <p:cNvPr id="7" name="Slide Number Placeholder 6"/>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75865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1096994" y="2582334"/>
            <a:ext cx="4936474" cy="33782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6216301" y="2582334"/>
            <a:ext cx="4936474" cy="33782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pPr rtl="0"/>
            <a:fld id="{750F78EA-5242-468F-A912-8FA022F01329}" type="datetime1">
              <a:rPr lang="de-DE" smtClean="0"/>
              <a:t>17.07.2022</a:t>
            </a:fld>
            <a:endParaRPr lang="de-DE" dirty="0"/>
          </a:p>
        </p:txBody>
      </p:sp>
      <p:sp>
        <p:nvSpPr>
          <p:cNvPr id="8" name="Footer Placeholder 7"/>
          <p:cNvSpPr>
            <a:spLocks noGrp="1"/>
          </p:cNvSpPr>
          <p:nvPr>
            <p:ph type="ftr" sz="quarter" idx="11"/>
          </p:nvPr>
        </p:nvSpPr>
        <p:spPr/>
        <p:txBody>
          <a:bodyPr/>
          <a:lstStyle/>
          <a:p>
            <a:pPr rtl="0"/>
            <a:r>
              <a:rPr lang="de-DE" smtClean="0"/>
              <a:t>Fußzeile hinzufügen</a:t>
            </a:r>
            <a:endParaRPr lang="de-DE" dirty="0"/>
          </a:p>
        </p:txBody>
      </p:sp>
      <p:sp>
        <p:nvSpPr>
          <p:cNvPr id="9" name="Slide Number Placeholder 8"/>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40726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pPr rtl="0"/>
            <a:fld id="{D2F011B9-128F-492A-A37C-522214007730}" type="datetime1">
              <a:rPr lang="de-DE" smtClean="0"/>
              <a:t>17.07.2022</a:t>
            </a:fld>
            <a:endParaRPr lang="de-DE" dirty="0"/>
          </a:p>
        </p:txBody>
      </p:sp>
      <p:sp>
        <p:nvSpPr>
          <p:cNvPr id="4" name="Footer Placeholder 3"/>
          <p:cNvSpPr>
            <a:spLocks noGrp="1"/>
          </p:cNvSpPr>
          <p:nvPr>
            <p:ph type="ftr" sz="quarter" idx="11"/>
          </p:nvPr>
        </p:nvSpPr>
        <p:spPr/>
        <p:txBody>
          <a:bodyPr/>
          <a:lstStyle/>
          <a:p>
            <a:pPr rtl="0"/>
            <a:r>
              <a:rPr lang="de-DE" smtClean="0"/>
              <a:t>Fußzeile hinzufügen</a:t>
            </a:r>
            <a:endParaRPr lang="de-DE" dirty="0"/>
          </a:p>
        </p:txBody>
      </p:sp>
      <p:sp>
        <p:nvSpPr>
          <p:cNvPr id="5" name="Slide Number Placeholder 4"/>
          <p:cNvSpPr>
            <a:spLocks noGrp="1"/>
          </p:cNvSpPr>
          <p:nvPr>
            <p:ph type="sldNum" sz="quarter" idx="12"/>
          </p:nvPr>
        </p:nvSpPr>
        <p:spPr/>
        <p:txBody>
          <a:bodyPr/>
          <a:lstStyle/>
          <a:p>
            <a:pPr rtl="0"/>
            <a:fld id="{7DC1BBB0-96F0-4077-A278-0F3FB5C104D3}" type="slidenum">
              <a:rPr lang="de-DE" smtClean="0"/>
              <a:t>‹Nr.›</a:t>
            </a:fld>
            <a:endParaRPr lang="de-DE" dirty="0"/>
          </a:p>
        </p:txBody>
      </p:sp>
    </p:spTree>
    <p:extLst>
      <p:ext uri="{BB962C8B-B14F-4D97-AF65-F5344CB8AC3E}">
        <p14:creationId xmlns:p14="http://schemas.microsoft.com/office/powerpoint/2010/main" val="311918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6B6313F4-13FF-4F4D-9D80-357B8D3992DD}" type="datetime1">
              <a:rPr lang="de-DE" smtClean="0"/>
              <a:t>17.07.2022</a:t>
            </a:fld>
            <a:endParaRPr lang="de-DE"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de-DE" smtClean="0"/>
              <a:t>Fußzeile hinzufügen</a:t>
            </a:r>
            <a:endParaRPr lang="de-DE" dirty="0"/>
          </a:p>
        </p:txBody>
      </p:sp>
      <p:sp>
        <p:nvSpPr>
          <p:cNvPr id="9" name="Slide Number Placeholder 8"/>
          <p:cNvSpPr>
            <a:spLocks noGrp="1"/>
          </p:cNvSpPr>
          <p:nvPr>
            <p:ph type="sldNum" sz="quarter" idx="12"/>
          </p:nvPr>
        </p:nvSpPr>
        <p:spPr/>
        <p:txBody>
          <a:body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31816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de-DE" smtClean="0"/>
              <a:t>Formatvorlagen des Textmasters bearbeiten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pPr rtl="0"/>
            <a:fld id="{9F11E63A-83C6-4C6B-AE73-D4ADB9AC03AA}" type="datetime1">
              <a:rPr lang="de-DE" smtClean="0"/>
              <a:t>17.07.2022</a:t>
            </a:fld>
            <a:endParaRPr lang="de-DE"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r>
              <a:rPr lang="de-DE" smtClean="0"/>
              <a:t>Fußzeile hinzufügen</a:t>
            </a:r>
            <a:endParaRPr lang="de-DE"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4103815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9F11E63A-83C6-4C6B-AE73-D4ADB9AC03AA}" type="datetime1">
              <a:rPr lang="de-DE" smtClean="0"/>
              <a:t>17.07.2022</a:t>
            </a:fld>
            <a:endParaRPr lang="de-DE" dirty="0"/>
          </a:p>
        </p:txBody>
      </p:sp>
      <p:sp>
        <p:nvSpPr>
          <p:cNvPr id="6" name="Footer Placeholder 5"/>
          <p:cNvSpPr>
            <a:spLocks noGrp="1"/>
          </p:cNvSpPr>
          <p:nvPr>
            <p:ph type="ftr" sz="quarter" idx="11"/>
          </p:nvPr>
        </p:nvSpPr>
        <p:spPr/>
        <p:txBody>
          <a:bodyPr/>
          <a:lstStyle/>
          <a:p>
            <a:pPr rtl="0"/>
            <a:r>
              <a:rPr lang="de-DE" smtClean="0"/>
              <a:t>Fußzeile hinzufügen</a:t>
            </a:r>
            <a:endParaRPr lang="de-DE" dirty="0"/>
          </a:p>
        </p:txBody>
      </p:sp>
      <p:sp>
        <p:nvSpPr>
          <p:cNvPr id="7" name="Slide Number Placeholder 6"/>
          <p:cNvSpPr>
            <a:spLocks noGrp="1"/>
          </p:cNvSpPr>
          <p:nvPr>
            <p:ph type="sldNum" sz="quarter" idx="12"/>
          </p:nvPr>
        </p:nvSpPr>
        <p:spPr/>
        <p:txBody>
          <a:bodyPr/>
          <a:lstStyle/>
          <a:p>
            <a:pPr rtl="0"/>
            <a:fld id="{7DC1BBB0-96F0-4077-A278-0F3FB5C104D3}" type="slidenum">
              <a:rPr lang="de-DE" smtClean="0"/>
              <a:pPr/>
              <a:t>‹Nr.›</a:t>
            </a:fld>
            <a:endParaRPr lang="de-DE" dirty="0"/>
          </a:p>
        </p:txBody>
      </p:sp>
    </p:spTree>
    <p:extLst>
      <p:ext uri="{BB962C8B-B14F-4D97-AF65-F5344CB8AC3E}">
        <p14:creationId xmlns:p14="http://schemas.microsoft.com/office/powerpoint/2010/main" val="7090750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rtl="0"/>
            <a:fld id="{9F11E63A-83C6-4C6B-AE73-D4ADB9AC03AA}" type="datetime1">
              <a:rPr lang="de-DE" smtClean="0"/>
              <a:t>17.07.2022</a:t>
            </a:fld>
            <a:endParaRPr lang="de-DE"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de-DE" smtClean="0"/>
              <a:t>Fußzeile hinzufügen</a:t>
            </a:r>
            <a:endParaRPr lang="de-DE"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pPr rtl="0"/>
            <a:fld id="{7DC1BBB0-96F0-4077-A278-0F3FB5C104D3}" type="slidenum">
              <a:rPr lang="de-DE" smtClean="0"/>
              <a:pPr/>
              <a:t>‹Nr.›</a:t>
            </a:fld>
            <a:endParaRPr lang="de-DE"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651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ragozhinskiy@yaho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tertitel 2"/>
          <p:cNvSpPr txBox="1">
            <a:spLocks/>
          </p:cNvSpPr>
          <p:nvPr/>
        </p:nvSpPr>
        <p:spPr>
          <a:xfrm>
            <a:off x="4510236" y="3162552"/>
            <a:ext cx="2808312" cy="121134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r>
              <a:rPr lang="de-DE" dirty="0" smtClean="0"/>
              <a:t>IHK Nürnberg für Mitelfranken</a:t>
            </a:r>
          </a:p>
          <a:p>
            <a:r>
              <a:rPr lang="de-DE" dirty="0" smtClean="0"/>
              <a:t>Abschlussprüfung Sommer 2022</a:t>
            </a:r>
            <a:endParaRPr lang="de-DE" dirty="0"/>
          </a:p>
        </p:txBody>
      </p:sp>
      <p:sp>
        <p:nvSpPr>
          <p:cNvPr id="5" name="Textfeld 4"/>
          <p:cNvSpPr txBox="1"/>
          <p:nvPr/>
        </p:nvSpPr>
        <p:spPr>
          <a:xfrm>
            <a:off x="477788" y="4335053"/>
            <a:ext cx="3060700" cy="2031325"/>
          </a:xfrm>
          <a:prstGeom prst="rect">
            <a:avLst/>
          </a:prstGeom>
          <a:noFill/>
        </p:spPr>
        <p:txBody>
          <a:bodyPr wrap="square" rtlCol="0">
            <a:spAutoFit/>
          </a:bodyPr>
          <a:lstStyle/>
          <a:p>
            <a:r>
              <a:rPr lang="de-DE" b="1" dirty="0">
                <a:latin typeface="Segoe UI" panose="020B0502040204020203" pitchFamily="34" charset="0"/>
                <a:cs typeface="Segoe UI" panose="020B0502040204020203" pitchFamily="34" charset="0"/>
              </a:rPr>
              <a:t>Auszubildender:</a:t>
            </a:r>
          </a:p>
          <a:p>
            <a:r>
              <a:rPr lang="de-DE" dirty="0" smtClean="0">
                <a:latin typeface="Segoe UI" panose="020B0502040204020203" pitchFamily="34" charset="0"/>
                <a:cs typeface="Segoe UI" panose="020B0502040204020203" pitchFamily="34" charset="0"/>
              </a:rPr>
              <a:t>Andrii Dragozhynskyi</a:t>
            </a:r>
            <a:endParaRPr lang="de-DE" dirty="0">
              <a:latin typeface="Segoe UI" panose="020B0502040204020203" pitchFamily="34" charset="0"/>
              <a:cs typeface="Segoe UI" panose="020B0502040204020203" pitchFamily="34" charset="0"/>
            </a:endParaRPr>
          </a:p>
          <a:p>
            <a:r>
              <a:rPr lang="de-DE" dirty="0">
                <a:latin typeface="Segoe UI" panose="020B0502040204020203" pitchFamily="34" charset="0"/>
                <a:cs typeface="Segoe UI" panose="020B0502040204020203" pitchFamily="34" charset="0"/>
              </a:rPr>
              <a:t>Identnummer: </a:t>
            </a:r>
            <a:r>
              <a:rPr lang="de-DE" dirty="0" smtClean="0">
                <a:latin typeface="Segoe UI" panose="020B0502040204020203" pitchFamily="34" charset="0"/>
                <a:cs typeface="Segoe UI" panose="020B0502040204020203" pitchFamily="34" charset="0"/>
              </a:rPr>
              <a:t>XXXXXXX</a:t>
            </a:r>
            <a:endParaRPr lang="de-DE" dirty="0">
              <a:latin typeface="Segoe UI" panose="020B0502040204020203" pitchFamily="34" charset="0"/>
              <a:cs typeface="Segoe UI" panose="020B0502040204020203" pitchFamily="34" charset="0"/>
            </a:endParaRPr>
          </a:p>
          <a:p>
            <a:r>
              <a:rPr lang="de-DE" dirty="0">
                <a:latin typeface="Segoe UI" panose="020B0502040204020203" pitchFamily="34" charset="0"/>
                <a:cs typeface="Segoe UI" panose="020B0502040204020203" pitchFamily="34" charset="0"/>
              </a:rPr>
              <a:t>Prüflingsnummer: </a:t>
            </a:r>
            <a:r>
              <a:rPr lang="de-DE" dirty="0" smtClean="0">
                <a:latin typeface="Segoe UI" panose="020B0502040204020203" pitchFamily="34" charset="0"/>
                <a:cs typeface="Segoe UI" panose="020B0502040204020203" pitchFamily="34" charset="0"/>
              </a:rPr>
              <a:t>XXXXX</a:t>
            </a:r>
            <a:endParaRPr lang="de-DE" dirty="0">
              <a:latin typeface="Segoe UI" panose="020B0502040204020203" pitchFamily="34" charset="0"/>
              <a:cs typeface="Segoe UI" panose="020B0502040204020203" pitchFamily="34" charset="0"/>
            </a:endParaRPr>
          </a:p>
          <a:p>
            <a:r>
              <a:rPr lang="de-DE" dirty="0">
                <a:latin typeface="Segoe UI" panose="020B0502040204020203" pitchFamily="34" charset="0"/>
                <a:cs typeface="Segoe UI" panose="020B0502040204020203" pitchFamily="34" charset="0"/>
              </a:rPr>
              <a:t>E-Mail: </a:t>
            </a:r>
            <a:r>
              <a:rPr lang="de-DE" dirty="0" smtClean="0">
                <a:latin typeface="Segoe UI" panose="020B0502040204020203" pitchFamily="34" charset="0"/>
                <a:cs typeface="Segoe UI" panose="020B0502040204020203" pitchFamily="34" charset="0"/>
                <a:hlinkClick r:id="rId3"/>
              </a:rPr>
              <a:t>dragozhinskiy@yahoo.com</a:t>
            </a:r>
            <a:endParaRPr lang="de-DE" dirty="0">
              <a:latin typeface="Segoe UI" panose="020B0502040204020203" pitchFamily="34" charset="0"/>
              <a:cs typeface="Segoe UI" panose="020B0502040204020203" pitchFamily="34" charset="0"/>
            </a:endParaRPr>
          </a:p>
          <a:p>
            <a:r>
              <a:rPr lang="de-DE" dirty="0">
                <a:latin typeface="Segoe UI" panose="020B0502040204020203" pitchFamily="34" charset="0"/>
                <a:cs typeface="Segoe UI" panose="020B0502040204020203" pitchFamily="34" charset="0"/>
              </a:rPr>
              <a:t>Telefon: +49 </a:t>
            </a:r>
            <a:r>
              <a:rPr lang="de-DE" dirty="0" smtClean="0">
                <a:latin typeface="Segoe UI" panose="020B0502040204020203" pitchFamily="34" charset="0"/>
                <a:cs typeface="Segoe UI" panose="020B0502040204020203" pitchFamily="34" charset="0"/>
              </a:rPr>
              <a:t>178 5499232</a:t>
            </a:r>
            <a:endParaRPr lang="de-DE" dirty="0">
              <a:latin typeface="Segoe UI" panose="020B0502040204020203" pitchFamily="34" charset="0"/>
              <a:cs typeface="Segoe UI" panose="020B0502040204020203" pitchFamily="34" charset="0"/>
            </a:endParaRPr>
          </a:p>
        </p:txBody>
      </p:sp>
      <p:sp>
        <p:nvSpPr>
          <p:cNvPr id="6" name="Textfeld 5"/>
          <p:cNvSpPr txBox="1"/>
          <p:nvPr/>
        </p:nvSpPr>
        <p:spPr>
          <a:xfrm>
            <a:off x="9008640" y="4343037"/>
            <a:ext cx="3060700" cy="1200329"/>
          </a:xfrm>
          <a:prstGeom prst="rect">
            <a:avLst/>
          </a:prstGeom>
          <a:noFill/>
        </p:spPr>
        <p:txBody>
          <a:bodyPr wrap="square" rtlCol="0">
            <a:spAutoFit/>
          </a:bodyPr>
          <a:lstStyle/>
          <a:p>
            <a:r>
              <a:rPr lang="de-DE" b="1" dirty="0">
                <a:latin typeface="Segoe UI" panose="020B0502040204020203" pitchFamily="34" charset="0"/>
                <a:cs typeface="Segoe UI" panose="020B0502040204020203" pitchFamily="34" charset="0"/>
              </a:rPr>
              <a:t>Ausbildungsbetrieb:</a:t>
            </a:r>
          </a:p>
          <a:p>
            <a:r>
              <a:rPr lang="de-DE" dirty="0">
                <a:latin typeface="Segoe UI" panose="020B0502040204020203" pitchFamily="34" charset="0"/>
                <a:cs typeface="Segoe UI" panose="020B0502040204020203" pitchFamily="34" charset="0"/>
              </a:rPr>
              <a:t>Lutz und Grub AG</a:t>
            </a:r>
          </a:p>
          <a:p>
            <a:r>
              <a:rPr lang="de-DE" dirty="0">
                <a:latin typeface="Segoe UI" panose="020B0502040204020203" pitchFamily="34" charset="0"/>
                <a:cs typeface="Segoe UI" panose="020B0502040204020203" pitchFamily="34" charset="0"/>
              </a:rPr>
              <a:t>Frankenstraße 160</a:t>
            </a:r>
          </a:p>
          <a:p>
            <a:r>
              <a:rPr lang="de-DE" dirty="0">
                <a:latin typeface="Segoe UI" panose="020B0502040204020203" pitchFamily="34" charset="0"/>
                <a:cs typeface="Segoe UI" panose="020B0502040204020203" pitchFamily="34" charset="0"/>
              </a:rPr>
              <a:t>90461 Nürnberg</a:t>
            </a:r>
          </a:p>
        </p:txBody>
      </p:sp>
      <p:sp>
        <p:nvSpPr>
          <p:cNvPr id="17" name="Rechteck 16"/>
          <p:cNvSpPr/>
          <p:nvPr/>
        </p:nvSpPr>
        <p:spPr>
          <a:xfrm>
            <a:off x="1053852" y="764704"/>
            <a:ext cx="10729192" cy="1688283"/>
          </a:xfrm>
          <a:prstGeom prst="rect">
            <a:avLst/>
          </a:prstGeom>
        </p:spPr>
        <p:txBody>
          <a:bodyPr wrap="square">
            <a:spAutoFit/>
          </a:bodyPr>
          <a:lstStyle/>
          <a:p>
            <a:pPr marR="1684020" algn="ctr">
              <a:lnSpc>
                <a:spcPts val="1580"/>
              </a:lnSpc>
              <a:spcBef>
                <a:spcPts val="1225"/>
              </a:spcBef>
              <a:spcAft>
                <a:spcPts val="2400"/>
              </a:spcAft>
            </a:pPr>
            <a:r>
              <a:rPr lang="de-DE" sz="2600" spc="10" dirty="0" smtClean="0">
                <a:ea typeface="Arial" panose="020B0604020202020204" pitchFamily="34" charset="0"/>
              </a:rPr>
              <a:t>Datenbank </a:t>
            </a:r>
            <a:r>
              <a:rPr lang="de-DE" sz="2600" spc="10" dirty="0">
                <a:ea typeface="Arial" panose="020B0604020202020204" pitchFamily="34" charset="0"/>
              </a:rPr>
              <a:t>entwickeln und durch Desktop-Anwendungen </a:t>
            </a:r>
            <a:endParaRPr lang="de-DE" sz="2600" spc="10" dirty="0" smtClean="0">
              <a:ea typeface="Arial" panose="020B0604020202020204" pitchFamily="34" charset="0"/>
            </a:endParaRPr>
          </a:p>
          <a:p>
            <a:pPr marR="1684020" algn="ctr">
              <a:lnSpc>
                <a:spcPts val="1580"/>
              </a:lnSpc>
              <a:spcBef>
                <a:spcPts val="1225"/>
              </a:spcBef>
              <a:spcAft>
                <a:spcPts val="2400"/>
              </a:spcAft>
            </a:pPr>
            <a:r>
              <a:rPr lang="de-DE" sz="2600" spc="10" dirty="0" smtClean="0">
                <a:ea typeface="Arial" panose="020B0604020202020204" pitchFamily="34" charset="0"/>
              </a:rPr>
              <a:t>darstellen in </a:t>
            </a:r>
            <a:r>
              <a:rPr lang="de-DE" sz="2600" spc="10" dirty="0">
                <a:ea typeface="Arial" panose="020B0604020202020204" pitchFamily="34" charset="0"/>
              </a:rPr>
              <a:t>Rahmen   </a:t>
            </a:r>
            <a:endParaRPr lang="de-DE" sz="2600" spc="10" dirty="0" smtClean="0">
              <a:ea typeface="Arial" panose="020B0604020202020204" pitchFamily="34" charset="0"/>
            </a:endParaRPr>
          </a:p>
          <a:p>
            <a:pPr marR="1684020" algn="ctr">
              <a:lnSpc>
                <a:spcPts val="1580"/>
              </a:lnSpc>
              <a:spcBef>
                <a:spcPts val="1225"/>
              </a:spcBef>
              <a:spcAft>
                <a:spcPts val="2400"/>
              </a:spcAft>
            </a:pPr>
            <a:r>
              <a:rPr lang="de-DE" sz="2600" spc="10" dirty="0" smtClean="0">
                <a:ea typeface="Arial" panose="020B0604020202020204" pitchFamily="34" charset="0"/>
              </a:rPr>
              <a:t>Gesamtprojekt</a:t>
            </a:r>
            <a:r>
              <a:rPr lang="de-DE" sz="2600" spc="10" dirty="0">
                <a:ea typeface="Arial" panose="020B0604020202020204" pitchFamily="34" charset="0"/>
              </a:rPr>
              <a:t>: </a:t>
            </a:r>
            <a:r>
              <a:rPr lang="de-DE" sz="2600" spc="10" dirty="0" smtClean="0">
                <a:ea typeface="Arial" panose="020B0604020202020204" pitchFamily="34" charset="0"/>
              </a:rPr>
              <a:t>Softwarelösungen </a:t>
            </a:r>
            <a:r>
              <a:rPr lang="de-DE" sz="2600" spc="10" dirty="0">
                <a:ea typeface="Arial" panose="020B0604020202020204" pitchFamily="34" charset="0"/>
              </a:rPr>
              <a:t>für </a:t>
            </a:r>
            <a:r>
              <a:rPr lang="de-DE" sz="2600" spc="10" dirty="0" smtClean="0">
                <a:ea typeface="Arial" panose="020B0604020202020204" pitchFamily="34" charset="0"/>
              </a:rPr>
              <a:t>Reisebüro</a:t>
            </a:r>
            <a:r>
              <a:rPr lang="de-DE" sz="3200" spc="10" dirty="0" smtClean="0">
                <a:ea typeface="Arial" panose="020B0604020202020204" pitchFamily="34" charset="0"/>
              </a:rPr>
              <a:t>.</a:t>
            </a:r>
            <a:endParaRPr lang="de-DE" sz="3200" spc="10" dirty="0">
              <a:effectLst/>
              <a:ea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477789" y="287338"/>
            <a:ext cx="3168352" cy="5445918"/>
          </a:xfrm>
        </p:spPr>
        <p:txBody>
          <a:bodyPr rtlCol="0">
            <a:normAutofit/>
          </a:bodyPr>
          <a:lstStyle/>
          <a:p>
            <a:pPr marL="457200" indent="-457200">
              <a:buFont typeface="Wingdings" panose="05000000000000000000" pitchFamily="2" charset="2"/>
              <a:buChar char="§"/>
            </a:pPr>
            <a:r>
              <a:rPr lang="de-DE" sz="3200" b="1" dirty="0"/>
              <a:t>Information strukturieren und Datenbank </a:t>
            </a:r>
            <a:r>
              <a:rPr lang="de-DE" sz="3200" b="1" dirty="0" smtClean="0"/>
              <a:t>entwickeln</a:t>
            </a:r>
            <a:r>
              <a:rPr lang="de-DE" sz="3200" dirty="0" smtClean="0"/>
              <a:t/>
            </a:r>
            <a:br>
              <a:rPr lang="de-DE" sz="3200" dirty="0" smtClean="0"/>
            </a:br>
            <a:r>
              <a:rPr lang="de-DE" sz="3200" dirty="0"/>
              <a:t/>
            </a:r>
            <a:br>
              <a:rPr lang="de-DE" sz="3200" dirty="0"/>
            </a:br>
            <a:r>
              <a:rPr lang="de-DE" sz="3200" dirty="0" smtClean="0"/>
              <a:t/>
            </a:r>
            <a:br>
              <a:rPr lang="de-DE" sz="3200" dirty="0" smtClean="0"/>
            </a:br>
            <a:r>
              <a:rPr lang="de-DE" sz="3200" dirty="0"/>
              <a:t/>
            </a:r>
            <a:br>
              <a:rPr lang="de-DE" sz="3200" dirty="0"/>
            </a:br>
            <a:r>
              <a:rPr lang="de-DE" sz="3200" dirty="0" smtClean="0"/>
              <a:t/>
            </a:r>
            <a:br>
              <a:rPr lang="de-DE" sz="3200" dirty="0" smtClean="0"/>
            </a:br>
            <a:r>
              <a:rPr lang="de-DE" sz="3200" dirty="0"/>
              <a:t/>
            </a:r>
            <a:br>
              <a:rPr lang="de-DE" sz="3200" dirty="0"/>
            </a:br>
            <a:r>
              <a:rPr lang="de-DE" sz="3200" dirty="0" smtClean="0"/>
              <a:t/>
            </a:r>
            <a:br>
              <a:rPr lang="de-DE" sz="3200" dirty="0" smtClean="0"/>
            </a:br>
            <a:endParaRPr lang="de-DE" sz="32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188" y="310234"/>
            <a:ext cx="6249333" cy="5724640"/>
          </a:xfrm>
          <a:prstGeom prst="rect">
            <a:avLst/>
          </a:prstGeom>
        </p:spPr>
      </p:pic>
    </p:spTree>
    <p:extLst>
      <p:ext uri="{BB962C8B-B14F-4D97-AF65-F5344CB8AC3E}">
        <p14:creationId xmlns:p14="http://schemas.microsoft.com/office/powerpoint/2010/main" val="94295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277988" y="1340768"/>
            <a:ext cx="8774137" cy="4936869"/>
          </a:xfrm>
          <a:prstGeom prst="rect">
            <a:avLst/>
          </a:prstGeom>
        </p:spPr>
      </p:pic>
      <p:sp>
        <p:nvSpPr>
          <p:cNvPr id="3" name="Titel 1"/>
          <p:cNvSpPr txBox="1">
            <a:spLocks/>
          </p:cNvSpPr>
          <p:nvPr/>
        </p:nvSpPr>
        <p:spPr>
          <a:xfrm>
            <a:off x="477788" y="287338"/>
            <a:ext cx="11089231" cy="909414"/>
          </a:xfrm>
          <a:prstGeom prst="rect">
            <a:avLst/>
          </a:prstGeom>
        </p:spPr>
        <p:txBody>
          <a:bodyPr vert="horz" lIns="91440" tIns="45720" rIns="91440" bIns="45720" rtlCol="0" anchor="b">
            <a:normAutofit fontScale="32500" lnSpcReduction="20000"/>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r>
              <a:rPr lang="de-DE" sz="3200" dirty="0" smtClean="0"/>
              <a:t/>
            </a:r>
            <a:br>
              <a:rPr lang="de-DE" sz="3200" dirty="0" smtClean="0"/>
            </a:br>
            <a:r>
              <a:rPr lang="de-DE" sz="3200" dirty="0" smtClean="0"/>
              <a:t/>
            </a:r>
            <a:br>
              <a:rPr lang="de-DE" sz="3200" dirty="0" smtClean="0"/>
            </a:br>
            <a:r>
              <a:rPr lang="de-DE" sz="3200" dirty="0" smtClean="0"/>
              <a:t/>
            </a:r>
            <a:br>
              <a:rPr lang="de-DE" sz="3200" dirty="0" smtClean="0"/>
            </a:br>
            <a:r>
              <a:rPr lang="de-DE" sz="3200" dirty="0" smtClean="0"/>
              <a:t/>
            </a:r>
            <a:br>
              <a:rPr lang="de-DE" sz="3200" dirty="0" smtClean="0"/>
            </a:br>
            <a:r>
              <a:rPr lang="de-DE" sz="3200" dirty="0" smtClean="0"/>
              <a:t/>
            </a:r>
            <a:br>
              <a:rPr lang="de-DE" sz="3200" dirty="0" smtClean="0"/>
            </a:br>
            <a:r>
              <a:rPr lang="de-DE" sz="3200" dirty="0" smtClean="0"/>
              <a:t/>
            </a:r>
            <a:br>
              <a:rPr lang="de-DE" sz="3200" dirty="0" smtClean="0"/>
            </a:br>
            <a:r>
              <a:rPr lang="de-DE" sz="3200" dirty="0" smtClean="0"/>
              <a:t/>
            </a:r>
            <a:br>
              <a:rPr lang="de-DE" sz="3200" dirty="0" smtClean="0"/>
            </a:br>
            <a:endParaRPr lang="de-DE" sz="3200" dirty="0"/>
          </a:p>
        </p:txBody>
      </p:sp>
      <p:sp>
        <p:nvSpPr>
          <p:cNvPr id="4" name="Rechteck 3"/>
          <p:cNvSpPr/>
          <p:nvPr/>
        </p:nvSpPr>
        <p:spPr>
          <a:xfrm>
            <a:off x="968384" y="287338"/>
            <a:ext cx="9950564" cy="584775"/>
          </a:xfrm>
          <a:prstGeom prst="rect">
            <a:avLst/>
          </a:prstGeom>
        </p:spPr>
        <p:txBody>
          <a:bodyPr wrap="square">
            <a:spAutoFit/>
          </a:bodyPr>
          <a:lstStyle/>
          <a:p>
            <a:pPr marL="457200" indent="-457200">
              <a:buFont typeface="Wingdings" panose="05000000000000000000" pitchFamily="2" charset="2"/>
              <a:buChar char="§"/>
            </a:pPr>
            <a:r>
              <a:rPr lang="de-DE" sz="3200" dirty="0">
                <a:latin typeface="+mj-lt"/>
              </a:rPr>
              <a:t>Information strukturieren und Datenbank entwickeln</a:t>
            </a:r>
          </a:p>
        </p:txBody>
      </p:sp>
    </p:spTree>
    <p:extLst>
      <p:ext uri="{BB962C8B-B14F-4D97-AF65-F5344CB8AC3E}">
        <p14:creationId xmlns:p14="http://schemas.microsoft.com/office/powerpoint/2010/main" val="2562579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968384" y="287338"/>
            <a:ext cx="9950564" cy="584775"/>
          </a:xfrm>
          <a:prstGeom prst="rect">
            <a:avLst/>
          </a:prstGeom>
        </p:spPr>
        <p:txBody>
          <a:bodyPr wrap="square">
            <a:spAutoFit/>
          </a:bodyPr>
          <a:lstStyle/>
          <a:p>
            <a:r>
              <a:rPr lang="de-DE" sz="3200" dirty="0">
                <a:latin typeface="+mj-lt"/>
              </a:rPr>
              <a:t>Anwendung entwickeln</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79" y="1628800"/>
            <a:ext cx="8342165" cy="1800200"/>
          </a:xfrm>
          <a:prstGeom prst="rect">
            <a:avLst/>
          </a:prstGeom>
        </p:spPr>
      </p:pic>
    </p:spTree>
    <p:extLst>
      <p:ext uri="{BB962C8B-B14F-4D97-AF65-F5344CB8AC3E}">
        <p14:creationId xmlns:p14="http://schemas.microsoft.com/office/powerpoint/2010/main" val="1825173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17749" y="48958"/>
            <a:ext cx="11753576" cy="6647117"/>
          </a:xfrm>
          <a:prstGeom prst="rect">
            <a:avLst/>
          </a:prstGeom>
        </p:spPr>
      </p:pic>
    </p:spTree>
    <p:extLst>
      <p:ext uri="{BB962C8B-B14F-4D97-AF65-F5344CB8AC3E}">
        <p14:creationId xmlns:p14="http://schemas.microsoft.com/office/powerpoint/2010/main" val="334081673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 y="116632"/>
            <a:ext cx="12188825" cy="6502407"/>
          </a:xfrm>
          <a:prstGeom prst="rect">
            <a:avLst/>
          </a:prstGeom>
        </p:spPr>
      </p:pic>
    </p:spTree>
    <p:extLst>
      <p:ext uri="{BB962C8B-B14F-4D97-AF65-F5344CB8AC3E}">
        <p14:creationId xmlns:p14="http://schemas.microsoft.com/office/powerpoint/2010/main" val="2110342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078038" y="5075238"/>
            <a:ext cx="10110787" cy="822325"/>
          </a:xfrm>
        </p:spPr>
        <p:txBody>
          <a:bodyPr rtlCol="0"/>
          <a:lstStyle/>
          <a:p>
            <a:pPr rtl="0"/>
            <a:r>
              <a:rPr lang="de-DE" dirty="0"/>
              <a:t>Folientitel hinzufügen – 5</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22"/>
            <a:ext cx="12188825" cy="6367961"/>
          </a:xfrm>
          <a:prstGeom prst="rect">
            <a:avLst/>
          </a:prstGeom>
        </p:spPr>
      </p:pic>
    </p:spTree>
    <p:extLst>
      <p:ext uri="{BB962C8B-B14F-4D97-AF65-F5344CB8AC3E}">
        <p14:creationId xmlns:p14="http://schemas.microsoft.com/office/powerpoint/2010/main" val="425560288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968384" y="287338"/>
            <a:ext cx="9950564" cy="584775"/>
          </a:xfrm>
          <a:prstGeom prst="rect">
            <a:avLst/>
          </a:prstGeom>
        </p:spPr>
        <p:txBody>
          <a:bodyPr wrap="square">
            <a:spAutoFit/>
          </a:bodyPr>
          <a:lstStyle/>
          <a:p>
            <a:r>
              <a:rPr lang="de-DE" sz="3200" dirty="0">
                <a:latin typeface="+mj-lt"/>
              </a:rPr>
              <a:t>Information in Datenbank hinzufügen</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1268760"/>
            <a:ext cx="5904656" cy="4921879"/>
          </a:xfrm>
          <a:prstGeom prst="rect">
            <a:avLst/>
          </a:prstGeom>
        </p:spPr>
      </p:pic>
    </p:spTree>
    <p:extLst>
      <p:ext uri="{BB962C8B-B14F-4D97-AF65-F5344CB8AC3E}">
        <p14:creationId xmlns:p14="http://schemas.microsoft.com/office/powerpoint/2010/main" val="108437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platzhalter 3"/>
          <p:cNvPicPr>
            <a:picLocks noGrp="1" noChangeAspect="1"/>
          </p:cNvPicPr>
          <p:nvPr>
            <p:ph type="pic" idx="4294967295"/>
          </p:nvPr>
        </p:nvPicPr>
        <p:blipFill>
          <a:blip r:embed="rId3">
            <a:extLst>
              <a:ext uri="{28A0092B-C50C-407E-A947-70E740481C1C}">
                <a14:useLocalDpi xmlns:a14="http://schemas.microsoft.com/office/drawing/2010/main" val="0"/>
              </a:ext>
            </a:extLst>
          </a:blip>
          <a:srcRect t="3875" b="3875"/>
          <a:stretch>
            <a:fillRect/>
          </a:stretch>
        </p:blipFill>
        <p:spPr>
          <a:xfrm>
            <a:off x="0" y="1196752"/>
            <a:ext cx="12188825" cy="4914900"/>
          </a:xfrm>
        </p:spPr>
      </p:pic>
      <p:sp>
        <p:nvSpPr>
          <p:cNvPr id="5" name="Rechteck 4"/>
          <p:cNvSpPr/>
          <p:nvPr/>
        </p:nvSpPr>
        <p:spPr>
          <a:xfrm>
            <a:off x="1341884" y="5830"/>
            <a:ext cx="9433048" cy="1077218"/>
          </a:xfrm>
          <a:prstGeom prst="rect">
            <a:avLst/>
          </a:prstGeom>
        </p:spPr>
        <p:txBody>
          <a:bodyPr wrap="square">
            <a:spAutoFit/>
          </a:bodyPr>
          <a:lstStyle/>
          <a:p>
            <a:pPr marL="457200" indent="-457200">
              <a:buFont typeface="Wingdings" panose="05000000000000000000" pitchFamily="2" charset="2"/>
              <a:buChar char="§"/>
            </a:pPr>
            <a:r>
              <a:rPr lang="de-DE" sz="3200" dirty="0"/>
              <a:t>Verarbeitung die Darstellung der eingegebenen Informationen</a:t>
            </a:r>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968384" y="287338"/>
            <a:ext cx="9950564" cy="1077218"/>
          </a:xfrm>
          <a:prstGeom prst="rect">
            <a:avLst/>
          </a:prstGeom>
        </p:spPr>
        <p:txBody>
          <a:bodyPr wrap="square">
            <a:spAutoFit/>
          </a:bodyPr>
          <a:lstStyle/>
          <a:p>
            <a:pPr marL="457200" indent="-457200">
              <a:buFont typeface="Wingdings" panose="05000000000000000000" pitchFamily="2" charset="2"/>
              <a:buChar char="§"/>
            </a:pPr>
            <a:r>
              <a:rPr lang="de-DE" sz="3200" dirty="0">
                <a:latin typeface="+mj-lt"/>
              </a:rPr>
              <a:t>Verarbeitung die Darstellung der eingegebenen Informationen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1628800"/>
            <a:ext cx="10486029" cy="2179509"/>
          </a:xfrm>
          <a:prstGeom prst="rect">
            <a:avLst/>
          </a:prstGeom>
        </p:spPr>
      </p:pic>
    </p:spTree>
    <p:extLst>
      <p:ext uri="{BB962C8B-B14F-4D97-AF65-F5344CB8AC3E}">
        <p14:creationId xmlns:p14="http://schemas.microsoft.com/office/powerpoint/2010/main" val="1546002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968383" y="287338"/>
            <a:ext cx="11060103" cy="584775"/>
          </a:xfrm>
          <a:prstGeom prst="rect">
            <a:avLst/>
          </a:prstGeom>
        </p:spPr>
        <p:txBody>
          <a:bodyPr wrap="square">
            <a:spAutoFit/>
          </a:bodyPr>
          <a:lstStyle/>
          <a:p>
            <a:pPr marL="457200" indent="-457200">
              <a:buFont typeface="Wingdings" panose="05000000000000000000" pitchFamily="2" charset="2"/>
              <a:buChar char="§"/>
            </a:pPr>
            <a:r>
              <a:rPr lang="de-DE" sz="3200" dirty="0">
                <a:latin typeface="+mj-lt"/>
              </a:rPr>
              <a:t>Verarbeitung die Darstellung der eingegebenen Informationen</a:t>
            </a:r>
          </a:p>
        </p:txBody>
      </p:sp>
      <p:pic>
        <p:nvPicPr>
          <p:cNvPr id="3" name="Grafik 2"/>
          <p:cNvPicPr>
            <a:picLocks noChangeAspect="1"/>
          </p:cNvPicPr>
          <p:nvPr/>
        </p:nvPicPr>
        <p:blipFill>
          <a:blip r:embed="rId2"/>
          <a:stretch>
            <a:fillRect/>
          </a:stretch>
        </p:blipFill>
        <p:spPr>
          <a:xfrm>
            <a:off x="160337" y="809625"/>
            <a:ext cx="11868150" cy="5238750"/>
          </a:xfrm>
          <a:prstGeom prst="rect">
            <a:avLst/>
          </a:prstGeom>
        </p:spPr>
      </p:pic>
    </p:spTree>
    <p:extLst>
      <p:ext uri="{BB962C8B-B14F-4D97-AF65-F5344CB8AC3E}">
        <p14:creationId xmlns:p14="http://schemas.microsoft.com/office/powerpoint/2010/main" val="1869191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b="1" dirty="0" smtClean="0"/>
              <a:t>Inhalt</a:t>
            </a:r>
            <a:endParaRPr lang="de-DE" b="1" dirty="0"/>
          </a:p>
        </p:txBody>
      </p:sp>
      <p:sp>
        <p:nvSpPr>
          <p:cNvPr id="14" name="Inhaltsplatzhalter 13"/>
          <p:cNvSpPr>
            <a:spLocks noGrp="1"/>
          </p:cNvSpPr>
          <p:nvPr>
            <p:ph sz="half" idx="1"/>
          </p:nvPr>
        </p:nvSpPr>
        <p:spPr/>
        <p:txBody>
          <a:bodyPr rtlCol="0">
            <a:normAutofit/>
          </a:bodyPr>
          <a:lstStyle/>
          <a:p>
            <a:pPr>
              <a:buFont typeface="Wingdings" panose="05000000000000000000" pitchFamily="2" charset="2"/>
              <a:buChar char="Ø"/>
            </a:pPr>
            <a:r>
              <a:rPr lang="de-DE" sz="3600" b="1" dirty="0" smtClean="0"/>
              <a:t>Projekt</a:t>
            </a:r>
          </a:p>
          <a:p>
            <a:pPr>
              <a:buFont typeface="Wingdings" panose="05000000000000000000" pitchFamily="2" charset="2"/>
              <a:buChar char="§"/>
            </a:pPr>
            <a:r>
              <a:rPr lang="de-DE" sz="2000" dirty="0" smtClean="0"/>
              <a:t>Ausgangssituation</a:t>
            </a:r>
          </a:p>
          <a:p>
            <a:pPr>
              <a:buFont typeface="Wingdings" panose="05000000000000000000" pitchFamily="2" charset="2"/>
              <a:buChar char="§"/>
            </a:pPr>
            <a:r>
              <a:rPr lang="de-DE" sz="2000" dirty="0" smtClean="0"/>
              <a:t>Ziel definieren</a:t>
            </a:r>
          </a:p>
          <a:p>
            <a:pPr>
              <a:buFont typeface="Wingdings" panose="05000000000000000000" pitchFamily="2" charset="2"/>
              <a:buChar char="§"/>
            </a:pPr>
            <a:r>
              <a:rPr lang="de-DE" sz="2000" dirty="0" smtClean="0"/>
              <a:t>Ablauf Plan und Kosten Plan</a:t>
            </a:r>
          </a:p>
          <a:p>
            <a:pPr>
              <a:buFont typeface="Wingdings" panose="05000000000000000000" pitchFamily="2" charset="2"/>
              <a:buChar char="Ø"/>
            </a:pPr>
            <a:endParaRPr lang="de-DE" sz="2000" dirty="0"/>
          </a:p>
          <a:p>
            <a:pPr>
              <a:buFont typeface="Wingdings" panose="05000000000000000000" pitchFamily="2" charset="2"/>
              <a:buChar char="Ø"/>
            </a:pPr>
            <a:endParaRPr lang="de-DE" sz="3600" dirty="0"/>
          </a:p>
          <a:p>
            <a:pPr marL="0" indent="0" rtl="0">
              <a:buNone/>
            </a:pPr>
            <a:endParaRPr lang="de-DE" dirty="0"/>
          </a:p>
        </p:txBody>
      </p:sp>
      <p:sp>
        <p:nvSpPr>
          <p:cNvPr id="6" name="Inhaltsplatzhalter 5"/>
          <p:cNvSpPr>
            <a:spLocks noGrp="1"/>
          </p:cNvSpPr>
          <p:nvPr>
            <p:ph sz="half" idx="2"/>
          </p:nvPr>
        </p:nvSpPr>
        <p:spPr/>
        <p:txBody>
          <a:bodyPr>
            <a:normAutofit/>
          </a:bodyPr>
          <a:lstStyle/>
          <a:p>
            <a:pPr>
              <a:buFont typeface="Wingdings" panose="05000000000000000000" pitchFamily="2" charset="2"/>
              <a:buChar char="Ø"/>
            </a:pPr>
            <a:r>
              <a:rPr lang="de-DE" sz="3600" b="1" dirty="0"/>
              <a:t>Durchführung</a:t>
            </a:r>
          </a:p>
          <a:p>
            <a:pPr>
              <a:buFont typeface="Wingdings" panose="05000000000000000000" pitchFamily="2" charset="2"/>
              <a:buChar char="§"/>
            </a:pPr>
            <a:r>
              <a:rPr lang="de-DE" dirty="0"/>
              <a:t>Information strukturieren und Datenbank entwickeln</a:t>
            </a:r>
          </a:p>
          <a:p>
            <a:pPr>
              <a:buFont typeface="Wingdings" panose="05000000000000000000" pitchFamily="2" charset="2"/>
              <a:buChar char="§"/>
            </a:pPr>
            <a:r>
              <a:rPr lang="de-DE" dirty="0" smtClean="0"/>
              <a:t>Anwendung entwickeln</a:t>
            </a:r>
          </a:p>
          <a:p>
            <a:pPr>
              <a:buFont typeface="Wingdings" panose="05000000000000000000" pitchFamily="2" charset="2"/>
              <a:buChar char="§"/>
            </a:pPr>
            <a:r>
              <a:rPr lang="de-DE" dirty="0"/>
              <a:t>Information in Datenbank </a:t>
            </a:r>
            <a:r>
              <a:rPr lang="de-DE" dirty="0" smtClean="0"/>
              <a:t>hinzufügen</a:t>
            </a:r>
          </a:p>
          <a:p>
            <a:pPr>
              <a:buFont typeface="Wingdings" panose="05000000000000000000" pitchFamily="2" charset="2"/>
              <a:buChar char="§"/>
            </a:pPr>
            <a:r>
              <a:rPr lang="de-DE" dirty="0"/>
              <a:t>Verarbeitung die Darstellung der eingegebenen Informationen</a:t>
            </a:r>
          </a:p>
          <a:p>
            <a:pPr>
              <a:buFont typeface="Wingdings" panose="05000000000000000000" pitchFamily="2" charset="2"/>
              <a:buChar char="Ø"/>
            </a:pPr>
            <a:r>
              <a:rPr lang="de-DE" sz="3600" b="1" dirty="0" smtClean="0"/>
              <a:t>Fazit</a:t>
            </a:r>
            <a:r>
              <a:rPr lang="de-DE" sz="2000" dirty="0"/>
              <a:t>	</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Fazit </a:t>
            </a:r>
            <a:endParaRPr lang="de-DE" dirty="0"/>
          </a:p>
        </p:txBody>
      </p:sp>
      <p:sp>
        <p:nvSpPr>
          <p:cNvPr id="6" name="Rechteck 5"/>
          <p:cNvSpPr/>
          <p:nvPr/>
        </p:nvSpPr>
        <p:spPr>
          <a:xfrm>
            <a:off x="909836" y="2492896"/>
            <a:ext cx="9721080" cy="3539430"/>
          </a:xfrm>
          <a:prstGeom prst="rect">
            <a:avLst/>
          </a:prstGeom>
        </p:spPr>
        <p:txBody>
          <a:bodyPr wrap="square">
            <a:spAutoFit/>
          </a:bodyPr>
          <a:lstStyle/>
          <a:p>
            <a:pPr marL="457200" indent="-457200">
              <a:buFont typeface="Wingdings" panose="05000000000000000000" pitchFamily="2" charset="2"/>
              <a:buChar char="§"/>
            </a:pPr>
            <a:r>
              <a:rPr lang="de-DE" sz="3200" b="1" dirty="0" smtClean="0">
                <a:latin typeface="+mj-lt"/>
              </a:rPr>
              <a:t>Manager kann nicht</a:t>
            </a:r>
            <a:r>
              <a:rPr lang="ru-RU" sz="3200" b="1" dirty="0" smtClean="0">
                <a:latin typeface="+mj-lt"/>
              </a:rPr>
              <a:t> </a:t>
            </a:r>
            <a:r>
              <a:rPr lang="de-DE" sz="3200" b="1" dirty="0" smtClean="0">
                <a:latin typeface="+mj-lt"/>
              </a:rPr>
              <a:t>selbstständig:</a:t>
            </a:r>
          </a:p>
          <a:p>
            <a:pPr marL="457200" indent="-457200">
              <a:buFontTx/>
              <a:buChar char="-"/>
            </a:pPr>
            <a:r>
              <a:rPr lang="de-DE" sz="3200" b="1" dirty="0" smtClean="0">
                <a:latin typeface="+mj-lt"/>
              </a:rPr>
              <a:t>Information über Touren addieren;</a:t>
            </a:r>
          </a:p>
          <a:p>
            <a:pPr marL="457200" indent="-457200">
              <a:buFontTx/>
              <a:buChar char="-"/>
            </a:pPr>
            <a:r>
              <a:rPr lang="de-DE" sz="3200" dirty="0"/>
              <a:t>Information über Touren </a:t>
            </a:r>
            <a:r>
              <a:rPr lang="de-DE" sz="3200" dirty="0" smtClean="0"/>
              <a:t>löschen;</a:t>
            </a:r>
          </a:p>
          <a:p>
            <a:pPr marL="457200" indent="-457200">
              <a:buFontTx/>
              <a:buChar char="-"/>
            </a:pPr>
            <a:r>
              <a:rPr lang="de-DE" sz="3200" dirty="0"/>
              <a:t>Information über Touren </a:t>
            </a:r>
            <a:r>
              <a:rPr lang="de-DE" sz="3200" dirty="0" smtClean="0"/>
              <a:t>ändern.</a:t>
            </a:r>
            <a:endParaRPr lang="de-DE" sz="3200" dirty="0"/>
          </a:p>
          <a:p>
            <a:pPr marL="457200" indent="-457200">
              <a:buFontTx/>
              <a:buChar char="-"/>
            </a:pPr>
            <a:endParaRPr lang="de-DE" sz="3200" dirty="0" smtClean="0"/>
          </a:p>
          <a:p>
            <a:pPr marL="457200" indent="-457200">
              <a:buFontTx/>
              <a:buChar char="-"/>
            </a:pPr>
            <a:endParaRPr lang="de-DE" sz="3200" dirty="0"/>
          </a:p>
          <a:p>
            <a:pPr marL="457200" indent="-457200">
              <a:buFontTx/>
              <a:buChar char="-"/>
            </a:pPr>
            <a:endParaRPr lang="de-DE" sz="3200" dirty="0">
              <a:latin typeface="+mj-lt"/>
            </a:endParaRPr>
          </a:p>
        </p:txBody>
      </p:sp>
      <p:sp>
        <p:nvSpPr>
          <p:cNvPr id="8" name="Rectangle 1"/>
          <p:cNvSpPr>
            <a:spLocks noChangeArrowheads="1"/>
          </p:cNvSpPr>
          <p:nvPr/>
        </p:nvSpPr>
        <p:spPr bwMode="auto">
          <a:xfrm>
            <a:off x="0" y="0"/>
            <a:ext cx="12188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152400" y="152400"/>
            <a:ext cx="12188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6417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dirty="0"/>
          </a:p>
        </p:txBody>
      </p:sp>
      <p:sp>
        <p:nvSpPr>
          <p:cNvPr id="6" name="Inhaltsplatzhalter 5"/>
          <p:cNvSpPr>
            <a:spLocks noGrp="1"/>
          </p:cNvSpPr>
          <p:nvPr>
            <p:ph idx="1"/>
          </p:nvPr>
        </p:nvSpPr>
        <p:spPr/>
        <p:txBody>
          <a:bodyPr>
            <a:normAutofit/>
          </a:bodyPr>
          <a:lstStyle/>
          <a:p>
            <a:pPr algn="ctr"/>
            <a:endParaRPr lang="de-DE" sz="5400" dirty="0" smtClean="0"/>
          </a:p>
          <a:p>
            <a:pPr algn="ctr"/>
            <a:endParaRPr lang="de-DE" sz="5400" dirty="0"/>
          </a:p>
          <a:p>
            <a:pPr algn="ctr"/>
            <a:r>
              <a:rPr lang="de-DE" sz="5400" dirty="0" smtClean="0"/>
              <a:t>Ich Danke Ihnen für Aufmerksamkeit!!!!!</a:t>
            </a:r>
            <a:endParaRPr lang="de-DE" sz="5400" dirty="0"/>
          </a:p>
        </p:txBody>
      </p:sp>
      <p:sp>
        <p:nvSpPr>
          <p:cNvPr id="7" name="Textplatzhalter 6"/>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397567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685800" indent="-685800">
              <a:buFont typeface="Wingdings" panose="05000000000000000000" pitchFamily="2" charset="2"/>
              <a:buChar char="§"/>
            </a:pPr>
            <a:r>
              <a:rPr lang="de-DE" sz="4800" dirty="0"/>
              <a:t>Ausgangssituation</a:t>
            </a:r>
          </a:p>
        </p:txBody>
      </p:sp>
      <p:sp>
        <p:nvSpPr>
          <p:cNvPr id="7" name="Textplatzhalter 6"/>
          <p:cNvSpPr>
            <a:spLocks noGrp="1"/>
          </p:cNvSpPr>
          <p:nvPr>
            <p:ph type="body" sz="quarter" idx="3"/>
          </p:nvPr>
        </p:nvSpPr>
        <p:spPr/>
        <p:txBody>
          <a:bodyPr>
            <a:normAutofit/>
          </a:bodyPr>
          <a:lstStyle/>
          <a:p>
            <a:pPr algn="ctr"/>
            <a:r>
              <a:rPr lang="de-DE" sz="3200" b="1" dirty="0">
                <a:solidFill>
                  <a:schemeClr val="tx1"/>
                </a:solidFill>
              </a:rPr>
              <a:t>Grand-S </a:t>
            </a:r>
            <a:r>
              <a:rPr lang="de-DE" sz="2800" b="1" dirty="0" smtClean="0">
                <a:solidFill>
                  <a:schemeClr val="tx1"/>
                </a:solidFill>
              </a:rPr>
              <a:t>G</a:t>
            </a:r>
            <a:r>
              <a:rPr lang="de-DE" sz="2000" b="1" dirty="0">
                <a:solidFill>
                  <a:schemeClr val="tx1"/>
                </a:solidFill>
              </a:rPr>
              <a:t>m</a:t>
            </a:r>
            <a:r>
              <a:rPr lang="de-DE" sz="2000" b="1" dirty="0" smtClean="0">
                <a:solidFill>
                  <a:schemeClr val="tx1"/>
                </a:solidFill>
              </a:rPr>
              <a:t>b</a:t>
            </a:r>
            <a:r>
              <a:rPr lang="de-DE" sz="2800" b="1" dirty="0" smtClean="0">
                <a:solidFill>
                  <a:schemeClr val="tx1"/>
                </a:solidFill>
              </a:rPr>
              <a:t>H</a:t>
            </a:r>
            <a:r>
              <a:rPr lang="de-DE" sz="3200" b="1" dirty="0" smtClean="0">
                <a:solidFill>
                  <a:schemeClr val="tx1"/>
                </a:solidFill>
              </a:rPr>
              <a:t> </a:t>
            </a:r>
            <a:endParaRPr lang="de-DE" sz="3200" b="1" dirty="0">
              <a:solidFill>
                <a:schemeClr val="tx1"/>
              </a:solidFill>
            </a:endParaRPr>
          </a:p>
        </p:txBody>
      </p:sp>
      <p:pic>
        <p:nvPicPr>
          <p:cNvPr id="12" name="Inhaltsplatzhalt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87" y="1846052"/>
            <a:ext cx="6490681" cy="4319252"/>
          </a:xfrm>
        </p:spPr>
      </p:pic>
      <p:sp>
        <p:nvSpPr>
          <p:cNvPr id="3" name="Inhaltsplatzhalter 2"/>
          <p:cNvSpPr>
            <a:spLocks noGrp="1"/>
          </p:cNvSpPr>
          <p:nvPr>
            <p:ph sz="quarter" idx="4"/>
          </p:nvPr>
        </p:nvSpPr>
        <p:spPr>
          <a:xfrm>
            <a:off x="6598467" y="2582334"/>
            <a:ext cx="4554307" cy="3006906"/>
          </a:xfrm>
        </p:spPr>
        <p:txBody>
          <a:bodyPr/>
          <a:lstStyle/>
          <a:p>
            <a:r>
              <a:rPr lang="de-DE" dirty="0" smtClean="0"/>
              <a:t>-</a:t>
            </a:r>
            <a:r>
              <a:rPr lang="ru-RU" dirty="0" smtClean="0"/>
              <a:t> </a:t>
            </a:r>
            <a:r>
              <a:rPr lang="de-DE" dirty="0" smtClean="0"/>
              <a:t>Der </a:t>
            </a:r>
            <a:r>
              <a:rPr lang="de-DE" dirty="0"/>
              <a:t>Hauptsitz ist in </a:t>
            </a:r>
            <a:r>
              <a:rPr lang="de-DE" dirty="0" smtClean="0"/>
              <a:t>Nürnberg</a:t>
            </a:r>
          </a:p>
          <a:p>
            <a:r>
              <a:rPr lang="de-DE" dirty="0" smtClean="0"/>
              <a:t>-</a:t>
            </a:r>
            <a:r>
              <a:rPr lang="ru-RU" dirty="0" smtClean="0"/>
              <a:t> </a:t>
            </a:r>
            <a:r>
              <a:rPr lang="de-DE" dirty="0" smtClean="0"/>
              <a:t>Anzahl </a:t>
            </a:r>
            <a:r>
              <a:rPr lang="de-DE" dirty="0"/>
              <a:t>der Mitarbeiter 90</a:t>
            </a:r>
            <a:endParaRPr lang="de-DE" dirty="0" smtClean="0"/>
          </a:p>
          <a:p>
            <a:r>
              <a:rPr lang="de-DE" dirty="0" smtClean="0"/>
              <a:t>-</a:t>
            </a:r>
            <a:r>
              <a:rPr lang="ru-RU" dirty="0" smtClean="0"/>
              <a:t> </a:t>
            </a:r>
            <a:r>
              <a:rPr lang="de-DE" dirty="0" smtClean="0"/>
              <a:t>Entwicklung </a:t>
            </a:r>
            <a:r>
              <a:rPr lang="de-DE" dirty="0"/>
              <a:t>und Wartung von digitalen Lösungen für Unternehmen.</a:t>
            </a:r>
          </a:p>
        </p:txBody>
      </p:sp>
    </p:spTree>
    <p:extLst>
      <p:ext uri="{BB962C8B-B14F-4D97-AF65-F5344CB8AC3E}">
        <p14:creationId xmlns:p14="http://schemas.microsoft.com/office/powerpoint/2010/main" val="2531880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685800" indent="-685800">
              <a:buFont typeface="Wingdings" panose="05000000000000000000" pitchFamily="2" charset="2"/>
              <a:buChar char="§"/>
            </a:pPr>
            <a:r>
              <a:rPr lang="de-DE" sz="4800" dirty="0"/>
              <a:t>Ausgangssituation</a:t>
            </a:r>
          </a:p>
        </p:txBody>
      </p:sp>
      <p:sp>
        <p:nvSpPr>
          <p:cNvPr id="6" name="Textplatzhalter 5"/>
          <p:cNvSpPr>
            <a:spLocks noGrp="1"/>
          </p:cNvSpPr>
          <p:nvPr>
            <p:ph type="body" idx="1"/>
          </p:nvPr>
        </p:nvSpPr>
        <p:spPr/>
        <p:txBody>
          <a:bodyPr/>
          <a:lstStyle/>
          <a:p>
            <a:pPr algn="ctr"/>
            <a:r>
              <a:rPr lang="de-DE" b="1" dirty="0">
                <a:solidFill>
                  <a:schemeClr val="tx1"/>
                </a:solidFill>
              </a:rPr>
              <a:t>Reisebüro „ReisenWelt“</a:t>
            </a:r>
            <a:endParaRPr lang="de-DE" b="1" dirty="0">
              <a:solidFill>
                <a:schemeClr val="tx1"/>
              </a:solidFill>
            </a:endParaRPr>
          </a:p>
        </p:txBody>
      </p:sp>
      <p:pic>
        <p:nvPicPr>
          <p:cNvPr id="13" name="Inhaltsplatzhalter 1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54451" y="1846052"/>
            <a:ext cx="5544905" cy="4153327"/>
          </a:xfrm>
        </p:spPr>
      </p:pic>
      <p:sp>
        <p:nvSpPr>
          <p:cNvPr id="3" name="Inhaltsplatzhalter 2"/>
          <p:cNvSpPr>
            <a:spLocks noGrp="1"/>
          </p:cNvSpPr>
          <p:nvPr>
            <p:ph sz="half" idx="2"/>
          </p:nvPr>
        </p:nvSpPr>
        <p:spPr/>
        <p:txBody>
          <a:bodyPr/>
          <a:lstStyle/>
          <a:p>
            <a:r>
              <a:rPr lang="de-DE" dirty="0"/>
              <a:t>-</a:t>
            </a:r>
            <a:r>
              <a:rPr lang="ru-RU" dirty="0"/>
              <a:t> </a:t>
            </a:r>
            <a:r>
              <a:rPr lang="de-DE" dirty="0"/>
              <a:t>Der Hauptsitz ist in </a:t>
            </a:r>
            <a:r>
              <a:rPr lang="de-DE" dirty="0" smtClean="0"/>
              <a:t>Nürnberg</a:t>
            </a:r>
            <a:endParaRPr lang="de-DE" dirty="0"/>
          </a:p>
          <a:p>
            <a:r>
              <a:rPr lang="de-DE" dirty="0"/>
              <a:t>-</a:t>
            </a:r>
            <a:r>
              <a:rPr lang="ru-RU" dirty="0"/>
              <a:t> </a:t>
            </a:r>
            <a:r>
              <a:rPr lang="de-DE" dirty="0"/>
              <a:t>Anzahl der Mitarbeiter </a:t>
            </a:r>
            <a:r>
              <a:rPr lang="de-DE" dirty="0" smtClean="0"/>
              <a:t>5</a:t>
            </a:r>
            <a:endParaRPr lang="ru-RU" dirty="0" smtClean="0"/>
          </a:p>
          <a:p>
            <a:r>
              <a:rPr lang="de-DE" dirty="0" smtClean="0"/>
              <a:t>-</a:t>
            </a:r>
            <a:r>
              <a:rPr lang="de-DE" b="1" dirty="0" smtClean="0"/>
              <a:t>Wollte </a:t>
            </a:r>
            <a:r>
              <a:rPr lang="de-DE" b="1" dirty="0"/>
              <a:t>seinen Kundenstamm über E-Commerce-Plattformen </a:t>
            </a:r>
            <a:r>
              <a:rPr lang="de-DE" b="1" dirty="0" smtClean="0"/>
              <a:t>erweitern!!!!</a:t>
            </a:r>
            <a:endParaRPr lang="de-DE" b="1" dirty="0"/>
          </a:p>
          <a:p>
            <a:endParaRPr lang="de-DE" dirty="0"/>
          </a:p>
        </p:txBody>
      </p:sp>
    </p:spTree>
    <p:extLst>
      <p:ext uri="{BB962C8B-B14F-4D97-AF65-F5344CB8AC3E}">
        <p14:creationId xmlns:p14="http://schemas.microsoft.com/office/powerpoint/2010/main" val="3695674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0" y="287338"/>
            <a:ext cx="1197868" cy="5734050"/>
          </a:xfrm>
        </p:spPr>
        <p:txBody>
          <a:bodyPr vert="vert270">
            <a:normAutofit/>
          </a:bodyPr>
          <a:lstStyle/>
          <a:p>
            <a:pPr marL="685800" indent="-685800">
              <a:buFont typeface="Wingdings" panose="05000000000000000000" pitchFamily="2" charset="2"/>
              <a:buChar char="§"/>
            </a:pPr>
            <a:r>
              <a:rPr lang="de-DE" sz="4800" u="sng" dirty="0"/>
              <a:t>Ausgangssituation</a:t>
            </a:r>
            <a:endParaRPr lang="de-DE" u="sng" dirty="0"/>
          </a:p>
        </p:txBody>
      </p:sp>
      <p:pic>
        <p:nvPicPr>
          <p:cNvPr id="7" name="Inhaltsplatzhalter 6"/>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2061964" y="118435"/>
            <a:ext cx="9433048" cy="6212791"/>
          </a:xfrm>
        </p:spPr>
      </p:pic>
    </p:spTree>
    <p:extLst>
      <p:ext uri="{BB962C8B-B14F-4D97-AF65-F5344CB8AC3E}">
        <p14:creationId xmlns:p14="http://schemas.microsoft.com/office/powerpoint/2010/main" val="44964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685800" indent="-685800">
              <a:buFont typeface="Wingdings" panose="05000000000000000000" pitchFamily="2" charset="2"/>
              <a:buChar char="§"/>
            </a:pPr>
            <a:r>
              <a:rPr lang="de-DE" sz="4800" dirty="0"/>
              <a:t>Ziel </a:t>
            </a:r>
            <a:r>
              <a:rPr lang="de-DE" sz="4800" dirty="0" smtClean="0"/>
              <a:t>definieren</a:t>
            </a:r>
            <a:endParaRPr lang="de-DE" dirty="0"/>
          </a:p>
        </p:txBody>
      </p:sp>
      <p:sp>
        <p:nvSpPr>
          <p:cNvPr id="4" name="Inhaltsplatzhalter 3"/>
          <p:cNvSpPr>
            <a:spLocks noGrp="1"/>
          </p:cNvSpPr>
          <p:nvPr>
            <p:ph sz="half" idx="2"/>
          </p:nvPr>
        </p:nvSpPr>
        <p:spPr>
          <a:xfrm>
            <a:off x="1096994" y="1988840"/>
            <a:ext cx="9605930" cy="3971694"/>
          </a:xfrm>
        </p:spPr>
        <p:txBody>
          <a:bodyPr>
            <a:normAutofit/>
          </a:bodyPr>
          <a:lstStyle/>
          <a:p>
            <a:r>
              <a:rPr lang="de-DE" sz="2800" b="1" dirty="0" smtClean="0"/>
              <a:t>-Information wird strukturieren in Datenbank hinzufügen.</a:t>
            </a:r>
          </a:p>
          <a:p>
            <a:r>
              <a:rPr lang="de-DE" sz="2800" b="1" dirty="0" smtClean="0"/>
              <a:t>-Daten aus Datenbank </a:t>
            </a:r>
            <a:r>
              <a:rPr lang="de-DE" sz="2800" b="1" dirty="0"/>
              <a:t> wird </a:t>
            </a:r>
            <a:r>
              <a:rPr lang="de-DE" sz="2800" b="1" dirty="0" smtClean="0"/>
              <a:t> in eine </a:t>
            </a:r>
            <a:r>
              <a:rPr lang="de-DE" sz="2800" b="1" dirty="0"/>
              <a:t>lokalen </a:t>
            </a:r>
            <a:r>
              <a:rPr lang="de-DE" sz="2800" b="1" dirty="0" smtClean="0"/>
              <a:t>Desktop-Anwendung darstellen.</a:t>
            </a:r>
            <a:endParaRPr lang="de-DE" sz="2800" b="1" dirty="0"/>
          </a:p>
        </p:txBody>
      </p:sp>
    </p:spTree>
    <p:extLst>
      <p:ext uri="{BB962C8B-B14F-4D97-AF65-F5344CB8AC3E}">
        <p14:creationId xmlns:p14="http://schemas.microsoft.com/office/powerpoint/2010/main" val="111321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549796" y="332656"/>
            <a:ext cx="10657183" cy="504056"/>
          </a:xfrm>
        </p:spPr>
        <p:txBody>
          <a:bodyPr rtlCol="0">
            <a:noAutofit/>
          </a:bodyPr>
          <a:lstStyle/>
          <a:p>
            <a:pPr marL="457200" indent="-457200">
              <a:buFont typeface="Wingdings" panose="05000000000000000000" pitchFamily="2" charset="2"/>
              <a:buChar char="§"/>
            </a:pPr>
            <a:r>
              <a:rPr lang="de-DE" sz="3200" dirty="0"/>
              <a:t>Ablauf Plan und Kosten Plan</a:t>
            </a:r>
          </a:p>
        </p:txBody>
      </p:sp>
      <p:graphicFrame>
        <p:nvGraphicFramePr>
          <p:cNvPr id="7" name="Tabelle 6"/>
          <p:cNvGraphicFramePr>
            <a:graphicFrameLocks noGrp="1"/>
          </p:cNvGraphicFramePr>
          <p:nvPr>
            <p:extLst>
              <p:ext uri="{D42A27DB-BD31-4B8C-83A1-F6EECF244321}">
                <p14:modId xmlns:p14="http://schemas.microsoft.com/office/powerpoint/2010/main" val="1540426829"/>
              </p:ext>
            </p:extLst>
          </p:nvPr>
        </p:nvGraphicFramePr>
        <p:xfrm>
          <a:off x="4870276" y="1340771"/>
          <a:ext cx="6796634" cy="4680517"/>
        </p:xfrm>
        <a:graphic>
          <a:graphicData uri="http://schemas.openxmlformats.org/drawingml/2006/table">
            <a:tbl>
              <a:tblPr firstRow="1" firstCol="1" bandRow="1"/>
              <a:tblGrid>
                <a:gridCol w="3398317">
                  <a:extLst>
                    <a:ext uri="{9D8B030D-6E8A-4147-A177-3AD203B41FA5}">
                      <a16:colId xmlns:a16="http://schemas.microsoft.com/office/drawing/2014/main" val="1933873199"/>
                    </a:ext>
                  </a:extLst>
                </a:gridCol>
                <a:gridCol w="3398317">
                  <a:extLst>
                    <a:ext uri="{9D8B030D-6E8A-4147-A177-3AD203B41FA5}">
                      <a16:colId xmlns:a16="http://schemas.microsoft.com/office/drawing/2014/main" val="2618781461"/>
                    </a:ext>
                  </a:extLst>
                </a:gridCol>
              </a:tblGrid>
              <a:tr h="210018">
                <a:tc>
                  <a:txBody>
                    <a:bodyPr/>
                    <a:lstStyle/>
                    <a:p>
                      <a:pPr algn="ctr">
                        <a:spcAft>
                          <a:spcPts val="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Thema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b="1">
                          <a:effectLst/>
                          <a:latin typeface="Calibri" panose="020F0502020204030204" pitchFamily="34" charset="0"/>
                          <a:ea typeface="Calibri" panose="020F0502020204030204" pitchFamily="34" charset="0"/>
                          <a:cs typeface="Times New Roman" panose="02020603050405020304" pitchFamily="18" charset="0"/>
                        </a:rPr>
                        <a:t>Zeit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272911"/>
                  </a:ext>
                </a:extLst>
              </a:tr>
              <a:tr h="328847">
                <a:tc gridSpan="2">
                  <a:txBody>
                    <a:bodyPr/>
                    <a:lstStyle/>
                    <a:p>
                      <a:pPr marL="342900" lvl="0" indent="-342900" algn="ctr">
                        <a:spcAft>
                          <a:spcPts val="0"/>
                        </a:spcAft>
                        <a:buSzPts val="1200"/>
                        <a:buFont typeface="+mj-lt"/>
                        <a:buAutoNum type="arabicPeriod"/>
                      </a:pPr>
                      <a:r>
                        <a:rPr lang="ru-RU" sz="1200" b="1">
                          <a:effectLst/>
                          <a:latin typeface="Calibri" panose="020F0502020204030204" pitchFamily="34" charset="0"/>
                          <a:ea typeface="Calibri" panose="020F0502020204030204" pitchFamily="34" charset="0"/>
                          <a:cs typeface="Times New Roman" panose="02020603050405020304" pitchFamily="18" charset="0"/>
                        </a:rPr>
                        <a:t>Analysephase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90851772"/>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Kundengespräch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0,5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562360"/>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Ist-Analyse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0,5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5694668"/>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Lösungsmöglichkeiten darstellen/ Alternativen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0,5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306704"/>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Projektziele definieren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0,5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006544"/>
                  </a:ext>
                </a:extLst>
              </a:tr>
              <a:tr h="210018">
                <a:tc gridSpan="2">
                  <a:txBody>
                    <a:bodyPr/>
                    <a:lstStyle/>
                    <a:p>
                      <a:pPr marL="342900" lvl="0" indent="-342900" algn="ctr">
                        <a:spcAft>
                          <a:spcPts val="0"/>
                        </a:spcAft>
                        <a:buSzPts val="1200"/>
                        <a:buFont typeface="+mj-lt"/>
                        <a:buAutoNum type="arabicPeriod"/>
                      </a:pPr>
                      <a:r>
                        <a:rPr lang="ru-RU" sz="1200" b="1">
                          <a:effectLst/>
                          <a:latin typeface="Calibri" panose="020F0502020204030204" pitchFamily="34" charset="0"/>
                          <a:ea typeface="Calibri" panose="020F0502020204030204" pitchFamily="34" charset="0"/>
                          <a:cs typeface="Times New Roman" panose="02020603050405020304" pitchFamily="18" charset="0"/>
                        </a:rPr>
                        <a:t>Planungsphase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278630206"/>
                  </a:ext>
                </a:extLst>
              </a:tr>
              <a:tr h="198169">
                <a:tc>
                  <a:txBody>
                    <a:bodyPr/>
                    <a:lstStyle/>
                    <a:p>
                      <a:pPr>
                        <a:spcAft>
                          <a:spcPts val="0"/>
                        </a:spcAft>
                      </a:pPr>
                      <a:r>
                        <a:rPr lang="ru-RU" sz="1100" spc="-10">
                          <a:effectLst/>
                          <a:latin typeface="Calibri" panose="020F0502020204030204" pitchFamily="34" charset="0"/>
                          <a:ea typeface="Calibri" panose="020F0502020204030204" pitchFamily="34" charset="0"/>
                          <a:cs typeface="Times New Roman" panose="02020603050405020304" pitchFamily="18" charset="0"/>
                        </a:rPr>
                        <a:t>Projektplanung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103978"/>
                  </a:ext>
                </a:extLst>
              </a:tr>
              <a:tr h="198169">
                <a:tc>
                  <a:txBody>
                    <a:bodyPr/>
                    <a:lstStyle/>
                    <a:p>
                      <a:pPr>
                        <a:spcAft>
                          <a:spcPts val="0"/>
                        </a:spcAft>
                      </a:pPr>
                      <a:r>
                        <a:rPr lang="ru-RU" sz="1100" spc="-10">
                          <a:effectLst/>
                          <a:latin typeface="Calibri" panose="020F0502020204030204" pitchFamily="34" charset="0"/>
                          <a:ea typeface="Calibri" panose="020F0502020204030204" pitchFamily="34" charset="0"/>
                          <a:cs typeface="Times New Roman" panose="02020603050405020304" pitchFamily="18" charset="0"/>
                        </a:rPr>
                        <a:t>Kostenkalkulation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604307"/>
                  </a:ext>
                </a:extLst>
              </a:tr>
              <a:tr h="210018">
                <a:tc gridSpan="2">
                  <a:txBody>
                    <a:bodyPr/>
                    <a:lstStyle/>
                    <a:p>
                      <a:pPr marL="342900" lvl="0" indent="-342900" algn="ctr">
                        <a:spcAft>
                          <a:spcPts val="0"/>
                        </a:spcAft>
                        <a:buSzPts val="1200"/>
                        <a:buFont typeface="+mj-lt"/>
                        <a:buAutoNum type="arabicPeriod"/>
                      </a:pPr>
                      <a:r>
                        <a:rPr lang="ru-RU" sz="1200" b="1">
                          <a:effectLst/>
                          <a:latin typeface="Calibri" panose="020F0502020204030204" pitchFamily="34" charset="0"/>
                          <a:ea typeface="Calibri" panose="020F0502020204030204" pitchFamily="34" charset="0"/>
                          <a:cs typeface="Times New Roman" panose="02020603050405020304" pitchFamily="18" charset="0"/>
                        </a:rPr>
                        <a:t>Aus-/Durchführung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404907203"/>
                  </a:ext>
                </a:extLst>
              </a:tr>
              <a:tr h="385032">
                <a:tc>
                  <a:txBody>
                    <a:bodyPr/>
                    <a:lstStyle/>
                    <a:p>
                      <a:pPr>
                        <a:spcAft>
                          <a:spcPts val="0"/>
                        </a:spcAft>
                      </a:pPr>
                      <a:r>
                        <a:rPr lang="de-DE" sz="1100">
                          <a:effectLst/>
                          <a:latin typeface="Calibri" panose="020F0502020204030204" pitchFamily="34" charset="0"/>
                          <a:ea typeface="Calibri" panose="020F0502020204030204" pitchFamily="34" charset="0"/>
                          <a:cs typeface="Times New Roman" panose="02020603050405020304" pitchFamily="18" charset="0"/>
                        </a:rPr>
                        <a:t>Information strukturieren und </a:t>
                      </a:r>
                      <a:r>
                        <a:rPr lang="ru-RU" sz="1100">
                          <a:effectLst/>
                          <a:latin typeface="Calibri" panose="020F0502020204030204" pitchFamily="34" charset="0"/>
                          <a:ea typeface="Calibri" panose="020F0502020204030204" pitchFamily="34" charset="0"/>
                          <a:cs typeface="Times New Roman" panose="02020603050405020304" pitchFamily="18" charset="0"/>
                        </a:rPr>
                        <a:t>Daten</a:t>
                      </a:r>
                      <a:r>
                        <a:rPr lang="de-DE" sz="1100">
                          <a:effectLst/>
                          <a:latin typeface="Calibri" panose="020F0502020204030204" pitchFamily="34" charset="0"/>
                          <a:ea typeface="Calibri" panose="020F0502020204030204" pitchFamily="34" charset="0"/>
                          <a:cs typeface="Times New Roman" panose="02020603050405020304" pitchFamily="18" charset="0"/>
                        </a:rPr>
                        <a:t>Bank</a:t>
                      </a:r>
                      <a:r>
                        <a:rPr lang="ru-RU" sz="1100">
                          <a:effectLst/>
                          <a:latin typeface="Calibri" panose="020F0502020204030204" pitchFamily="34" charset="0"/>
                          <a:ea typeface="Calibri" panose="020F0502020204030204" pitchFamily="34" charset="0"/>
                          <a:cs typeface="Times New Roman" panose="02020603050405020304" pitchFamily="18" charset="0"/>
                        </a:rPr>
                        <a:t> entwickeln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3,0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892245"/>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Anwendung entwickeln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3,0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727149"/>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Information in Daten</a:t>
                      </a:r>
                      <a:r>
                        <a:rPr lang="de-DE" sz="1100">
                          <a:effectLst/>
                          <a:latin typeface="Calibri" panose="020F0502020204030204" pitchFamily="34" charset="0"/>
                          <a:ea typeface="Calibri" panose="020F0502020204030204" pitchFamily="34" charset="0"/>
                          <a:cs typeface="Times New Roman" panose="02020603050405020304" pitchFamily="18" charset="0"/>
                        </a:rPr>
                        <a:t>Bank</a:t>
                      </a:r>
                      <a:r>
                        <a:rPr lang="ru-RU" sz="1100">
                          <a:effectLst/>
                          <a:latin typeface="Calibri" panose="020F0502020204030204" pitchFamily="34" charset="0"/>
                          <a:ea typeface="Calibri" panose="020F0502020204030204" pitchFamily="34" charset="0"/>
                          <a:cs typeface="Times New Roman" panose="02020603050405020304" pitchFamily="18" charset="0"/>
                        </a:rPr>
                        <a:t> hinzufügen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3,0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318028"/>
                  </a:ext>
                </a:extLst>
              </a:tr>
              <a:tr h="385032">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Verarbeitung die Darstellung der eingegebenen Informationen.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de-DE" sz="1100">
                          <a:effectLst/>
                          <a:latin typeface="Calibri" panose="020F0502020204030204" pitchFamily="34" charset="0"/>
                          <a:ea typeface="Calibri" panose="020F0502020204030204" pitchFamily="34" charset="0"/>
                          <a:cs typeface="Times New Roman" panose="02020603050405020304" pitchFamily="18" charset="0"/>
                        </a:rPr>
                        <a:t>2</a:t>
                      </a:r>
                      <a:r>
                        <a:rPr lang="ru-RU" sz="1100">
                          <a:effectLst/>
                          <a:latin typeface="Calibri" panose="020F0502020204030204" pitchFamily="34" charset="0"/>
                          <a:ea typeface="Calibri" panose="020F0502020204030204" pitchFamily="34" charset="0"/>
                          <a:cs typeface="Times New Roman" panose="02020603050405020304" pitchFamily="18" charset="0"/>
                        </a:rPr>
                        <a:t>,</a:t>
                      </a:r>
                      <a:r>
                        <a:rPr lang="de-DE" sz="1100">
                          <a:effectLst/>
                          <a:latin typeface="Calibri" panose="020F0502020204030204" pitchFamily="34" charset="0"/>
                          <a:ea typeface="Calibri" panose="020F0502020204030204" pitchFamily="34" charset="0"/>
                          <a:cs typeface="Times New Roman" panose="02020603050405020304" pitchFamily="18" charset="0"/>
                        </a:rPr>
                        <a:t>5</a:t>
                      </a:r>
                      <a:r>
                        <a:rPr lang="ru-RU" sz="1100">
                          <a:effectLst/>
                          <a:latin typeface="Calibri" panose="020F0502020204030204" pitchFamily="34" charset="0"/>
                          <a:ea typeface="Calibri" panose="020F0502020204030204" pitchFamily="34" charset="0"/>
                          <a:cs typeface="Times New Roman" panose="02020603050405020304" pitchFamily="18" charset="0"/>
                        </a:rPr>
                        <a:t>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4470848"/>
                  </a:ext>
                </a:extLst>
              </a:tr>
              <a:tr h="210018">
                <a:tc gridSpan="2">
                  <a:txBody>
                    <a:bodyPr/>
                    <a:lstStyle/>
                    <a:p>
                      <a:pPr marL="342900" lvl="0" indent="-342900" algn="ctr">
                        <a:spcAft>
                          <a:spcPts val="0"/>
                        </a:spcAft>
                        <a:buSzPts val="1200"/>
                        <a:buFont typeface="+mj-lt"/>
                        <a:buAutoNum type="arabicPeriod"/>
                      </a:pPr>
                      <a:r>
                        <a:rPr lang="ru-RU" sz="1200" b="1">
                          <a:effectLst/>
                          <a:latin typeface="Calibri" panose="020F0502020204030204" pitchFamily="34" charset="0"/>
                          <a:ea typeface="Calibri" panose="020F0502020204030204" pitchFamily="34" charset="0"/>
                          <a:cs typeface="Times New Roman" panose="02020603050405020304" pitchFamily="18" charset="0"/>
                        </a:rPr>
                        <a:t>4.Projektergebnisse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451038995"/>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Abschlusstest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de-DE"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r>
                        <a:rPr lang="ru-RU"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Std </a:t>
                      </a:r>
                      <a:endParaRPr lang="de-D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591223"/>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Soll-Ist-Vergleich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0,5 Std </a:t>
                      </a:r>
                      <a:endParaRPr lang="de-D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165164"/>
                  </a:ext>
                </a:extLst>
              </a:tr>
              <a:tr h="192516">
                <a:tc>
                  <a:txBody>
                    <a:bodyPr/>
                    <a:lstStyle/>
                    <a:p>
                      <a:pPr>
                        <a:spcAft>
                          <a:spcPts val="0"/>
                        </a:spcAft>
                      </a:pPr>
                      <a:r>
                        <a:rPr lang="ru-RU" sz="1100">
                          <a:effectLst/>
                          <a:latin typeface="Calibri" panose="020F0502020204030204" pitchFamily="34" charset="0"/>
                          <a:ea typeface="Calibri" panose="020F0502020204030204" pitchFamily="34" charset="0"/>
                          <a:cs typeface="Times New Roman" panose="02020603050405020304" pitchFamily="18" charset="0"/>
                        </a:rPr>
                        <a:t>Übergabe an den Kunden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Std </a:t>
                      </a:r>
                      <a:endParaRPr lang="de-D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801982"/>
                  </a:ext>
                </a:extLst>
              </a:tr>
              <a:tr h="210018">
                <a:tc gridSpan="2">
                  <a:txBody>
                    <a:bodyPr/>
                    <a:lstStyle/>
                    <a:p>
                      <a:pPr marL="342900" lvl="0" indent="-342900" algn="ctr">
                        <a:spcAft>
                          <a:spcPts val="0"/>
                        </a:spcAft>
                        <a:buSzPts val="1200"/>
                        <a:buFont typeface="+mj-lt"/>
                        <a:buAutoNum type="arabicPeriod"/>
                      </a:pPr>
                      <a:r>
                        <a:rPr lang="ru-RU" sz="1200" b="1">
                          <a:effectLst/>
                          <a:latin typeface="Calibri" panose="020F0502020204030204" pitchFamily="34" charset="0"/>
                          <a:ea typeface="Calibri" panose="020F0502020204030204" pitchFamily="34" charset="0"/>
                          <a:cs typeface="Times New Roman" panose="02020603050405020304" pitchFamily="18" charset="0"/>
                        </a:rPr>
                        <a:t>Projektabschlussphase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3825761677"/>
                  </a:ext>
                </a:extLst>
              </a:tr>
              <a:tr h="210018">
                <a:tc>
                  <a:txBody>
                    <a:bodyPr/>
                    <a:lstStyle/>
                    <a:p>
                      <a:pPr>
                        <a:spcAft>
                          <a:spcPts val="0"/>
                        </a:spcAft>
                      </a:pPr>
                      <a:r>
                        <a:rPr lang="ru-RU" sz="1200" spc="-10">
                          <a:effectLst/>
                          <a:latin typeface="Calibri" panose="020F0502020204030204" pitchFamily="34" charset="0"/>
                          <a:ea typeface="Calibri" panose="020F0502020204030204" pitchFamily="34" charset="0"/>
                          <a:cs typeface="Times New Roman" panose="02020603050405020304" pitchFamily="18" charset="0"/>
                        </a:rPr>
                        <a:t>Projektdokumentation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de-DE" sz="1100">
                          <a:effectLst/>
                          <a:latin typeface="Calibri" panose="020F0502020204030204" pitchFamily="34" charset="0"/>
                          <a:ea typeface="Calibri" panose="020F0502020204030204" pitchFamily="34" charset="0"/>
                          <a:cs typeface="Times New Roman" panose="02020603050405020304" pitchFamily="18" charset="0"/>
                        </a:rPr>
                        <a:t>2</a:t>
                      </a:r>
                      <a:r>
                        <a:rPr lang="ru-RU" sz="1100">
                          <a:effectLst/>
                          <a:latin typeface="Calibri" panose="020F0502020204030204" pitchFamily="34" charset="0"/>
                          <a:ea typeface="Calibri" panose="020F0502020204030204" pitchFamily="34" charset="0"/>
                          <a:cs typeface="Times New Roman" panose="02020603050405020304" pitchFamily="18" charset="0"/>
                        </a:rPr>
                        <a:t>,0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582895"/>
                  </a:ext>
                </a:extLst>
              </a:tr>
              <a:tr h="192516">
                <a:tc>
                  <a:txBody>
                    <a:bodyPr/>
                    <a:lstStyle/>
                    <a:p>
                      <a:pPr>
                        <a:spcAft>
                          <a:spcPts val="0"/>
                        </a:spcAft>
                      </a:pPr>
                      <a:r>
                        <a:rPr lang="ru-RU" sz="1100" b="1">
                          <a:effectLst/>
                          <a:latin typeface="Calibri" panose="020F0502020204030204" pitchFamily="34" charset="0"/>
                          <a:ea typeface="Calibri" panose="020F0502020204030204" pitchFamily="34" charset="0"/>
                          <a:cs typeface="Times New Roman" panose="02020603050405020304" pitchFamily="18" charset="0"/>
                        </a:rPr>
                        <a:t>Gesamtzeit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ru-RU" sz="1100" b="1" dirty="0">
                          <a:effectLst/>
                          <a:latin typeface="Calibri" panose="020F0502020204030204" pitchFamily="34" charset="0"/>
                          <a:ea typeface="Calibri" panose="020F0502020204030204" pitchFamily="34" charset="0"/>
                          <a:cs typeface="Times New Roman" panose="02020603050405020304" pitchFamily="18" charset="0"/>
                        </a:rPr>
                        <a:t>20,0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525" marR="675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442060"/>
                  </a:ext>
                </a:extLst>
              </a:tr>
            </a:tbl>
          </a:graphicData>
        </a:graphic>
      </p:graphicFrame>
      <p:pic>
        <p:nvPicPr>
          <p:cNvPr id="8" name="Grafik 7"/>
          <p:cNvPicPr>
            <a:picLocks noChangeAspect="1"/>
          </p:cNvPicPr>
          <p:nvPr/>
        </p:nvPicPr>
        <p:blipFill>
          <a:blip r:embed="rId3"/>
          <a:stretch>
            <a:fillRect/>
          </a:stretch>
        </p:blipFill>
        <p:spPr>
          <a:xfrm>
            <a:off x="189756" y="3284984"/>
            <a:ext cx="4248472" cy="1129010"/>
          </a:xfrm>
          <a:prstGeom prst="rect">
            <a:avLst/>
          </a:prstGeom>
        </p:spPr>
      </p:pic>
    </p:spTree>
    <p:extLst>
      <p:ext uri="{BB962C8B-B14F-4D97-AF65-F5344CB8AC3E}">
        <p14:creationId xmlns:p14="http://schemas.microsoft.com/office/powerpoint/2010/main" val="352090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txBox="1">
            <a:spLocks/>
          </p:cNvSpPr>
          <p:nvPr/>
        </p:nvSpPr>
        <p:spPr>
          <a:xfrm>
            <a:off x="1413892" y="332656"/>
            <a:ext cx="10055225" cy="1449387"/>
          </a:xfrm>
          <a:prstGeom prst="rect">
            <a:avLst/>
          </a:prstGeom>
        </p:spPr>
        <p:txBody>
          <a:bodyPr vert="horz" lIns="91440" tIns="45720" rIns="91440" bIns="45720" rtlCol="0" anchor="b">
            <a:normAutofit fontScale="92500" lnSpcReduction="20000"/>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endParaRPr lang="de-DE" sz="3600" b="1" dirty="0" smtClean="0"/>
          </a:p>
          <a:p>
            <a:pPr marL="571500" indent="-571500">
              <a:buFont typeface="Wingdings" panose="05000000000000000000" pitchFamily="2" charset="2"/>
              <a:buChar char="Ø"/>
            </a:pPr>
            <a:r>
              <a:rPr lang="de-DE" sz="3600" b="1" dirty="0"/>
              <a:t>Durchführung</a:t>
            </a:r>
          </a:p>
          <a:p>
            <a:endParaRPr lang="de-DE" sz="3600" b="1" dirty="0"/>
          </a:p>
          <a:p>
            <a:pPr marL="571500" indent="-571500">
              <a:buFont typeface="Wingdings" panose="05000000000000000000" pitchFamily="2" charset="2"/>
              <a:buChar char="§"/>
            </a:pPr>
            <a:r>
              <a:rPr lang="de-DE" sz="3600" b="1" dirty="0" smtClean="0"/>
              <a:t>Information </a:t>
            </a:r>
            <a:r>
              <a:rPr lang="de-DE" sz="3600" b="1" dirty="0"/>
              <a:t>strukturieren und Datenbank </a:t>
            </a:r>
            <a:r>
              <a:rPr lang="de-DE" sz="3600" b="1" dirty="0" smtClean="0"/>
              <a:t>entwickeln</a:t>
            </a:r>
            <a:endParaRPr lang="de-DE" sz="3600" b="1" dirty="0"/>
          </a:p>
        </p:txBody>
      </p:sp>
      <p:pic>
        <p:nvPicPr>
          <p:cNvPr id="6" name="Grafik 5"/>
          <p:cNvPicPr>
            <a:picLocks noChangeAspect="1"/>
          </p:cNvPicPr>
          <p:nvPr/>
        </p:nvPicPr>
        <p:blipFill>
          <a:blip r:embed="rId2"/>
          <a:stretch>
            <a:fillRect/>
          </a:stretch>
        </p:blipFill>
        <p:spPr>
          <a:xfrm>
            <a:off x="5374333" y="1770633"/>
            <a:ext cx="6174192" cy="4248472"/>
          </a:xfrm>
          <a:prstGeom prst="rect">
            <a:avLst/>
          </a:prstGeom>
        </p:spPr>
      </p:pic>
      <p:sp>
        <p:nvSpPr>
          <p:cNvPr id="7" name="Titel 1"/>
          <p:cNvSpPr txBox="1">
            <a:spLocks/>
          </p:cNvSpPr>
          <p:nvPr/>
        </p:nvSpPr>
        <p:spPr>
          <a:xfrm>
            <a:off x="549796" y="1782043"/>
            <a:ext cx="5112567" cy="4464496"/>
          </a:xfrm>
          <a:prstGeom prst="rect">
            <a:avLst/>
          </a:prstGeom>
        </p:spPr>
        <p:txBody>
          <a:bodyPr vert="horz" lIns="91440" tIns="45720" rIns="91440" bIns="45720" rtlCol="0" anchor="b">
            <a:normAutofit/>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pPr marL="457200" indent="-457200">
              <a:buFont typeface="Wingdings" panose="05000000000000000000" pitchFamily="2" charset="2"/>
              <a:buChar char="ü"/>
            </a:pPr>
            <a:r>
              <a:rPr lang="de-DE" sz="3200" b="1" u="sng" dirty="0" smtClean="0"/>
              <a:t>Tour</a:t>
            </a:r>
            <a:endParaRPr lang="de-DE" sz="3200" b="1" u="sng" dirty="0" smtClean="0"/>
          </a:p>
          <a:p>
            <a:pPr marL="457200" indent="-457200">
              <a:buFont typeface="Wingdings" panose="05000000000000000000" pitchFamily="2" charset="2"/>
              <a:buChar char="ü"/>
            </a:pPr>
            <a:r>
              <a:rPr lang="de-DE" sz="3200" dirty="0" smtClean="0"/>
              <a:t>Type</a:t>
            </a:r>
            <a:endParaRPr lang="de-DE" sz="3200" dirty="0" smtClean="0"/>
          </a:p>
          <a:p>
            <a:pPr marL="457200" indent="-457200">
              <a:buFont typeface="Wingdings" panose="05000000000000000000" pitchFamily="2" charset="2"/>
              <a:buChar char="ü"/>
            </a:pPr>
            <a:r>
              <a:rPr lang="de-DE" sz="3200" b="1" u="sng" dirty="0" smtClean="0"/>
              <a:t>Hotel</a:t>
            </a:r>
          </a:p>
          <a:p>
            <a:pPr marL="457200" indent="-457200">
              <a:buFont typeface="Wingdings" panose="05000000000000000000" pitchFamily="2" charset="2"/>
              <a:buChar char="ü"/>
            </a:pPr>
            <a:r>
              <a:rPr lang="de-DE" sz="3200" dirty="0" smtClean="0"/>
              <a:t>Country</a:t>
            </a:r>
          </a:p>
          <a:p>
            <a:pPr marL="457200" indent="-457200">
              <a:buFont typeface="Wingdings" panose="05000000000000000000" pitchFamily="2" charset="2"/>
              <a:buChar char="ü"/>
            </a:pPr>
            <a:r>
              <a:rPr lang="de-DE" sz="3200" dirty="0" smtClean="0"/>
              <a:t>Hotel Image</a:t>
            </a:r>
          </a:p>
          <a:p>
            <a:pPr marL="457200" indent="-457200">
              <a:buFont typeface="Wingdings" panose="05000000000000000000" pitchFamily="2" charset="2"/>
              <a:buChar char="ü"/>
            </a:pPr>
            <a:r>
              <a:rPr lang="de-DE" sz="3200" dirty="0" smtClean="0"/>
              <a:t>HotelComment</a:t>
            </a:r>
          </a:p>
          <a:p>
            <a:pPr marL="457200" indent="-457200">
              <a:buFont typeface="Wingdings" panose="05000000000000000000" pitchFamily="2" charset="2"/>
              <a:buChar char="ü"/>
            </a:pPr>
            <a:endParaRPr lang="de-DE" sz="3200" dirty="0" smtClean="0"/>
          </a:p>
          <a:p>
            <a:pPr marL="457200" indent="-457200">
              <a:buFont typeface="Arial" panose="020B0604020202020204" pitchFamily="34" charset="0"/>
              <a:buChar char="•"/>
            </a:pPr>
            <a:endParaRPr lang="de-DE" sz="3200" dirty="0"/>
          </a:p>
          <a:p>
            <a:pPr marL="457200" indent="-457200">
              <a:buFont typeface="Arial" panose="020B0604020202020204" pitchFamily="34" charset="0"/>
              <a:buChar char="•"/>
            </a:pPr>
            <a:endParaRPr lang="de-DE" sz="3200" dirty="0" smtClean="0"/>
          </a:p>
          <a:p>
            <a:pPr marL="457200" indent="-457200">
              <a:buFont typeface="Arial" panose="020B0604020202020204" pitchFamily="34" charset="0"/>
              <a:buChar char="•"/>
            </a:pPr>
            <a:endParaRPr lang="de-DE" sz="3200" dirty="0"/>
          </a:p>
        </p:txBody>
      </p:sp>
    </p:spTree>
    <p:extLst>
      <p:ext uri="{BB962C8B-B14F-4D97-AF65-F5344CB8AC3E}">
        <p14:creationId xmlns:p14="http://schemas.microsoft.com/office/powerpoint/2010/main" val="1020781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477789" y="287338"/>
            <a:ext cx="3168352" cy="5445918"/>
          </a:xfrm>
        </p:spPr>
        <p:txBody>
          <a:bodyPr rtlCol="0">
            <a:normAutofit/>
          </a:bodyPr>
          <a:lstStyle/>
          <a:p>
            <a:pPr marL="457200" indent="-457200">
              <a:buFont typeface="Wingdings" panose="05000000000000000000" pitchFamily="2" charset="2"/>
              <a:buChar char="§"/>
            </a:pPr>
            <a:r>
              <a:rPr lang="de-DE" sz="3200" b="1" dirty="0"/>
              <a:t>Information strukturieren und Datenbank </a:t>
            </a:r>
            <a:r>
              <a:rPr lang="de-DE" sz="3200" b="1" dirty="0" smtClean="0"/>
              <a:t>entwickeln</a:t>
            </a:r>
            <a:r>
              <a:rPr lang="de-DE" sz="3200" dirty="0" smtClean="0"/>
              <a:t/>
            </a:r>
            <a:br>
              <a:rPr lang="de-DE" sz="3200" dirty="0" smtClean="0"/>
            </a:br>
            <a:r>
              <a:rPr lang="de-DE" sz="3200" dirty="0"/>
              <a:t/>
            </a:r>
            <a:br>
              <a:rPr lang="de-DE" sz="3200" dirty="0"/>
            </a:br>
            <a:r>
              <a:rPr lang="de-DE" sz="3200" dirty="0" smtClean="0"/>
              <a:t/>
            </a:r>
            <a:br>
              <a:rPr lang="de-DE" sz="3200" dirty="0" smtClean="0"/>
            </a:br>
            <a:r>
              <a:rPr lang="de-DE" sz="3200" dirty="0"/>
              <a:t/>
            </a:r>
            <a:br>
              <a:rPr lang="de-DE" sz="3200" dirty="0"/>
            </a:br>
            <a:r>
              <a:rPr lang="de-DE" sz="3200" dirty="0" smtClean="0"/>
              <a:t/>
            </a:r>
            <a:br>
              <a:rPr lang="de-DE" sz="3200" dirty="0" smtClean="0"/>
            </a:br>
            <a:r>
              <a:rPr lang="de-DE" sz="3200" dirty="0"/>
              <a:t/>
            </a:r>
            <a:br>
              <a:rPr lang="de-DE" sz="3200" dirty="0"/>
            </a:br>
            <a:r>
              <a:rPr lang="de-DE" sz="3200" dirty="0" smtClean="0"/>
              <a:t/>
            </a:r>
            <a:br>
              <a:rPr lang="de-DE" sz="3200" dirty="0" smtClean="0"/>
            </a:br>
            <a:endParaRPr lang="de-DE" sz="32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378" y="310234"/>
            <a:ext cx="5802952" cy="5724640"/>
          </a:xfrm>
          <a:prstGeom prst="rect">
            <a:avLst/>
          </a:prstGeom>
        </p:spPr>
      </p:pic>
    </p:spTree>
    <p:extLst>
      <p:ext uri="{BB962C8B-B14F-4D97-AF65-F5344CB8AC3E}">
        <p14:creationId xmlns:p14="http://schemas.microsoft.com/office/powerpoint/2010/main" val="1061194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ückblick">
  <a:themeElements>
    <a:clrScheme name="Ganymed">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bundene Kant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Design">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350</Words>
  <Application>Microsoft Office PowerPoint</Application>
  <PresentationFormat>Benutzerdefiniert</PresentationFormat>
  <Paragraphs>119</Paragraphs>
  <Slides>21</Slides>
  <Notes>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21</vt:i4>
      </vt:variant>
    </vt:vector>
  </HeadingPairs>
  <TitlesOfParts>
    <vt:vector size="29" baseType="lpstr">
      <vt:lpstr>Arial</vt:lpstr>
      <vt:lpstr>Calibri</vt:lpstr>
      <vt:lpstr>Calibri Light</vt:lpstr>
      <vt:lpstr>Euphemia</vt:lpstr>
      <vt:lpstr>Segoe UI</vt:lpstr>
      <vt:lpstr>Times New Roman</vt:lpstr>
      <vt:lpstr>Wingdings</vt:lpstr>
      <vt:lpstr>Rückblick</vt:lpstr>
      <vt:lpstr>PowerPoint-Präsentation</vt:lpstr>
      <vt:lpstr>Inhalt</vt:lpstr>
      <vt:lpstr>Ausgangssituation</vt:lpstr>
      <vt:lpstr>Ausgangssituation</vt:lpstr>
      <vt:lpstr>Ausgangssituation</vt:lpstr>
      <vt:lpstr>Ziel definieren</vt:lpstr>
      <vt:lpstr>Ablauf Plan und Kosten Plan</vt:lpstr>
      <vt:lpstr>PowerPoint-Präsentation</vt:lpstr>
      <vt:lpstr>Information strukturieren und Datenbank entwickeln       </vt:lpstr>
      <vt:lpstr>Information strukturieren und Datenbank entwickeln       </vt:lpstr>
      <vt:lpstr>PowerPoint-Präsentation</vt:lpstr>
      <vt:lpstr>PowerPoint-Präsentation</vt:lpstr>
      <vt:lpstr>PowerPoint-Präsentation</vt:lpstr>
      <vt:lpstr>PowerPoint-Präsentation</vt:lpstr>
      <vt:lpstr>Folientitel hinzufügen – 5</vt:lpstr>
      <vt:lpstr>PowerPoint-Präsentation</vt:lpstr>
      <vt:lpstr>PowerPoint-Präsentation</vt:lpstr>
      <vt:lpstr>PowerPoint-Präsentation</vt:lpstr>
      <vt:lpstr>PowerPoint-Präsentation</vt:lpstr>
      <vt:lpstr>Fazit </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Dragozhynskyi Andrii</dc:creator>
  <cp:lastModifiedBy>Dragozhynskyi Andrii</cp:lastModifiedBy>
  <cp:revision>41</cp:revision>
  <dcterms:created xsi:type="dcterms:W3CDTF">2022-07-14T10:41:29Z</dcterms:created>
  <dcterms:modified xsi:type="dcterms:W3CDTF">2022-07-17T20:39:15Z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