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1" r:id="rId5"/>
    <p:sldId id="262" r:id="rId6"/>
    <p:sldId id="263" r:id="rId7"/>
    <p:sldId id="257" r:id="rId8"/>
    <p:sldId id="265" r:id="rId9"/>
    <p:sldId id="264" r:id="rId10"/>
    <p:sldId id="266"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uk-UA" smtClean="0"/>
              <a:t>Зразок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smtClean="0"/>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9C6084B0-8173-42C3-AEC6-AC47D83F7854}" type="datetimeFigureOut">
              <a:rPr lang="pl-PL" smtClean="0"/>
              <a:t>13.06.2020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1673448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9C6084B0-8173-42C3-AEC6-AC47D83F7854}" type="datetimeFigureOut">
              <a:rPr lang="pl-PL" smtClean="0"/>
              <a:t>13.06.2020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338185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uk-UA" smtClean="0"/>
              <a:t>Зразок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9C6084B0-8173-42C3-AEC6-AC47D83F7854}" type="datetimeFigureOut">
              <a:rPr lang="pl-PL" smtClean="0"/>
              <a:t>13.06.2020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2402610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uk-UA" smtClean="0"/>
              <a:t>Зразок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uk-UA" smtClean="0"/>
              <a:t>Редагувати стиль зразка тексту</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9C6084B0-8173-42C3-AEC6-AC47D83F7854}" type="datetimeFigureOut">
              <a:rPr lang="pl-PL" smtClean="0"/>
              <a:t>13.06.2020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A1D19BB-6292-47D3-B3B3-368688C7CAA8}" type="slidenum">
              <a:rPr lang="pl-PL" smtClean="0"/>
              <a:t>‹№›</a:t>
            </a:fld>
            <a:endParaRPr lang="pl-P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06609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uk-UA" smtClean="0"/>
              <a:t>Зразок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9C6084B0-8173-42C3-AEC6-AC47D83F7854}" type="datetimeFigureOut">
              <a:rPr lang="pl-PL" smtClean="0"/>
              <a:t>13.06.2020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650299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uk-UA" smtClean="0"/>
              <a:t>Зразок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6084B0-8173-42C3-AEC6-AC47D83F7854}" type="datetimeFigureOut">
              <a:rPr lang="pl-PL" smtClean="0"/>
              <a:t>13.06.2020</a:t>
            </a:fld>
            <a:endParaRPr lang="pl-PL"/>
          </a:p>
        </p:txBody>
      </p:sp>
      <p:sp>
        <p:nvSpPr>
          <p:cNvPr id="4"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3741551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uk-UA" smtClean="0"/>
              <a:t>Зразок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6084B0-8173-42C3-AEC6-AC47D83F7854}" type="datetimeFigureOut">
              <a:rPr lang="pl-PL" smtClean="0"/>
              <a:t>13.06.2020</a:t>
            </a:fld>
            <a:endParaRPr lang="pl-PL"/>
          </a:p>
        </p:txBody>
      </p:sp>
      <p:sp>
        <p:nvSpPr>
          <p:cNvPr id="4"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574612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9C6084B0-8173-42C3-AEC6-AC47D83F7854}" type="datetimeFigureOut">
              <a:rPr lang="pl-PL" smtClean="0"/>
              <a:t>13.06.2020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2615867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uk-UA" smtClean="0"/>
              <a:t>Зразок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9C6084B0-8173-42C3-AEC6-AC47D83F7854}" type="datetimeFigureOut">
              <a:rPr lang="pl-PL" smtClean="0"/>
              <a:t>13.06.2020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334286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3"/>
          <p:cNvSpPr>
            <a:spLocks noGrp="1"/>
          </p:cNvSpPr>
          <p:nvPr>
            <p:ph type="dt" sz="half" idx="10"/>
          </p:nvPr>
        </p:nvSpPr>
        <p:spPr/>
        <p:txBody>
          <a:bodyPr/>
          <a:lstStyle/>
          <a:p>
            <a:fld id="{9C6084B0-8173-42C3-AEC6-AC47D83F7854}" type="datetimeFigureOut">
              <a:rPr lang="pl-PL" smtClean="0"/>
              <a:t>13.06.2020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109506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uk-UA" smtClean="0"/>
              <a:t>Зразок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9C6084B0-8173-42C3-AEC6-AC47D83F7854}" type="datetimeFigureOut">
              <a:rPr lang="pl-PL" smtClean="0"/>
              <a:t>13.06.2020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162094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Date Placeholder 4"/>
          <p:cNvSpPr>
            <a:spLocks noGrp="1"/>
          </p:cNvSpPr>
          <p:nvPr>
            <p:ph type="dt" sz="half" idx="10"/>
          </p:nvPr>
        </p:nvSpPr>
        <p:spPr/>
        <p:txBody>
          <a:bodyPr/>
          <a:lstStyle/>
          <a:p>
            <a:fld id="{9C6084B0-8173-42C3-AEC6-AC47D83F7854}" type="datetimeFigureOut">
              <a:rPr lang="pl-PL" smtClean="0"/>
              <a:t>13.06.2020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242277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smtClean="0"/>
              <a:t>Зразок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9C6084B0-8173-42C3-AEC6-AC47D83F7854}" type="datetimeFigureOut">
              <a:rPr lang="pl-PL" smtClean="0"/>
              <a:t>13.06.2020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4021936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7" name="Date Placeholder 2"/>
          <p:cNvSpPr>
            <a:spLocks noGrp="1"/>
          </p:cNvSpPr>
          <p:nvPr>
            <p:ph type="dt" sz="half" idx="10"/>
          </p:nvPr>
        </p:nvSpPr>
        <p:spPr/>
        <p:txBody>
          <a:bodyPr/>
          <a:lstStyle/>
          <a:p>
            <a:fld id="{9C6084B0-8173-42C3-AEC6-AC47D83F7854}" type="datetimeFigureOut">
              <a:rPr lang="pl-PL" smtClean="0"/>
              <a:t>13.06.2020</a:t>
            </a:fld>
            <a:endParaRPr lang="pl-PL"/>
          </a:p>
        </p:txBody>
      </p:sp>
      <p:sp>
        <p:nvSpPr>
          <p:cNvPr id="5" name="Footer Placeholder 3"/>
          <p:cNvSpPr>
            <a:spLocks noGrp="1"/>
          </p:cNvSpPr>
          <p:nvPr>
            <p:ph type="ftr" sz="quarter" idx="11"/>
          </p:nvPr>
        </p:nvSpPr>
        <p:spPr/>
        <p:txBody>
          <a:bodyPr/>
          <a:lstStyle/>
          <a:p>
            <a:endParaRPr lang="pl-PL"/>
          </a:p>
        </p:txBody>
      </p:sp>
      <p:sp>
        <p:nvSpPr>
          <p:cNvPr id="6" name="Slide Number Placeholder 4"/>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40097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6084B0-8173-42C3-AEC6-AC47D83F7854}" type="datetimeFigureOut">
              <a:rPr lang="pl-PL" smtClean="0"/>
              <a:t>13.06.2020</a:t>
            </a:fld>
            <a:endParaRPr lang="pl-PL"/>
          </a:p>
        </p:txBody>
      </p:sp>
      <p:sp>
        <p:nvSpPr>
          <p:cNvPr id="5" name="Footer Placeholder 2"/>
          <p:cNvSpPr>
            <a:spLocks noGrp="1"/>
          </p:cNvSpPr>
          <p:nvPr>
            <p:ph type="ftr" sz="quarter" idx="11"/>
          </p:nvPr>
        </p:nvSpPr>
        <p:spPr/>
        <p:txBody>
          <a:bodyPr/>
          <a:lstStyle/>
          <a:p>
            <a:endParaRPr lang="pl-PL"/>
          </a:p>
        </p:txBody>
      </p:sp>
      <p:sp>
        <p:nvSpPr>
          <p:cNvPr id="6" name="Slide Number Placeholder 3"/>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194954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uk-UA" smtClean="0"/>
              <a:t>Зразок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7" name="Date Placeholder 4"/>
          <p:cNvSpPr>
            <a:spLocks noGrp="1"/>
          </p:cNvSpPr>
          <p:nvPr>
            <p:ph type="dt" sz="half" idx="10"/>
          </p:nvPr>
        </p:nvSpPr>
        <p:spPr/>
        <p:txBody>
          <a:bodyPr/>
          <a:lstStyle/>
          <a:p>
            <a:fld id="{9C6084B0-8173-42C3-AEC6-AC47D83F7854}" type="datetimeFigureOut">
              <a:rPr lang="pl-PL" smtClean="0"/>
              <a:t>13.06.2020</a:t>
            </a:fld>
            <a:endParaRPr lang="pl-PL"/>
          </a:p>
        </p:txBody>
      </p:sp>
      <p:sp>
        <p:nvSpPr>
          <p:cNvPr id="5" name="Footer Placeholder 5"/>
          <p:cNvSpPr>
            <a:spLocks noGrp="1"/>
          </p:cNvSpPr>
          <p:nvPr>
            <p:ph type="ftr" sz="quarter" idx="11"/>
          </p:nvPr>
        </p:nvSpPr>
        <p:spPr/>
        <p:txBody>
          <a:bodyPr/>
          <a:lstStyle/>
          <a:p>
            <a:endParaRPr lang="pl-PL"/>
          </a:p>
        </p:txBody>
      </p:sp>
      <p:sp>
        <p:nvSpPr>
          <p:cNvPr id="6" name="Slide Number Placeholder 6"/>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982184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9C6084B0-8173-42C3-AEC6-AC47D83F7854}" type="datetimeFigureOut">
              <a:rPr lang="pl-PL" smtClean="0"/>
              <a:t>13.06.2020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A1D19BB-6292-47D3-B3B3-368688C7CAA8}" type="slidenum">
              <a:rPr lang="pl-PL" smtClean="0"/>
              <a:t>‹№›</a:t>
            </a:fld>
            <a:endParaRPr lang="pl-PL"/>
          </a:p>
        </p:txBody>
      </p:sp>
    </p:spTree>
    <p:extLst>
      <p:ext uri="{BB962C8B-B14F-4D97-AF65-F5344CB8AC3E}">
        <p14:creationId xmlns:p14="http://schemas.microsoft.com/office/powerpoint/2010/main" val="266835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uk-UA" smtClean="0"/>
              <a:t>Зразок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6084B0-8173-42C3-AEC6-AC47D83F7854}" type="datetimeFigureOut">
              <a:rPr lang="pl-PL" smtClean="0"/>
              <a:t>13.06.2020</a:t>
            </a:fld>
            <a:endParaRPr lang="pl-P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l-P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A1D19BB-6292-47D3-B3B3-368688C7CAA8}" type="slidenum">
              <a:rPr lang="pl-PL" smtClean="0"/>
              <a:t>‹№›</a:t>
            </a:fld>
            <a:endParaRPr lang="pl-PL"/>
          </a:p>
        </p:txBody>
      </p:sp>
    </p:spTree>
    <p:extLst>
      <p:ext uri="{BB962C8B-B14F-4D97-AF65-F5344CB8AC3E}">
        <p14:creationId xmlns:p14="http://schemas.microsoft.com/office/powerpoint/2010/main" val="14218428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54955" y="509452"/>
            <a:ext cx="8825658" cy="3693164"/>
          </a:xfrm>
        </p:spPr>
        <p:txBody>
          <a:bodyPr/>
          <a:lstStyle/>
          <a:p>
            <a:pPr algn="ctr"/>
            <a:r>
              <a:rPr lang="pl-PL" dirty="0" smtClean="0"/>
              <a:t>Baza danych „Lotnisko”</a:t>
            </a:r>
            <a:endParaRPr lang="pl-PL" dirty="0"/>
          </a:p>
        </p:txBody>
      </p:sp>
      <p:sp>
        <p:nvSpPr>
          <p:cNvPr id="3" name="Підзаголовок 2"/>
          <p:cNvSpPr>
            <a:spLocks noGrp="1"/>
          </p:cNvSpPr>
          <p:nvPr>
            <p:ph type="subTitle" idx="1"/>
          </p:nvPr>
        </p:nvSpPr>
        <p:spPr>
          <a:xfrm>
            <a:off x="1154955" y="5521963"/>
            <a:ext cx="8825658" cy="861420"/>
          </a:xfrm>
        </p:spPr>
        <p:txBody>
          <a:bodyPr/>
          <a:lstStyle/>
          <a:p>
            <a:pPr algn="ctr"/>
            <a:r>
              <a:rPr lang="pl-PL" dirty="0" smtClean="0"/>
              <a:t>Dzhuhan Andrii informatyka 1 stopnia</a:t>
            </a:r>
            <a:endParaRPr lang="pl-PL" dirty="0"/>
          </a:p>
        </p:txBody>
      </p:sp>
    </p:spTree>
    <p:extLst>
      <p:ext uri="{BB962C8B-B14F-4D97-AF65-F5344CB8AC3E}">
        <p14:creationId xmlns:p14="http://schemas.microsoft.com/office/powerpoint/2010/main" val="114149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0" y="113083"/>
            <a:ext cx="9404723" cy="1379187"/>
          </a:xfrm>
        </p:spPr>
        <p:txBody>
          <a:bodyPr/>
          <a:lstStyle/>
          <a:p>
            <a:pPr algn="ctr"/>
            <a:r>
              <a:rPr lang="pl-PL" dirty="0" smtClean="0"/>
              <a:t>Schemat relacyjny aktualizowanej bazy danych</a:t>
            </a:r>
            <a:endParaRPr lang="pl-PL"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57" y="1492271"/>
            <a:ext cx="8817428" cy="4999970"/>
          </a:xfrm>
          <a:prstGeom prst="rect">
            <a:avLst/>
          </a:prstGeom>
        </p:spPr>
      </p:pic>
    </p:spTree>
    <p:extLst>
      <p:ext uri="{BB962C8B-B14F-4D97-AF65-F5344CB8AC3E}">
        <p14:creationId xmlns:p14="http://schemas.microsoft.com/office/powerpoint/2010/main" val="68554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154952" y="637902"/>
            <a:ext cx="8825659" cy="1595845"/>
          </a:xfrm>
        </p:spPr>
        <p:txBody>
          <a:bodyPr/>
          <a:lstStyle/>
          <a:p>
            <a:r>
              <a:rPr lang="pl-PL" sz="2400" dirty="0" smtClean="0"/>
              <a:t>Schemat był sprojektowany do rozwiązania problemu składowania danych na lotnisku.</a:t>
            </a:r>
            <a:br>
              <a:rPr lang="pl-PL" sz="2400" dirty="0" smtClean="0"/>
            </a:br>
            <a:r>
              <a:rPr lang="pl-PL" sz="2400" dirty="0" smtClean="0"/>
              <a:t>Baza danych zawiera </a:t>
            </a:r>
            <a:r>
              <a:rPr lang="pl-PL" sz="2400" dirty="0"/>
              <a:t>14 tabel w następujących </a:t>
            </a:r>
            <a:r>
              <a:rPr lang="pl-PL" sz="2400" dirty="0" smtClean="0"/>
              <a:t>postaciach normalnych:</a:t>
            </a:r>
            <a:endParaRPr lang="pl-PL" sz="2400" dirty="0"/>
          </a:p>
        </p:txBody>
      </p:sp>
      <p:sp>
        <p:nvSpPr>
          <p:cNvPr id="7" name="Місце для тексту 6"/>
          <p:cNvSpPr>
            <a:spLocks noGrp="1"/>
          </p:cNvSpPr>
          <p:nvPr>
            <p:ph type="body" sz="half" idx="2"/>
          </p:nvPr>
        </p:nvSpPr>
        <p:spPr>
          <a:xfrm>
            <a:off x="1154952" y="2233747"/>
            <a:ext cx="8825659" cy="4010298"/>
          </a:xfrm>
        </p:spPr>
        <p:txBody>
          <a:bodyPr>
            <a:normAutofit/>
          </a:bodyPr>
          <a:lstStyle/>
          <a:p>
            <a:endParaRPr lang="pl-PL" dirty="0"/>
          </a:p>
          <a:p>
            <a:r>
              <a:rPr lang="pl-PL" dirty="0"/>
              <a:t> </a:t>
            </a:r>
            <a:r>
              <a:rPr lang="pl-PL" dirty="0" smtClean="0"/>
              <a:t>Tabela </a:t>
            </a:r>
            <a:r>
              <a:rPr lang="pl-PL" b="1" dirty="0" smtClean="0"/>
              <a:t>rola</a:t>
            </a:r>
            <a:r>
              <a:rPr lang="pl-PL" dirty="0" smtClean="0"/>
              <a:t> — 3NF.					Tabela </a:t>
            </a:r>
            <a:r>
              <a:rPr lang="pl-PL" b="1" dirty="0"/>
              <a:t>samolot</a:t>
            </a:r>
            <a:r>
              <a:rPr lang="pl-PL" dirty="0"/>
              <a:t> </a:t>
            </a:r>
            <a:r>
              <a:rPr lang="pl-PL" dirty="0" smtClean="0"/>
              <a:t>— </a:t>
            </a:r>
            <a:r>
              <a:rPr lang="pl-PL" dirty="0"/>
              <a:t>3NF.</a:t>
            </a:r>
          </a:p>
          <a:p>
            <a:r>
              <a:rPr lang="pl-PL" dirty="0"/>
              <a:t> Tabela </a:t>
            </a:r>
            <a:r>
              <a:rPr lang="pl-PL" b="1" dirty="0"/>
              <a:t>pracownik </a:t>
            </a:r>
            <a:r>
              <a:rPr lang="pl-PL" dirty="0" smtClean="0"/>
              <a:t>— </a:t>
            </a:r>
            <a:r>
              <a:rPr lang="pl-PL" dirty="0"/>
              <a:t>3NF.</a:t>
            </a:r>
            <a:r>
              <a:rPr lang="pl-PL" dirty="0" smtClean="0"/>
              <a:t>			Tabela </a:t>
            </a:r>
            <a:r>
              <a:rPr lang="pl-PL" b="1" dirty="0"/>
              <a:t>kontrola </a:t>
            </a:r>
            <a:r>
              <a:rPr lang="pl-PL" dirty="0" smtClean="0"/>
              <a:t>— </a:t>
            </a:r>
            <a:r>
              <a:rPr lang="pl-PL" dirty="0"/>
              <a:t>3NF.</a:t>
            </a:r>
          </a:p>
          <a:p>
            <a:r>
              <a:rPr lang="pl-PL" dirty="0"/>
              <a:t> Tabela </a:t>
            </a:r>
            <a:r>
              <a:rPr lang="pl-PL" b="1" dirty="0"/>
              <a:t>pasazer </a:t>
            </a:r>
            <a:r>
              <a:rPr lang="pl-PL" dirty="0" smtClean="0"/>
              <a:t>— </a:t>
            </a:r>
            <a:r>
              <a:rPr lang="pl-PL" dirty="0"/>
              <a:t>3NF.</a:t>
            </a:r>
            <a:r>
              <a:rPr lang="pl-PL" dirty="0" smtClean="0"/>
              <a:t>				Tabela </a:t>
            </a:r>
            <a:r>
              <a:rPr lang="pl-PL" b="1" dirty="0"/>
              <a:t>media </a:t>
            </a:r>
            <a:r>
              <a:rPr lang="pl-PL" dirty="0"/>
              <a:t>—</a:t>
            </a:r>
            <a:r>
              <a:rPr lang="pl-PL" b="1" dirty="0"/>
              <a:t> </a:t>
            </a:r>
            <a:r>
              <a:rPr lang="pl-PL" dirty="0"/>
              <a:t>3NF.</a:t>
            </a:r>
          </a:p>
          <a:p>
            <a:r>
              <a:rPr lang="pl-PL" dirty="0"/>
              <a:t> Tabela </a:t>
            </a:r>
            <a:r>
              <a:rPr lang="pl-PL" b="1" dirty="0"/>
              <a:t>bagaz </a:t>
            </a:r>
            <a:r>
              <a:rPr lang="pl-PL" dirty="0" smtClean="0"/>
              <a:t>— </a:t>
            </a:r>
            <a:r>
              <a:rPr lang="pl-PL" dirty="0"/>
              <a:t>3NF.</a:t>
            </a:r>
            <a:r>
              <a:rPr lang="pl-PL" dirty="0" smtClean="0"/>
              <a:t>				</a:t>
            </a:r>
            <a:r>
              <a:rPr lang="pl-PL" dirty="0"/>
              <a:t>Tabela </a:t>
            </a:r>
            <a:r>
              <a:rPr lang="pl-PL" b="1" dirty="0"/>
              <a:t>jedzenie </a:t>
            </a:r>
            <a:r>
              <a:rPr lang="pl-PL" dirty="0"/>
              <a:t>—</a:t>
            </a:r>
            <a:r>
              <a:rPr lang="pl-PL" b="1" dirty="0"/>
              <a:t> </a:t>
            </a:r>
            <a:r>
              <a:rPr lang="pl-PL" dirty="0"/>
              <a:t>3NF.</a:t>
            </a:r>
            <a:endParaRPr lang="pl-PL" dirty="0" smtClean="0"/>
          </a:p>
          <a:p>
            <a:r>
              <a:rPr lang="pl-PL" dirty="0"/>
              <a:t>Tabela </a:t>
            </a:r>
            <a:r>
              <a:rPr lang="pl-PL" b="1" dirty="0"/>
              <a:t>komentarz </a:t>
            </a:r>
            <a:r>
              <a:rPr lang="pl-PL" dirty="0" smtClean="0"/>
              <a:t>— </a:t>
            </a:r>
            <a:r>
              <a:rPr lang="pl-PL" dirty="0"/>
              <a:t>3NF.</a:t>
            </a:r>
            <a:r>
              <a:rPr lang="pl-PL" dirty="0" smtClean="0"/>
              <a:t>			</a:t>
            </a:r>
            <a:r>
              <a:rPr lang="pl-PL" dirty="0"/>
              <a:t>Tabela </a:t>
            </a:r>
            <a:r>
              <a:rPr lang="pl-PL" b="1" dirty="0"/>
              <a:t>linia_jedzenie</a:t>
            </a:r>
            <a:r>
              <a:rPr lang="pl-PL" dirty="0"/>
              <a:t> —</a:t>
            </a:r>
            <a:r>
              <a:rPr lang="pl-PL" b="1" dirty="0"/>
              <a:t> </a:t>
            </a:r>
            <a:r>
              <a:rPr lang="pl-PL" dirty="0"/>
              <a:t>3NF.</a:t>
            </a:r>
            <a:endParaRPr lang="pl-PL" dirty="0" smtClean="0"/>
          </a:p>
          <a:p>
            <a:r>
              <a:rPr lang="pl-PL" dirty="0"/>
              <a:t>Tabela </a:t>
            </a:r>
            <a:r>
              <a:rPr lang="pl-PL" b="1" dirty="0"/>
              <a:t>lot</a:t>
            </a:r>
            <a:r>
              <a:rPr lang="pl-PL" dirty="0"/>
              <a:t> </a:t>
            </a:r>
            <a:r>
              <a:rPr lang="pl-PL" dirty="0" smtClean="0"/>
              <a:t>— 3NF</a:t>
            </a:r>
            <a:r>
              <a:rPr lang="pl-PL" dirty="0"/>
              <a:t>.</a:t>
            </a:r>
            <a:r>
              <a:rPr lang="pl-PL" dirty="0" smtClean="0"/>
              <a:t>					</a:t>
            </a:r>
            <a:r>
              <a:rPr lang="pl-PL" dirty="0"/>
              <a:t>Tabela </a:t>
            </a:r>
            <a:r>
              <a:rPr lang="pl-PL" b="1" dirty="0"/>
              <a:t>linia_media</a:t>
            </a:r>
            <a:r>
              <a:rPr lang="pl-PL" dirty="0"/>
              <a:t> —</a:t>
            </a:r>
            <a:r>
              <a:rPr lang="pl-PL" b="1" dirty="0"/>
              <a:t> </a:t>
            </a:r>
            <a:r>
              <a:rPr lang="pl-PL" dirty="0"/>
              <a:t>3NF.</a:t>
            </a:r>
            <a:endParaRPr lang="pl-PL" dirty="0" smtClean="0"/>
          </a:p>
          <a:p>
            <a:r>
              <a:rPr lang="pl-PL" dirty="0"/>
              <a:t>Tabela </a:t>
            </a:r>
            <a:r>
              <a:rPr lang="pl-PL" b="1" dirty="0"/>
              <a:t>rezerwacja </a:t>
            </a:r>
            <a:r>
              <a:rPr lang="pl-PL" dirty="0" smtClean="0"/>
              <a:t>— 2NF</a:t>
            </a:r>
            <a:r>
              <a:rPr lang="pl-PL" dirty="0"/>
              <a:t>.</a:t>
            </a:r>
            <a:endParaRPr lang="pl-PL" dirty="0" smtClean="0"/>
          </a:p>
          <a:p>
            <a:r>
              <a:rPr lang="pl-PL" dirty="0"/>
              <a:t>Tabela </a:t>
            </a:r>
            <a:r>
              <a:rPr lang="pl-PL" b="1" dirty="0"/>
              <a:t>linia_lotnicza</a:t>
            </a:r>
            <a:r>
              <a:rPr lang="pl-PL" dirty="0"/>
              <a:t> </a:t>
            </a:r>
            <a:r>
              <a:rPr lang="pl-PL" dirty="0" smtClean="0"/>
              <a:t>— </a:t>
            </a:r>
            <a:r>
              <a:rPr lang="pl-PL" dirty="0"/>
              <a:t>3NF.</a:t>
            </a:r>
            <a:endParaRPr lang="pl-PL" dirty="0" smtClean="0"/>
          </a:p>
        </p:txBody>
      </p:sp>
    </p:spTree>
    <p:extLst>
      <p:ext uri="{BB962C8B-B14F-4D97-AF65-F5344CB8AC3E}">
        <p14:creationId xmlns:p14="http://schemas.microsoft.com/office/powerpoint/2010/main" val="1329464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154953" y="1447800"/>
            <a:ext cx="3401064" cy="563880"/>
          </a:xfrm>
        </p:spPr>
        <p:txBody>
          <a:bodyPr/>
          <a:lstStyle/>
          <a:p>
            <a:r>
              <a:rPr lang="pl-PL" sz="2800" dirty="0" smtClean="0"/>
              <a:t>Tabela „pasazer”</a:t>
            </a:r>
            <a:endParaRPr lang="pl-PL" sz="2800" dirty="0"/>
          </a:p>
        </p:txBody>
      </p:sp>
      <p:pic>
        <p:nvPicPr>
          <p:cNvPr id="8" name="Місце для вмісту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2945" y="1447800"/>
            <a:ext cx="5093073" cy="4572000"/>
          </a:xfrm>
        </p:spPr>
      </p:pic>
      <p:sp>
        <p:nvSpPr>
          <p:cNvPr id="7" name="Місце для тексту 6"/>
          <p:cNvSpPr>
            <a:spLocks noGrp="1"/>
          </p:cNvSpPr>
          <p:nvPr>
            <p:ph type="body" sz="half" idx="2"/>
          </p:nvPr>
        </p:nvSpPr>
        <p:spPr>
          <a:xfrm>
            <a:off x="1154953" y="2286000"/>
            <a:ext cx="4749458" cy="3733800"/>
          </a:xfrm>
        </p:spPr>
        <p:txBody>
          <a:bodyPr>
            <a:noAutofit/>
          </a:bodyPr>
          <a:lstStyle/>
          <a:p>
            <a:pPr algn="just"/>
            <a:r>
              <a:rPr lang="pl-PL" sz="1800" dirty="0"/>
              <a:t>Tabela „pasazer” </a:t>
            </a:r>
            <a:r>
              <a:rPr lang="pl-PL" sz="1800" dirty="0" smtClean="0"/>
              <a:t>zawiera dane pasażera. Do niej referują tabeli „bagaz”(1:1), „rezerwacja” oraz „komentarz”. One zawierają informacje o bagażu, rezerwacji ta komentarz z oceną serwisu. Sama tabela „pasazer” referuje do tabeli „pracownik”, wskazując na pracownika, jaki obsługiwał tego pasażera.</a:t>
            </a:r>
            <a:endParaRPr lang="pl-PL" sz="1800" dirty="0"/>
          </a:p>
        </p:txBody>
      </p:sp>
    </p:spTree>
    <p:extLst>
      <p:ext uri="{BB962C8B-B14F-4D97-AF65-F5344CB8AC3E}">
        <p14:creationId xmlns:p14="http://schemas.microsoft.com/office/powerpoint/2010/main" val="2717709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154953" y="1447800"/>
            <a:ext cx="3821996" cy="563880"/>
          </a:xfrm>
        </p:spPr>
        <p:txBody>
          <a:bodyPr/>
          <a:lstStyle/>
          <a:p>
            <a:r>
              <a:rPr lang="pl-PL" sz="2800" dirty="0" smtClean="0"/>
              <a:t>Tabela „pracownik”</a:t>
            </a:r>
            <a:endParaRPr lang="pl-PL" sz="2800" dirty="0"/>
          </a:p>
        </p:txBody>
      </p:sp>
      <p:sp>
        <p:nvSpPr>
          <p:cNvPr id="7" name="Місце для тексту 6"/>
          <p:cNvSpPr>
            <a:spLocks noGrp="1"/>
          </p:cNvSpPr>
          <p:nvPr>
            <p:ph type="body" sz="half" idx="2"/>
          </p:nvPr>
        </p:nvSpPr>
        <p:spPr>
          <a:xfrm>
            <a:off x="1154953" y="2286000"/>
            <a:ext cx="4749458" cy="3733800"/>
          </a:xfrm>
        </p:spPr>
        <p:txBody>
          <a:bodyPr>
            <a:normAutofit/>
          </a:bodyPr>
          <a:lstStyle/>
          <a:p>
            <a:pPr algn="just"/>
            <a:r>
              <a:rPr lang="pl-PL" sz="1800" dirty="0"/>
              <a:t>Tabela </a:t>
            </a:r>
            <a:r>
              <a:rPr lang="pl-PL" sz="1800" dirty="0" smtClean="0"/>
              <a:t>„pracownik” zawiera dane pracownika. Do niej referują tabeli „pasazer” oraz „kontrola”. One zawierają informacje o pasażerach, których dany pracownik obsługiwał ta kontroli technicznej samolotów. Sama tabela „pasazer” referuje do tabeli „rola”, która zawiera stanowisko danego pracownika. Ona też ma nieobowiązkową relację zwrotną, która wskazuje na managera pracownika.</a:t>
            </a:r>
            <a:endParaRPr lang="pl-PL" sz="1800" dirty="0"/>
          </a:p>
        </p:txBody>
      </p:sp>
      <p:pic>
        <p:nvPicPr>
          <p:cNvPr id="3" name="Місце для вмісту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9502" y="1447800"/>
            <a:ext cx="4185104" cy="4572000"/>
          </a:xfrm>
        </p:spPr>
      </p:pic>
    </p:spTree>
    <p:extLst>
      <p:ext uri="{BB962C8B-B14F-4D97-AF65-F5344CB8AC3E}">
        <p14:creationId xmlns:p14="http://schemas.microsoft.com/office/powerpoint/2010/main" val="3485310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154953" y="1447800"/>
            <a:ext cx="4017938" cy="563880"/>
          </a:xfrm>
        </p:spPr>
        <p:txBody>
          <a:bodyPr/>
          <a:lstStyle/>
          <a:p>
            <a:r>
              <a:rPr lang="pl-PL" sz="2800" dirty="0" smtClean="0"/>
              <a:t>Tabela „rezerwacja”</a:t>
            </a:r>
            <a:endParaRPr lang="pl-PL" sz="2800" dirty="0"/>
          </a:p>
        </p:txBody>
      </p:sp>
      <p:sp>
        <p:nvSpPr>
          <p:cNvPr id="7" name="Місце для тексту 6"/>
          <p:cNvSpPr>
            <a:spLocks noGrp="1"/>
          </p:cNvSpPr>
          <p:nvPr>
            <p:ph type="body" sz="half" idx="2"/>
          </p:nvPr>
        </p:nvSpPr>
        <p:spPr>
          <a:xfrm>
            <a:off x="1154953" y="2286000"/>
            <a:ext cx="4749458" cy="3733800"/>
          </a:xfrm>
        </p:spPr>
        <p:txBody>
          <a:bodyPr>
            <a:normAutofit/>
          </a:bodyPr>
          <a:lstStyle/>
          <a:p>
            <a:pPr algn="just"/>
            <a:r>
              <a:rPr lang="pl-PL" sz="1800" dirty="0"/>
              <a:t>Tabela </a:t>
            </a:r>
            <a:r>
              <a:rPr lang="pl-PL" sz="1800" dirty="0" smtClean="0"/>
              <a:t>„rezerwacja” zawiera dane o rezerwacji pasażera. Ona referuje do tabeli „lot” a też do tabeli „samolot”.  Ona też jest w relacji z tabelą „pasazer”.</a:t>
            </a:r>
            <a:endParaRPr lang="pl-PL" sz="1800"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409" y="1447799"/>
            <a:ext cx="5068390" cy="4217059"/>
          </a:xfrm>
          <a:prstGeom prst="rect">
            <a:avLst/>
          </a:prstGeom>
        </p:spPr>
      </p:pic>
      <p:sp>
        <p:nvSpPr>
          <p:cNvPr id="4" name="Місце для вмісту 3"/>
          <p:cNvSpPr>
            <a:spLocks noGrp="1"/>
          </p:cNvSpPr>
          <p:nvPr>
            <p:ph idx="1"/>
          </p:nvPr>
        </p:nvSpPr>
        <p:spPr>
          <a:xfrm>
            <a:off x="5904410" y="1447800"/>
            <a:ext cx="5068389" cy="4572000"/>
          </a:xfrm>
        </p:spPr>
        <p:txBody>
          <a:bodyPr/>
          <a:lstStyle/>
          <a:p>
            <a:endParaRPr lang="pl-PL" dirty="0"/>
          </a:p>
        </p:txBody>
      </p:sp>
    </p:spTree>
    <p:extLst>
      <p:ext uri="{BB962C8B-B14F-4D97-AF65-F5344CB8AC3E}">
        <p14:creationId xmlns:p14="http://schemas.microsoft.com/office/powerpoint/2010/main" val="384701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154953" y="1447800"/>
            <a:ext cx="4017938" cy="563880"/>
          </a:xfrm>
        </p:spPr>
        <p:txBody>
          <a:bodyPr/>
          <a:lstStyle/>
          <a:p>
            <a:r>
              <a:rPr lang="pl-PL" sz="2800" dirty="0" smtClean="0"/>
              <a:t>Tabela „linia_lotnicza”</a:t>
            </a:r>
            <a:endParaRPr lang="pl-PL" sz="2800" dirty="0"/>
          </a:p>
        </p:txBody>
      </p:sp>
      <p:sp>
        <p:nvSpPr>
          <p:cNvPr id="7" name="Місце для тексту 6"/>
          <p:cNvSpPr>
            <a:spLocks noGrp="1"/>
          </p:cNvSpPr>
          <p:nvPr>
            <p:ph type="body" sz="half" idx="2"/>
          </p:nvPr>
        </p:nvSpPr>
        <p:spPr>
          <a:xfrm>
            <a:off x="1154953" y="2286000"/>
            <a:ext cx="4749458" cy="3733800"/>
          </a:xfrm>
        </p:spPr>
        <p:txBody>
          <a:bodyPr>
            <a:normAutofit/>
          </a:bodyPr>
          <a:lstStyle/>
          <a:p>
            <a:pPr algn="just"/>
            <a:r>
              <a:rPr lang="pl-PL" sz="1800" dirty="0"/>
              <a:t>Tabela </a:t>
            </a:r>
            <a:r>
              <a:rPr lang="pl-PL" sz="1800" dirty="0" smtClean="0"/>
              <a:t>„linia_lotnicza” zawiera dane o liniiach lotniczych, ktorze oferują swoje usługi pasażerom. Ona referuje do tabeli „lot” a też do tabeli „samolot”.  Ona też jest w relacji z tabelą „pasazer”. Z nią w relacji są tabeli „samolot” oraz „linia_jedzenie” ta „linia_media” którze realizują związek m : n pomiędzy tabelą </a:t>
            </a:r>
            <a:r>
              <a:rPr lang="pl-PL" sz="1800" dirty="0"/>
              <a:t>„linia_lotnicza” </a:t>
            </a:r>
            <a:r>
              <a:rPr lang="pl-PL" sz="1800" dirty="0" smtClean="0"/>
              <a:t>a tabelami „media”  ta „jedzenie”.</a:t>
            </a:r>
            <a:endParaRPr lang="pl-PL" sz="1800" dirty="0"/>
          </a:p>
        </p:txBody>
      </p:sp>
      <p:pic>
        <p:nvPicPr>
          <p:cNvPr id="3" name="Місце для вмісту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9558" y="1447799"/>
            <a:ext cx="4847928" cy="4993731"/>
          </a:xfrm>
        </p:spPr>
      </p:pic>
    </p:spTree>
    <p:extLst>
      <p:ext uri="{BB962C8B-B14F-4D97-AF65-F5344CB8AC3E}">
        <p14:creationId xmlns:p14="http://schemas.microsoft.com/office/powerpoint/2010/main" val="552374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0" y="113084"/>
            <a:ext cx="9404723" cy="801316"/>
          </a:xfrm>
        </p:spPr>
        <p:txBody>
          <a:bodyPr/>
          <a:lstStyle/>
          <a:p>
            <a:pPr algn="ctr"/>
            <a:r>
              <a:rPr lang="pl-PL" dirty="0" smtClean="0"/>
              <a:t>Schemat relacyjny bazy danych</a:t>
            </a:r>
            <a:endParaRPr lang="pl-PL"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1860"/>
            <a:ext cx="12192000" cy="5616140"/>
          </a:xfrm>
          <a:prstGeom prst="rect">
            <a:avLst/>
          </a:prstGeom>
        </p:spPr>
      </p:pic>
    </p:spTree>
    <p:extLst>
      <p:ext uri="{BB962C8B-B14F-4D97-AF65-F5344CB8AC3E}">
        <p14:creationId xmlns:p14="http://schemas.microsoft.com/office/powerpoint/2010/main" val="3015443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677092"/>
            <a:ext cx="8825659" cy="1981200"/>
          </a:xfrm>
        </p:spPr>
        <p:txBody>
          <a:bodyPr/>
          <a:lstStyle/>
          <a:p>
            <a:pPr algn="ctr"/>
            <a:r>
              <a:rPr lang="pl-PL" dirty="0" smtClean="0"/>
              <a:t>Aktualizacja powyzszej bazy danych</a:t>
            </a:r>
            <a:endParaRPr lang="pl-PL" dirty="0"/>
          </a:p>
        </p:txBody>
      </p:sp>
      <p:sp>
        <p:nvSpPr>
          <p:cNvPr id="3" name="Місце для тексту 2"/>
          <p:cNvSpPr>
            <a:spLocks noGrp="1"/>
          </p:cNvSpPr>
          <p:nvPr>
            <p:ph type="body" sz="half" idx="2"/>
          </p:nvPr>
        </p:nvSpPr>
        <p:spPr>
          <a:xfrm>
            <a:off x="1154954" y="2658291"/>
            <a:ext cx="8825659" cy="3703319"/>
          </a:xfrm>
        </p:spPr>
        <p:txBody>
          <a:bodyPr>
            <a:normAutofit/>
          </a:bodyPr>
          <a:lstStyle/>
          <a:p>
            <a:r>
              <a:rPr lang="pl-PL" sz="2400" dirty="0" smtClean="0"/>
              <a:t>Z rozwojem lotniska, do powyzszej bazy danych trzeba będzie dodać 3 tabele w takich postaciach normalnych:</a:t>
            </a:r>
          </a:p>
          <a:p>
            <a:r>
              <a:rPr lang="pl-PL" dirty="0"/>
              <a:t>Tabela </a:t>
            </a:r>
            <a:r>
              <a:rPr lang="pl-PL" b="1" dirty="0"/>
              <a:t>aerotel </a:t>
            </a:r>
            <a:r>
              <a:rPr lang="pl-PL" dirty="0" smtClean="0"/>
              <a:t>— 3NF.</a:t>
            </a:r>
            <a:endParaRPr lang="pl-PL" sz="2400" dirty="0"/>
          </a:p>
          <a:p>
            <a:r>
              <a:rPr lang="pl-PL" dirty="0"/>
              <a:t>Tabela </a:t>
            </a:r>
            <a:r>
              <a:rPr lang="pl-PL" b="1" dirty="0"/>
              <a:t>komentarz_pracownika </a:t>
            </a:r>
            <a:r>
              <a:rPr lang="pl-PL" dirty="0" smtClean="0"/>
              <a:t>— 3NF.</a:t>
            </a:r>
          </a:p>
          <a:p>
            <a:r>
              <a:rPr lang="pl-PL" dirty="0"/>
              <a:t>Tabela </a:t>
            </a:r>
            <a:r>
              <a:rPr lang="pl-PL" b="1" dirty="0"/>
              <a:t>resturacja </a:t>
            </a:r>
            <a:r>
              <a:rPr lang="pl-PL" dirty="0" smtClean="0"/>
              <a:t>— 3NF.</a:t>
            </a:r>
            <a:endParaRPr lang="pl-PL" sz="2400" dirty="0"/>
          </a:p>
        </p:txBody>
      </p:sp>
    </p:spTree>
    <p:extLst>
      <p:ext uri="{BB962C8B-B14F-4D97-AF65-F5344CB8AC3E}">
        <p14:creationId xmlns:p14="http://schemas.microsoft.com/office/powerpoint/2010/main" val="3557208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154953" y="1447799"/>
            <a:ext cx="4017938" cy="733697"/>
          </a:xfrm>
        </p:spPr>
        <p:txBody>
          <a:bodyPr/>
          <a:lstStyle/>
          <a:p>
            <a:r>
              <a:rPr lang="pl-PL" sz="4000" dirty="0" smtClean="0"/>
              <a:t>Aktualizacja</a:t>
            </a:r>
            <a:endParaRPr lang="pl-PL" sz="4000" dirty="0"/>
          </a:p>
        </p:txBody>
      </p:sp>
      <p:sp>
        <p:nvSpPr>
          <p:cNvPr id="7" name="Місце для тексту 6"/>
          <p:cNvSpPr>
            <a:spLocks noGrp="1"/>
          </p:cNvSpPr>
          <p:nvPr>
            <p:ph type="body" sz="half" idx="2"/>
          </p:nvPr>
        </p:nvSpPr>
        <p:spPr>
          <a:xfrm>
            <a:off x="1154953" y="2286000"/>
            <a:ext cx="4749458" cy="3733800"/>
          </a:xfrm>
        </p:spPr>
        <p:txBody>
          <a:bodyPr>
            <a:normAutofit fontScale="92500"/>
          </a:bodyPr>
          <a:lstStyle/>
          <a:p>
            <a:pPr algn="just"/>
            <a:r>
              <a:rPr lang="pl-PL" sz="2400" dirty="0"/>
              <a:t>Tabela </a:t>
            </a:r>
            <a:r>
              <a:rPr lang="pl-PL" sz="2400" b="1" dirty="0"/>
              <a:t>aerotel </a:t>
            </a:r>
            <a:r>
              <a:rPr lang="pl-PL" sz="2400" dirty="0"/>
              <a:t>—</a:t>
            </a:r>
            <a:r>
              <a:rPr lang="pl-PL" sz="2400" b="1" dirty="0"/>
              <a:t> </a:t>
            </a:r>
            <a:r>
              <a:rPr lang="pl-PL" sz="2400" dirty="0"/>
              <a:t>zawiera informacje o pasazerach, ktorzy zarezerwowali </a:t>
            </a:r>
            <a:r>
              <a:rPr lang="pl-PL" sz="2400" dirty="0" smtClean="0"/>
              <a:t>miejsce w aerotelu.</a:t>
            </a:r>
          </a:p>
          <a:p>
            <a:pPr algn="just"/>
            <a:r>
              <a:rPr lang="pl-PL" sz="2400" dirty="0"/>
              <a:t>Tabela </a:t>
            </a:r>
            <a:r>
              <a:rPr lang="pl-PL" sz="2400" b="1" dirty="0"/>
              <a:t>komentarz_pracownika </a:t>
            </a:r>
            <a:r>
              <a:rPr lang="pl-PL" sz="2400" dirty="0"/>
              <a:t>—</a:t>
            </a:r>
            <a:r>
              <a:rPr lang="pl-PL" sz="2400" b="1" dirty="0"/>
              <a:t> </a:t>
            </a:r>
            <a:r>
              <a:rPr lang="pl-PL" sz="2400" dirty="0"/>
              <a:t>zawiera komentarz pracownika</a:t>
            </a:r>
            <a:r>
              <a:rPr lang="pl-PL" sz="2400" dirty="0" smtClean="0"/>
              <a:t>.</a:t>
            </a:r>
          </a:p>
          <a:p>
            <a:pPr algn="just"/>
            <a:r>
              <a:rPr lang="pl-PL" sz="2400" dirty="0"/>
              <a:t>Tabela </a:t>
            </a:r>
            <a:r>
              <a:rPr lang="pl-PL" sz="2400" b="1" dirty="0"/>
              <a:t>resturacja </a:t>
            </a:r>
            <a:r>
              <a:rPr lang="pl-PL" sz="2400" dirty="0" smtClean="0"/>
              <a:t>— </a:t>
            </a:r>
            <a:r>
              <a:rPr lang="pl-PL" sz="2400" dirty="0"/>
              <a:t>zawiera informacje o potrawach, oferowanych przez restauracje.</a:t>
            </a:r>
            <a:r>
              <a:rPr lang="pl-PL" dirty="0"/>
              <a:t> </a:t>
            </a:r>
            <a:endParaRPr lang="pl-PL" sz="1800" dirty="0"/>
          </a:p>
        </p:txBody>
      </p:sp>
      <p:pic>
        <p:nvPicPr>
          <p:cNvPr id="8" name="Місце для вмісту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4411" y="1447799"/>
            <a:ext cx="5092375" cy="4116978"/>
          </a:xfrm>
        </p:spPr>
      </p:pic>
    </p:spTree>
    <p:extLst>
      <p:ext uri="{BB962C8B-B14F-4D97-AF65-F5344CB8AC3E}">
        <p14:creationId xmlns:p14="http://schemas.microsoft.com/office/powerpoint/2010/main" val="19469768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Іон">
  <a:themeElements>
    <a:clrScheme name="І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І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І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202</TotalTime>
  <Words>355</Words>
  <Application>Microsoft Office PowerPoint</Application>
  <PresentationFormat>Широкий екран</PresentationFormat>
  <Paragraphs>31</Paragraphs>
  <Slides>10</Slides>
  <Notes>0</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10</vt:i4>
      </vt:variant>
    </vt:vector>
  </HeadingPairs>
  <TitlesOfParts>
    <vt:vector size="14" baseType="lpstr">
      <vt:lpstr>Arial</vt:lpstr>
      <vt:lpstr>Century Gothic</vt:lpstr>
      <vt:lpstr>Wingdings 3</vt:lpstr>
      <vt:lpstr>Іон</vt:lpstr>
      <vt:lpstr>Baza danych „Lotnisko”</vt:lpstr>
      <vt:lpstr>Schemat był sprojektowany do rozwiązania problemu składowania danych na lotnisku. Baza danych zawiera 14 tabel w następujących postaciach normalnych:</vt:lpstr>
      <vt:lpstr>Tabela „pasazer”</vt:lpstr>
      <vt:lpstr>Tabela „pracownik”</vt:lpstr>
      <vt:lpstr>Tabela „rezerwacja”</vt:lpstr>
      <vt:lpstr>Tabela „linia_lotnicza”</vt:lpstr>
      <vt:lpstr>Schemat relacyjny bazy danych</vt:lpstr>
      <vt:lpstr>Aktualizacja powyzszej bazy danych</vt:lpstr>
      <vt:lpstr>Aktualizacja</vt:lpstr>
      <vt:lpstr>Schemat relacyjny aktualizowanej bazy danych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Baza danych „Lotnisko”</dc:title>
  <dc:creator>YULIIA</dc:creator>
  <cp:lastModifiedBy>YULIIA</cp:lastModifiedBy>
  <cp:revision>21</cp:revision>
  <dcterms:created xsi:type="dcterms:W3CDTF">2020-06-12T18:44:23Z</dcterms:created>
  <dcterms:modified xsi:type="dcterms:W3CDTF">2020-06-12T22:31:06Z</dcterms:modified>
</cp:coreProperties>
</file>