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0" r:id="rId1"/>
    <p:sldMasterId id="2147483673" r:id="rId2"/>
  </p:sldMasterIdLst>
  <p:notesMasterIdLst>
    <p:notesMasterId r:id="rId18"/>
  </p:notesMasterIdLst>
  <p:sldIdLst>
    <p:sldId id="256" r:id="rId3"/>
    <p:sldId id="260" r:id="rId4"/>
    <p:sldId id="286" r:id="rId5"/>
    <p:sldId id="261" r:id="rId6"/>
    <p:sldId id="279" r:id="rId7"/>
    <p:sldId id="274" r:id="rId8"/>
    <p:sldId id="271" r:id="rId9"/>
    <p:sldId id="275" r:id="rId10"/>
    <p:sldId id="280" r:id="rId11"/>
    <p:sldId id="281" r:id="rId12"/>
    <p:sldId id="282" r:id="rId13"/>
    <p:sldId id="283" r:id="rId14"/>
    <p:sldId id="285" r:id="rId15"/>
    <p:sldId id="284" r:id="rId16"/>
    <p:sldId id="270" r:id="rId17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19"/>
      <p:bold r:id="rId20"/>
      <p:italic r:id="rId21"/>
      <p:boldItalic r:id="rId22"/>
    </p:embeddedFont>
    <p:embeddedFont>
      <p:font typeface="Calibri" panose="020F0502020204030204" pitchFamily="34" charset="0"/>
      <p:regular r:id="rId23"/>
      <p:bold r:id="rId24"/>
      <p:italic r:id="rId25"/>
      <p:boldItalic r:id="rId26"/>
    </p:embeddedFont>
    <p:embeddedFont>
      <p:font typeface="Nunito" panose="020B0604020202020204" charset="0"/>
      <p:regular r:id="rId27"/>
      <p:bold r:id="rId28"/>
      <p:italic r:id="rId29"/>
      <p:boldItalic r:id="rId30"/>
    </p:embeddedFont>
    <p:embeddedFont>
      <p:font typeface="Wingdings 3" panose="05040102010807070707" pitchFamily="18" charset="2"/>
      <p:regular r:id="rId31"/>
    </p:embeddedFont>
    <p:embeddedFont>
      <p:font typeface="Calibri Light" panose="020F0302020204030204" pitchFamily="34" charset="0"/>
      <p:regular r:id="rId32"/>
      <p:italic r:id="rId3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44513D4-3CC4-4AE7-BB52-9E0CC6B0FADD}">
  <a:tblStyle styleId="{344513D4-3CC4-4AE7-BB52-9E0CC6B0FAD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88869" autoAdjust="0"/>
  </p:normalViewPr>
  <p:slideViewPr>
    <p:cSldViewPr snapToGrid="0">
      <p:cViewPr varScale="1">
        <p:scale>
          <a:sx n="97" d="100"/>
          <a:sy n="97" d="100"/>
        </p:scale>
        <p:origin x="58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1.xml"/><Relationship Id="rId21" Type="http://schemas.openxmlformats.org/officeDocument/2006/relationships/font" Target="fonts/font3.fntdata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7.fntdata"/><Relationship Id="rId33" Type="http://schemas.openxmlformats.org/officeDocument/2006/relationships/font" Target="fonts/font15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6.fntdata"/><Relationship Id="rId32" Type="http://schemas.openxmlformats.org/officeDocument/2006/relationships/font" Target="fonts/font14.fntdata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font" Target="fonts/font1.fntdata"/><Relationship Id="rId31" Type="http://schemas.openxmlformats.org/officeDocument/2006/relationships/font" Target="fonts/font13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60533682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Shape 2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77303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Shape 3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71848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Shape 3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77389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Shape 3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08622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Shape 3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51418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Shape 3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59348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hape 3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Shape 3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54821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Shape 3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07965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Shape 3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4630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Shape 3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49851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Shape 3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526245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Shape 3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09303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Shape 3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84105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Shape 3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80513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Shape 3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1587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A25B3-4A2C-4DB2-A94F-1A845DBDD4B9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uk" sz="900" smtClean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  <a:endParaRPr lang="uk" sz="9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3764724781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A25B3-4A2C-4DB2-A94F-1A845DBDD4B9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uk" sz="900" smtClean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  <a:endParaRPr lang="uk" sz="9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4223995222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A25B3-4A2C-4DB2-A94F-1A845DBDD4B9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uk" sz="900" smtClean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  <a:endParaRPr lang="uk" sz="9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749810814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uk"/>
              <a:t>‹#›</a:t>
            </a:fld>
            <a:endParaRPr lang="uk"/>
          </a:p>
        </p:txBody>
      </p:sp>
    </p:spTree>
    <p:extLst>
      <p:ext uri="{BB962C8B-B14F-4D97-AF65-F5344CB8AC3E}">
        <p14:creationId xmlns:p14="http://schemas.microsoft.com/office/powerpoint/2010/main" val="33166821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1910" y="1885950"/>
            <a:ext cx="6686549" cy="1697086"/>
          </a:xfrm>
        </p:spPr>
        <p:txBody>
          <a:bodyPr anchor="b">
            <a:normAutofit/>
          </a:bodyPr>
          <a:lstStyle>
            <a:lvl1pPr>
              <a:defRPr sz="405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1910" y="3583035"/>
            <a:ext cx="6686549" cy="844712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A25B3-4A2C-4DB2-A94F-1A845DBDD4B9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3242858"/>
            <a:ext cx="1308489" cy="583942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3397155"/>
            <a:ext cx="584825" cy="273844"/>
          </a:xfrm>
        </p:spPr>
        <p:txBody>
          <a:bodyPr/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uk" sz="900" smtClean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  <a:endParaRPr lang="uk" sz="9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2459665339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4694" y="468082"/>
            <a:ext cx="6683765" cy="96066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1909" y="1600200"/>
            <a:ext cx="6686550" cy="283321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A25B3-4A2C-4DB2-A94F-1A845DBDD4B9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uk" sz="900" smtClean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  <a:endParaRPr lang="uk" sz="9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4018270139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1544063"/>
            <a:ext cx="6686549" cy="1101600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10" y="2647597"/>
            <a:ext cx="6686549" cy="6453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A25B3-4A2C-4DB2-A94F-1A845DBDD4B9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238363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2433105"/>
            <a:ext cx="584825" cy="273844"/>
          </a:xfrm>
        </p:spPr>
        <p:txBody>
          <a:bodyPr/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uk" sz="900" smtClean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  <a:endParaRPr lang="uk" sz="9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2619085646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1909" y="1600200"/>
            <a:ext cx="3235398" cy="28332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93060" y="1594666"/>
            <a:ext cx="3235398" cy="28332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A25B3-4A2C-4DB2-A94F-1A845DBDD4B9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590837"/>
            <a:ext cx="584825" cy="273844"/>
          </a:xfrm>
        </p:spPr>
        <p:txBody>
          <a:bodyPr/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uk" sz="900" smtClean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  <a:endParaRPr lang="uk" sz="9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2229769755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4530" y="1479527"/>
            <a:ext cx="2994549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1909" y="1911725"/>
            <a:ext cx="3257170" cy="2515545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29972" y="1477106"/>
            <a:ext cx="2999251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75218" y="1909304"/>
            <a:ext cx="3254006" cy="2515545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A25B3-4A2C-4DB2-A94F-1A845DBDD4B9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590837"/>
            <a:ext cx="584825" cy="273844"/>
          </a:xfrm>
        </p:spPr>
        <p:txBody>
          <a:bodyPr/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uk" sz="900" smtClean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  <a:endParaRPr lang="uk" sz="9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3365872375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A25B3-4A2C-4DB2-A94F-1A845DBDD4B9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uk" sz="900" smtClean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  <a:endParaRPr lang="uk" sz="9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281974473"/>
      </p:ext>
    </p:extLst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A25B3-4A2C-4DB2-A94F-1A845DBDD4B9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uk" smtClean="0"/>
              <a:t>‹#›</a:t>
            </a:fld>
            <a:endParaRPr lang="uk"/>
          </a:p>
        </p:txBody>
      </p:sp>
    </p:spTree>
    <p:extLst>
      <p:ext uri="{BB962C8B-B14F-4D97-AF65-F5344CB8AC3E}">
        <p14:creationId xmlns:p14="http://schemas.microsoft.com/office/powerpoint/2010/main" val="1695419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A25B3-4A2C-4DB2-A94F-1A845DBDD4B9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uk" sz="900" smtClean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  <a:endParaRPr lang="uk" sz="9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3048534876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334566"/>
            <a:ext cx="2628899" cy="732234"/>
          </a:xfrm>
        </p:spPr>
        <p:txBody>
          <a:bodyPr anchor="b"/>
          <a:lstStyle>
            <a:lvl1pPr algn="l">
              <a:defRPr sz="15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259" y="334567"/>
            <a:ext cx="3886200" cy="4061222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1198960"/>
            <a:ext cx="2628899" cy="319682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A25B3-4A2C-4DB2-A94F-1A845DBDD4B9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uk" sz="900" smtClean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  <a:endParaRPr lang="uk" sz="9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1563485315"/>
      </p:ext>
    </p:extLst>
  </p:cSld>
  <p:clrMapOvr>
    <a:masterClrMapping/>
  </p:clrMapOvr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3600450"/>
            <a:ext cx="668655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1909" y="476224"/>
            <a:ext cx="6686550" cy="2891228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4025504"/>
            <a:ext cx="6686550" cy="370284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A25B3-4A2C-4DB2-A94F-1A845DBDD4B9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3683794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3737316"/>
            <a:ext cx="584825" cy="273844"/>
          </a:xfrm>
        </p:spPr>
        <p:txBody>
          <a:bodyPr/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uk" sz="900" smtClean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  <a:endParaRPr lang="uk" sz="9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1346286339"/>
      </p:ext>
    </p:extLst>
  </p:cSld>
  <p:clrMapOvr>
    <a:masterClrMapping/>
  </p:clrMapOvr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457200"/>
            <a:ext cx="6686549" cy="2337780"/>
          </a:xfrm>
        </p:spPr>
        <p:txBody>
          <a:bodyPr anchor="ctr">
            <a:normAutofit/>
          </a:bodyPr>
          <a:lstStyle>
            <a:lvl1pPr algn="l">
              <a:defRPr sz="36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10" y="3265535"/>
            <a:ext cx="6686549" cy="1166898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A25B3-4A2C-4DB2-A94F-1A845DBDD4B9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238363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2433105"/>
            <a:ext cx="584825" cy="273844"/>
          </a:xfrm>
        </p:spPr>
        <p:txBody>
          <a:bodyPr/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uk" sz="900" smtClean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  <a:endParaRPr lang="uk" sz="9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1531832614"/>
      </p:ext>
    </p:extLst>
  </p:cSld>
  <p:clrMapOvr>
    <a:masterClrMapping/>
  </p:clrMapOvr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7462" y="457200"/>
            <a:ext cx="6295445" cy="2171700"/>
          </a:xfrm>
        </p:spPr>
        <p:txBody>
          <a:bodyPr anchor="ctr">
            <a:normAutofit/>
          </a:bodyPr>
          <a:lstStyle>
            <a:lvl1pPr algn="l">
              <a:defRPr sz="36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56259" y="2628900"/>
            <a:ext cx="5652416" cy="28575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10" y="3265535"/>
            <a:ext cx="6686549" cy="1166898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A25B3-4A2C-4DB2-A94F-1A845DBDD4B9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3141" y="238363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2433105"/>
            <a:ext cx="584825" cy="273844"/>
          </a:xfrm>
        </p:spPr>
        <p:txBody>
          <a:bodyPr/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uk" sz="900" smtClean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  <a:endParaRPr lang="uk" sz="9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850739" y="48600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336139" y="2178980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05627455"/>
      </p:ext>
    </p:extLst>
  </p:cSld>
  <p:clrMapOvr>
    <a:masterClrMapping/>
  </p:clrMapOvr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1828800"/>
            <a:ext cx="6686550" cy="2043634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3886200"/>
            <a:ext cx="6686550" cy="54721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A25B3-4A2C-4DB2-A94F-1A845DBDD4B9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3683794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3737316"/>
            <a:ext cx="584825" cy="273844"/>
          </a:xfrm>
        </p:spPr>
        <p:txBody>
          <a:bodyPr/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uk" sz="900" smtClean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  <a:endParaRPr lang="uk" sz="9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3525051960"/>
      </p:ext>
    </p:extLst>
  </p:cSld>
  <p:clrMapOvr>
    <a:masterClrMapping/>
  </p:clrMapOvr>
  <p:hf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137462" y="457200"/>
            <a:ext cx="6295445" cy="2171700"/>
          </a:xfrm>
        </p:spPr>
        <p:txBody>
          <a:bodyPr anchor="ctr">
            <a:normAutofit/>
          </a:bodyPr>
          <a:lstStyle>
            <a:lvl1pPr algn="l">
              <a:defRPr sz="36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1909" y="3257550"/>
            <a:ext cx="6686550" cy="62865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3886200"/>
            <a:ext cx="6686550" cy="54721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A25B3-4A2C-4DB2-A94F-1A845DBDD4B9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3141" y="3683794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3737316"/>
            <a:ext cx="584825" cy="273844"/>
          </a:xfrm>
        </p:spPr>
        <p:txBody>
          <a:bodyPr/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uk" sz="900" smtClean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  <a:endParaRPr lang="uk" sz="9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850739" y="48600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336139" y="2178980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4144543"/>
      </p:ext>
    </p:extLst>
  </p:cSld>
  <p:clrMapOvr>
    <a:masterClrMapping/>
  </p:clrMapOvr>
  <p:hf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470555"/>
            <a:ext cx="6686549" cy="2160015"/>
          </a:xfrm>
        </p:spPr>
        <p:txBody>
          <a:bodyPr anchor="ctr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1909" y="3257550"/>
            <a:ext cx="6686550" cy="62865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3886200"/>
            <a:ext cx="6686550" cy="54721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A25B3-4A2C-4DB2-A94F-1A845DBDD4B9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3683794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3737316"/>
            <a:ext cx="584825" cy="273844"/>
          </a:xfrm>
        </p:spPr>
        <p:txBody>
          <a:bodyPr/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uk" sz="900" smtClean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  <a:endParaRPr lang="uk" sz="9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3092924296"/>
      </p:ext>
    </p:extLst>
  </p:cSld>
  <p:clrMapOvr>
    <a:masterClrMapping/>
  </p:clrMapOvr>
  <p:hf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A25B3-4A2C-4DB2-A94F-1A845DBDD4B9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uk" sz="900" smtClean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  <a:endParaRPr lang="uk" sz="9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3083422688"/>
      </p:ext>
    </p:extLst>
  </p:cSld>
  <p:clrMapOvr>
    <a:masterClrMapping/>
  </p:clrMapOvr>
  <p:hf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71109" y="470554"/>
            <a:ext cx="1655701" cy="3962863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1909" y="470554"/>
            <a:ext cx="4857750" cy="396286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A25B3-4A2C-4DB2-A94F-1A845DBDD4B9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uk" sz="900" smtClean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  <a:endParaRPr lang="uk" sz="9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3501812906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A25B3-4A2C-4DB2-A94F-1A845DBDD4B9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uk" sz="900" smtClean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  <a:endParaRPr lang="uk" sz="9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3684715171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A25B3-4A2C-4DB2-A94F-1A845DBDD4B9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uk" sz="900" smtClean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  <a:endParaRPr lang="uk" sz="9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3974515172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A25B3-4A2C-4DB2-A94F-1A845DBDD4B9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uk" sz="900" smtClean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  <a:endParaRPr lang="uk" sz="9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2298568773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A25B3-4A2C-4DB2-A94F-1A845DBDD4B9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uk" sz="900" smtClean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  <a:endParaRPr lang="uk" sz="9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3094817889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A25B3-4A2C-4DB2-A94F-1A845DBDD4B9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uk" smtClean="0"/>
              <a:t>‹#›</a:t>
            </a:fld>
            <a:endParaRPr lang="uk"/>
          </a:p>
        </p:txBody>
      </p:sp>
    </p:spTree>
    <p:extLst>
      <p:ext uri="{BB962C8B-B14F-4D97-AF65-F5344CB8AC3E}">
        <p14:creationId xmlns:p14="http://schemas.microsoft.com/office/powerpoint/2010/main" val="3302836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A25B3-4A2C-4DB2-A94F-1A845DBDD4B9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uk" sz="900" smtClean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  <a:endParaRPr lang="uk" sz="9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81194631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A25B3-4A2C-4DB2-A94F-1A845DBDD4B9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uk" sz="900" smtClean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  <a:endParaRPr lang="uk" sz="9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2078762377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AA25B3-4A2C-4DB2-A94F-1A845DBDD4B9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uk" sz="900" smtClean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  <a:endParaRPr lang="uk" sz="9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2373589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171450"/>
            <a:ext cx="2138637" cy="4978971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0416" y="-589"/>
            <a:ext cx="1767506" cy="514052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37160" cy="51435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4694" y="468082"/>
            <a:ext cx="6683765" cy="9606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09" y="1600200"/>
            <a:ext cx="6686550" cy="2914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1210" y="4597828"/>
            <a:ext cx="859712" cy="2777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AA25B3-4A2C-4DB2-A94F-1A845DBDD4B9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1910" y="4601856"/>
            <a:ext cx="571499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98860" y="590837"/>
            <a:ext cx="58482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00">
                <a:solidFill>
                  <a:srgbClr val="FEFFFF"/>
                </a:solidFill>
              </a:defRPr>
            </a:lvl1pPr>
          </a:lstStyle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uk" sz="900" smtClean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  <a:endParaRPr lang="uk" sz="9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404840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  <p:sldLayoutId id="2147483687" r:id="rId14"/>
    <p:sldLayoutId id="2147483688" r:id="rId15"/>
    <p:sldLayoutId id="2147483689" r:id="rId16"/>
  </p:sldLayoutIdLst>
  <p:hf hdr="0" ftr="0" dt="0"/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>
            <a:spLocks noGrp="1"/>
          </p:cNvSpPr>
          <p:nvPr>
            <p:ph type="ctrTitle"/>
          </p:nvPr>
        </p:nvSpPr>
        <p:spPr>
          <a:xfrm>
            <a:off x="1778124" y="141301"/>
            <a:ext cx="5761800" cy="3289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/>
            <a:r>
              <a:rPr lang="ru-RU" sz="24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Аналіз продуктивності роботи алгоритму </a:t>
            </a:r>
            <a:r>
              <a:rPr lang="en-US" sz="2400" dirty="0" err="1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Apriori</a:t>
            </a:r>
            <a:r>
              <a:rPr lang="en-US" sz="24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uk-UA" sz="24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та його модифікацій</a:t>
            </a:r>
            <a:endParaRPr lang="uk" sz="24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8" name="Shape 278"/>
          <p:cNvSpPr txBox="1">
            <a:spLocks noGrp="1"/>
          </p:cNvSpPr>
          <p:nvPr>
            <p:ph type="subTitle" idx="1"/>
          </p:nvPr>
        </p:nvSpPr>
        <p:spPr>
          <a:xfrm rot="186">
            <a:off x="2822998" y="3288291"/>
            <a:ext cx="5543400" cy="1538895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uk" sz="1800" dirty="0" smtClean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Підготував:</a:t>
            </a:r>
          </a:p>
          <a:p>
            <a:pPr marL="0" lvl="0" indent="0" algn="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uk" sz="1800" dirty="0" smtClean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Гаврилюк А.М.</a:t>
            </a:r>
          </a:p>
          <a:p>
            <a:pPr marL="0" lvl="0" indent="0" algn="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uk" sz="1800" dirty="0" smtClean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керівник:</a:t>
            </a:r>
          </a:p>
          <a:p>
            <a:pPr marL="0" lvl="0" indent="0" algn="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uk" sz="1800" smtClean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Левус Є.В</a:t>
            </a:r>
            <a:r>
              <a:rPr lang="uk" sz="1800" dirty="0" smtClean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marL="0" lvl="0" indent="0" algn="r">
              <a:spcBef>
                <a:spcPts val="0"/>
              </a:spcBef>
              <a:buNone/>
            </a:pPr>
            <a:endParaRPr sz="1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 txBox="1">
            <a:spLocks noGrp="1"/>
          </p:cNvSpPr>
          <p:nvPr>
            <p:ph type="title"/>
          </p:nvPr>
        </p:nvSpPr>
        <p:spPr>
          <a:xfrm>
            <a:off x="1303800" y="333103"/>
            <a:ext cx="7030500" cy="549741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buNone/>
            </a:pPr>
            <a:r>
              <a:rPr lang="uk-UA" sz="2800" dirty="0" smtClean="0"/>
              <a:t>Вигляд роботи програми(1)</a:t>
            </a:r>
            <a:endParaRPr lang="uk" sz="2800" dirty="0"/>
          </a:p>
        </p:txBody>
      </p:sp>
      <p:sp>
        <p:nvSpPr>
          <p:cNvPr id="320" name="Shape 32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uk"/>
              <a:t>10</a:t>
            </a:fld>
            <a:endParaRPr lang="uk"/>
          </a:p>
        </p:txBody>
      </p:sp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2333011" y="1148316"/>
            <a:ext cx="4438650" cy="38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0048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 txBox="1">
            <a:spLocks noGrp="1"/>
          </p:cNvSpPr>
          <p:nvPr>
            <p:ph type="title"/>
          </p:nvPr>
        </p:nvSpPr>
        <p:spPr>
          <a:xfrm>
            <a:off x="1303800" y="333103"/>
            <a:ext cx="7030500" cy="549741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buNone/>
            </a:pPr>
            <a:r>
              <a:rPr lang="uk-UA" sz="2800" dirty="0" smtClean="0"/>
              <a:t>Вигляд роботи програми(</a:t>
            </a:r>
            <a:r>
              <a:rPr lang="en-US" sz="2800" dirty="0" smtClean="0"/>
              <a:t>2</a:t>
            </a:r>
            <a:r>
              <a:rPr lang="uk-UA" sz="2800" dirty="0" smtClean="0"/>
              <a:t>)</a:t>
            </a:r>
            <a:endParaRPr lang="uk" sz="2800" dirty="0"/>
          </a:p>
        </p:txBody>
      </p:sp>
      <p:sp>
        <p:nvSpPr>
          <p:cNvPr id="320" name="Shape 32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uk"/>
              <a:t>11</a:t>
            </a:fld>
            <a:endParaRPr lang="uk"/>
          </a:p>
        </p:txBody>
      </p:sp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1541749" y="972461"/>
            <a:ext cx="6119495" cy="3886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9243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 txBox="1">
            <a:spLocks noGrp="1"/>
          </p:cNvSpPr>
          <p:nvPr>
            <p:ph type="title"/>
          </p:nvPr>
        </p:nvSpPr>
        <p:spPr>
          <a:xfrm>
            <a:off x="1293968" y="0"/>
            <a:ext cx="7030500" cy="549741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buNone/>
            </a:pPr>
            <a:r>
              <a:rPr lang="uk-UA" sz="2800" dirty="0" smtClean="0"/>
              <a:t>Результати експериментів(1)</a:t>
            </a:r>
            <a:endParaRPr lang="uk" sz="2800" dirty="0"/>
          </a:p>
        </p:txBody>
      </p:sp>
      <p:sp>
        <p:nvSpPr>
          <p:cNvPr id="320" name="Shape 32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uk"/>
              <a:t>12</a:t>
            </a:fld>
            <a:endParaRPr lang="uk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9874112"/>
              </p:ext>
            </p:extLst>
          </p:nvPr>
        </p:nvGraphicFramePr>
        <p:xfrm>
          <a:off x="1504334" y="688260"/>
          <a:ext cx="6037008" cy="2535807"/>
        </p:xfrm>
        <a:graphic>
          <a:graphicData uri="http://schemas.openxmlformats.org/drawingml/2006/table">
            <a:tbl>
              <a:tblPr firstRow="1" firstCol="1" bandRow="1">
                <a:tableStyleId>{344513D4-3CC4-4AE7-BB52-9E0CC6B0FADD}</a:tableStyleId>
              </a:tblPr>
              <a:tblGrid>
                <a:gridCol w="647214">
                  <a:extLst>
                    <a:ext uri="{9D8B030D-6E8A-4147-A177-3AD203B41FA5}">
                      <a16:colId xmlns:a16="http://schemas.microsoft.com/office/drawing/2014/main" val="1042086973"/>
                    </a:ext>
                  </a:extLst>
                </a:gridCol>
                <a:gridCol w="891576">
                  <a:extLst>
                    <a:ext uri="{9D8B030D-6E8A-4147-A177-3AD203B41FA5}">
                      <a16:colId xmlns:a16="http://schemas.microsoft.com/office/drawing/2014/main" val="2843880595"/>
                    </a:ext>
                  </a:extLst>
                </a:gridCol>
                <a:gridCol w="839705">
                  <a:extLst>
                    <a:ext uri="{9D8B030D-6E8A-4147-A177-3AD203B41FA5}">
                      <a16:colId xmlns:a16="http://schemas.microsoft.com/office/drawing/2014/main" val="1505177358"/>
                    </a:ext>
                  </a:extLst>
                </a:gridCol>
                <a:gridCol w="842587">
                  <a:extLst>
                    <a:ext uri="{9D8B030D-6E8A-4147-A177-3AD203B41FA5}">
                      <a16:colId xmlns:a16="http://schemas.microsoft.com/office/drawing/2014/main" val="4242861912"/>
                    </a:ext>
                  </a:extLst>
                </a:gridCol>
                <a:gridCol w="1066202">
                  <a:extLst>
                    <a:ext uri="{9D8B030D-6E8A-4147-A177-3AD203B41FA5}">
                      <a16:colId xmlns:a16="http://schemas.microsoft.com/office/drawing/2014/main" val="824627822"/>
                    </a:ext>
                  </a:extLst>
                </a:gridCol>
                <a:gridCol w="763055">
                  <a:extLst>
                    <a:ext uri="{9D8B030D-6E8A-4147-A177-3AD203B41FA5}">
                      <a16:colId xmlns:a16="http://schemas.microsoft.com/office/drawing/2014/main" val="334023138"/>
                    </a:ext>
                  </a:extLst>
                </a:gridCol>
                <a:gridCol w="986669">
                  <a:extLst>
                    <a:ext uri="{9D8B030D-6E8A-4147-A177-3AD203B41FA5}">
                      <a16:colId xmlns:a16="http://schemas.microsoft.com/office/drawing/2014/main" val="1906666397"/>
                    </a:ext>
                  </a:extLst>
                </a:gridCol>
              </a:tblGrid>
              <a:tr h="100119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900" dirty="0" smtClean="0">
                          <a:effectLst/>
                        </a:rPr>
                        <a:t>Номер досліду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692" marR="4369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900">
                          <a:effectLst/>
                        </a:rPr>
                        <a:t>Час виконання, мс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692" marR="4369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900">
                          <a:effectLst/>
                        </a:rPr>
                        <a:t>Кількість знайдених правил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692" marR="4369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900" dirty="0">
                          <a:effectLst/>
                        </a:rPr>
                        <a:t>Значення підтримки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692" marR="4369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900">
                          <a:effectLst/>
                        </a:rPr>
                        <a:t>Значення достовірності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692" marR="4369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900">
                          <a:effectLst/>
                        </a:rPr>
                        <a:t>Значення Ліфта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692" marR="4369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900" dirty="0">
                          <a:effectLst/>
                        </a:rPr>
                        <a:t>Причини завантажено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692" marR="43692" marT="0" marB="0"/>
                </a:tc>
                <a:extLst>
                  <a:ext uri="{0D108BD9-81ED-4DB2-BD59-A6C34878D82A}">
                    <a16:rowId xmlns:a16="http://schemas.microsoft.com/office/drawing/2014/main" val="3027572514"/>
                  </a:ext>
                </a:extLst>
              </a:tr>
              <a:tr h="51153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9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692" marR="4369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900" dirty="0" smtClean="0">
                          <a:effectLst/>
                        </a:rPr>
                        <a:t>42878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692" marR="4369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900">
                          <a:effectLst/>
                        </a:rPr>
                        <a:t>2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692" marR="4369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900">
                          <a:effectLst/>
                        </a:rPr>
                        <a:t>0,4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692" marR="4369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900">
                          <a:effectLst/>
                        </a:rPr>
                        <a:t>0,5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692" marR="4369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900">
                          <a:effectLst/>
                        </a:rPr>
                        <a:t>Не вказано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692" marR="4369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900" dirty="0">
                          <a:effectLst/>
                        </a:rPr>
                        <a:t>Ні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692" marR="43692" marT="0" marB="0"/>
                </a:tc>
                <a:extLst>
                  <a:ext uri="{0D108BD9-81ED-4DB2-BD59-A6C34878D82A}">
                    <a16:rowId xmlns:a16="http://schemas.microsoft.com/office/drawing/2014/main" val="2559867931"/>
                  </a:ext>
                </a:extLst>
              </a:tr>
              <a:tr h="51153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900">
                          <a:effectLst/>
                        </a:rPr>
                        <a:t>2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692" marR="4369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900" dirty="0" smtClean="0">
                          <a:effectLst/>
                        </a:rPr>
                        <a:t>38178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692" marR="4369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900" dirty="0">
                          <a:effectLst/>
                        </a:rPr>
                        <a:t>2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692" marR="4369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900">
                          <a:effectLst/>
                        </a:rPr>
                        <a:t>0.4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692" marR="4369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900">
                          <a:effectLst/>
                        </a:rPr>
                        <a:t>0,5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692" marR="4369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900">
                          <a:effectLst/>
                        </a:rPr>
                        <a:t>Не вказано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692" marR="4369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900" dirty="0">
                          <a:effectLst/>
                        </a:rPr>
                        <a:t>Так</a:t>
                      </a:r>
                      <a:endParaRPr lang="en-US" sz="9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9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692" marR="43692" marT="0" marB="0"/>
                </a:tc>
                <a:extLst>
                  <a:ext uri="{0D108BD9-81ED-4DB2-BD59-A6C34878D82A}">
                    <a16:rowId xmlns:a16="http://schemas.microsoft.com/office/drawing/2014/main" val="3642789281"/>
                  </a:ext>
                </a:extLst>
              </a:tr>
              <a:tr h="51153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900">
                          <a:effectLst/>
                        </a:rPr>
                        <a:t>3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692" marR="4369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900" dirty="0" smtClean="0">
                          <a:effectLst/>
                        </a:rPr>
                        <a:t>43132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692" marR="4369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900" dirty="0" smtClean="0">
                          <a:effectLst/>
                          <a:latin typeface="Arial"/>
                          <a:ea typeface="Calibri" panose="020F0502020204030204" pitchFamily="34" charset="0"/>
                          <a:cs typeface="Arial"/>
                        </a:rPr>
                        <a:t>2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692" marR="4369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900" dirty="0" smtClean="0">
                          <a:effectLst/>
                        </a:rPr>
                        <a:t>0,4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692" marR="4369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900" dirty="0">
                          <a:effectLst/>
                        </a:rPr>
                        <a:t>0,5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692" marR="4369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9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692" marR="4369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900" dirty="0" smtClean="0">
                          <a:effectLst/>
                        </a:rPr>
                        <a:t>Ні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692" marR="43692" marT="0" marB="0"/>
                </a:tc>
                <a:extLst>
                  <a:ext uri="{0D108BD9-81ED-4DB2-BD59-A6C34878D82A}">
                    <a16:rowId xmlns:a16="http://schemas.microsoft.com/office/drawing/2014/main" val="546938724"/>
                  </a:ext>
                </a:extLst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1018665" y="3602045"/>
            <a:ext cx="652267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60045" algn="just">
              <a:lnSpc>
                <a:spcPct val="150000"/>
              </a:lnSpc>
            </a:pPr>
            <a:r>
              <a:rPr lang="uk-UA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{чоловіча –&gt;  місто}, вірогідність: </a:t>
            </a:r>
            <a:r>
              <a:rPr lang="uk-UA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0.69</a:t>
            </a:r>
          </a:p>
          <a:p>
            <a:pPr indent="360045"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alco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1.0-1.5 –&gt; </a:t>
            </a:r>
            <a:r>
              <a:rPr lang="uk-UA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чоловіча}, вірогідність: 0.75</a:t>
            </a:r>
            <a:endParaRPr lang="en-US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45338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 txBox="1">
            <a:spLocks noGrp="1"/>
          </p:cNvSpPr>
          <p:nvPr>
            <p:ph type="title"/>
          </p:nvPr>
        </p:nvSpPr>
        <p:spPr>
          <a:xfrm>
            <a:off x="1293968" y="0"/>
            <a:ext cx="7030500" cy="549741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buNone/>
            </a:pPr>
            <a:r>
              <a:rPr lang="uk-UA" sz="2800" dirty="0" smtClean="0"/>
              <a:t>Результати експериментів(2)</a:t>
            </a:r>
            <a:endParaRPr lang="uk" sz="2800" dirty="0"/>
          </a:p>
        </p:txBody>
      </p:sp>
      <p:sp>
        <p:nvSpPr>
          <p:cNvPr id="320" name="Shape 32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uk"/>
              <a:t>13</a:t>
            </a:fld>
            <a:endParaRPr lang="uk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9831872"/>
              </p:ext>
            </p:extLst>
          </p:nvPr>
        </p:nvGraphicFramePr>
        <p:xfrm>
          <a:off x="1504334" y="688260"/>
          <a:ext cx="6037008" cy="4326190"/>
        </p:xfrm>
        <a:graphic>
          <a:graphicData uri="http://schemas.openxmlformats.org/drawingml/2006/table">
            <a:tbl>
              <a:tblPr firstRow="1" firstCol="1" bandRow="1">
                <a:tableStyleId>{344513D4-3CC4-4AE7-BB52-9E0CC6B0FADD}</a:tableStyleId>
              </a:tblPr>
              <a:tblGrid>
                <a:gridCol w="647214">
                  <a:extLst>
                    <a:ext uri="{9D8B030D-6E8A-4147-A177-3AD203B41FA5}">
                      <a16:colId xmlns:a16="http://schemas.microsoft.com/office/drawing/2014/main" val="1042086973"/>
                    </a:ext>
                  </a:extLst>
                </a:gridCol>
                <a:gridCol w="891576">
                  <a:extLst>
                    <a:ext uri="{9D8B030D-6E8A-4147-A177-3AD203B41FA5}">
                      <a16:colId xmlns:a16="http://schemas.microsoft.com/office/drawing/2014/main" val="2843880595"/>
                    </a:ext>
                  </a:extLst>
                </a:gridCol>
                <a:gridCol w="839705">
                  <a:extLst>
                    <a:ext uri="{9D8B030D-6E8A-4147-A177-3AD203B41FA5}">
                      <a16:colId xmlns:a16="http://schemas.microsoft.com/office/drawing/2014/main" val="1505177358"/>
                    </a:ext>
                  </a:extLst>
                </a:gridCol>
                <a:gridCol w="842587">
                  <a:extLst>
                    <a:ext uri="{9D8B030D-6E8A-4147-A177-3AD203B41FA5}">
                      <a16:colId xmlns:a16="http://schemas.microsoft.com/office/drawing/2014/main" val="4242861912"/>
                    </a:ext>
                  </a:extLst>
                </a:gridCol>
                <a:gridCol w="1066202">
                  <a:extLst>
                    <a:ext uri="{9D8B030D-6E8A-4147-A177-3AD203B41FA5}">
                      <a16:colId xmlns:a16="http://schemas.microsoft.com/office/drawing/2014/main" val="824627822"/>
                    </a:ext>
                  </a:extLst>
                </a:gridCol>
                <a:gridCol w="763055">
                  <a:extLst>
                    <a:ext uri="{9D8B030D-6E8A-4147-A177-3AD203B41FA5}">
                      <a16:colId xmlns:a16="http://schemas.microsoft.com/office/drawing/2014/main" val="334023138"/>
                    </a:ext>
                  </a:extLst>
                </a:gridCol>
                <a:gridCol w="986669">
                  <a:extLst>
                    <a:ext uri="{9D8B030D-6E8A-4147-A177-3AD203B41FA5}">
                      <a16:colId xmlns:a16="http://schemas.microsoft.com/office/drawing/2014/main" val="1906666397"/>
                    </a:ext>
                  </a:extLst>
                </a:gridCol>
              </a:tblGrid>
              <a:tr h="100119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900" dirty="0">
                          <a:effectLst/>
                        </a:rPr>
                        <a:t>Номер досліду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692" marR="4369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900">
                          <a:effectLst/>
                        </a:rPr>
                        <a:t>Час виконання, мс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692" marR="4369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900">
                          <a:effectLst/>
                        </a:rPr>
                        <a:t>Кількість знайдених правил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692" marR="4369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900">
                          <a:effectLst/>
                        </a:rPr>
                        <a:t>Значення підтримки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692" marR="4369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900">
                          <a:effectLst/>
                        </a:rPr>
                        <a:t>Значення достовірності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692" marR="4369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900">
                          <a:effectLst/>
                        </a:rPr>
                        <a:t>Значення Ліфта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692" marR="4369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900" dirty="0">
                          <a:effectLst/>
                        </a:rPr>
                        <a:t>Причини завантажено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692" marR="43692" marT="0" marB="0"/>
                </a:tc>
                <a:extLst>
                  <a:ext uri="{0D108BD9-81ED-4DB2-BD59-A6C34878D82A}">
                    <a16:rowId xmlns:a16="http://schemas.microsoft.com/office/drawing/2014/main" val="3027572514"/>
                  </a:ext>
                </a:extLst>
              </a:tr>
              <a:tr h="51153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9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692" marR="4369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900">
                          <a:effectLst/>
                        </a:rPr>
                        <a:t>38784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692" marR="4369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900">
                          <a:effectLst/>
                        </a:rPr>
                        <a:t>2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692" marR="4369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900">
                          <a:effectLst/>
                        </a:rPr>
                        <a:t>0,4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692" marR="4369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900">
                          <a:effectLst/>
                        </a:rPr>
                        <a:t>0,5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692" marR="4369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900">
                          <a:effectLst/>
                        </a:rPr>
                        <a:t>Не вказано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692" marR="4369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900" dirty="0">
                          <a:effectLst/>
                        </a:rPr>
                        <a:t>Ні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692" marR="43692" marT="0" marB="0"/>
                </a:tc>
                <a:extLst>
                  <a:ext uri="{0D108BD9-81ED-4DB2-BD59-A6C34878D82A}">
                    <a16:rowId xmlns:a16="http://schemas.microsoft.com/office/drawing/2014/main" val="2559867931"/>
                  </a:ext>
                </a:extLst>
              </a:tr>
              <a:tr h="51153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900">
                          <a:effectLst/>
                        </a:rPr>
                        <a:t>2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692" marR="4369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900">
                          <a:effectLst/>
                        </a:rPr>
                        <a:t>25751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692" marR="4369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900" dirty="0">
                          <a:effectLst/>
                        </a:rPr>
                        <a:t>2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692" marR="4369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900">
                          <a:effectLst/>
                        </a:rPr>
                        <a:t>0.4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692" marR="4369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900">
                          <a:effectLst/>
                        </a:rPr>
                        <a:t>0,5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692" marR="4369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900">
                          <a:effectLst/>
                        </a:rPr>
                        <a:t>Не вказано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692" marR="4369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900" dirty="0">
                          <a:effectLst/>
                        </a:rPr>
                        <a:t>Так</a:t>
                      </a:r>
                      <a:endParaRPr lang="en-US" sz="9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9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692" marR="43692" marT="0" marB="0"/>
                </a:tc>
                <a:extLst>
                  <a:ext uri="{0D108BD9-81ED-4DB2-BD59-A6C34878D82A}">
                    <a16:rowId xmlns:a16="http://schemas.microsoft.com/office/drawing/2014/main" val="3642789281"/>
                  </a:ext>
                </a:extLst>
              </a:tr>
              <a:tr h="51153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900">
                          <a:effectLst/>
                        </a:rPr>
                        <a:t>3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692" marR="4369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900">
                          <a:effectLst/>
                        </a:rPr>
                        <a:t>36118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692" marR="4369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900">
                          <a:effectLst/>
                        </a:rPr>
                        <a:t>15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692" marR="4369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900">
                          <a:effectLst/>
                        </a:rPr>
                        <a:t>0,3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692" marR="4369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900">
                          <a:effectLst/>
                        </a:rPr>
                        <a:t>0,5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692" marR="4369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900">
                          <a:effectLst/>
                        </a:rPr>
                        <a:t>Не вказано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692" marR="4369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900" dirty="0">
                          <a:effectLst/>
                        </a:rPr>
                        <a:t>Так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692" marR="43692" marT="0" marB="0"/>
                </a:tc>
                <a:extLst>
                  <a:ext uri="{0D108BD9-81ED-4DB2-BD59-A6C34878D82A}">
                    <a16:rowId xmlns:a16="http://schemas.microsoft.com/office/drawing/2014/main" val="546938724"/>
                  </a:ext>
                </a:extLst>
              </a:tr>
              <a:tr h="51153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900">
                          <a:effectLst/>
                        </a:rPr>
                        <a:t>4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692" marR="4369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900">
                          <a:effectLst/>
                        </a:rPr>
                        <a:t>38118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692" marR="4369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900">
                          <a:effectLst/>
                        </a:rPr>
                        <a:t>18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692" marR="4369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900">
                          <a:effectLst/>
                        </a:rPr>
                        <a:t>0,3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692" marR="4369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900">
                          <a:effectLst/>
                        </a:rPr>
                        <a:t>0,5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692" marR="4369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900">
                          <a:effectLst/>
                        </a:rPr>
                        <a:t>Не вказано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692" marR="4369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900" dirty="0">
                          <a:effectLst/>
                        </a:rPr>
                        <a:t>Ні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692" marR="43692" marT="0" marB="0"/>
                </a:tc>
                <a:extLst>
                  <a:ext uri="{0D108BD9-81ED-4DB2-BD59-A6C34878D82A}">
                    <a16:rowId xmlns:a16="http://schemas.microsoft.com/office/drawing/2014/main" val="283181456"/>
                  </a:ext>
                </a:extLst>
              </a:tr>
              <a:tr h="51153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900">
                          <a:effectLst/>
                        </a:rPr>
                        <a:t>5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692" marR="4369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900">
                          <a:effectLst/>
                        </a:rPr>
                        <a:t>26680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692" marR="4369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900">
                          <a:effectLst/>
                        </a:rPr>
                        <a:t>4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692" marR="4369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900">
                          <a:effectLst/>
                        </a:rPr>
                        <a:t>0,35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692" marR="4369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900">
                          <a:effectLst/>
                        </a:rPr>
                        <a:t>0,5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692" marR="4369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900">
                          <a:effectLst/>
                        </a:rPr>
                        <a:t>Не вказано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692" marR="4369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900" dirty="0">
                          <a:effectLst/>
                        </a:rPr>
                        <a:t>Так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692" marR="43692" marT="0" marB="0"/>
                </a:tc>
                <a:extLst>
                  <a:ext uri="{0D108BD9-81ED-4DB2-BD59-A6C34878D82A}">
                    <a16:rowId xmlns:a16="http://schemas.microsoft.com/office/drawing/2014/main" val="1001394795"/>
                  </a:ext>
                </a:extLst>
              </a:tr>
              <a:tr h="25576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900">
                          <a:effectLst/>
                        </a:rPr>
                        <a:t>6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692" marR="4369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900">
                          <a:effectLst/>
                        </a:rPr>
                        <a:t>26778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692" marR="4369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900">
                          <a:effectLst/>
                        </a:rPr>
                        <a:t>2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692" marR="4369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900">
                          <a:effectLst/>
                        </a:rPr>
                        <a:t>0,35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692" marR="4369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900">
                          <a:effectLst/>
                        </a:rPr>
                        <a:t>0,5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692" marR="4369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9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692" marR="4369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900" dirty="0">
                          <a:effectLst/>
                        </a:rPr>
                        <a:t>Так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692" marR="43692" marT="0" marB="0"/>
                </a:tc>
                <a:extLst>
                  <a:ext uri="{0D108BD9-81ED-4DB2-BD59-A6C34878D82A}">
                    <a16:rowId xmlns:a16="http://schemas.microsoft.com/office/drawing/2014/main" val="2329196613"/>
                  </a:ext>
                </a:extLst>
              </a:tr>
              <a:tr h="51153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900">
                          <a:effectLst/>
                        </a:rPr>
                        <a:t>7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692" marR="4369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900">
                          <a:effectLst/>
                        </a:rPr>
                        <a:t>30564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692" marR="4369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900">
                          <a:effectLst/>
                        </a:rPr>
                        <a:t>6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692" marR="4369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900">
                          <a:effectLst/>
                        </a:rPr>
                        <a:t>0,3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692" marR="4369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900">
                          <a:effectLst/>
                        </a:rPr>
                        <a:t>0,6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692" marR="4369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900">
                          <a:effectLst/>
                        </a:rPr>
                        <a:t>Не вказано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692" marR="4369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900" dirty="0">
                          <a:effectLst/>
                        </a:rPr>
                        <a:t>Так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692" marR="43692" marT="0" marB="0"/>
                </a:tc>
                <a:extLst>
                  <a:ext uri="{0D108BD9-81ED-4DB2-BD59-A6C34878D82A}">
                    <a16:rowId xmlns:a16="http://schemas.microsoft.com/office/drawing/2014/main" val="32222994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82485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 txBox="1">
            <a:spLocks noGrp="1"/>
          </p:cNvSpPr>
          <p:nvPr>
            <p:ph type="title"/>
          </p:nvPr>
        </p:nvSpPr>
        <p:spPr>
          <a:xfrm>
            <a:off x="1303800" y="333103"/>
            <a:ext cx="7030500" cy="549741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buNone/>
            </a:pPr>
            <a:r>
              <a:rPr lang="uk-UA" sz="2800" dirty="0" smtClean="0"/>
              <a:t>Висновки</a:t>
            </a:r>
            <a:endParaRPr lang="uk" sz="2800" dirty="0"/>
          </a:p>
        </p:txBody>
      </p:sp>
      <p:sp>
        <p:nvSpPr>
          <p:cNvPr id="320" name="Shape 32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uk"/>
              <a:t>14</a:t>
            </a:fld>
            <a:endParaRPr lang="uk"/>
          </a:p>
        </p:txBody>
      </p:sp>
      <p:sp>
        <p:nvSpPr>
          <p:cNvPr id="4" name="Shape 305"/>
          <p:cNvSpPr txBox="1"/>
          <p:nvPr/>
        </p:nvSpPr>
        <p:spPr>
          <a:xfrm>
            <a:off x="1160206" y="882844"/>
            <a:ext cx="7290840" cy="385413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114300" lvl="0" algn="just">
              <a:lnSpc>
                <a:spcPct val="150000"/>
              </a:lnSpc>
              <a:buClr>
                <a:srgbClr val="000000"/>
              </a:buClr>
              <a:buSzPts val="1800"/>
            </a:pPr>
            <a:r>
              <a:rPr lang="uk" dirty="0" smtClean="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	Після проведених досліджень можна сказати що модифікація №1 є найкращою так як вдалось збільшити швидкість роботи алгоритму на 11%. Варіан</a:t>
            </a:r>
            <a:r>
              <a:rPr lang="uk" dirty="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т модифікації №2 </a:t>
            </a:r>
            <a:r>
              <a:rPr lang="uk-UA" dirty="0">
                <a:highlight>
                  <a:srgbClr val="FFFFFF"/>
                </a:highlight>
                <a:latin typeface="Times New Roman"/>
                <a:ea typeface="Times New Roman"/>
                <a:cs typeface="Times New Roman"/>
              </a:rPr>
              <a:t>не вдалось реалізувати як було описано в теорії, </a:t>
            </a:r>
            <a:r>
              <a:rPr lang="uk-UA" dirty="0" smtClean="0">
                <a:highlight>
                  <a:srgbClr val="FFFFFF"/>
                </a:highlight>
                <a:latin typeface="Times New Roman"/>
                <a:ea typeface="Times New Roman"/>
                <a:cs typeface="Times New Roman"/>
              </a:rPr>
              <a:t>проте із дослідження видно що для деяких вибірок покращується точність роботи алгоритму. Накращими </a:t>
            </a:r>
            <a:r>
              <a:rPr lang="uk-UA" dirty="0">
                <a:highlight>
                  <a:srgbClr val="FFFFFF"/>
                </a:highlight>
                <a:latin typeface="Times New Roman"/>
                <a:ea typeface="Times New Roman"/>
                <a:cs typeface="Times New Roman"/>
              </a:rPr>
              <a:t>коєфіцієнтами є: достовірність 0,5 , підтримки 0,4. Було </a:t>
            </a:r>
            <a:r>
              <a:rPr lang="uk-UA" dirty="0" smtClean="0">
                <a:highlight>
                  <a:srgbClr val="FFFFFF"/>
                </a:highlight>
                <a:latin typeface="Times New Roman"/>
                <a:ea typeface="Times New Roman"/>
                <a:cs typeface="Times New Roman"/>
              </a:rPr>
              <a:t>опубліковано матеріали </a:t>
            </a:r>
            <a:r>
              <a:rPr lang="uk-UA" dirty="0">
                <a:highlight>
                  <a:srgbClr val="FFFFFF"/>
                </a:highlight>
                <a:latin typeface="Times New Roman"/>
                <a:ea typeface="Times New Roman"/>
                <a:cs typeface="Times New Roman"/>
              </a:rPr>
              <a:t>доповіді на Міжнародній науковій інтернет-конференції </a:t>
            </a:r>
            <a:r>
              <a:rPr lang="uk-UA" dirty="0" smtClean="0">
                <a:highlight>
                  <a:srgbClr val="FFFFFF"/>
                </a:highlight>
                <a:latin typeface="Times New Roman"/>
                <a:ea typeface="Times New Roman"/>
                <a:cs typeface="Times New Roman"/>
              </a:rPr>
              <a:t>“нформаційне </a:t>
            </a:r>
            <a:r>
              <a:rPr lang="uk-UA" dirty="0">
                <a:highlight>
                  <a:srgbClr val="FFFFFF"/>
                </a:highlight>
                <a:latin typeface="Times New Roman"/>
                <a:ea typeface="Times New Roman"/>
                <a:cs typeface="Times New Roman"/>
              </a:rPr>
              <a:t>суспільство: технологічні, економічні та технічні аспекти </a:t>
            </a:r>
            <a:r>
              <a:rPr lang="uk-UA" dirty="0" smtClean="0">
                <a:highlight>
                  <a:srgbClr val="FFFFFF"/>
                </a:highlight>
                <a:latin typeface="Times New Roman"/>
                <a:ea typeface="Times New Roman"/>
                <a:cs typeface="Times New Roman"/>
              </a:rPr>
              <a:t>становлення</a:t>
            </a:r>
            <a:r>
              <a:rPr lang="en-US" dirty="0" smtClean="0">
                <a:highlight>
                  <a:srgbClr val="FFFFFF"/>
                </a:highlight>
                <a:latin typeface="Times New Roman"/>
                <a:ea typeface="Times New Roman"/>
                <a:cs typeface="Times New Roman"/>
              </a:rPr>
              <a:t>” </a:t>
            </a:r>
            <a:r>
              <a:rPr lang="uk-UA" dirty="0" smtClean="0">
                <a:highlight>
                  <a:srgbClr val="FFFFFF"/>
                </a:highlight>
                <a:latin typeface="Times New Roman"/>
                <a:ea typeface="Times New Roman"/>
                <a:cs typeface="Times New Roman"/>
              </a:rPr>
              <a:t>(випуск 33)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646061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Shape 37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uk"/>
              <a:t>15</a:t>
            </a:fld>
            <a:endParaRPr lang="uk"/>
          </a:p>
        </p:txBody>
      </p:sp>
      <p:sp>
        <p:nvSpPr>
          <p:cNvPr id="379" name="Shape 379"/>
          <p:cNvSpPr txBox="1"/>
          <p:nvPr/>
        </p:nvSpPr>
        <p:spPr>
          <a:xfrm>
            <a:off x="3580652" y="2230308"/>
            <a:ext cx="2210548" cy="63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uk" sz="2400" dirty="0">
                <a:latin typeface="Times New Roman"/>
                <a:ea typeface="Times New Roman"/>
                <a:cs typeface="Times New Roman"/>
                <a:sym typeface="Times New Roman"/>
              </a:rPr>
              <a:t>Дякую </a:t>
            </a:r>
            <a:r>
              <a:rPr lang="uk" sz="2400" dirty="0" smtClean="0">
                <a:latin typeface="Times New Roman"/>
                <a:ea typeface="Times New Roman"/>
                <a:cs typeface="Times New Roman"/>
                <a:sym typeface="Times New Roman"/>
              </a:rPr>
              <a:t>за увагу</a:t>
            </a:r>
            <a:endParaRPr lang="uk"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 txBox="1">
            <a:spLocks noGrp="1"/>
          </p:cNvSpPr>
          <p:nvPr>
            <p:ph type="title"/>
          </p:nvPr>
        </p:nvSpPr>
        <p:spPr>
          <a:xfrm>
            <a:off x="1254638" y="116794"/>
            <a:ext cx="7030500" cy="528476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uk" sz="2800" dirty="0"/>
              <a:t>Актуальність </a:t>
            </a:r>
            <a:r>
              <a:rPr lang="uk" sz="2800" dirty="0" smtClean="0"/>
              <a:t>роботи(1)</a:t>
            </a:r>
            <a:endParaRPr lang="uk" sz="2800" dirty="0"/>
          </a:p>
        </p:txBody>
      </p:sp>
      <p:sp>
        <p:nvSpPr>
          <p:cNvPr id="306" name="Shape 30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uk"/>
              <a:t>2</a:t>
            </a:fld>
            <a:endParaRPr lang="uk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694" y="796414"/>
            <a:ext cx="8093029" cy="408058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528476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uk" sz="2800" dirty="0"/>
              <a:t>Актуальність </a:t>
            </a:r>
            <a:r>
              <a:rPr lang="uk" sz="2800" dirty="0" smtClean="0"/>
              <a:t>роботи(2)</a:t>
            </a:r>
            <a:endParaRPr lang="uk" sz="2800" dirty="0"/>
          </a:p>
        </p:txBody>
      </p:sp>
      <p:sp>
        <p:nvSpPr>
          <p:cNvPr id="306" name="Shape 30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uk"/>
              <a:t>3</a:t>
            </a:fld>
            <a:endParaRPr lang="uk"/>
          </a:p>
        </p:txBody>
      </p:sp>
      <p:sp>
        <p:nvSpPr>
          <p:cNvPr id="305" name="Shape 305"/>
          <p:cNvSpPr txBox="1"/>
          <p:nvPr/>
        </p:nvSpPr>
        <p:spPr>
          <a:xfrm>
            <a:off x="1071716" y="1720646"/>
            <a:ext cx="6813755" cy="205494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>
              <a:lnSpc>
                <a:spcPct val="150000"/>
              </a:lnSpc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uk-UA" sz="1800" dirty="0" smtClean="0">
                <a:latin typeface="Times New Roman"/>
                <a:ea typeface="Times New Roman"/>
                <a:cs typeface="Times New Roman"/>
                <a:sym typeface="Times New Roman"/>
              </a:rPr>
              <a:t>Величезне нагромадження інформації.</a:t>
            </a:r>
            <a:endParaRPr lang="uk"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just">
              <a:lnSpc>
                <a:spcPct val="150000"/>
              </a:lnSpc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uk-UA" sz="1800" dirty="0" smtClean="0">
                <a:latin typeface="Times New Roman"/>
                <a:ea typeface="Times New Roman"/>
                <a:cs typeface="Times New Roman"/>
                <a:sym typeface="Times New Roman"/>
              </a:rPr>
              <a:t>Обробка великих даних.</a:t>
            </a:r>
            <a:endParaRPr lang="uk"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14300" lvl="0" algn="just">
              <a:lnSpc>
                <a:spcPct val="150000"/>
              </a:lnSpc>
              <a:buClr>
                <a:srgbClr val="000000"/>
              </a:buClr>
              <a:buSzPts val="1800"/>
            </a:pPr>
            <a:endParaRPr lang="uk" sz="1800" dirty="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algn="just" rt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sz="1800" dirty="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algn="just" rt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5540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 txBox="1">
            <a:spLocks noGrp="1"/>
          </p:cNvSpPr>
          <p:nvPr>
            <p:ph type="body" idx="1"/>
          </p:nvPr>
        </p:nvSpPr>
        <p:spPr>
          <a:xfrm>
            <a:off x="1065275" y="1575250"/>
            <a:ext cx="7030500" cy="2541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>
              <a:lnSpc>
                <a:spcPct val="150000"/>
              </a:lnSpc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uk" sz="18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Мета:</a:t>
            </a:r>
            <a:r>
              <a:rPr lang="uk" sz="1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uk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uk-UA" sz="18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порівняльний аналіз </a:t>
            </a:r>
            <a:r>
              <a:rPr lang="uk-UA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роботи алгоритму </a:t>
            </a:r>
            <a:r>
              <a:rPr lang="en-US" sz="18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Apriori</a:t>
            </a:r>
            <a:r>
              <a:rPr lang="en-US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r>
              <a:rPr lang="uk-UA" sz="18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Виробити </a:t>
            </a:r>
            <a:r>
              <a:rPr lang="uk-UA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на основі обчислювальних експериментів пропозицію для модифікації </a:t>
            </a:r>
            <a:r>
              <a:rPr lang="uk-UA" sz="18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алгоритму</a:t>
            </a:r>
          </a:p>
          <a:p>
            <a:pPr marL="457200" lvl="0" indent="-342900">
              <a:lnSpc>
                <a:spcPct val="150000"/>
              </a:lnSpc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uk" sz="1800" b="1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Об'єкт: </a:t>
            </a:r>
            <a:r>
              <a:rPr lang="uk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</a:t>
            </a:r>
            <a:r>
              <a:rPr lang="uk" sz="18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лгоритм </a:t>
            </a:r>
            <a:r>
              <a:rPr lang="en-US" sz="1800" dirty="0" err="1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Apriori</a:t>
            </a:r>
            <a:r>
              <a:rPr lang="en-US" sz="18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uk-UA" sz="18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та його модифікації</a:t>
            </a:r>
            <a:r>
              <a:rPr lang="en-US" sz="18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lang="uk" sz="18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just">
              <a:lnSpc>
                <a:spcPct val="150000"/>
              </a:lnSpc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uk" sz="18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Предмет: </a:t>
            </a:r>
            <a:r>
              <a:rPr lang="ru-RU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час і точність пошуку асоціативних правил та пошук можливих модифікацій</a:t>
            </a:r>
            <a:r>
              <a:rPr lang="uk-UA" sz="18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lang="uk" sz="18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3" name="Shape 31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uk"/>
              <a:t>4</a:t>
            </a:fld>
            <a:endParaRPr lang="uk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00" y="598575"/>
            <a:ext cx="7030500" cy="539109"/>
          </a:xfrm>
        </p:spPr>
        <p:txBody>
          <a:bodyPr>
            <a:normAutofit fontScale="90000"/>
          </a:bodyPr>
          <a:lstStyle/>
          <a:p>
            <a:pPr algn="ctr"/>
            <a:r>
              <a:rPr lang="uk-UA" sz="2800" dirty="0" smtClean="0"/>
              <a:t>Основні характеристики наукового проекту</a:t>
            </a:r>
            <a:endParaRPr lang="en-US" sz="2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 txBox="1">
            <a:spLocks noGrp="1"/>
          </p:cNvSpPr>
          <p:nvPr>
            <p:ph type="body" idx="1"/>
          </p:nvPr>
        </p:nvSpPr>
        <p:spPr>
          <a:xfrm>
            <a:off x="1065275" y="1137684"/>
            <a:ext cx="7269025" cy="3806456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114300" lvl="0" indent="0">
              <a:lnSpc>
                <a:spcPct val="150000"/>
              </a:lnSpc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lang="uk-UA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Асоціативне правило – це правило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uk-UA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–&gt;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uk-UA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при цьому A і B є множинами одиниць.</a:t>
            </a:r>
          </a:p>
          <a:p>
            <a:pPr marL="457200" lvl="0" indent="-342900">
              <a:lnSpc>
                <a:spcPct val="150000"/>
              </a:lnSpc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uk" sz="16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Підтримка</a:t>
            </a:r>
            <a:r>
              <a:rPr lang="en-US" sz="16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uk" sz="16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US" sz="16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Support</a:t>
            </a:r>
            <a:r>
              <a:rPr lang="uk" sz="16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r>
              <a:rPr lang="en-US" sz="16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</a:t>
            </a:r>
            <a:r>
              <a:rPr lang="ru-RU" sz="16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вказує наскільки часто набір предметів з'являється у наборі даних</a:t>
            </a:r>
            <a:r>
              <a:rPr lang="en-US" sz="16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.</a:t>
            </a:r>
            <a:endParaRPr lang="uk" sz="1600" dirty="0" smtClean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just">
              <a:lnSpc>
                <a:spcPct val="150000"/>
              </a:lnSpc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uk-UA" sz="16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Достовірність</a:t>
            </a:r>
            <a:r>
              <a:rPr lang="en-US" sz="16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uk-UA" sz="16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US" sz="16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Confidence</a:t>
            </a:r>
            <a:r>
              <a:rPr lang="uk-UA" sz="16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r>
              <a:rPr lang="en-US" sz="16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</a:t>
            </a:r>
            <a:r>
              <a:rPr lang="ru-RU" sz="16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вказує на те, як часто виконується правило.</a:t>
            </a:r>
            <a:endParaRPr lang="en-US" sz="1600" dirty="0" smtClean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just">
              <a:lnSpc>
                <a:spcPct val="150000"/>
              </a:lnSpc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uk-UA" sz="16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Ліфт (</a:t>
            </a:r>
            <a:r>
              <a:rPr lang="en-US" sz="16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Lift</a:t>
            </a:r>
            <a:r>
              <a:rPr lang="uk-UA" sz="16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r>
              <a:rPr lang="en-US" sz="16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</a:t>
            </a:r>
            <a:r>
              <a:rPr lang="uk-UA" sz="16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це показник ефективності моделі націлювання </a:t>
            </a:r>
            <a:r>
              <a:rPr lang="uk-UA" sz="16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правила при прогнозуванні як </a:t>
            </a:r>
            <a:r>
              <a:rPr lang="uk-UA" sz="16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наявність посиленої </a:t>
            </a:r>
            <a:r>
              <a:rPr lang="uk-UA" sz="16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відповіді, для запобігання випадкового </a:t>
            </a:r>
            <a:r>
              <a:rPr lang="uk-UA" sz="16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вибору.</a:t>
            </a:r>
            <a:endParaRPr lang="uk" sz="16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3" name="Shape 31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uk"/>
              <a:t>5</a:t>
            </a:fld>
            <a:endParaRPr lang="uk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00" y="598575"/>
            <a:ext cx="7030500" cy="539109"/>
          </a:xfrm>
        </p:spPr>
        <p:txBody>
          <a:bodyPr>
            <a:normAutofit fontScale="90000"/>
          </a:bodyPr>
          <a:lstStyle/>
          <a:p>
            <a:pPr algn="ctr"/>
            <a:r>
              <a:rPr lang="uk-UA" sz="2800" dirty="0" smtClean="0"/>
              <a:t>Асоціативні правила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99863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 txBox="1">
            <a:spLocks noGrp="1"/>
          </p:cNvSpPr>
          <p:nvPr>
            <p:ph type="title"/>
          </p:nvPr>
        </p:nvSpPr>
        <p:spPr>
          <a:xfrm>
            <a:off x="1303800" y="0"/>
            <a:ext cx="7030500" cy="9993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buNone/>
            </a:pPr>
            <a:r>
              <a:rPr lang="uk-UA" sz="2800" dirty="0" smtClean="0"/>
              <a:t>Блок схема алгоритму </a:t>
            </a:r>
            <a:r>
              <a:rPr lang="en-US" sz="2800" dirty="0" err="1" smtClean="0"/>
              <a:t>Apriori</a:t>
            </a:r>
            <a:endParaRPr lang="uk" sz="2800" dirty="0"/>
          </a:p>
        </p:txBody>
      </p:sp>
      <p:sp>
        <p:nvSpPr>
          <p:cNvPr id="320" name="Shape 32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uk"/>
              <a:t>6</a:t>
            </a:fld>
            <a:endParaRPr lang="uk"/>
          </a:p>
        </p:txBody>
      </p:sp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4504" y="667495"/>
            <a:ext cx="1936258" cy="4337123"/>
          </a:xfrm>
          <a:prstGeom prst="rect">
            <a:avLst/>
          </a:prstGeom>
          <a:noFill/>
          <a:ln>
            <a:noFill/>
          </a:ln>
          <a:extLst/>
        </p:spPr>
      </p:pic>
    </p:spTree>
    <p:extLst>
      <p:ext uri="{BB962C8B-B14F-4D97-AF65-F5344CB8AC3E}">
        <p14:creationId xmlns:p14="http://schemas.microsoft.com/office/powerpoint/2010/main" val="12492977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539109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buNone/>
            </a:pPr>
            <a:r>
              <a:rPr lang="uk" sz="2800" dirty="0" smtClean="0"/>
              <a:t>Запропоновані модифікації</a:t>
            </a:r>
            <a:r>
              <a:rPr lang="en-US" sz="2800" dirty="0" smtClean="0"/>
              <a:t>(1)</a:t>
            </a:r>
            <a:endParaRPr lang="uk" sz="2800" dirty="0"/>
          </a:p>
        </p:txBody>
      </p:sp>
      <p:sp>
        <p:nvSpPr>
          <p:cNvPr id="319" name="Shape 319"/>
          <p:cNvSpPr txBox="1">
            <a:spLocks noGrp="1"/>
          </p:cNvSpPr>
          <p:nvPr>
            <p:ph type="body" idx="1"/>
          </p:nvPr>
        </p:nvSpPr>
        <p:spPr>
          <a:xfrm>
            <a:off x="1061906" y="1215230"/>
            <a:ext cx="7030500" cy="3521746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114300" algn="just" defTabSz="914400">
              <a:lnSpc>
                <a:spcPct val="150000"/>
              </a:lnSpc>
              <a:buClr>
                <a:srgbClr val="000000"/>
              </a:buClr>
              <a:buSzPts val="1800"/>
              <a:buNone/>
            </a:pPr>
            <a:r>
              <a:rPr lang="en-US" dirty="0" smtClean="0"/>
              <a:t>	</a:t>
            </a:r>
            <a:r>
              <a:rPr lang="uk-UA" sz="1800" dirty="0">
                <a:highlight>
                  <a:srgbClr val="FFFFFF"/>
                </a:highlight>
                <a:latin typeface="Times New Roman"/>
                <a:ea typeface="Times New Roman"/>
                <a:cs typeface="Times New Roman"/>
              </a:rPr>
              <a:t>Розбиття множини всіх можливих транспортних пригод I = {I</a:t>
            </a:r>
            <a:r>
              <a:rPr lang="en-US" sz="1800" dirty="0">
                <a:highlight>
                  <a:srgbClr val="FFFFFF"/>
                </a:highlight>
                <a:latin typeface="Times New Roman"/>
                <a:ea typeface="Times New Roman"/>
                <a:cs typeface="Times New Roman"/>
              </a:rPr>
              <a:t>s</a:t>
            </a:r>
            <a:r>
              <a:rPr lang="uk-UA" sz="1800" dirty="0">
                <a:highlight>
                  <a:srgbClr val="FFFFFF"/>
                </a:highlight>
                <a:latin typeface="Times New Roman"/>
                <a:ea typeface="Times New Roman"/>
                <a:cs typeface="Times New Roman"/>
              </a:rPr>
              <a:t>, I</a:t>
            </a:r>
            <a:r>
              <a:rPr lang="en-US" sz="1800" dirty="0">
                <a:highlight>
                  <a:srgbClr val="FFFFFF"/>
                </a:highlight>
                <a:latin typeface="Times New Roman"/>
                <a:ea typeface="Times New Roman"/>
                <a:cs typeface="Times New Roman"/>
              </a:rPr>
              <a:t>d</a:t>
            </a:r>
            <a:r>
              <a:rPr lang="uk-UA" sz="1800" dirty="0">
                <a:highlight>
                  <a:srgbClr val="FFFFFF"/>
                </a:highlight>
                <a:latin typeface="Times New Roman"/>
                <a:ea typeface="Times New Roman"/>
                <a:cs typeface="Times New Roman"/>
              </a:rPr>
              <a:t>} на дві підмножини</a:t>
            </a:r>
            <a:r>
              <a:rPr lang="en-US" sz="1800" dirty="0">
                <a:highlight>
                  <a:srgbClr val="FFFFFF"/>
                </a:highlight>
                <a:latin typeface="Times New Roman"/>
                <a:ea typeface="Times New Roman"/>
                <a:cs typeface="Times New Roman"/>
              </a:rPr>
              <a:t>:</a:t>
            </a:r>
          </a:p>
          <a:p>
            <a:pPr marL="457200" indent="-342900" algn="just">
              <a:lnSpc>
                <a:spcPct val="150000"/>
              </a:lnSpc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-US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Is</a:t>
            </a:r>
            <a:r>
              <a:rPr lang="uk-UA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– множина характеристик, дані якої для нашого випадку є абсурдними або загальновідомими фактами (стан алкогольного сп’яніння, технічний стан автомобіля, вік водія, вік авто тощо).</a:t>
            </a:r>
            <a:endParaRPr lang="en-US" sz="1800" dirty="0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 marL="457200" indent="-342900" algn="just">
              <a:lnSpc>
                <a:spcPct val="150000"/>
              </a:lnSpc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-US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Id </a:t>
            </a:r>
            <a:r>
              <a:rPr lang="uk-UA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– множина характеристик, дані якої для нашого випадку будуть цікавими (місце проживання – село/місто, освіта, колір машини, кількість пасажирів, порядок власника авто тощо).</a:t>
            </a:r>
            <a:endParaRPr lang="en-US" sz="1800" dirty="0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 marL="114300"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uk" sz="18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0" name="Shape 32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uk"/>
              <a:t>7</a:t>
            </a:fld>
            <a:endParaRPr lang="uk"/>
          </a:p>
        </p:txBody>
      </p:sp>
    </p:spTree>
    <p:extLst>
      <p:ext uri="{BB962C8B-B14F-4D97-AF65-F5344CB8AC3E}">
        <p14:creationId xmlns:p14="http://schemas.microsoft.com/office/powerpoint/2010/main" val="18683168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549741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buNone/>
            </a:pPr>
            <a:r>
              <a:rPr lang="uk" sz="2800" dirty="0" smtClean="0"/>
              <a:t>Запропоновані модифікації</a:t>
            </a:r>
            <a:r>
              <a:rPr lang="en-US" sz="2800" dirty="0" smtClean="0"/>
              <a:t>(2)</a:t>
            </a:r>
            <a:endParaRPr lang="uk" sz="2800" dirty="0"/>
          </a:p>
        </p:txBody>
      </p:sp>
      <p:sp>
        <p:nvSpPr>
          <p:cNvPr id="319" name="Shape 319"/>
          <p:cNvSpPr txBox="1">
            <a:spLocks noGrp="1"/>
          </p:cNvSpPr>
          <p:nvPr>
            <p:ph type="body" idx="1"/>
          </p:nvPr>
        </p:nvSpPr>
        <p:spPr>
          <a:xfrm>
            <a:off x="1189725" y="1647849"/>
            <a:ext cx="7030500" cy="2353879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114300" algn="just" defTabSz="914400">
              <a:lnSpc>
                <a:spcPct val="150000"/>
              </a:lnSpc>
              <a:buClr>
                <a:srgbClr val="000000"/>
              </a:buClr>
              <a:buSzPts val="1800"/>
              <a:buNone/>
            </a:pPr>
            <a:r>
              <a:rPr lang="uk-UA" dirty="0" smtClean="0"/>
              <a:t>	</a:t>
            </a:r>
            <a:r>
              <a:rPr lang="en-US" dirty="0"/>
              <a:t> </a:t>
            </a:r>
            <a:r>
              <a:rPr lang="en-US" dirty="0" smtClean="0"/>
              <a:t>      </a:t>
            </a:r>
            <a:r>
              <a:rPr lang="uk-UA" sz="1800" dirty="0" smtClean="0">
                <a:highlight>
                  <a:srgbClr val="FFFFFF"/>
                </a:highlight>
                <a:latin typeface="Times New Roman"/>
                <a:ea typeface="Times New Roman"/>
                <a:cs typeface="Times New Roman"/>
              </a:rPr>
              <a:t>Додати </a:t>
            </a:r>
            <a:r>
              <a:rPr lang="uk-UA" sz="1800" dirty="0">
                <a:highlight>
                  <a:srgbClr val="FFFFFF"/>
                </a:highlight>
                <a:latin typeface="Times New Roman"/>
                <a:ea typeface="Times New Roman"/>
                <a:cs typeface="Times New Roman"/>
              </a:rPr>
              <a:t>ще одну характеристику асоціативних правил Ліфт</a:t>
            </a:r>
            <a:r>
              <a:rPr lang="en-US" sz="1800" dirty="0">
                <a:highlight>
                  <a:srgbClr val="FFFFFF"/>
                </a:highlight>
                <a:latin typeface="Times New Roman"/>
                <a:ea typeface="Times New Roman"/>
                <a:cs typeface="Times New Roman"/>
              </a:rPr>
              <a:t>,</a:t>
            </a:r>
            <a:r>
              <a:rPr lang="uk-UA" sz="1800" dirty="0">
                <a:highlight>
                  <a:srgbClr val="FFFFFF"/>
                </a:highlight>
                <a:latin typeface="Times New Roman"/>
                <a:ea typeface="Times New Roman"/>
                <a:cs typeface="Times New Roman"/>
              </a:rPr>
              <a:t> та обраховувати Ліфт на кожному кроці алгоритму в такому випадку можна здійснити більше відсікання абсурдних або випадкових правил, отже швидкість алгоритму повинна зрости адже не потрібно здійснювати наступні кроки по вже відкинутих правилах.</a:t>
            </a:r>
            <a:endParaRPr lang="en-US" sz="1800" dirty="0">
              <a:highlight>
                <a:srgbClr val="FFFFFF"/>
              </a:highlight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320" name="Shape 32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uk"/>
              <a:t>8</a:t>
            </a:fld>
            <a:endParaRPr lang="uk"/>
          </a:p>
        </p:txBody>
      </p:sp>
    </p:spTree>
    <p:extLst>
      <p:ext uri="{BB962C8B-B14F-4D97-AF65-F5344CB8AC3E}">
        <p14:creationId xmlns:p14="http://schemas.microsoft.com/office/powerpoint/2010/main" val="3011817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549741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buNone/>
            </a:pPr>
            <a:r>
              <a:rPr lang="uk-UA" sz="2800" dirty="0" smtClean="0"/>
              <a:t>Технології</a:t>
            </a:r>
            <a:endParaRPr lang="uk" sz="2800" dirty="0"/>
          </a:p>
        </p:txBody>
      </p:sp>
      <p:sp>
        <p:nvSpPr>
          <p:cNvPr id="320" name="Shape 32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uk"/>
              <a:t>9</a:t>
            </a:fld>
            <a:endParaRPr lang="uk"/>
          </a:p>
        </p:txBody>
      </p:sp>
      <p:pic>
        <p:nvPicPr>
          <p:cNvPr id="1026" name="Picture 2" descr="Ð ÐµÐ·ÑÐ»ÑÑÐ°Ñ Ð¿Ð¾ÑÑÐºÑ Ð·Ð¾Ð±ÑÐ°Ð¶ÐµÐ½Ñ Ð·Ð° Ð·Ð°Ð¿Ð¸ÑÐ¾Ð¼ &quot;.net WPF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2953" y="1848464"/>
            <a:ext cx="1826628" cy="1826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Ð ÐµÐ·ÑÐ»ÑÑÐ°Ñ Ð¿Ð¾ÑÑÐºÑ Ð·Ð¾Ð±ÑÐ°Ð¶ÐµÐ½Ñ Ð·Ð° Ð·Ð°Ð¿Ð¸ÑÐ¾Ð¼ &quot;Git&quot;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3510" y="2208587"/>
            <a:ext cx="2650014" cy="1106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32206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1570</TotalTime>
  <Words>251</Words>
  <Application>Microsoft Office PowerPoint</Application>
  <PresentationFormat>On-screen Show (16:9)</PresentationFormat>
  <Paragraphs>136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Century Gothic</vt:lpstr>
      <vt:lpstr>Calibri</vt:lpstr>
      <vt:lpstr>Nunito</vt:lpstr>
      <vt:lpstr>Times New Roman</vt:lpstr>
      <vt:lpstr>Arial</vt:lpstr>
      <vt:lpstr>Wingdings 3</vt:lpstr>
      <vt:lpstr>Calibri Light</vt:lpstr>
      <vt:lpstr>Office Theme</vt:lpstr>
      <vt:lpstr>Wisp</vt:lpstr>
      <vt:lpstr>Аналіз продуктивності роботи алгоритму Apriori та його модифікацій</vt:lpstr>
      <vt:lpstr>Актуальність роботи(1)</vt:lpstr>
      <vt:lpstr>Актуальність роботи(2)</vt:lpstr>
      <vt:lpstr>Основні характеристики наукового проекту</vt:lpstr>
      <vt:lpstr>Асоціативні правила</vt:lpstr>
      <vt:lpstr>Блок схема алгоритму Apriori</vt:lpstr>
      <vt:lpstr>Запропоновані модифікації(1)</vt:lpstr>
      <vt:lpstr>Запропоновані модифікації(2)</vt:lpstr>
      <vt:lpstr>Технології</vt:lpstr>
      <vt:lpstr>Вигляд роботи програми(1)</vt:lpstr>
      <vt:lpstr>Вигляд роботи програми(2)</vt:lpstr>
      <vt:lpstr>Результати експериментів(1)</vt:lpstr>
      <vt:lpstr>Результати експериментів(2)</vt:lpstr>
      <vt:lpstr>Висновки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Дослідження алгоритму apriori для напівструктурованих даних</dc:title>
  <dc:creator>Andrew</dc:creator>
  <cp:lastModifiedBy>Windows User</cp:lastModifiedBy>
  <cp:revision>53</cp:revision>
  <dcterms:modified xsi:type="dcterms:W3CDTF">2018-12-17T23:30:48Z</dcterms:modified>
</cp:coreProperties>
</file>