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73" r:id="rId2"/>
  </p:sldMasterIdLst>
  <p:notesMasterIdLst>
    <p:notesMasterId r:id="rId15"/>
  </p:notesMasterIdLst>
  <p:sldIdLst>
    <p:sldId id="256" r:id="rId3"/>
    <p:sldId id="260" r:id="rId4"/>
    <p:sldId id="277" r:id="rId5"/>
    <p:sldId id="261" r:id="rId6"/>
    <p:sldId id="279" r:id="rId7"/>
    <p:sldId id="271" r:id="rId8"/>
    <p:sldId id="275" r:id="rId9"/>
    <p:sldId id="274" r:id="rId10"/>
    <p:sldId id="276" r:id="rId11"/>
    <p:sldId id="272" r:id="rId12"/>
    <p:sldId id="269" r:id="rId13"/>
    <p:sldId id="270" r:id="rId14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13D4-3CC4-4AE7-BB52-9E0CC6B0FADD}">
  <a:tblStyle styleId="{344513D4-3CC4-4AE7-BB52-9E0CC6B0FA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869" autoAdjust="0"/>
  </p:normalViewPr>
  <p:slideViewPr>
    <p:cSldViewPr snapToGrid="0">
      <p:cViewPr varScale="1">
        <p:scale>
          <a:sx n="90" d="100"/>
          <a:sy n="90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5336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730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43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897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48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79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69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985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624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41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05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93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48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7647247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239952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7498108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316682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45966533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182701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190856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22976975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6587237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197447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69541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4853487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6348531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4628633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3183261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62745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2505196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4454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92924296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83422688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01812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6847151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7451517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2985687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948178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30283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811946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787623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37358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25B3-4A2C-4DB2-A94F-1A845DBDD4B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484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1778124" y="141301"/>
            <a:ext cx="5761800" cy="328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Аналіз продуктивності роботи алгоритму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 його модифікацій</a:t>
            </a:r>
            <a:endParaRPr lang="uk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 rot="186">
            <a:off x="2822998" y="3288291"/>
            <a:ext cx="5543400" cy="153889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Підготував: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Гаврилюк А.М.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керівник: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Левус Євгенія Василівна</a:t>
            </a:r>
          </a:p>
          <a:p>
            <a:pPr marL="0" lvl="0" indent="0" algn="r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 dirty="0" smtClean="0"/>
              <a:t>Результати</a:t>
            </a:r>
            <a:endParaRPr lang="uk" dirty="0"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89725" y="16478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10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54541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 dirty="0"/>
              <a:t>Висновки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303800" y="1296250"/>
            <a:ext cx="7030500" cy="257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11</a:t>
            </a:fld>
            <a:endParaRPr lang="u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12</a:t>
            </a:fld>
            <a:endParaRPr lang="uk"/>
          </a:p>
        </p:txBody>
      </p:sp>
      <p:sp>
        <p:nvSpPr>
          <p:cNvPr id="379" name="Shape 379"/>
          <p:cNvSpPr txBox="1"/>
          <p:nvPr/>
        </p:nvSpPr>
        <p:spPr>
          <a:xfrm>
            <a:off x="3177530" y="2220476"/>
            <a:ext cx="3509700" cy="63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 sz="2400" dirty="0">
                <a:latin typeface="Times New Roman"/>
                <a:ea typeface="Times New Roman"/>
                <a:cs typeface="Times New Roman"/>
                <a:sym typeface="Times New Roman"/>
              </a:rPr>
              <a:t>Дякую </a:t>
            </a:r>
            <a:r>
              <a:rPr lang="uk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за увагу</a:t>
            </a:r>
            <a:endParaRPr lang="uk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2847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uk" sz="2800" dirty="0"/>
              <a:t>Актуальність </a:t>
            </a:r>
            <a:r>
              <a:rPr lang="uk" sz="2800" dirty="0" smtClean="0"/>
              <a:t>роботи</a:t>
            </a:r>
            <a:r>
              <a:rPr lang="en-US" sz="2800" dirty="0" smtClean="0"/>
              <a:t>(1)</a:t>
            </a:r>
            <a:endParaRPr lang="uk" sz="2800" dirty="0"/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2</a:t>
            </a:fld>
            <a:endParaRPr lang="uk"/>
          </a:p>
        </p:txBody>
      </p:sp>
      <p:sp>
        <p:nvSpPr>
          <p:cNvPr id="305" name="Shape 305"/>
          <p:cNvSpPr txBox="1"/>
          <p:nvPr/>
        </p:nvSpPr>
        <p:spPr>
          <a:xfrm>
            <a:off x="1071716" y="1720646"/>
            <a:ext cx="6813755" cy="20549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Величезне нагромадження інформації.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Обробка великих даних.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just">
              <a:lnSpc>
                <a:spcPct val="150000"/>
              </a:lnSpc>
              <a:buClr>
                <a:srgbClr val="000000"/>
              </a:buClr>
              <a:buSzPts val="1800"/>
            </a:pPr>
            <a:endParaRPr lang="uk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029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uk" sz="2800" dirty="0"/>
              <a:t>Актуальність </a:t>
            </a:r>
            <a:r>
              <a:rPr lang="uk" sz="2800" dirty="0" smtClean="0"/>
              <a:t>роботи</a:t>
            </a:r>
            <a:r>
              <a:rPr lang="en-US" sz="2800" dirty="0" smtClean="0"/>
              <a:t>(</a:t>
            </a:r>
            <a:r>
              <a:rPr lang="uk-UA" sz="2800" dirty="0" smtClean="0"/>
              <a:t>2</a:t>
            </a:r>
            <a:r>
              <a:rPr lang="en-US" sz="2800" dirty="0" smtClean="0"/>
              <a:t>)</a:t>
            </a:r>
            <a:endParaRPr lang="uk" sz="2800" dirty="0"/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3</a:t>
            </a:fld>
            <a:endParaRPr lang="uk"/>
          </a:p>
        </p:txBody>
      </p:sp>
      <p:sp>
        <p:nvSpPr>
          <p:cNvPr id="305" name="Shape 305"/>
          <p:cNvSpPr txBox="1"/>
          <p:nvPr/>
        </p:nvSpPr>
        <p:spPr>
          <a:xfrm>
            <a:off x="1071716" y="1720646"/>
            <a:ext cx="6813755" cy="20549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Величезне нагромадження інформації.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Обробка великих даних.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just">
              <a:lnSpc>
                <a:spcPct val="150000"/>
              </a:lnSpc>
              <a:buClr>
                <a:srgbClr val="000000"/>
              </a:buClr>
              <a:buSzPts val="1800"/>
            </a:pPr>
            <a:endParaRPr lang="uk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65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065275" y="15752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Мета:</a:t>
            </a:r>
            <a:r>
              <a:rPr lang="uk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порівняльний аналіз </a:t>
            </a:r>
            <a:r>
              <a:rPr lang="uk-UA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роботи алгоритму </a:t>
            </a:r>
            <a:r>
              <a:rPr lang="en-US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Виробити </a:t>
            </a:r>
            <a:r>
              <a:rPr lang="uk-UA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основі обчислювальних експериментів пропозицію для модифікації 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алгоритму</a:t>
            </a:r>
          </a:p>
          <a:p>
            <a:pPr marL="457200" lvl="0" indent="-34290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Об'єкт: </a:t>
            </a:r>
            <a:r>
              <a:rPr lang="uk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uk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лгоритм </a:t>
            </a:r>
            <a:r>
              <a:rPr lang="en-US" sz="1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 його модифікації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uk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Предмет: </a:t>
            </a: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 і точність пошуку асоціативних правил та пошук можливих модифікацій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uk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4</a:t>
            </a:fld>
            <a:endParaRPr lang="u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539109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800" dirty="0" smtClean="0"/>
              <a:t>Основні характеристики наукового проекту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065275" y="1137684"/>
            <a:ext cx="7269025" cy="380645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Асоціативне правило – це правило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–&gt;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при цьому A і B є множинами одиниць.</a:t>
            </a:r>
          </a:p>
          <a:p>
            <a:pPr marL="457200"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Підтримка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</a:t>
            </a:r>
            <a:r>
              <a:rPr lang="uk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вказує наскільки часто набір предметів з'являється у наборі даних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lang="uk" sz="16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Достовірність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Confidence</a:t>
            </a:r>
            <a:r>
              <a:rPr lang="uk-UA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вказує на те, як часто виконується правило.</a:t>
            </a:r>
            <a:endParaRPr lang="en-US" sz="16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Ліфт (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</a:t>
            </a:r>
            <a:r>
              <a:rPr lang="uk-UA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uk-UA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 показник ефективності моделі націлювання </a:t>
            </a:r>
            <a:r>
              <a:rPr lang="uk-UA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правила при прогнозуванні як </a:t>
            </a:r>
            <a:r>
              <a:rPr lang="uk-UA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наявність посиленої </a:t>
            </a:r>
            <a:r>
              <a:rPr lang="uk-UA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відповіді, для запобігання випадкового </a:t>
            </a:r>
            <a:r>
              <a:rPr lang="uk-UA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вибору.</a:t>
            </a:r>
            <a:endParaRPr lang="uk"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5</a:t>
            </a:fld>
            <a:endParaRPr lang="u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539109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800" dirty="0" smtClean="0"/>
              <a:t>Асоціативні правила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986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3910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uk" sz="2800" dirty="0" smtClean="0"/>
              <a:t>Запропоновані </a:t>
            </a:r>
            <a:r>
              <a:rPr lang="uk" sz="2800" dirty="0" smtClean="0"/>
              <a:t>модифікації</a:t>
            </a:r>
            <a:r>
              <a:rPr lang="en-US" sz="2800" dirty="0" smtClean="0"/>
              <a:t>(1)</a:t>
            </a:r>
            <a:endParaRPr lang="uk" sz="2800" dirty="0"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89725" y="16478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uk-UA" dirty="0"/>
              <a:t>Розбиття множини всіх можливих транспортних пригод </a:t>
            </a:r>
            <a:r>
              <a:rPr lang="uk-UA" i="1" dirty="0"/>
              <a:t>I = {I</a:t>
            </a:r>
            <a:r>
              <a:rPr lang="en-US" i="1" baseline="-25000" dirty="0"/>
              <a:t>s</a:t>
            </a:r>
            <a:r>
              <a:rPr lang="uk-UA" i="1" dirty="0"/>
              <a:t>, I</a:t>
            </a:r>
            <a:r>
              <a:rPr lang="en-US" i="1" baseline="-25000" dirty="0"/>
              <a:t>d</a:t>
            </a:r>
            <a:r>
              <a:rPr lang="uk-UA" dirty="0"/>
              <a:t>} на дві </a:t>
            </a:r>
            <a:r>
              <a:rPr lang="uk-UA" dirty="0" smtClean="0"/>
              <a:t>підмножини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/>
            <a:r>
              <a:rPr lang="en-US" i="1" dirty="0"/>
              <a:t>I</a:t>
            </a:r>
            <a:r>
              <a:rPr lang="en-US" i="1" baseline="-25000" dirty="0"/>
              <a:t>s</a:t>
            </a:r>
            <a:r>
              <a:rPr lang="uk-UA" dirty="0"/>
              <a:t> – множина характеристик, дані якої для нашого випадку є абсурдними або загальновідомими фактами (стан алкогольного сп’яніння, технічний стан автомобіля, вік водія, вік авто тощо).</a:t>
            </a:r>
            <a:endParaRPr lang="en-US" dirty="0"/>
          </a:p>
          <a:p>
            <a:pPr marL="285750" indent="-285750"/>
            <a:r>
              <a:rPr lang="en-US" i="1" dirty="0"/>
              <a:t>I</a:t>
            </a:r>
            <a:r>
              <a:rPr lang="en-US" i="1" baseline="-25000" dirty="0"/>
              <a:t>d</a:t>
            </a:r>
            <a:r>
              <a:rPr lang="en-US" i="1" dirty="0"/>
              <a:t> </a:t>
            </a:r>
            <a:r>
              <a:rPr lang="uk-UA" dirty="0"/>
              <a:t>– множина характеристик, дані якої для нашого випадку будуть цікавими (місце проживання – село/місто, освіта, колір машини, кількість пасажирів, порядок власника авто тощо).</a:t>
            </a:r>
            <a:endParaRPr lang="en-US" dirty="0"/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6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86831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4974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uk" sz="2800" dirty="0" smtClean="0"/>
              <a:t>Запропоновані </a:t>
            </a:r>
            <a:r>
              <a:rPr lang="uk" sz="2800" dirty="0" smtClean="0"/>
              <a:t>модифікації</a:t>
            </a:r>
            <a:r>
              <a:rPr lang="en-US" sz="2800" dirty="0" smtClean="0"/>
              <a:t>(2)</a:t>
            </a:r>
            <a:endParaRPr lang="uk" sz="2800" dirty="0"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89725" y="1647850"/>
            <a:ext cx="7030500" cy="20522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uk-UA" dirty="0" smtClean="0"/>
              <a:t>	Додати </a:t>
            </a:r>
            <a:r>
              <a:rPr lang="uk-UA" dirty="0"/>
              <a:t>ще одну характеристику асоціативних правил Ліфт</a:t>
            </a:r>
            <a:r>
              <a:rPr lang="en-US" dirty="0" smtClean="0"/>
              <a:t>,</a:t>
            </a:r>
            <a:r>
              <a:rPr lang="uk-UA" dirty="0" smtClean="0"/>
              <a:t> та </a:t>
            </a:r>
            <a:r>
              <a:rPr lang="uk-UA" dirty="0"/>
              <a:t>обраховувати Ліфт на кожному кроці алгоритму в такому випадку можна здійснити більше відсікання абсурдних або випадкових правил, отже швидкість алгоритму повинна зрости адже не потрібно здійснювати наступні кроки по вже відкинутих правилах.</a:t>
            </a:r>
            <a:endParaRPr lang="en-US" dirty="0" smtClean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7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0118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uk-UA" sz="2800" dirty="0" smtClean="0"/>
              <a:t>Блок схема базового алгоритму</a:t>
            </a:r>
            <a:endParaRPr lang="uk" sz="2800" dirty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8</a:t>
            </a:fld>
            <a:endParaRPr lang="uk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04" y="667495"/>
            <a:ext cx="1936258" cy="4337123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24929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-UA" sz="2800" dirty="0" smtClean="0"/>
              <a:t>Блок схема модифікованого алгоритму</a:t>
            </a:r>
            <a:endParaRPr lang="uk" sz="2800" dirty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9</a:t>
            </a:fld>
            <a:endParaRPr lang="uk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24238" y="560439"/>
            <a:ext cx="1963839" cy="45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2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1152</TotalTime>
  <Words>200</Words>
  <Application>Microsoft Office PowerPoint</Application>
  <PresentationFormat>On-screen Show (16:9)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Times New Roman</vt:lpstr>
      <vt:lpstr>Arial</vt:lpstr>
      <vt:lpstr>Wingdings 3</vt:lpstr>
      <vt:lpstr>Calibri Light</vt:lpstr>
      <vt:lpstr>Nunito</vt:lpstr>
      <vt:lpstr>Century Gothic</vt:lpstr>
      <vt:lpstr>Calibri</vt:lpstr>
      <vt:lpstr>Office Theme</vt:lpstr>
      <vt:lpstr>Wisp</vt:lpstr>
      <vt:lpstr>Аналіз продуктивності роботи алгоритму Apriori та його модифікацій</vt:lpstr>
      <vt:lpstr>Актуальність роботи(1)</vt:lpstr>
      <vt:lpstr>Актуальність роботи(2)</vt:lpstr>
      <vt:lpstr>Основні характеристики наукового проекту</vt:lpstr>
      <vt:lpstr>Асоціативні правила</vt:lpstr>
      <vt:lpstr>Запропоновані модифікації(1)</vt:lpstr>
      <vt:lpstr>Запропоновані модифікації(2)</vt:lpstr>
      <vt:lpstr>Блок схема базового алгоритму</vt:lpstr>
      <vt:lpstr>Блок схема модифікованого алгоритму</vt:lpstr>
      <vt:lpstr>Результати</vt:lpstr>
      <vt:lpstr>Висновки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алгоритму apriori для напівструктурованих даних</dc:title>
  <dc:creator>Andrew</dc:creator>
  <cp:lastModifiedBy>Windows User</cp:lastModifiedBy>
  <cp:revision>39</cp:revision>
  <dcterms:modified xsi:type="dcterms:W3CDTF">2018-12-13T22:59:37Z</dcterms:modified>
</cp:coreProperties>
</file>