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2" r:id="rId1"/>
  </p:sldMasterIdLst>
  <p:notesMasterIdLst>
    <p:notesMasterId r:id="rId16"/>
  </p:notesMasterIdLst>
  <p:sldIdLst>
    <p:sldId id="256" r:id="rId2"/>
    <p:sldId id="274" r:id="rId3"/>
    <p:sldId id="276" r:id="rId4"/>
    <p:sldId id="258" r:id="rId5"/>
    <p:sldId id="259" r:id="rId6"/>
    <p:sldId id="260" r:id="rId7"/>
    <p:sldId id="268" r:id="rId8"/>
    <p:sldId id="269" r:id="rId9"/>
    <p:sldId id="270" r:id="rId10"/>
    <p:sldId id="264" r:id="rId11"/>
    <p:sldId id="271" r:id="rId12"/>
    <p:sldId id="272" r:id="rId13"/>
    <p:sldId id="273" r:id="rId14"/>
    <p:sldId id="277" r:id="rId15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81" autoAdjust="0"/>
    <p:restoredTop sz="94660"/>
  </p:normalViewPr>
  <p:slideViewPr>
    <p:cSldViewPr snapToGrid="0">
      <p:cViewPr varScale="1">
        <p:scale>
          <a:sx n="83" d="100"/>
          <a:sy n="83" d="100"/>
        </p:scale>
        <p:origin x="70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верхньо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Місце для дати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497366-A1AB-48F5-9836-9137EC2B72A0}" type="datetimeFigureOut">
              <a:rPr lang="uk-UA" smtClean="0"/>
              <a:t>30.05.2023</a:t>
            </a:fld>
            <a:endParaRPr lang="uk-UA"/>
          </a:p>
        </p:txBody>
      </p:sp>
      <p:sp>
        <p:nvSpPr>
          <p:cNvPr id="4" name="Місце для зображення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Місце для нотаток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4D2C63-6FCE-441E-9763-74A89DB5F9EE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825853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uk-UA" smtClean="0"/>
              <a:t>Клацніть, щоб редагувати стиль зразка підзаголовка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4700F196-253A-4324-9117-2B459218B84C}" type="datetimeFigureOut">
              <a:rPr lang="uk-UA" smtClean="0"/>
              <a:t>30.05.2023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91297F97-26EC-4B99-BED3-24F585546DA4}" type="slidenum">
              <a:rPr lang="uk-UA" smtClean="0"/>
              <a:t>‹№›</a:t>
            </a:fld>
            <a:endParaRPr lang="uk-UA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7842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 фотографі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 smtClean="0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0F196-253A-4324-9117-2B459218B84C}" type="datetimeFigureOut">
              <a:rPr lang="uk-UA" smtClean="0"/>
              <a:t>30.05.2023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97F97-26EC-4B99-BED3-24F585546DA4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50191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Назва та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0F196-253A-4324-9117-2B459218B84C}" type="datetimeFigureOut">
              <a:rPr lang="uk-UA" smtClean="0"/>
              <a:t>30.05.2023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97F97-26EC-4B99-BED3-24F585546DA4}" type="slidenum">
              <a:rPr lang="uk-UA" smtClean="0"/>
              <a:t>‹№›</a:t>
            </a:fld>
            <a:endParaRPr lang="uk-UA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36981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0F196-253A-4324-9117-2B459218B84C}" type="datetimeFigureOut">
              <a:rPr lang="uk-UA" smtClean="0"/>
              <a:t>30.05.2023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97F97-26EC-4B99-BED3-24F585546DA4}" type="slidenum">
              <a:rPr lang="uk-UA" smtClean="0"/>
              <a:t>‹№›</a:t>
            </a:fld>
            <a:endParaRPr lang="uk-UA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59211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ка назв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0F196-253A-4324-9117-2B459218B84C}" type="datetimeFigureOut">
              <a:rPr lang="uk-UA" smtClean="0"/>
              <a:t>30.05.2023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97F97-26EC-4B99-BED3-24F585546DA4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623388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ка назви цита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0F196-253A-4324-9117-2B459218B84C}" type="datetimeFigureOut">
              <a:rPr lang="uk-UA" smtClean="0"/>
              <a:t>30.05.2023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97F97-26EC-4B99-BED3-24F585546DA4}" type="slidenum">
              <a:rPr lang="uk-UA" smtClean="0"/>
              <a:t>‹№›</a:t>
            </a:fld>
            <a:endParaRPr lang="uk-UA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18674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Істина/хибніст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0F196-253A-4324-9117-2B459218B84C}" type="datetimeFigureOut">
              <a:rPr lang="uk-UA" smtClean="0"/>
              <a:t>30.05.2023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97F97-26EC-4B99-BED3-24F585546DA4}" type="slidenum">
              <a:rPr lang="uk-UA" smtClean="0"/>
              <a:t>‹№›</a:t>
            </a:fld>
            <a:endParaRPr lang="uk-UA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82590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0F196-253A-4324-9117-2B459218B84C}" type="datetimeFigureOut">
              <a:rPr lang="uk-UA" smtClean="0"/>
              <a:t>30.05.2023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97F97-26EC-4B99-BED3-24F585546DA4}" type="slidenum">
              <a:rPr lang="uk-UA" smtClean="0"/>
              <a:t>‹№›</a:t>
            </a:fld>
            <a:endParaRPr lang="uk-UA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62577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0F196-253A-4324-9117-2B459218B84C}" type="datetimeFigureOut">
              <a:rPr lang="uk-UA" smtClean="0"/>
              <a:t>30.05.2023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97F97-26EC-4B99-BED3-24F585546DA4}" type="slidenum">
              <a:rPr lang="uk-UA" smtClean="0"/>
              <a:t>‹№›</a:t>
            </a:fld>
            <a:endParaRPr lang="uk-UA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9236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і об’є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0F196-253A-4324-9117-2B459218B84C}" type="datetimeFigureOut">
              <a:rPr lang="uk-UA" smtClean="0"/>
              <a:t>30.05.2023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97F97-26EC-4B99-BED3-24F585546DA4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46826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0F196-253A-4324-9117-2B459218B84C}" type="datetimeFigureOut">
              <a:rPr lang="uk-UA" smtClean="0"/>
              <a:t>30.05.2023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97F97-26EC-4B99-BED3-24F585546DA4}" type="slidenum">
              <a:rPr lang="uk-UA" smtClean="0"/>
              <a:t>‹№›</a:t>
            </a:fld>
            <a:endParaRPr lang="uk-UA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9882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0F196-253A-4324-9117-2B459218B84C}" type="datetimeFigureOut">
              <a:rPr lang="uk-UA" smtClean="0"/>
              <a:t>30.05.2023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97F97-26EC-4B99-BED3-24F585546DA4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2576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0F196-253A-4324-9117-2B459218B84C}" type="datetimeFigureOut">
              <a:rPr lang="uk-UA" smtClean="0"/>
              <a:t>30.05.2023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97F97-26EC-4B99-BED3-24F585546DA4}" type="slidenum">
              <a:rPr lang="uk-UA" smtClean="0"/>
              <a:t>‹№›</a:t>
            </a:fld>
            <a:endParaRPr lang="uk-UA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4417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0F196-253A-4324-9117-2B459218B84C}" type="datetimeFigureOut">
              <a:rPr lang="uk-UA" smtClean="0"/>
              <a:t>30.05.2023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97F97-26EC-4B99-BED3-24F585546DA4}" type="slidenum">
              <a:rPr lang="uk-UA" smtClean="0"/>
              <a:t>‹№›</a:t>
            </a:fld>
            <a:endParaRPr lang="uk-UA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5613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0F196-253A-4324-9117-2B459218B84C}" type="datetimeFigureOut">
              <a:rPr lang="uk-UA" smtClean="0"/>
              <a:t>30.05.2023</a:t>
            </a:fld>
            <a:endParaRPr lang="uk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97F97-26EC-4B99-BED3-24F585546DA4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764845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0F196-253A-4324-9117-2B459218B84C}" type="datetimeFigureOut">
              <a:rPr lang="uk-UA" smtClean="0"/>
              <a:t>30.05.2023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97F97-26EC-4B99-BED3-24F585546DA4}" type="slidenum">
              <a:rPr lang="uk-UA" smtClean="0"/>
              <a:t>‹№›</a:t>
            </a:fld>
            <a:endParaRPr lang="uk-UA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9016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Зображенн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 smtClean="0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0F196-253A-4324-9117-2B459218B84C}" type="datetimeFigureOut">
              <a:rPr lang="uk-UA" smtClean="0"/>
              <a:t>30.05.2023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97F97-26EC-4B99-BED3-24F585546DA4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84257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700F196-253A-4324-9117-2B459218B84C}" type="datetimeFigureOut">
              <a:rPr lang="uk-UA" smtClean="0"/>
              <a:t>30.05.2023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1297F97-26EC-4B99-BED3-24F585546DA4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24983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  <p:sldLayoutId id="2147483814" r:id="rId12"/>
    <p:sldLayoutId id="2147483815" r:id="rId13"/>
    <p:sldLayoutId id="2147483816" r:id="rId14"/>
    <p:sldLayoutId id="2147483817" r:id="rId15"/>
    <p:sldLayoutId id="2147483818" r:id="rId16"/>
    <p:sldLayoutId id="214748381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 dirty="0" smtClean="0"/>
              <a:t>База даних </a:t>
            </a:r>
            <a:br>
              <a:rPr lang="uk-UA" dirty="0" smtClean="0"/>
            </a:br>
            <a:r>
              <a:rPr lang="uk-UA" b="1" dirty="0" smtClean="0"/>
              <a:t>Тема </a:t>
            </a:r>
            <a:r>
              <a:rPr lang="uk-UA" b="1" dirty="0"/>
              <a:t>“Студент</a:t>
            </a:r>
            <a:r>
              <a:rPr lang="uk-UA" b="1" dirty="0" smtClean="0"/>
              <a:t>”</a:t>
            </a:r>
            <a:endParaRPr lang="uk-UA" dirty="0"/>
          </a:p>
        </p:txBody>
      </p:sp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uk-UA" dirty="0" smtClean="0"/>
              <a:t>Виконав студент групи пм-21</a:t>
            </a:r>
          </a:p>
          <a:p>
            <a:r>
              <a:rPr lang="uk-UA" dirty="0" smtClean="0"/>
              <a:t>Кульчицький-</a:t>
            </a:r>
            <a:r>
              <a:rPr lang="uk-UA" dirty="0" err="1"/>
              <a:t>Ж</a:t>
            </a:r>
            <a:r>
              <a:rPr lang="uk-UA" dirty="0" err="1" smtClean="0"/>
              <a:t>игайло</a:t>
            </a:r>
            <a:r>
              <a:rPr lang="uk-UA" dirty="0" smtClean="0"/>
              <a:t> </a:t>
            </a:r>
            <a:r>
              <a:rPr lang="uk-UA" dirty="0"/>
              <a:t>А</a:t>
            </a:r>
            <a:r>
              <a:rPr lang="uk-UA" dirty="0" smtClean="0"/>
              <a:t>ндрій 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602571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Користувачі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 smtClean="0"/>
              <a:t>Так само в базі даних існує кілька користувачів які мають додаткові можливості. Наприклад створені такі користувачі як </a:t>
            </a:r>
            <a:r>
              <a:rPr lang="en-US" dirty="0"/>
              <a:t>[</a:t>
            </a:r>
            <a:r>
              <a:rPr lang="en-US" dirty="0" smtClean="0"/>
              <a:t>Monitor]</a:t>
            </a:r>
            <a:r>
              <a:rPr lang="uk-UA" dirty="0" smtClean="0"/>
              <a:t>, </a:t>
            </a:r>
            <a:r>
              <a:rPr lang="en-US" dirty="0"/>
              <a:t>[</a:t>
            </a:r>
            <a:r>
              <a:rPr lang="en-US" dirty="0" smtClean="0"/>
              <a:t>Rector]</a:t>
            </a:r>
            <a:r>
              <a:rPr lang="uk-UA" dirty="0" smtClean="0"/>
              <a:t>, </a:t>
            </a:r>
            <a:r>
              <a:rPr lang="en-US" dirty="0"/>
              <a:t>[</a:t>
            </a:r>
            <a:r>
              <a:rPr lang="en-US" dirty="0" smtClean="0"/>
              <a:t>librarian]</a:t>
            </a:r>
            <a:r>
              <a:rPr lang="uk-UA" dirty="0" smtClean="0"/>
              <a:t>. Користувачі так само можуть бути приєднаними до ролі і виконувати ті самі властивості що роль так само і свої власні.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047827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К</a:t>
            </a:r>
            <a:r>
              <a:rPr lang="uk-UA" dirty="0" smtClean="0"/>
              <a:t>ористувач</a:t>
            </a:r>
            <a:r>
              <a:rPr lang="en-US" dirty="0" smtClean="0"/>
              <a:t> </a:t>
            </a:r>
            <a:r>
              <a:rPr lang="en-US" dirty="0"/>
              <a:t>Monitor</a:t>
            </a:r>
            <a:endParaRPr lang="uk-UA" dirty="0"/>
          </a:p>
        </p:txBody>
      </p:sp>
      <p:pic>
        <p:nvPicPr>
          <p:cNvPr id="5" name="Місце для вмісту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1826" t="11289" r="51014" b="71372"/>
          <a:stretch/>
        </p:blipFill>
        <p:spPr>
          <a:xfrm>
            <a:off x="5280660" y="908435"/>
            <a:ext cx="5478780" cy="1437952"/>
          </a:xfrm>
          <a:prstGeom prst="rect">
            <a:avLst/>
          </a:prstGeom>
        </p:spPr>
      </p:pic>
      <p:sp>
        <p:nvSpPr>
          <p:cNvPr id="4" name="Місце для тексту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uk-UA" dirty="0"/>
              <a:t>Першим  користувачем розглянемо </a:t>
            </a:r>
            <a:r>
              <a:rPr lang="en-US" dirty="0"/>
              <a:t>[Monitor]</a:t>
            </a:r>
            <a:r>
              <a:rPr lang="uk-UA" dirty="0" smtClean="0"/>
              <a:t>. Він має трохи більше </a:t>
            </a:r>
            <a:r>
              <a:rPr lang="uk-UA" dirty="0" err="1" smtClean="0"/>
              <a:t>привілегій</a:t>
            </a:r>
            <a:r>
              <a:rPr lang="uk-UA" dirty="0" smtClean="0"/>
              <a:t> ніж роль студента. </a:t>
            </a:r>
            <a:r>
              <a:rPr lang="uk-UA" dirty="0"/>
              <a:t>Можливі доступи продемонструємо на рисунку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/>
          <a:srcRect l="12095" t="52291" r="51928" b="11250"/>
          <a:stretch/>
        </p:blipFill>
        <p:spPr>
          <a:xfrm>
            <a:off x="5280660" y="2346387"/>
            <a:ext cx="5478780" cy="3123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093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Користувач </a:t>
            </a:r>
            <a:r>
              <a:rPr lang="en-US" dirty="0"/>
              <a:t>Rector</a:t>
            </a:r>
            <a:endParaRPr lang="uk-UA" dirty="0"/>
          </a:p>
        </p:txBody>
      </p:sp>
      <p:pic>
        <p:nvPicPr>
          <p:cNvPr id="5" name="Місце для вмісту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1945" t="10697" r="51840" b="72277"/>
          <a:stretch/>
        </p:blipFill>
        <p:spPr>
          <a:xfrm>
            <a:off x="5384798" y="1180266"/>
            <a:ext cx="5421747" cy="1433852"/>
          </a:xfrm>
          <a:prstGeom prst="rect">
            <a:avLst/>
          </a:prstGeom>
        </p:spPr>
      </p:pic>
      <p:sp>
        <p:nvSpPr>
          <p:cNvPr id="4" name="Місце для тексту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uk-UA" dirty="0"/>
              <a:t>Другим користувачем розглянемо </a:t>
            </a:r>
            <a:r>
              <a:rPr lang="en-US" dirty="0"/>
              <a:t>[Rector] </a:t>
            </a:r>
            <a:r>
              <a:rPr lang="uk-UA" dirty="0"/>
              <a:t>він має деякі додаткові можливості який немає роль </a:t>
            </a:r>
            <a:r>
              <a:rPr lang="uk-UA" dirty="0" smtClean="0"/>
              <a:t>викладача.</a:t>
            </a:r>
          </a:p>
          <a:p>
            <a:r>
              <a:rPr lang="uk-UA" dirty="0"/>
              <a:t>Можливі доступи продемонструємо на рисунку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/>
          <a:srcRect l="12569" t="52192" r="52167" b="9969"/>
          <a:stretch/>
        </p:blipFill>
        <p:spPr>
          <a:xfrm>
            <a:off x="5384798" y="2614118"/>
            <a:ext cx="5421747" cy="3272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600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Користувач </a:t>
            </a:r>
            <a:r>
              <a:rPr lang="en-US" dirty="0"/>
              <a:t>Librarian</a:t>
            </a:r>
            <a:endParaRPr lang="uk-UA" dirty="0"/>
          </a:p>
        </p:txBody>
      </p:sp>
      <p:pic>
        <p:nvPicPr>
          <p:cNvPr id="5" name="Місце для вмісту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2485" t="10778" r="51466" b="79565"/>
          <a:stretch/>
        </p:blipFill>
        <p:spPr>
          <a:xfrm>
            <a:off x="5323840" y="1028812"/>
            <a:ext cx="5798590" cy="873760"/>
          </a:xfrm>
          <a:prstGeom prst="rect">
            <a:avLst/>
          </a:prstGeom>
        </p:spPr>
      </p:pic>
      <p:sp>
        <p:nvSpPr>
          <p:cNvPr id="4" name="Місце для тексту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uk-UA" dirty="0" smtClean="0"/>
              <a:t>Третім  </a:t>
            </a:r>
            <a:r>
              <a:rPr lang="uk-UA" dirty="0"/>
              <a:t>користувачем розглянемо </a:t>
            </a:r>
            <a:r>
              <a:rPr lang="en-US" dirty="0" smtClean="0"/>
              <a:t>[Librarian]</a:t>
            </a:r>
            <a:r>
              <a:rPr lang="uk-UA" dirty="0" smtClean="0"/>
              <a:t>. В даному випадку він має навпаки більш обмежену кількість можливостей за адміністратора. </a:t>
            </a:r>
            <a:r>
              <a:rPr lang="uk-UA" dirty="0"/>
              <a:t>Можливі доступи продемонструємо на рисунку</a:t>
            </a:r>
          </a:p>
          <a:p>
            <a:endParaRPr lang="uk-UA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3"/>
          <a:srcRect l="12313" t="52418" r="53008" b="9658"/>
          <a:stretch/>
        </p:blipFill>
        <p:spPr>
          <a:xfrm>
            <a:off x="5323840" y="1902572"/>
            <a:ext cx="5798590" cy="3566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697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Дякую заувагу!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96015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Зміст 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 smtClean="0"/>
              <a:t>Структура бази даних</a:t>
            </a:r>
          </a:p>
          <a:p>
            <a:r>
              <a:rPr lang="uk-UA" dirty="0"/>
              <a:t>Головні функції</a:t>
            </a:r>
            <a:endParaRPr lang="uk-UA" dirty="0" smtClean="0"/>
          </a:p>
          <a:p>
            <a:r>
              <a:rPr lang="uk-UA" dirty="0" smtClean="0"/>
              <a:t>Функціонал </a:t>
            </a:r>
            <a:r>
              <a:rPr lang="uk-UA" dirty="0" smtClean="0"/>
              <a:t>тригерів</a:t>
            </a:r>
          </a:p>
          <a:p>
            <a:r>
              <a:rPr lang="uk-UA" dirty="0" smtClean="0"/>
              <a:t>Ролі в базі даних</a:t>
            </a:r>
          </a:p>
          <a:p>
            <a:r>
              <a:rPr lang="uk-UA" dirty="0" smtClean="0"/>
              <a:t>Користувачі в базі даних 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646740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Структура бази даних</a:t>
            </a:r>
          </a:p>
        </p:txBody>
      </p:sp>
      <p:pic>
        <p:nvPicPr>
          <p:cNvPr id="5" name="Місце для вмісту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6525" t="17331" r="37701" b="11446"/>
          <a:stretch/>
        </p:blipFill>
        <p:spPr>
          <a:xfrm>
            <a:off x="5962771" y="610167"/>
            <a:ext cx="5046974" cy="5652088"/>
          </a:xfrm>
          <a:prstGeom prst="rect">
            <a:avLst/>
          </a:prstGeom>
        </p:spPr>
      </p:pic>
      <p:sp>
        <p:nvSpPr>
          <p:cNvPr id="4" name="Місце для тексту 3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uk-UA" dirty="0"/>
              <a:t>В першу чергу проаналізуємо всі ключові елементи структури.</a:t>
            </a:r>
          </a:p>
          <a:p>
            <a:r>
              <a:rPr lang="uk-UA" dirty="0"/>
              <a:t>Головним елементом є студент від </a:t>
            </a:r>
            <a:r>
              <a:rPr lang="uk-UA" dirty="0" smtClean="0"/>
              <a:t>якого випливають інші </a:t>
            </a:r>
            <a:r>
              <a:rPr lang="uk-UA" dirty="0" err="1" smtClean="0"/>
              <a:t>обєкти</a:t>
            </a:r>
            <a:r>
              <a:rPr lang="uk-UA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uk-UA" dirty="0"/>
              <a:t>як наприклад група, предмети, місце проживання. Кожен з </a:t>
            </a:r>
            <a:r>
              <a:rPr lang="uk-UA" dirty="0" smtClean="0"/>
              <a:t>об</a:t>
            </a:r>
            <a:r>
              <a:rPr lang="en-US" dirty="0" smtClean="0"/>
              <a:t>’</a:t>
            </a:r>
            <a:r>
              <a:rPr lang="uk-UA" dirty="0" err="1" smtClean="0"/>
              <a:t>єктів</a:t>
            </a:r>
            <a:r>
              <a:rPr lang="uk-UA" dirty="0" smtClean="0"/>
              <a:t> </a:t>
            </a:r>
            <a:r>
              <a:rPr lang="uk-UA" dirty="0"/>
              <a:t>містить конкретну інформацію. Взаємодіяти дані </a:t>
            </a:r>
            <a:r>
              <a:rPr lang="uk-UA" dirty="0" smtClean="0"/>
              <a:t>об</a:t>
            </a:r>
            <a:r>
              <a:rPr lang="en-US" dirty="0" smtClean="0"/>
              <a:t>’</a:t>
            </a:r>
            <a:r>
              <a:rPr lang="uk-UA" dirty="0" err="1" smtClean="0"/>
              <a:t>єкти</a:t>
            </a:r>
            <a:r>
              <a:rPr lang="uk-UA" dirty="0" smtClean="0"/>
              <a:t> </a:t>
            </a:r>
            <a:r>
              <a:rPr lang="uk-UA" dirty="0"/>
              <a:t>можуть за допомогою спеціальних назв що характеризуватимуть конкретний елемент в </a:t>
            </a:r>
            <a:r>
              <a:rPr lang="uk-UA" dirty="0" smtClean="0"/>
              <a:t>об</a:t>
            </a:r>
            <a:r>
              <a:rPr lang="en-US" dirty="0" smtClean="0"/>
              <a:t>’</a:t>
            </a:r>
            <a:r>
              <a:rPr lang="uk-UA" dirty="0" err="1" smtClean="0"/>
              <a:t>єкті</a:t>
            </a:r>
            <a:r>
              <a:rPr lang="uk-UA" dirty="0"/>
              <a:t>.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900137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Головні функції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 smtClean="0"/>
              <a:t>Розглянемо першу фікцію даної </a:t>
            </a:r>
            <a:r>
              <a:rPr lang="uk-UA" dirty="0" smtClean="0"/>
              <a:t>програми, </a:t>
            </a:r>
            <a:r>
              <a:rPr lang="uk-UA" dirty="0" smtClean="0"/>
              <a:t>а саме здатність </a:t>
            </a:r>
            <a:r>
              <a:rPr lang="uk-UA" dirty="0" smtClean="0"/>
              <a:t>нарахування стипендії групі </a:t>
            </a:r>
            <a:r>
              <a:rPr lang="uk-UA" dirty="0" smtClean="0"/>
              <a:t>студентів. </a:t>
            </a:r>
            <a:r>
              <a:rPr lang="uk-UA" dirty="0" smtClean="0"/>
              <a:t>А </a:t>
            </a:r>
            <a:r>
              <a:rPr lang="uk-UA" dirty="0"/>
              <a:t>з</a:t>
            </a:r>
            <a:r>
              <a:rPr lang="uk-UA" dirty="0" smtClean="0"/>
              <a:t>датність </a:t>
            </a:r>
            <a:r>
              <a:rPr lang="uk-UA" dirty="0" smtClean="0"/>
              <a:t>нараховування конкретному </a:t>
            </a:r>
            <a:r>
              <a:rPr lang="uk-UA" dirty="0" smtClean="0"/>
              <a:t>студенту допоможе виправити певні помилки при системних помилках або при появі людського </a:t>
            </a:r>
            <a:r>
              <a:rPr lang="uk-UA" dirty="0" err="1" smtClean="0"/>
              <a:t>фактора</a:t>
            </a:r>
            <a:r>
              <a:rPr lang="uk-UA" dirty="0" smtClean="0"/>
              <a:t>. 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390209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Функціонал тригера </a:t>
            </a:r>
            <a:r>
              <a:rPr lang="en-US" dirty="0" smtClean="0"/>
              <a:t>books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uk-UA" dirty="0" smtClean="0"/>
              <a:t>Наступна можливість даної бази даних є </a:t>
            </a:r>
            <a:r>
              <a:rPr lang="uk-UA" dirty="0"/>
              <a:t>п</a:t>
            </a:r>
            <a:r>
              <a:rPr lang="uk-UA" dirty="0" smtClean="0"/>
              <a:t>еревірка </a:t>
            </a:r>
            <a:r>
              <a:rPr lang="uk-UA" dirty="0"/>
              <a:t>п</a:t>
            </a:r>
            <a:r>
              <a:rPr lang="uk-UA" dirty="0" smtClean="0"/>
              <a:t>евних умов за допомогою тригерів в таблицях </a:t>
            </a:r>
            <a:r>
              <a:rPr lang="en-US" dirty="0" smtClean="0"/>
              <a:t>books </a:t>
            </a:r>
            <a:r>
              <a:rPr lang="uk-UA" dirty="0" smtClean="0"/>
              <a:t>та </a:t>
            </a:r>
            <a:r>
              <a:rPr lang="en-US" dirty="0" smtClean="0"/>
              <a:t>rooms</a:t>
            </a:r>
            <a:r>
              <a:rPr lang="uk-UA" dirty="0" smtClean="0"/>
              <a:t>. </a:t>
            </a:r>
          </a:p>
          <a:p>
            <a:r>
              <a:rPr lang="uk-UA" dirty="0" smtClean="0"/>
              <a:t>Розглянемо першу перевірку в таблиці </a:t>
            </a:r>
            <a:r>
              <a:rPr lang="en-US" dirty="0" smtClean="0"/>
              <a:t>books</a:t>
            </a:r>
            <a:r>
              <a:rPr lang="uk-UA" dirty="0" smtClean="0"/>
              <a:t>. Вона виконує умову що студент не може взяти книжок на суму більше 100. Для того щоб автоматизувати перевірку ми використаємо тригери </a:t>
            </a:r>
          </a:p>
          <a:p>
            <a:pPr marL="0" indent="0">
              <a:buNone/>
            </a:pPr>
            <a:r>
              <a:rPr lang="uk-UA" dirty="0" smtClean="0"/>
              <a:t>   </a:t>
            </a:r>
            <a:r>
              <a:rPr lang="en-US" b="1" i="1" dirty="0" err="1" smtClean="0"/>
              <a:t>books_cheack_price_of_debt_insert</a:t>
            </a:r>
            <a:r>
              <a:rPr lang="uk-UA" b="1" i="1" dirty="0" smtClean="0"/>
              <a:t> </a:t>
            </a:r>
            <a:r>
              <a:rPr lang="uk-UA" dirty="0" smtClean="0"/>
              <a:t>який добавля</a:t>
            </a:r>
            <a:r>
              <a:rPr lang="uk-UA" dirty="0" smtClean="0"/>
              <a:t>є інформацію</a:t>
            </a:r>
            <a:r>
              <a:rPr lang="uk-UA" b="1" i="1" dirty="0" smtClean="0"/>
              <a:t>.</a:t>
            </a:r>
          </a:p>
          <a:p>
            <a:pPr marL="0" indent="0">
              <a:buNone/>
            </a:pPr>
            <a:r>
              <a:rPr lang="uk-UA" dirty="0" smtClean="0"/>
              <a:t>Та </a:t>
            </a:r>
            <a:r>
              <a:rPr lang="en-US" b="1" i="1" dirty="0" err="1" smtClean="0"/>
              <a:t>books_cheack_price_of_debt_update</a:t>
            </a:r>
            <a:r>
              <a:rPr lang="uk-UA" b="1" i="1" dirty="0" smtClean="0"/>
              <a:t> </a:t>
            </a:r>
            <a:r>
              <a:rPr lang="uk-UA" dirty="0" smtClean="0"/>
              <a:t>який оновлює інформацію . </a:t>
            </a:r>
            <a:r>
              <a:rPr lang="uk-UA" dirty="0" smtClean="0"/>
              <a:t>У випадку не виконання умови дані два тригери не дозволять добавити чи оновити дані.</a:t>
            </a:r>
          </a:p>
        </p:txBody>
      </p:sp>
    </p:spTree>
    <p:extLst>
      <p:ext uri="{BB962C8B-B14F-4D97-AF65-F5344CB8AC3E}">
        <p14:creationId xmlns:p14="http://schemas.microsoft.com/office/powerpoint/2010/main" val="2947626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Функціонал </a:t>
            </a:r>
            <a:r>
              <a:rPr lang="uk-UA" dirty="0" smtClean="0"/>
              <a:t>тригера</a:t>
            </a:r>
            <a:r>
              <a:rPr lang="en-US" dirty="0" smtClean="0"/>
              <a:t> rooms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uk-UA" dirty="0" smtClean="0"/>
              <a:t>Тепер розглянемо перевірку для таблиці </a:t>
            </a:r>
            <a:r>
              <a:rPr lang="en-US" dirty="0" smtClean="0"/>
              <a:t>rooms</a:t>
            </a:r>
            <a:r>
              <a:rPr lang="uk-UA" dirty="0" smtClean="0"/>
              <a:t>. Головним змістом цієї перевірки є те, що в </a:t>
            </a:r>
            <a:r>
              <a:rPr lang="uk-UA" dirty="0" smtClean="0"/>
              <a:t>одній кімнаті </a:t>
            </a:r>
            <a:r>
              <a:rPr lang="uk-UA" dirty="0" smtClean="0"/>
              <a:t>може проживати лише 3 студенти. Для того щоб уникнути різних непорозумінь були створені тригери які будуть перевіряти дану умову. Для добавляння студентів використовуємо тригер </a:t>
            </a:r>
            <a:r>
              <a:rPr lang="en-US" b="1" i="1" dirty="0" err="1" smtClean="0"/>
              <a:t>InsertCheackRooms</a:t>
            </a:r>
            <a:r>
              <a:rPr lang="uk-UA" dirty="0" smtClean="0"/>
              <a:t>.</a:t>
            </a:r>
          </a:p>
          <a:p>
            <a:pPr marL="0" indent="0">
              <a:buNone/>
            </a:pPr>
            <a:r>
              <a:rPr lang="uk-UA" dirty="0"/>
              <a:t>А</a:t>
            </a:r>
            <a:r>
              <a:rPr lang="uk-UA" dirty="0" smtClean="0"/>
              <a:t> </a:t>
            </a:r>
            <a:r>
              <a:rPr lang="uk-UA" dirty="0" smtClean="0"/>
              <a:t>для добавляння використовуємо </a:t>
            </a:r>
            <a:r>
              <a:rPr lang="en-US" b="1" i="1" dirty="0" err="1" smtClean="0"/>
              <a:t>UpdateCheackRooms</a:t>
            </a:r>
            <a:r>
              <a:rPr lang="uk-UA" dirty="0" smtClean="0"/>
              <a:t>. У випадку порушень умов дані тригери не позволять зробити зміни.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001803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Роль </a:t>
            </a:r>
            <a:r>
              <a:rPr lang="en-US" dirty="0" err="1"/>
              <a:t>Student_user</a:t>
            </a:r>
            <a:endParaRPr lang="uk-UA" dirty="0"/>
          </a:p>
        </p:txBody>
      </p:sp>
      <p:pic>
        <p:nvPicPr>
          <p:cNvPr id="5" name="Місце для вмісту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1908" t="13119" r="52042" b="76200"/>
          <a:stretch/>
        </p:blipFill>
        <p:spPr>
          <a:xfrm>
            <a:off x="5502564" y="1131994"/>
            <a:ext cx="5654040" cy="942340"/>
          </a:xfrm>
          <a:prstGeom prst="rect">
            <a:avLst/>
          </a:prstGeom>
        </p:spPr>
      </p:pic>
      <p:sp>
        <p:nvSpPr>
          <p:cNvPr id="4" name="Місце для тексту 3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uk-UA" sz="2400" dirty="0"/>
              <a:t>Розглянемо типові ролі для даної бази даних. </a:t>
            </a:r>
          </a:p>
          <a:p>
            <a:r>
              <a:rPr lang="uk-UA" sz="2400" dirty="0" smtClean="0"/>
              <a:t>Першою роллю </a:t>
            </a:r>
            <a:r>
              <a:rPr lang="uk-UA" sz="2400" dirty="0"/>
              <a:t>є </a:t>
            </a:r>
            <a:r>
              <a:rPr lang="en-US" sz="2400" dirty="0"/>
              <a:t>[</a:t>
            </a:r>
            <a:r>
              <a:rPr lang="en-US" sz="2400" dirty="0" err="1"/>
              <a:t>Student_user</a:t>
            </a:r>
            <a:r>
              <a:rPr lang="en-US" sz="2400" dirty="0"/>
              <a:t>]</a:t>
            </a:r>
            <a:r>
              <a:rPr lang="uk-UA" sz="2400" dirty="0"/>
              <a:t>. Кожен користувач який має дану роль може користуватися з </a:t>
            </a:r>
            <a:r>
              <a:rPr lang="uk-UA" sz="2400" dirty="0" smtClean="0"/>
              <a:t>певними </a:t>
            </a:r>
            <a:r>
              <a:rPr lang="uk-UA" sz="2400" dirty="0"/>
              <a:t>обмеженнями. Дані можливості будуть вказані на рисунку:</a:t>
            </a:r>
          </a:p>
          <a:p>
            <a:endParaRPr lang="uk-UA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/>
          <a:srcRect l="11876" t="53571" r="49637" b="7087"/>
          <a:stretch/>
        </p:blipFill>
        <p:spPr>
          <a:xfrm>
            <a:off x="5502564" y="2055709"/>
            <a:ext cx="5936973" cy="3413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379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Роль </a:t>
            </a:r>
            <a:r>
              <a:rPr lang="en-US" dirty="0" err="1"/>
              <a:t>Lecture_user</a:t>
            </a:r>
            <a:endParaRPr lang="uk-UA" dirty="0"/>
          </a:p>
        </p:txBody>
      </p:sp>
      <p:pic>
        <p:nvPicPr>
          <p:cNvPr id="5" name="Місце для вмісту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2814" t="11070" r="50766" b="77517"/>
          <a:stretch/>
        </p:blipFill>
        <p:spPr>
          <a:xfrm>
            <a:off x="5585459" y="1388534"/>
            <a:ext cx="4668715" cy="822960"/>
          </a:xfrm>
          <a:prstGeom prst="rect">
            <a:avLst/>
          </a:prstGeom>
        </p:spPr>
      </p:pic>
      <p:sp>
        <p:nvSpPr>
          <p:cNvPr id="4" name="Місце для тексту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uk-UA" sz="2400" dirty="0"/>
              <a:t>Наступною </a:t>
            </a:r>
            <a:r>
              <a:rPr lang="uk-UA" sz="2400" dirty="0" smtClean="0"/>
              <a:t>роллю </a:t>
            </a:r>
            <a:r>
              <a:rPr lang="en-US" sz="2400" dirty="0"/>
              <a:t>[</a:t>
            </a:r>
            <a:r>
              <a:rPr lang="en-US" sz="2400" dirty="0" err="1"/>
              <a:t>Lecture_user</a:t>
            </a:r>
            <a:r>
              <a:rPr lang="en-US" sz="2400" dirty="0"/>
              <a:t>]</a:t>
            </a:r>
            <a:r>
              <a:rPr lang="uk-UA" sz="2400" dirty="0"/>
              <a:t> який вже має більшу кількість можливостей користування базою даних але також має певні обмеження . </a:t>
            </a:r>
          </a:p>
          <a:p>
            <a:endParaRPr lang="uk-UA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/>
          <a:srcRect l="11982" t="52399" r="50763" b="9539"/>
          <a:stretch/>
        </p:blipFill>
        <p:spPr>
          <a:xfrm>
            <a:off x="5585459" y="2176087"/>
            <a:ext cx="4668715" cy="2683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079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Роль </a:t>
            </a:r>
            <a:r>
              <a:rPr lang="uk-UA" dirty="0"/>
              <a:t>А</a:t>
            </a:r>
            <a:r>
              <a:rPr lang="en-US" dirty="0" err="1"/>
              <a:t>dministrator</a:t>
            </a:r>
            <a:endParaRPr lang="uk-UA" dirty="0"/>
          </a:p>
        </p:txBody>
      </p:sp>
      <p:pic>
        <p:nvPicPr>
          <p:cNvPr id="8" name="Місце для вмісту 7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1662" t="10484" r="50044" b="76267"/>
          <a:stretch/>
        </p:blipFill>
        <p:spPr>
          <a:xfrm>
            <a:off x="5404196" y="1757773"/>
            <a:ext cx="5068894" cy="986444"/>
          </a:xfrm>
          <a:prstGeom prst="rect">
            <a:avLst/>
          </a:prstGeom>
        </p:spPr>
      </p:pic>
      <p:sp>
        <p:nvSpPr>
          <p:cNvPr id="4" name="Місце для тексту 3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/>
          </a:bodyPr>
          <a:lstStyle/>
          <a:p>
            <a:r>
              <a:rPr lang="uk-UA" sz="2400" dirty="0" err="1"/>
              <a:t>Останьою</a:t>
            </a:r>
            <a:r>
              <a:rPr lang="uk-UA" sz="2400" dirty="0"/>
              <a:t> </a:t>
            </a:r>
            <a:r>
              <a:rPr lang="uk-UA" sz="2400" dirty="0" smtClean="0"/>
              <a:t>роллю </a:t>
            </a:r>
            <a:r>
              <a:rPr lang="uk-UA" sz="2400" dirty="0"/>
              <a:t>в даній базі даних є </a:t>
            </a:r>
            <a:r>
              <a:rPr lang="en-US" sz="2400" dirty="0" smtClean="0"/>
              <a:t>[</a:t>
            </a:r>
            <a:r>
              <a:rPr lang="uk-UA" sz="2400" dirty="0" smtClean="0"/>
              <a:t>А</a:t>
            </a:r>
            <a:r>
              <a:rPr lang="en-US" sz="2400" dirty="0" err="1" smtClean="0"/>
              <a:t>dministrator</a:t>
            </a:r>
            <a:r>
              <a:rPr lang="en-US" sz="2400" dirty="0"/>
              <a:t>]</a:t>
            </a:r>
            <a:r>
              <a:rPr lang="uk-UA" sz="2400" dirty="0" smtClean="0"/>
              <a:t> </a:t>
            </a:r>
            <a:r>
              <a:rPr lang="uk-UA" sz="2400" dirty="0"/>
              <a:t>який має повний доступ до певних таблиць таких як </a:t>
            </a:r>
            <a:r>
              <a:rPr lang="en-US" sz="2400" dirty="0"/>
              <a:t>books</a:t>
            </a:r>
            <a:r>
              <a:rPr lang="uk-UA" sz="2400" dirty="0"/>
              <a:t> та </a:t>
            </a:r>
            <a:r>
              <a:rPr lang="en-US" sz="2400" dirty="0"/>
              <a:t>rooms</a:t>
            </a:r>
            <a:r>
              <a:rPr lang="uk-UA" sz="2400" dirty="0"/>
              <a:t>. Можливі доступи продемонструємо на рисунку.</a:t>
            </a:r>
          </a:p>
          <a:p>
            <a:endParaRPr lang="uk-UA" sz="2400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2"/>
          <a:srcRect l="11606" t="53316" r="49773" b="9493"/>
          <a:stretch/>
        </p:blipFill>
        <p:spPr>
          <a:xfrm>
            <a:off x="5404196" y="2744217"/>
            <a:ext cx="5031235" cy="2725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991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рирода">
  <a:themeElements>
    <a:clrScheme name="Природа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Природа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Природа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Тема Office">
  <a:themeElements>
    <a:clrScheme name="Офіс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іс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2359</TotalTime>
  <Words>478</Words>
  <Application>Microsoft Office PowerPoint</Application>
  <PresentationFormat>Широкий екран</PresentationFormat>
  <Paragraphs>39</Paragraphs>
  <Slides>14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14</vt:i4>
      </vt:variant>
    </vt:vector>
  </HeadingPairs>
  <TitlesOfParts>
    <vt:vector size="18" baseType="lpstr">
      <vt:lpstr>Arial</vt:lpstr>
      <vt:lpstr>Calibri</vt:lpstr>
      <vt:lpstr>Garamond</vt:lpstr>
      <vt:lpstr>Природа</vt:lpstr>
      <vt:lpstr>База даних  Тема “Студент”</vt:lpstr>
      <vt:lpstr>Зміст </vt:lpstr>
      <vt:lpstr>Структура бази даних</vt:lpstr>
      <vt:lpstr>Головні функції</vt:lpstr>
      <vt:lpstr>Функціонал тригера books</vt:lpstr>
      <vt:lpstr>Функціонал тригера rooms</vt:lpstr>
      <vt:lpstr>Роль Student_user</vt:lpstr>
      <vt:lpstr>Роль Lecture_user</vt:lpstr>
      <vt:lpstr>Роль Аdministrator</vt:lpstr>
      <vt:lpstr>Користувачі</vt:lpstr>
      <vt:lpstr>Користувач Monitor</vt:lpstr>
      <vt:lpstr>Користувач Rector</vt:lpstr>
      <vt:lpstr>Користувач Librarian</vt:lpstr>
      <vt:lpstr>Дякую заувагу!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Презентація PowerPoint</dc:title>
  <dc:creator>User</dc:creator>
  <cp:lastModifiedBy>User</cp:lastModifiedBy>
  <cp:revision>34</cp:revision>
  <dcterms:created xsi:type="dcterms:W3CDTF">2023-05-26T11:33:26Z</dcterms:created>
  <dcterms:modified xsi:type="dcterms:W3CDTF">2023-05-30T06:50:55Z</dcterms:modified>
</cp:coreProperties>
</file>