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Inter" charset="1" panose="020B0502030000000004"/>
      <p:regular r:id="rId10"/>
    </p:embeddedFont>
    <p:embeddedFont>
      <p:font typeface="Inter Bold" charset="1" panose="020B0802030000000004"/>
      <p:regular r:id="rId11"/>
    </p:embeddedFont>
    <p:embeddedFont>
      <p:font typeface="Inter Italics" charset="1" panose="020B0502030000000004"/>
      <p:regular r:id="rId12"/>
    </p:embeddedFont>
    <p:embeddedFont>
      <p:font typeface="Inter Bold Italics" charset="1" panose="020B0802030000000004"/>
      <p:regular r:id="rId13"/>
    </p:embeddedFont>
    <p:embeddedFont>
      <p:font typeface="Inter Thin" charset="1" panose="020B0A02050000000004"/>
      <p:regular r:id="rId14"/>
    </p:embeddedFont>
    <p:embeddedFont>
      <p:font typeface="Inter Thin Italics" charset="1" panose="020B0A02050000000004"/>
      <p:regular r:id="rId15"/>
    </p:embeddedFont>
    <p:embeddedFont>
      <p:font typeface="Inter Extra-Light" charset="1" panose="02000503000000020004"/>
      <p:regular r:id="rId16"/>
    </p:embeddedFont>
    <p:embeddedFont>
      <p:font typeface="Inter Light" charset="1" panose="02000503000000020004"/>
      <p:regular r:id="rId17"/>
    </p:embeddedFont>
    <p:embeddedFont>
      <p:font typeface="Inter Medium" charset="1" panose="02000503000000020004"/>
      <p:regular r:id="rId18"/>
    </p:embeddedFont>
    <p:embeddedFont>
      <p:font typeface="Inter Semi-Bold" charset="1" panose="02000503000000020004"/>
      <p:regular r:id="rId19"/>
    </p:embeddedFont>
    <p:embeddedFont>
      <p:font typeface="Inter Ultra-Bold" charset="1" panose="02000503000000020004"/>
      <p:regular r:id="rId20"/>
    </p:embeddedFont>
    <p:embeddedFont>
      <p:font typeface="Inter Heavy" charset="1" panose="020005030000000200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9F9FA"/>
        </a:solidFill>
      </p:bgPr>
    </p:bg>
    <p:spTree>
      <p:nvGrpSpPr>
        <p:cNvPr id="1" name=""/>
        <p:cNvGrpSpPr/>
        <p:nvPr/>
      </p:nvGrpSpPr>
      <p:grpSpPr>
        <a:xfrm>
          <a:off x="0" y="0"/>
          <a:ext cx="0" cy="0"/>
          <a:chOff x="0" y="0"/>
          <a:chExt cx="0" cy="0"/>
        </a:xfrm>
      </p:grpSpPr>
      <p:sp>
        <p:nvSpPr>
          <p:cNvPr name="Freeform 2" id="2"/>
          <p:cNvSpPr/>
          <p:nvPr/>
        </p:nvSpPr>
        <p:spPr>
          <a:xfrm flipH="false" flipV="false" rot="0">
            <a:off x="6019972" y="5847831"/>
            <a:ext cx="2092017" cy="2092017"/>
          </a:xfrm>
          <a:custGeom>
            <a:avLst/>
            <a:gdLst/>
            <a:ahLst/>
            <a:cxnLst/>
            <a:rect r="r" b="b" t="t" l="l"/>
            <a:pathLst>
              <a:path h="2092017" w="2092017">
                <a:moveTo>
                  <a:pt x="0" y="0"/>
                </a:moveTo>
                <a:lnTo>
                  <a:pt x="2092017" y="0"/>
                </a:lnTo>
                <a:lnTo>
                  <a:pt x="2092017" y="2092017"/>
                </a:lnTo>
                <a:lnTo>
                  <a:pt x="0" y="20920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1028700" y="8968067"/>
            <a:ext cx="16230600" cy="41142"/>
          </a:xfrm>
          <a:prstGeom prst="rect">
            <a:avLst/>
          </a:prstGeom>
          <a:solidFill>
            <a:srgbClr val="1B1B1B"/>
          </a:solidFill>
        </p:spPr>
      </p:sp>
      <p:sp>
        <p:nvSpPr>
          <p:cNvPr name="Freeform 4" id="4"/>
          <p:cNvSpPr/>
          <p:nvPr/>
        </p:nvSpPr>
        <p:spPr>
          <a:xfrm flipH="true" flipV="false" rot="0">
            <a:off x="6581514" y="3307673"/>
            <a:ext cx="11408554" cy="12831707"/>
          </a:xfrm>
          <a:custGeom>
            <a:avLst/>
            <a:gdLst/>
            <a:ahLst/>
            <a:cxnLst/>
            <a:rect r="r" b="b" t="t" l="l"/>
            <a:pathLst>
              <a:path h="12831707" w="11408554">
                <a:moveTo>
                  <a:pt x="11408554" y="0"/>
                </a:moveTo>
                <a:lnTo>
                  <a:pt x="0" y="0"/>
                </a:lnTo>
                <a:lnTo>
                  <a:pt x="0" y="12831706"/>
                </a:lnTo>
                <a:lnTo>
                  <a:pt x="11408554" y="12831706"/>
                </a:lnTo>
                <a:lnTo>
                  <a:pt x="1140855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1026547"/>
            <a:ext cx="9853978" cy="1730374"/>
          </a:xfrm>
          <a:prstGeom prst="rect">
            <a:avLst/>
          </a:prstGeom>
        </p:spPr>
        <p:txBody>
          <a:bodyPr anchor="t" rtlCol="false" tIns="0" lIns="0" bIns="0" rIns="0">
            <a:spAutoFit/>
          </a:bodyPr>
          <a:lstStyle/>
          <a:p>
            <a:pPr>
              <a:lnSpc>
                <a:spcPts val="12999"/>
              </a:lnSpc>
            </a:pPr>
            <a:r>
              <a:rPr lang="en-US" sz="12999">
                <a:solidFill>
                  <a:srgbClr val="1B1B1B"/>
                </a:solidFill>
                <a:latin typeface="Inter Bold"/>
              </a:rPr>
              <a:t>RISC-V</a:t>
            </a:r>
          </a:p>
        </p:txBody>
      </p:sp>
      <p:grpSp>
        <p:nvGrpSpPr>
          <p:cNvPr name="Group 6" id="6"/>
          <p:cNvGrpSpPr>
            <a:grpSpLocks noChangeAspect="true"/>
          </p:cNvGrpSpPr>
          <p:nvPr/>
        </p:nvGrpSpPr>
        <p:grpSpPr>
          <a:xfrm rot="0">
            <a:off x="17667548" y="7235517"/>
            <a:ext cx="322520" cy="322520"/>
            <a:chOff x="0" y="0"/>
            <a:chExt cx="1708150" cy="1708150"/>
          </a:xfrm>
        </p:grpSpPr>
        <p:sp>
          <p:nvSpPr>
            <p:cNvPr name="Freeform 7" id="7"/>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B1B1B"/>
            </a:solidFill>
          </p:spPr>
        </p:sp>
      </p:grpSp>
      <p:sp>
        <p:nvSpPr>
          <p:cNvPr name="Freeform 8" id="8"/>
          <p:cNvSpPr/>
          <p:nvPr/>
        </p:nvSpPr>
        <p:spPr>
          <a:xfrm flipH="false" flipV="false" rot="2876067">
            <a:off x="12848118" y="5941581"/>
            <a:ext cx="454703" cy="454703"/>
          </a:xfrm>
          <a:custGeom>
            <a:avLst/>
            <a:gdLst/>
            <a:ahLst/>
            <a:cxnLst/>
            <a:rect r="r" b="b" t="t" l="l"/>
            <a:pathLst>
              <a:path h="454703" w="454703">
                <a:moveTo>
                  <a:pt x="0" y="0"/>
                </a:moveTo>
                <a:lnTo>
                  <a:pt x="454703" y="0"/>
                </a:lnTo>
                <a:lnTo>
                  <a:pt x="454703" y="454704"/>
                </a:lnTo>
                <a:lnTo>
                  <a:pt x="0" y="454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a:grpSpLocks noChangeAspect="true"/>
          </p:cNvGrpSpPr>
          <p:nvPr/>
        </p:nvGrpSpPr>
        <p:grpSpPr>
          <a:xfrm rot="0">
            <a:off x="11170242" y="3652859"/>
            <a:ext cx="263753" cy="263753"/>
            <a:chOff x="0" y="0"/>
            <a:chExt cx="1708150" cy="1708150"/>
          </a:xfrm>
        </p:grpSpPr>
        <p:sp>
          <p:nvSpPr>
            <p:cNvPr name="Freeform 10" id="10"/>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ACACAC"/>
            </a:solidFill>
          </p:spPr>
        </p:sp>
      </p:grpSp>
      <p:sp>
        <p:nvSpPr>
          <p:cNvPr name="Freeform 11" id="11"/>
          <p:cNvSpPr/>
          <p:nvPr/>
        </p:nvSpPr>
        <p:spPr>
          <a:xfrm flipH="false" flipV="false" rot="2876067">
            <a:off x="17348372" y="4259343"/>
            <a:ext cx="264617" cy="264617"/>
          </a:xfrm>
          <a:custGeom>
            <a:avLst/>
            <a:gdLst/>
            <a:ahLst/>
            <a:cxnLst/>
            <a:rect r="r" b="b" t="t" l="l"/>
            <a:pathLst>
              <a:path h="264617" w="264617">
                <a:moveTo>
                  <a:pt x="0" y="0"/>
                </a:moveTo>
                <a:lnTo>
                  <a:pt x="264617" y="0"/>
                </a:lnTo>
                <a:lnTo>
                  <a:pt x="264617" y="264617"/>
                </a:lnTo>
                <a:lnTo>
                  <a:pt x="0" y="2646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9F9FA"/>
        </a:solidFill>
      </p:bgPr>
    </p:bg>
    <p:spTree>
      <p:nvGrpSpPr>
        <p:cNvPr id="1" name=""/>
        <p:cNvGrpSpPr/>
        <p:nvPr/>
      </p:nvGrpSpPr>
      <p:grpSpPr>
        <a:xfrm>
          <a:off x="0" y="0"/>
          <a:ext cx="0" cy="0"/>
          <a:chOff x="0" y="0"/>
          <a:chExt cx="0" cy="0"/>
        </a:xfrm>
      </p:grpSpPr>
      <p:sp>
        <p:nvSpPr>
          <p:cNvPr name="TextBox 2" id="2"/>
          <p:cNvSpPr txBox="true"/>
          <p:nvPr/>
        </p:nvSpPr>
        <p:spPr>
          <a:xfrm rot="0">
            <a:off x="1028700" y="1104900"/>
            <a:ext cx="8751126" cy="1132974"/>
          </a:xfrm>
          <a:prstGeom prst="rect">
            <a:avLst/>
          </a:prstGeom>
        </p:spPr>
        <p:txBody>
          <a:bodyPr anchor="t" rtlCol="false" tIns="0" lIns="0" bIns="0" rIns="0">
            <a:spAutoFit/>
          </a:bodyPr>
          <a:lstStyle/>
          <a:p>
            <a:pPr>
              <a:lnSpc>
                <a:spcPts val="8800"/>
              </a:lnSpc>
            </a:pPr>
            <a:r>
              <a:rPr lang="en-US" sz="8000">
                <a:solidFill>
                  <a:srgbClr val="ACACAC"/>
                </a:solidFill>
                <a:latin typeface="Inter Bold"/>
              </a:rPr>
              <a:t>Історія</a:t>
            </a:r>
          </a:p>
        </p:txBody>
      </p:sp>
      <p:sp>
        <p:nvSpPr>
          <p:cNvPr name="TextBox 3" id="3"/>
          <p:cNvSpPr txBox="true"/>
          <p:nvPr/>
        </p:nvSpPr>
        <p:spPr>
          <a:xfrm rot="0">
            <a:off x="1959504" y="3691966"/>
            <a:ext cx="9076731" cy="3603732"/>
          </a:xfrm>
          <a:prstGeom prst="rect">
            <a:avLst/>
          </a:prstGeom>
        </p:spPr>
        <p:txBody>
          <a:bodyPr anchor="t" rtlCol="false" tIns="0" lIns="0" bIns="0" rIns="0">
            <a:spAutoFit/>
          </a:bodyPr>
          <a:lstStyle/>
          <a:p>
            <a:pPr>
              <a:lnSpc>
                <a:spcPts val="3567"/>
              </a:lnSpc>
              <a:spcBef>
                <a:spcPct val="0"/>
              </a:spcBef>
            </a:pPr>
            <a:r>
              <a:rPr lang="en-US" sz="2548">
                <a:solidFill>
                  <a:srgbClr val="1B1B1B"/>
                </a:solidFill>
                <a:latin typeface="Inter"/>
              </a:rPr>
              <a:t>Абревіатура RISC була придумана близько 1980 року професором Девідом Паттерсоном як альтернативу комерційним архітектурам, пропонованим на той час Intel, Motorola і практично всіма іншими. Робота з професором Джоном Хеннессі в Стенфордському університеті призвела до їх знаменитих книг «Комп'ютерна організація та дизайн» та «Комп'ютерна архітектура: кількісний підхід».</a:t>
            </a:r>
          </a:p>
        </p:txBody>
      </p:sp>
      <p:sp>
        <p:nvSpPr>
          <p:cNvPr name="AutoShape 4" id="4"/>
          <p:cNvSpPr/>
          <p:nvPr/>
        </p:nvSpPr>
        <p:spPr>
          <a:xfrm rot="0">
            <a:off x="1028700" y="8968067"/>
            <a:ext cx="16230600" cy="41142"/>
          </a:xfrm>
          <a:prstGeom prst="rect">
            <a:avLst/>
          </a:prstGeom>
          <a:solidFill>
            <a:srgbClr val="1B1B1B"/>
          </a:solidFill>
        </p:spPr>
      </p:sp>
      <p:sp>
        <p:nvSpPr>
          <p:cNvPr name="TextBox 5" id="5"/>
          <p:cNvSpPr txBox="true"/>
          <p:nvPr/>
        </p:nvSpPr>
        <p:spPr>
          <a:xfrm rot="0">
            <a:off x="1028700" y="9454346"/>
            <a:ext cx="2260316" cy="310885"/>
          </a:xfrm>
          <a:prstGeom prst="rect">
            <a:avLst/>
          </a:prstGeom>
        </p:spPr>
        <p:txBody>
          <a:bodyPr anchor="t" rtlCol="false" tIns="0" lIns="0" bIns="0" rIns="0">
            <a:spAutoFit/>
          </a:bodyPr>
          <a:lstStyle/>
          <a:p>
            <a:pPr>
              <a:lnSpc>
                <a:spcPts val="2520"/>
              </a:lnSpc>
              <a:spcBef>
                <a:spcPct val="0"/>
              </a:spcBef>
            </a:pPr>
            <a:r>
              <a:rPr lang="en-US" sz="1800">
                <a:solidFill>
                  <a:srgbClr val="1B1B1B"/>
                </a:solidFill>
                <a:latin typeface="Inter Bold"/>
              </a:rPr>
              <a:t>02</a:t>
            </a:r>
          </a:p>
        </p:txBody>
      </p:sp>
      <p:sp>
        <p:nvSpPr>
          <p:cNvPr name="Freeform 6" id="6"/>
          <p:cNvSpPr/>
          <p:nvPr/>
        </p:nvSpPr>
        <p:spPr>
          <a:xfrm flipH="false" flipV="false" rot="0">
            <a:off x="16509264" y="-297613"/>
            <a:ext cx="1769497" cy="1769497"/>
          </a:xfrm>
          <a:custGeom>
            <a:avLst/>
            <a:gdLst/>
            <a:ahLst/>
            <a:cxnLst/>
            <a:rect r="r" b="b" t="t" l="l"/>
            <a:pathLst>
              <a:path h="1769497" w="1769497">
                <a:moveTo>
                  <a:pt x="0" y="0"/>
                </a:moveTo>
                <a:lnTo>
                  <a:pt x="1769497" y="0"/>
                </a:lnTo>
                <a:lnTo>
                  <a:pt x="1769497" y="1769497"/>
                </a:lnTo>
                <a:lnTo>
                  <a:pt x="0" y="1769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a:grpSpLocks noChangeAspect="true"/>
          </p:cNvGrpSpPr>
          <p:nvPr/>
        </p:nvGrpSpPr>
        <p:grpSpPr>
          <a:xfrm rot="0">
            <a:off x="15293982" y="510935"/>
            <a:ext cx="351483" cy="351483"/>
            <a:chOff x="0" y="0"/>
            <a:chExt cx="1708150" cy="1708150"/>
          </a:xfrm>
        </p:grpSpPr>
        <p:sp>
          <p:nvSpPr>
            <p:cNvPr name="Freeform 8" id="8"/>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ACACAC"/>
            </a:solidFill>
          </p:spPr>
        </p:sp>
      </p:grpSp>
      <p:sp>
        <p:nvSpPr>
          <p:cNvPr name="Freeform 9" id="9"/>
          <p:cNvSpPr/>
          <p:nvPr/>
        </p:nvSpPr>
        <p:spPr>
          <a:xfrm flipH="false" flipV="false" rot="2876067">
            <a:off x="10985329" y="1066245"/>
            <a:ext cx="988590" cy="988590"/>
          </a:xfrm>
          <a:custGeom>
            <a:avLst/>
            <a:gdLst/>
            <a:ahLst/>
            <a:cxnLst/>
            <a:rect r="r" b="b" t="t" l="l"/>
            <a:pathLst>
              <a:path h="988590" w="988590">
                <a:moveTo>
                  <a:pt x="0" y="0"/>
                </a:moveTo>
                <a:lnTo>
                  <a:pt x="988590" y="0"/>
                </a:lnTo>
                <a:lnTo>
                  <a:pt x="988590" y="988591"/>
                </a:lnTo>
                <a:lnTo>
                  <a:pt x="0" y="9885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2876067">
            <a:off x="17208279" y="3291535"/>
            <a:ext cx="371467" cy="371467"/>
          </a:xfrm>
          <a:custGeom>
            <a:avLst/>
            <a:gdLst/>
            <a:ahLst/>
            <a:cxnLst/>
            <a:rect r="r" b="b" t="t" l="l"/>
            <a:pathLst>
              <a:path h="371467" w="371467">
                <a:moveTo>
                  <a:pt x="0" y="0"/>
                </a:moveTo>
                <a:lnTo>
                  <a:pt x="371467" y="0"/>
                </a:lnTo>
                <a:lnTo>
                  <a:pt x="371467" y="371467"/>
                </a:lnTo>
                <a:lnTo>
                  <a:pt x="0" y="3714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a:grpSpLocks noChangeAspect="true"/>
          </p:cNvGrpSpPr>
          <p:nvPr/>
        </p:nvGrpSpPr>
        <p:grpSpPr>
          <a:xfrm rot="0">
            <a:off x="13844084" y="2320252"/>
            <a:ext cx="218133" cy="218133"/>
            <a:chOff x="0" y="0"/>
            <a:chExt cx="1708150" cy="1708150"/>
          </a:xfrm>
        </p:grpSpPr>
        <p:sp>
          <p:nvSpPr>
            <p:cNvPr name="Freeform 12" id="12"/>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B1B1B"/>
            </a:solid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ACACAC"/>
        </a:solidFill>
      </p:bgPr>
    </p:bg>
    <p:spTree>
      <p:nvGrpSpPr>
        <p:cNvPr id="1" name=""/>
        <p:cNvGrpSpPr/>
        <p:nvPr/>
      </p:nvGrpSpPr>
      <p:grpSpPr>
        <a:xfrm>
          <a:off x="0" y="0"/>
          <a:ext cx="0" cy="0"/>
          <a:chOff x="0" y="0"/>
          <a:chExt cx="0" cy="0"/>
        </a:xfrm>
      </p:grpSpPr>
      <p:sp>
        <p:nvSpPr>
          <p:cNvPr name="AutoShape 2" id="2"/>
          <p:cNvSpPr/>
          <p:nvPr/>
        </p:nvSpPr>
        <p:spPr>
          <a:xfrm rot="0">
            <a:off x="1028700" y="8968067"/>
            <a:ext cx="16230600" cy="41142"/>
          </a:xfrm>
          <a:prstGeom prst="rect">
            <a:avLst/>
          </a:prstGeom>
          <a:solidFill>
            <a:srgbClr val="F9F9FA"/>
          </a:solidFill>
        </p:spPr>
      </p:sp>
      <p:sp>
        <p:nvSpPr>
          <p:cNvPr name="TextBox 3" id="3"/>
          <p:cNvSpPr txBox="true"/>
          <p:nvPr/>
        </p:nvSpPr>
        <p:spPr>
          <a:xfrm rot="0">
            <a:off x="1028700" y="9454346"/>
            <a:ext cx="2260316" cy="310885"/>
          </a:xfrm>
          <a:prstGeom prst="rect">
            <a:avLst/>
          </a:prstGeom>
        </p:spPr>
        <p:txBody>
          <a:bodyPr anchor="t" rtlCol="false" tIns="0" lIns="0" bIns="0" rIns="0">
            <a:spAutoFit/>
          </a:bodyPr>
          <a:lstStyle/>
          <a:p>
            <a:pPr>
              <a:lnSpc>
                <a:spcPts val="2520"/>
              </a:lnSpc>
              <a:spcBef>
                <a:spcPct val="0"/>
              </a:spcBef>
            </a:pPr>
            <a:r>
              <a:rPr lang="en-US" sz="1800">
                <a:solidFill>
                  <a:srgbClr val="F9F9FA"/>
                </a:solidFill>
                <a:latin typeface="Inter Bold"/>
              </a:rPr>
              <a:t>03</a:t>
            </a:r>
          </a:p>
        </p:txBody>
      </p:sp>
      <p:grpSp>
        <p:nvGrpSpPr>
          <p:cNvPr name="Group 4" id="4"/>
          <p:cNvGrpSpPr/>
          <p:nvPr/>
        </p:nvGrpSpPr>
        <p:grpSpPr>
          <a:xfrm rot="0">
            <a:off x="3289016" y="1509028"/>
            <a:ext cx="11949584" cy="6834760"/>
            <a:chOff x="0" y="0"/>
            <a:chExt cx="15932779" cy="9113014"/>
          </a:xfrm>
        </p:grpSpPr>
        <p:sp>
          <p:nvSpPr>
            <p:cNvPr name="TextBox 5" id="5"/>
            <p:cNvSpPr txBox="true"/>
            <p:nvPr/>
          </p:nvSpPr>
          <p:spPr>
            <a:xfrm rot="0">
              <a:off x="0" y="76200"/>
              <a:ext cx="15932779" cy="1545167"/>
            </a:xfrm>
            <a:prstGeom prst="rect">
              <a:avLst/>
            </a:prstGeom>
          </p:spPr>
          <p:txBody>
            <a:bodyPr anchor="t" rtlCol="false" tIns="0" lIns="0" bIns="0" rIns="0">
              <a:spAutoFit/>
            </a:bodyPr>
            <a:lstStyle/>
            <a:p>
              <a:pPr algn="ctr">
                <a:lnSpc>
                  <a:spcPts val="8800"/>
                </a:lnSpc>
              </a:pPr>
              <a:r>
                <a:rPr lang="en-US" sz="8000">
                  <a:solidFill>
                    <a:srgbClr val="202020"/>
                  </a:solidFill>
                  <a:latin typeface="Inter Bold"/>
                </a:rPr>
                <a:t>RISC проти CISC</a:t>
              </a:r>
            </a:p>
          </p:txBody>
        </p:sp>
        <p:sp>
          <p:nvSpPr>
            <p:cNvPr name="TextBox 6" id="6"/>
            <p:cNvSpPr txBox="true"/>
            <p:nvPr/>
          </p:nvSpPr>
          <p:spPr>
            <a:xfrm rot="0">
              <a:off x="721702" y="2211834"/>
              <a:ext cx="14489374" cy="6901180"/>
            </a:xfrm>
            <a:prstGeom prst="rect">
              <a:avLst/>
            </a:prstGeom>
          </p:spPr>
          <p:txBody>
            <a:bodyPr anchor="t" rtlCol="false" tIns="0" lIns="0" bIns="0" rIns="0">
              <a:spAutoFit/>
            </a:bodyPr>
            <a:lstStyle/>
            <a:p>
              <a:pPr algn="just">
                <a:lnSpc>
                  <a:spcPts val="2940"/>
                </a:lnSpc>
              </a:pPr>
              <a:r>
                <a:rPr lang="en-US" sz="2100">
                  <a:solidFill>
                    <a:srgbClr val="202020"/>
                  </a:solidFill>
                  <a:latin typeface="Inter"/>
                </a:rPr>
                <a:t>Спочатку названа "Комп'ютер складного набору інструкцій" або CISC, ця архітектура покладалася на щільні набори інструкцій для реалізації широкого спектра операцій, які вважалися корисними та необхідними. Тим не менш, багато дослідних груп, включаючи IBM і Каліфорнійський університет в Берклі, виявили, що компілятори зазвичай в кінцевому підсумку використовують дуже невелике підмножина цих складних наборів інструкцій. Це та інші висновки призвели до того, що виникло під сумнів необхідність ширшого набору інструкцій, приділяючи особливу увагу простоті як засобу підвищення ефективності.</a:t>
              </a:r>
            </a:p>
            <a:p>
              <a:pPr algn="just">
                <a:lnSpc>
                  <a:spcPts val="2940"/>
                </a:lnSpc>
              </a:pPr>
            </a:p>
            <a:p>
              <a:pPr algn="just">
                <a:lnSpc>
                  <a:spcPts val="2940"/>
                </a:lnSpc>
                <a:spcBef>
                  <a:spcPct val="0"/>
                </a:spcBef>
              </a:pPr>
              <a:r>
                <a:rPr lang="en-US" sz="2100">
                  <a:solidFill>
                    <a:srgbClr val="202020"/>
                  </a:solidFill>
                  <a:latin typeface="Inter"/>
                </a:rPr>
                <a:t>У цілому нині, RISC багато чому протилежний CISC. Зазвичай процесори (ЦП) центральної обробки CISC мають кілька регістрів і безліч інструкцій, більшість з яких мають доступ до пам'яті, у той час як процесори RISC мають багато регістрів і дуже скромний набір інструкцій, при цьому доступ до пам'яті обмежений кількома інструкціями щодо завантаження та зберігання.</a:t>
              </a:r>
            </a:p>
          </p:txBody>
        </p:sp>
      </p:grpSp>
      <p:sp>
        <p:nvSpPr>
          <p:cNvPr name="Freeform 7" id="7"/>
          <p:cNvSpPr/>
          <p:nvPr/>
        </p:nvSpPr>
        <p:spPr>
          <a:xfrm flipH="false" flipV="false" rot="2876067">
            <a:off x="16174940" y="1411178"/>
            <a:ext cx="527690" cy="527690"/>
          </a:xfrm>
          <a:custGeom>
            <a:avLst/>
            <a:gdLst/>
            <a:ahLst/>
            <a:cxnLst/>
            <a:rect r="r" b="b" t="t" l="l"/>
            <a:pathLst>
              <a:path h="527690" w="527690">
                <a:moveTo>
                  <a:pt x="0" y="0"/>
                </a:moveTo>
                <a:lnTo>
                  <a:pt x="527690" y="0"/>
                </a:lnTo>
                <a:lnTo>
                  <a:pt x="527690" y="527690"/>
                </a:lnTo>
                <a:lnTo>
                  <a:pt x="0" y="527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a:grpSpLocks noChangeAspect="true"/>
          </p:cNvGrpSpPr>
          <p:nvPr/>
        </p:nvGrpSpPr>
        <p:grpSpPr>
          <a:xfrm rot="0">
            <a:off x="1474960" y="6853679"/>
            <a:ext cx="218133" cy="218133"/>
            <a:chOff x="0" y="0"/>
            <a:chExt cx="1708150" cy="1708150"/>
          </a:xfrm>
        </p:grpSpPr>
        <p:sp>
          <p:nvSpPr>
            <p:cNvPr name="Freeform 9" id="9"/>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202020"/>
            </a:solidFill>
          </p:spPr>
        </p:sp>
      </p:grpSp>
      <p:sp>
        <p:nvSpPr>
          <p:cNvPr name="Freeform 10" id="10"/>
          <p:cNvSpPr/>
          <p:nvPr/>
        </p:nvSpPr>
        <p:spPr>
          <a:xfrm flipH="false" flipV="false" rot="5400000">
            <a:off x="6036710" y="-884749"/>
            <a:ext cx="1769497" cy="1769497"/>
          </a:xfrm>
          <a:custGeom>
            <a:avLst/>
            <a:gdLst/>
            <a:ahLst/>
            <a:cxnLst/>
            <a:rect r="r" b="b" t="t" l="l"/>
            <a:pathLst>
              <a:path h="1769497" w="1769497">
                <a:moveTo>
                  <a:pt x="0" y="0"/>
                </a:moveTo>
                <a:lnTo>
                  <a:pt x="1769498" y="0"/>
                </a:lnTo>
                <a:lnTo>
                  <a:pt x="1769498" y="1769498"/>
                </a:lnTo>
                <a:lnTo>
                  <a:pt x="0" y="17694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7403251" y="6524700"/>
            <a:ext cx="1769497" cy="1769497"/>
          </a:xfrm>
          <a:custGeom>
            <a:avLst/>
            <a:gdLst/>
            <a:ahLst/>
            <a:cxnLst/>
            <a:rect r="r" b="b" t="t" l="l"/>
            <a:pathLst>
              <a:path h="1769497" w="1769497">
                <a:moveTo>
                  <a:pt x="0" y="0"/>
                </a:moveTo>
                <a:lnTo>
                  <a:pt x="1769498" y="0"/>
                </a:lnTo>
                <a:lnTo>
                  <a:pt x="1769498" y="1769497"/>
                </a:lnTo>
                <a:lnTo>
                  <a:pt x="0" y="176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ACACAC"/>
        </a:solidFill>
      </p:bgPr>
    </p:bg>
    <p:spTree>
      <p:nvGrpSpPr>
        <p:cNvPr id="1" name=""/>
        <p:cNvGrpSpPr/>
        <p:nvPr/>
      </p:nvGrpSpPr>
      <p:grpSpPr>
        <a:xfrm>
          <a:off x="0" y="0"/>
          <a:ext cx="0" cy="0"/>
          <a:chOff x="0" y="0"/>
          <a:chExt cx="0" cy="0"/>
        </a:xfrm>
      </p:grpSpPr>
      <p:sp>
        <p:nvSpPr>
          <p:cNvPr name="TextBox 2" id="2"/>
          <p:cNvSpPr txBox="true"/>
          <p:nvPr/>
        </p:nvSpPr>
        <p:spPr>
          <a:xfrm rot="0">
            <a:off x="1785507" y="4348184"/>
            <a:ext cx="3097974" cy="2956560"/>
          </a:xfrm>
          <a:prstGeom prst="rect">
            <a:avLst/>
          </a:prstGeom>
        </p:spPr>
        <p:txBody>
          <a:bodyPr anchor="t" rtlCol="false" tIns="0" lIns="0" bIns="0" rIns="0">
            <a:spAutoFit/>
          </a:bodyPr>
          <a:lstStyle/>
          <a:p>
            <a:pPr>
              <a:lnSpc>
                <a:spcPts val="2940"/>
              </a:lnSpc>
              <a:spcBef>
                <a:spcPct val="0"/>
              </a:spcBef>
            </a:pPr>
            <a:r>
              <a:rPr lang="en-US" sz="2100">
                <a:solidFill>
                  <a:srgbClr val="202020"/>
                </a:solidFill>
                <a:latin typeface="Inter"/>
              </a:rPr>
              <a:t>Ви коли-небудь замислювалися, як ваш смартфон підключається до динаміка Bluetooth з огляду на те, що вони були зроблені різними компаніями? </a:t>
            </a:r>
          </a:p>
        </p:txBody>
      </p:sp>
      <p:sp>
        <p:nvSpPr>
          <p:cNvPr name="TextBox 3" id="3"/>
          <p:cNvSpPr txBox="true"/>
          <p:nvPr/>
        </p:nvSpPr>
        <p:spPr>
          <a:xfrm rot="0">
            <a:off x="5616906" y="3465453"/>
            <a:ext cx="3097974" cy="2956560"/>
          </a:xfrm>
          <a:prstGeom prst="rect">
            <a:avLst/>
          </a:prstGeom>
        </p:spPr>
        <p:txBody>
          <a:bodyPr anchor="t" rtlCol="false" tIns="0" lIns="0" bIns="0" rIns="0">
            <a:spAutoFit/>
          </a:bodyPr>
          <a:lstStyle/>
          <a:p>
            <a:pPr>
              <a:lnSpc>
                <a:spcPts val="2940"/>
              </a:lnSpc>
              <a:spcBef>
                <a:spcPct val="0"/>
              </a:spcBef>
            </a:pPr>
            <a:r>
              <a:rPr lang="en-US" sz="2100">
                <a:solidFill>
                  <a:srgbClr val="202020"/>
                </a:solidFill>
                <a:latin typeface="Inter"/>
              </a:rPr>
              <a:t>Ну, Bluetooth є відкритим стандартом, що означає, що його проектні специфікації, такі як потрібна частота та протоколи кодування даних є загальнодоступними. </a:t>
            </a:r>
          </a:p>
        </p:txBody>
      </p:sp>
      <p:sp>
        <p:nvSpPr>
          <p:cNvPr name="TextBox 4" id="4"/>
          <p:cNvSpPr txBox="true"/>
          <p:nvPr/>
        </p:nvSpPr>
        <p:spPr>
          <a:xfrm rot="0">
            <a:off x="13404519" y="2749173"/>
            <a:ext cx="3097974" cy="2213610"/>
          </a:xfrm>
          <a:prstGeom prst="rect">
            <a:avLst/>
          </a:prstGeom>
        </p:spPr>
        <p:txBody>
          <a:bodyPr anchor="t" rtlCol="false" tIns="0" lIns="0" bIns="0" rIns="0">
            <a:spAutoFit/>
          </a:bodyPr>
          <a:lstStyle/>
          <a:p>
            <a:pPr>
              <a:lnSpc>
                <a:spcPts val="2940"/>
              </a:lnSpc>
              <a:spcBef>
                <a:spcPct val="0"/>
              </a:spcBef>
            </a:pPr>
            <a:r>
              <a:rPr lang="en-US" sz="2100">
                <a:solidFill>
                  <a:srgbClr val="202020"/>
                </a:solidFill>
                <a:latin typeface="Inter"/>
              </a:rPr>
              <a:t>Тепер відкритий стандарт, відомий як RISC-V може змінити те, як компанії створюють комп'ютерні чіпи.</a:t>
            </a:r>
          </a:p>
        </p:txBody>
      </p:sp>
      <p:sp>
        <p:nvSpPr>
          <p:cNvPr name="AutoShape 5" id="5"/>
          <p:cNvSpPr/>
          <p:nvPr/>
        </p:nvSpPr>
        <p:spPr>
          <a:xfrm rot="0">
            <a:off x="1028700" y="8968067"/>
            <a:ext cx="16230600" cy="41142"/>
          </a:xfrm>
          <a:prstGeom prst="rect">
            <a:avLst/>
          </a:prstGeom>
          <a:solidFill>
            <a:srgbClr val="1B1B1B"/>
          </a:solidFill>
        </p:spPr>
      </p:sp>
      <p:sp>
        <p:nvSpPr>
          <p:cNvPr name="TextBox 6" id="6"/>
          <p:cNvSpPr txBox="true"/>
          <p:nvPr/>
        </p:nvSpPr>
        <p:spPr>
          <a:xfrm rot="0">
            <a:off x="1028700" y="9454346"/>
            <a:ext cx="2260316" cy="310885"/>
          </a:xfrm>
          <a:prstGeom prst="rect">
            <a:avLst/>
          </a:prstGeom>
        </p:spPr>
        <p:txBody>
          <a:bodyPr anchor="t" rtlCol="false" tIns="0" lIns="0" bIns="0" rIns="0">
            <a:spAutoFit/>
          </a:bodyPr>
          <a:lstStyle/>
          <a:p>
            <a:pPr>
              <a:lnSpc>
                <a:spcPts val="2520"/>
              </a:lnSpc>
              <a:spcBef>
                <a:spcPct val="0"/>
              </a:spcBef>
            </a:pPr>
            <a:r>
              <a:rPr lang="en-US" sz="1800">
                <a:solidFill>
                  <a:srgbClr val="1B1B1B"/>
                </a:solidFill>
                <a:latin typeface="Inter Bold"/>
              </a:rPr>
              <a:t>04</a:t>
            </a:r>
          </a:p>
        </p:txBody>
      </p:sp>
      <p:sp>
        <p:nvSpPr>
          <p:cNvPr name="Freeform 7" id="7"/>
          <p:cNvSpPr/>
          <p:nvPr/>
        </p:nvSpPr>
        <p:spPr>
          <a:xfrm flipH="false" flipV="false" rot="2876067">
            <a:off x="16417024" y="1222146"/>
            <a:ext cx="578743" cy="578743"/>
          </a:xfrm>
          <a:custGeom>
            <a:avLst/>
            <a:gdLst/>
            <a:ahLst/>
            <a:cxnLst/>
            <a:rect r="r" b="b" t="t" l="l"/>
            <a:pathLst>
              <a:path h="578743" w="578743">
                <a:moveTo>
                  <a:pt x="0" y="0"/>
                </a:moveTo>
                <a:lnTo>
                  <a:pt x="578742" y="0"/>
                </a:lnTo>
                <a:lnTo>
                  <a:pt x="578742" y="578743"/>
                </a:lnTo>
                <a:lnTo>
                  <a:pt x="0" y="5787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a:grpSpLocks noChangeAspect="true"/>
          </p:cNvGrpSpPr>
          <p:nvPr/>
        </p:nvGrpSpPr>
        <p:grpSpPr>
          <a:xfrm rot="0">
            <a:off x="5759364" y="9481085"/>
            <a:ext cx="1611830" cy="1611830"/>
            <a:chOff x="0" y="0"/>
            <a:chExt cx="1708150" cy="1708150"/>
          </a:xfrm>
        </p:grpSpPr>
        <p:sp>
          <p:nvSpPr>
            <p:cNvPr name="Freeform 9" id="9"/>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202020"/>
            </a:solidFill>
          </p:spPr>
        </p:sp>
      </p:grpSp>
      <p:sp>
        <p:nvSpPr>
          <p:cNvPr name="Freeform 10" id="10"/>
          <p:cNvSpPr/>
          <p:nvPr/>
        </p:nvSpPr>
        <p:spPr>
          <a:xfrm flipH="false" flipV="false" rot="0">
            <a:off x="9869919" y="-645547"/>
            <a:ext cx="1769497" cy="1769497"/>
          </a:xfrm>
          <a:custGeom>
            <a:avLst/>
            <a:gdLst/>
            <a:ahLst/>
            <a:cxnLst/>
            <a:rect r="r" b="b" t="t" l="l"/>
            <a:pathLst>
              <a:path h="1769497" w="1769497">
                <a:moveTo>
                  <a:pt x="0" y="0"/>
                </a:moveTo>
                <a:lnTo>
                  <a:pt x="1769497" y="0"/>
                </a:lnTo>
                <a:lnTo>
                  <a:pt x="1769497" y="1769497"/>
                </a:lnTo>
                <a:lnTo>
                  <a:pt x="0" y="176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9445773" y="3260429"/>
            <a:ext cx="3227854" cy="2213610"/>
          </a:xfrm>
          <a:prstGeom prst="rect">
            <a:avLst/>
          </a:prstGeom>
        </p:spPr>
        <p:txBody>
          <a:bodyPr anchor="t" rtlCol="false" tIns="0" lIns="0" bIns="0" rIns="0">
            <a:spAutoFit/>
          </a:bodyPr>
          <a:lstStyle/>
          <a:p>
            <a:pPr>
              <a:lnSpc>
                <a:spcPts val="2940"/>
              </a:lnSpc>
              <a:spcBef>
                <a:spcPct val="0"/>
              </a:spcBef>
            </a:pPr>
            <a:r>
              <a:rPr lang="en-US" sz="2100">
                <a:solidFill>
                  <a:srgbClr val="202020"/>
                </a:solidFill>
                <a:latin typeface="Inter"/>
              </a:rPr>
              <a:t>Програмне та апаратне забезпечення, засновані на відкритих стандартах – Ethernet, Wi-Fi, PDF – стали відомими іменами.</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9F9FA"/>
        </a:solidFill>
      </p:bgPr>
    </p:bg>
    <p:spTree>
      <p:nvGrpSpPr>
        <p:cNvPr id="1" name=""/>
        <p:cNvGrpSpPr/>
        <p:nvPr/>
      </p:nvGrpSpPr>
      <p:grpSpPr>
        <a:xfrm>
          <a:off x="0" y="0"/>
          <a:ext cx="0" cy="0"/>
          <a:chOff x="0" y="0"/>
          <a:chExt cx="0" cy="0"/>
        </a:xfrm>
      </p:grpSpPr>
      <p:sp>
        <p:nvSpPr>
          <p:cNvPr name="TextBox 2" id="2"/>
          <p:cNvSpPr txBox="true"/>
          <p:nvPr/>
        </p:nvSpPr>
        <p:spPr>
          <a:xfrm rot="0">
            <a:off x="1028700" y="9454346"/>
            <a:ext cx="2260316" cy="310885"/>
          </a:xfrm>
          <a:prstGeom prst="rect">
            <a:avLst/>
          </a:prstGeom>
        </p:spPr>
        <p:txBody>
          <a:bodyPr anchor="t" rtlCol="false" tIns="0" lIns="0" bIns="0" rIns="0">
            <a:spAutoFit/>
          </a:bodyPr>
          <a:lstStyle/>
          <a:p>
            <a:pPr>
              <a:lnSpc>
                <a:spcPts val="2520"/>
              </a:lnSpc>
              <a:spcBef>
                <a:spcPct val="0"/>
              </a:spcBef>
            </a:pPr>
            <a:r>
              <a:rPr lang="en-US" sz="1800">
                <a:solidFill>
                  <a:srgbClr val="1B1B1B"/>
                </a:solidFill>
                <a:latin typeface="Inter Bold"/>
              </a:rPr>
              <a:t>05</a:t>
            </a:r>
          </a:p>
        </p:txBody>
      </p:sp>
      <p:sp>
        <p:nvSpPr>
          <p:cNvPr name="TextBox 3" id="3"/>
          <p:cNvSpPr txBox="true"/>
          <p:nvPr/>
        </p:nvSpPr>
        <p:spPr>
          <a:xfrm rot="0">
            <a:off x="2051360" y="1912051"/>
            <a:ext cx="14185279" cy="916971"/>
          </a:xfrm>
          <a:prstGeom prst="rect">
            <a:avLst/>
          </a:prstGeom>
        </p:spPr>
        <p:txBody>
          <a:bodyPr anchor="t" rtlCol="false" tIns="0" lIns="0" bIns="0" rIns="0">
            <a:spAutoFit/>
          </a:bodyPr>
          <a:lstStyle/>
          <a:p>
            <a:pPr algn="ctr">
              <a:lnSpc>
                <a:spcPts val="7040"/>
              </a:lnSpc>
            </a:pPr>
            <a:r>
              <a:rPr lang="en-US" sz="6400">
                <a:solidFill>
                  <a:srgbClr val="202020"/>
                </a:solidFill>
                <a:latin typeface="Inter"/>
              </a:rPr>
              <a:t>Про RISC-V</a:t>
            </a:r>
          </a:p>
        </p:txBody>
      </p:sp>
      <p:sp>
        <p:nvSpPr>
          <p:cNvPr name="TextBox 4" id="4"/>
          <p:cNvSpPr txBox="true"/>
          <p:nvPr/>
        </p:nvSpPr>
        <p:spPr>
          <a:xfrm rot="0">
            <a:off x="1220439" y="5750684"/>
            <a:ext cx="4583874" cy="3156878"/>
          </a:xfrm>
          <a:prstGeom prst="rect">
            <a:avLst/>
          </a:prstGeom>
        </p:spPr>
        <p:txBody>
          <a:bodyPr anchor="t" rtlCol="false" tIns="0" lIns="0" bIns="0" rIns="0">
            <a:spAutoFit/>
          </a:bodyPr>
          <a:lstStyle/>
          <a:p>
            <a:pPr algn="ctr">
              <a:lnSpc>
                <a:spcPts val="2519"/>
              </a:lnSpc>
              <a:spcBef>
                <a:spcPct val="0"/>
              </a:spcBef>
            </a:pPr>
            <a:r>
              <a:rPr lang="en-US" sz="1799">
                <a:solidFill>
                  <a:srgbClr val="1B1B1B"/>
                </a:solidFill>
                <a:latin typeface="Inter"/>
              </a:rPr>
              <a:t>Чіп-компанії, такі як Intel та Arm, тривалий час зберігали свої власні креслення. Клієнти купуватимуть готові чіпи, які, можливо, мали можливості, що не стосуються їхнього продукту, або платитимуть більше за індивідуальний дизайн. Оскільки RISC-V є відкритим стандартом, будь-хто може використовувати його для розробки чипа безкоштовно.</a:t>
            </a:r>
          </a:p>
        </p:txBody>
      </p:sp>
      <p:sp>
        <p:nvSpPr>
          <p:cNvPr name="TextBox 5" id="5"/>
          <p:cNvSpPr txBox="true"/>
          <p:nvPr/>
        </p:nvSpPr>
        <p:spPr>
          <a:xfrm rot="0">
            <a:off x="6852682" y="6372155"/>
            <a:ext cx="4583874" cy="2207529"/>
          </a:xfrm>
          <a:prstGeom prst="rect">
            <a:avLst/>
          </a:prstGeom>
        </p:spPr>
        <p:txBody>
          <a:bodyPr anchor="t" rtlCol="false" tIns="0" lIns="0" bIns="0" rIns="0">
            <a:spAutoFit/>
          </a:bodyPr>
          <a:lstStyle/>
          <a:p>
            <a:pPr algn="ctr">
              <a:lnSpc>
                <a:spcPts val="2519"/>
              </a:lnSpc>
              <a:spcBef>
                <a:spcPct val="0"/>
              </a:spcBef>
            </a:pPr>
            <a:r>
              <a:rPr lang="en-US" sz="1799">
                <a:solidFill>
                  <a:srgbClr val="1B1B1B"/>
                </a:solidFill>
                <a:latin typeface="Inter"/>
              </a:rPr>
              <a:t>RISC-V визначає норми проектування набору інструкцій комп'ютерного чіпа. Набір інструкцій описує основні операції, які чіп може виконати зміни значень, які представляють його транзистори, наприклад, як додати два числа.</a:t>
            </a:r>
          </a:p>
        </p:txBody>
      </p:sp>
      <p:sp>
        <p:nvSpPr>
          <p:cNvPr name="TextBox 6" id="6"/>
          <p:cNvSpPr txBox="true"/>
          <p:nvPr/>
        </p:nvSpPr>
        <p:spPr>
          <a:xfrm rot="0">
            <a:off x="12475281" y="5603890"/>
            <a:ext cx="4583874" cy="1574629"/>
          </a:xfrm>
          <a:prstGeom prst="rect">
            <a:avLst/>
          </a:prstGeom>
        </p:spPr>
        <p:txBody>
          <a:bodyPr anchor="t" rtlCol="false" tIns="0" lIns="0" bIns="0" rIns="0">
            <a:spAutoFit/>
          </a:bodyPr>
          <a:lstStyle/>
          <a:p>
            <a:pPr algn="ctr">
              <a:lnSpc>
                <a:spcPts val="2519"/>
              </a:lnSpc>
              <a:spcBef>
                <a:spcPct val="0"/>
              </a:spcBef>
            </a:pPr>
            <a:r>
              <a:rPr lang="en-US" sz="1799">
                <a:solidFill>
                  <a:srgbClr val="1B1B1B"/>
                </a:solidFill>
                <a:latin typeface="Inter"/>
              </a:rPr>
              <a:t>Ця архітектура створена для того, щоб бути універсальною та легко адаптовуватися до різних застосувань від мікроконтролерів до суперкомп'ютерів.</a:t>
            </a:r>
          </a:p>
        </p:txBody>
      </p:sp>
      <p:sp>
        <p:nvSpPr>
          <p:cNvPr name="Freeform 7" id="7"/>
          <p:cNvSpPr/>
          <p:nvPr/>
        </p:nvSpPr>
        <p:spPr>
          <a:xfrm flipH="false" flipV="false" rot="0">
            <a:off x="2875290" y="3723971"/>
            <a:ext cx="1252405" cy="1252405"/>
          </a:xfrm>
          <a:custGeom>
            <a:avLst/>
            <a:gdLst/>
            <a:ahLst/>
            <a:cxnLst/>
            <a:rect r="r" b="b" t="t" l="l"/>
            <a:pathLst>
              <a:path h="1252405" w="1252405">
                <a:moveTo>
                  <a:pt x="0" y="0"/>
                </a:moveTo>
                <a:lnTo>
                  <a:pt x="1252404" y="0"/>
                </a:lnTo>
                <a:lnTo>
                  <a:pt x="1252404" y="1252404"/>
                </a:lnTo>
                <a:lnTo>
                  <a:pt x="0" y="12524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350890" y="4273943"/>
            <a:ext cx="1586221" cy="1514841"/>
          </a:xfrm>
          <a:custGeom>
            <a:avLst/>
            <a:gdLst/>
            <a:ahLst/>
            <a:cxnLst/>
            <a:rect r="r" b="b" t="t" l="l"/>
            <a:pathLst>
              <a:path h="1514841" w="1586221">
                <a:moveTo>
                  <a:pt x="0" y="0"/>
                </a:moveTo>
                <a:lnTo>
                  <a:pt x="1586220" y="0"/>
                </a:lnTo>
                <a:lnTo>
                  <a:pt x="1586220" y="1514841"/>
                </a:lnTo>
                <a:lnTo>
                  <a:pt x="0" y="15148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4121725" y="3804928"/>
            <a:ext cx="1290985" cy="1226436"/>
          </a:xfrm>
          <a:custGeom>
            <a:avLst/>
            <a:gdLst/>
            <a:ahLst/>
            <a:cxnLst/>
            <a:rect r="r" b="b" t="t" l="l"/>
            <a:pathLst>
              <a:path h="1226436" w="1290985">
                <a:moveTo>
                  <a:pt x="0" y="0"/>
                </a:moveTo>
                <a:lnTo>
                  <a:pt x="1290985" y="0"/>
                </a:lnTo>
                <a:lnTo>
                  <a:pt x="1290985" y="1226436"/>
                </a:lnTo>
                <a:lnTo>
                  <a:pt x="0" y="12264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CACAC"/>
        </a:solidFill>
      </p:bgPr>
    </p:bg>
    <p:spTree>
      <p:nvGrpSpPr>
        <p:cNvPr id="1" name=""/>
        <p:cNvGrpSpPr/>
        <p:nvPr/>
      </p:nvGrpSpPr>
      <p:grpSpPr>
        <a:xfrm>
          <a:off x="0" y="0"/>
          <a:ext cx="0" cy="0"/>
          <a:chOff x="0" y="0"/>
          <a:chExt cx="0" cy="0"/>
        </a:xfrm>
      </p:grpSpPr>
      <p:sp>
        <p:nvSpPr>
          <p:cNvPr name="TextBox 2" id="2"/>
          <p:cNvSpPr txBox="true"/>
          <p:nvPr/>
        </p:nvSpPr>
        <p:spPr>
          <a:xfrm rot="0">
            <a:off x="1028700" y="1104900"/>
            <a:ext cx="6407433" cy="3348123"/>
          </a:xfrm>
          <a:prstGeom prst="rect">
            <a:avLst/>
          </a:prstGeom>
        </p:spPr>
        <p:txBody>
          <a:bodyPr anchor="t" rtlCol="false" tIns="0" lIns="0" bIns="0" rIns="0">
            <a:spAutoFit/>
          </a:bodyPr>
          <a:lstStyle/>
          <a:p>
            <a:pPr>
              <a:lnSpc>
                <a:spcPts val="8800"/>
              </a:lnSpc>
            </a:pPr>
            <a:r>
              <a:rPr lang="en-US" sz="8000">
                <a:solidFill>
                  <a:srgbClr val="202020"/>
                </a:solidFill>
                <a:latin typeface="Inter Bold"/>
              </a:rPr>
              <a:t>Основні риси RISC-V</a:t>
            </a:r>
          </a:p>
          <a:p>
            <a:pPr>
              <a:lnSpc>
                <a:spcPts val="8800"/>
              </a:lnSpc>
            </a:pPr>
          </a:p>
        </p:txBody>
      </p:sp>
      <p:grpSp>
        <p:nvGrpSpPr>
          <p:cNvPr name="Group 3" id="3"/>
          <p:cNvGrpSpPr/>
          <p:nvPr/>
        </p:nvGrpSpPr>
        <p:grpSpPr>
          <a:xfrm rot="0">
            <a:off x="8803256" y="1028700"/>
            <a:ext cx="8456044" cy="1950748"/>
            <a:chOff x="0" y="0"/>
            <a:chExt cx="11274726" cy="2600998"/>
          </a:xfrm>
        </p:grpSpPr>
        <p:sp>
          <p:nvSpPr>
            <p:cNvPr name="TextBox 4" id="4"/>
            <p:cNvSpPr txBox="true"/>
            <p:nvPr/>
          </p:nvSpPr>
          <p:spPr>
            <a:xfrm rot="0">
              <a:off x="0" y="-47625"/>
              <a:ext cx="11274726" cy="523899"/>
            </a:xfrm>
            <a:prstGeom prst="rect">
              <a:avLst/>
            </a:prstGeom>
          </p:spPr>
          <p:txBody>
            <a:bodyPr anchor="t" rtlCol="false" tIns="0" lIns="0" bIns="0" rIns="0">
              <a:spAutoFit/>
            </a:bodyPr>
            <a:lstStyle/>
            <a:p>
              <a:pPr>
                <a:lnSpc>
                  <a:spcPts val="3359"/>
                </a:lnSpc>
                <a:spcBef>
                  <a:spcPct val="0"/>
                </a:spcBef>
              </a:pPr>
              <a:r>
                <a:rPr lang="en-US" sz="2400">
                  <a:solidFill>
                    <a:srgbClr val="202020"/>
                  </a:solidFill>
                  <a:latin typeface="Inter Bold"/>
                </a:rPr>
                <a:t>Відкритість</a:t>
              </a:r>
            </a:p>
          </p:txBody>
        </p:sp>
        <p:sp>
          <p:nvSpPr>
            <p:cNvPr name="TextBox 5" id="5"/>
            <p:cNvSpPr txBox="true"/>
            <p:nvPr/>
          </p:nvSpPr>
          <p:spPr>
            <a:xfrm rot="0">
              <a:off x="0" y="644905"/>
              <a:ext cx="11274726" cy="1956093"/>
            </a:xfrm>
            <a:prstGeom prst="rect">
              <a:avLst/>
            </a:prstGeom>
          </p:spPr>
          <p:txBody>
            <a:bodyPr anchor="t" rtlCol="false" tIns="0" lIns="0" bIns="0" rIns="0">
              <a:spAutoFit/>
            </a:bodyPr>
            <a:lstStyle/>
            <a:p>
              <a:pPr>
                <a:lnSpc>
                  <a:spcPts val="2940"/>
                </a:lnSpc>
                <a:spcBef>
                  <a:spcPct val="0"/>
                </a:spcBef>
              </a:pPr>
              <a:r>
                <a:rPr lang="en-US" sz="2100">
                  <a:solidFill>
                    <a:srgbClr val="202020"/>
                  </a:solidFill>
                  <a:latin typeface="Inter"/>
                </a:rPr>
                <a:t>RISC-V розроблений як відкритий стандарт, і його специфікації доступні всім безкоштовно. Це означає, що будь-який бажаючий може використовувати, модифікувати та розгортати цю архітектуру для власних потреб.</a:t>
              </a:r>
            </a:p>
          </p:txBody>
        </p:sp>
      </p:grpSp>
      <p:grpSp>
        <p:nvGrpSpPr>
          <p:cNvPr name="Group 6" id="6"/>
          <p:cNvGrpSpPr/>
          <p:nvPr/>
        </p:nvGrpSpPr>
        <p:grpSpPr>
          <a:xfrm rot="0">
            <a:off x="8803256" y="3665452"/>
            <a:ext cx="8456044" cy="1575142"/>
            <a:chOff x="0" y="0"/>
            <a:chExt cx="11274726" cy="2100189"/>
          </a:xfrm>
        </p:grpSpPr>
        <p:sp>
          <p:nvSpPr>
            <p:cNvPr name="TextBox 7" id="7"/>
            <p:cNvSpPr txBox="true"/>
            <p:nvPr/>
          </p:nvSpPr>
          <p:spPr>
            <a:xfrm rot="0">
              <a:off x="0" y="-47625"/>
              <a:ext cx="11274726" cy="523899"/>
            </a:xfrm>
            <a:prstGeom prst="rect">
              <a:avLst/>
            </a:prstGeom>
          </p:spPr>
          <p:txBody>
            <a:bodyPr anchor="t" rtlCol="false" tIns="0" lIns="0" bIns="0" rIns="0">
              <a:spAutoFit/>
            </a:bodyPr>
            <a:lstStyle/>
            <a:p>
              <a:pPr>
                <a:lnSpc>
                  <a:spcPts val="3359"/>
                </a:lnSpc>
                <a:spcBef>
                  <a:spcPct val="0"/>
                </a:spcBef>
              </a:pPr>
              <a:r>
                <a:rPr lang="en-US" sz="2400">
                  <a:solidFill>
                    <a:srgbClr val="202020"/>
                  </a:solidFill>
                  <a:latin typeface="Inter Bold"/>
                </a:rPr>
                <a:t>Модульність</a:t>
              </a:r>
            </a:p>
          </p:txBody>
        </p:sp>
        <p:sp>
          <p:nvSpPr>
            <p:cNvPr name="TextBox 8" id="8"/>
            <p:cNvSpPr txBox="true"/>
            <p:nvPr/>
          </p:nvSpPr>
          <p:spPr>
            <a:xfrm rot="0">
              <a:off x="0" y="641374"/>
              <a:ext cx="11274726" cy="1458815"/>
            </a:xfrm>
            <a:prstGeom prst="rect">
              <a:avLst/>
            </a:prstGeom>
          </p:spPr>
          <p:txBody>
            <a:bodyPr anchor="t" rtlCol="false" tIns="0" lIns="0" bIns="0" rIns="0">
              <a:spAutoFit/>
            </a:bodyPr>
            <a:lstStyle/>
            <a:p>
              <a:pPr>
                <a:lnSpc>
                  <a:spcPts val="2940"/>
                </a:lnSpc>
                <a:spcBef>
                  <a:spcPct val="0"/>
                </a:spcBef>
              </a:pPr>
              <a:r>
                <a:rPr lang="en-US" sz="2100">
                  <a:solidFill>
                    <a:srgbClr val="202020"/>
                  </a:solidFill>
                  <a:latin typeface="Inter"/>
                </a:rPr>
                <a:t>RISC-V розділяє архітектуру на окремі рівні, такі як базовий, розширений та векторний, що дозволяє збирати різні конфігурації процесорів залежно від конкретних потреб.</a:t>
              </a:r>
            </a:p>
          </p:txBody>
        </p:sp>
      </p:grpSp>
      <p:grpSp>
        <p:nvGrpSpPr>
          <p:cNvPr name="Group 9" id="9"/>
          <p:cNvGrpSpPr/>
          <p:nvPr/>
        </p:nvGrpSpPr>
        <p:grpSpPr>
          <a:xfrm rot="0">
            <a:off x="8803256" y="5926394"/>
            <a:ext cx="8456044" cy="1549406"/>
            <a:chOff x="0" y="0"/>
            <a:chExt cx="11274726" cy="2065875"/>
          </a:xfrm>
        </p:grpSpPr>
        <p:sp>
          <p:nvSpPr>
            <p:cNvPr name="TextBox 10" id="10"/>
            <p:cNvSpPr txBox="true"/>
            <p:nvPr/>
          </p:nvSpPr>
          <p:spPr>
            <a:xfrm rot="0">
              <a:off x="0" y="-47625"/>
              <a:ext cx="11274726" cy="1081454"/>
            </a:xfrm>
            <a:prstGeom prst="rect">
              <a:avLst/>
            </a:prstGeom>
          </p:spPr>
          <p:txBody>
            <a:bodyPr anchor="t" rtlCol="false" tIns="0" lIns="0" bIns="0" rIns="0">
              <a:spAutoFit/>
            </a:bodyPr>
            <a:lstStyle/>
            <a:p>
              <a:pPr>
                <a:lnSpc>
                  <a:spcPts val="3359"/>
                </a:lnSpc>
              </a:pPr>
              <a:r>
                <a:rPr lang="en-US" sz="2399">
                  <a:solidFill>
                    <a:srgbClr val="202020"/>
                  </a:solidFill>
                  <a:latin typeface="Inter Bold"/>
                </a:rPr>
                <a:t>Ефективність</a:t>
              </a:r>
            </a:p>
            <a:p>
              <a:pPr>
                <a:lnSpc>
                  <a:spcPts val="3359"/>
                </a:lnSpc>
                <a:spcBef>
                  <a:spcPct val="0"/>
                </a:spcBef>
              </a:pPr>
            </a:p>
          </p:txBody>
        </p:sp>
        <p:sp>
          <p:nvSpPr>
            <p:cNvPr name="TextBox 11" id="11"/>
            <p:cNvSpPr txBox="true"/>
            <p:nvPr/>
          </p:nvSpPr>
          <p:spPr>
            <a:xfrm rot="0">
              <a:off x="0" y="607060"/>
              <a:ext cx="11274726" cy="1458815"/>
            </a:xfrm>
            <a:prstGeom prst="rect">
              <a:avLst/>
            </a:prstGeom>
          </p:spPr>
          <p:txBody>
            <a:bodyPr anchor="t" rtlCol="false" tIns="0" lIns="0" bIns="0" rIns="0">
              <a:spAutoFit/>
            </a:bodyPr>
            <a:lstStyle/>
            <a:p>
              <a:pPr>
                <a:lnSpc>
                  <a:spcPts val="2939"/>
                </a:lnSpc>
                <a:spcBef>
                  <a:spcPct val="0"/>
                </a:spcBef>
              </a:pPr>
              <a:r>
                <a:rPr lang="en-US" sz="2099">
                  <a:solidFill>
                    <a:srgbClr val="202020"/>
                  </a:solidFill>
                  <a:latin typeface="Inter"/>
                </a:rPr>
                <a:t>Основна ідея RISC - це зменшення числа інструкцій та спрощення архітектури процесора для підвищення продуктивності та зниження споживаної енергії.</a:t>
              </a:r>
            </a:p>
          </p:txBody>
        </p:sp>
      </p:grpSp>
      <p:sp>
        <p:nvSpPr>
          <p:cNvPr name="TextBox 12" id="12"/>
          <p:cNvSpPr txBox="true"/>
          <p:nvPr/>
        </p:nvSpPr>
        <p:spPr>
          <a:xfrm rot="0">
            <a:off x="1028700" y="9454346"/>
            <a:ext cx="2260316" cy="310885"/>
          </a:xfrm>
          <a:prstGeom prst="rect">
            <a:avLst/>
          </a:prstGeom>
        </p:spPr>
        <p:txBody>
          <a:bodyPr anchor="t" rtlCol="false" tIns="0" lIns="0" bIns="0" rIns="0">
            <a:spAutoFit/>
          </a:bodyPr>
          <a:lstStyle/>
          <a:p>
            <a:pPr>
              <a:lnSpc>
                <a:spcPts val="2520"/>
              </a:lnSpc>
              <a:spcBef>
                <a:spcPct val="0"/>
              </a:spcBef>
            </a:pPr>
            <a:r>
              <a:rPr lang="en-US" sz="1800">
                <a:solidFill>
                  <a:srgbClr val="F9F9FA"/>
                </a:solidFill>
                <a:latin typeface="Inter Bold"/>
              </a:rPr>
              <a:t>09</a:t>
            </a:r>
          </a:p>
        </p:txBody>
      </p:sp>
      <p:sp>
        <p:nvSpPr>
          <p:cNvPr name="Freeform 13" id="13"/>
          <p:cNvSpPr/>
          <p:nvPr/>
        </p:nvSpPr>
        <p:spPr>
          <a:xfrm flipH="false" flipV="false" rot="2876067">
            <a:off x="16121484" y="9545377"/>
            <a:ext cx="1392365" cy="1392365"/>
          </a:xfrm>
          <a:custGeom>
            <a:avLst/>
            <a:gdLst/>
            <a:ahLst/>
            <a:cxnLst/>
            <a:rect r="r" b="b" t="t" l="l"/>
            <a:pathLst>
              <a:path h="1392365" w="1392365">
                <a:moveTo>
                  <a:pt x="0" y="0"/>
                </a:moveTo>
                <a:lnTo>
                  <a:pt x="1392365" y="0"/>
                </a:lnTo>
                <a:lnTo>
                  <a:pt x="1392365" y="1392366"/>
                </a:lnTo>
                <a:lnTo>
                  <a:pt x="0" y="1392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419819" y="6032597"/>
            <a:ext cx="1769497" cy="1769497"/>
          </a:xfrm>
          <a:custGeom>
            <a:avLst/>
            <a:gdLst/>
            <a:ahLst/>
            <a:cxnLst/>
            <a:rect r="r" b="b" t="t" l="l"/>
            <a:pathLst>
              <a:path h="1769497" w="1769497">
                <a:moveTo>
                  <a:pt x="0" y="0"/>
                </a:moveTo>
                <a:lnTo>
                  <a:pt x="1769497" y="0"/>
                </a:lnTo>
                <a:lnTo>
                  <a:pt x="1769497" y="1769497"/>
                </a:lnTo>
                <a:lnTo>
                  <a:pt x="0" y="176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ACACAC"/>
        </a:solidFill>
      </p:bgPr>
    </p:bg>
    <p:spTree>
      <p:nvGrpSpPr>
        <p:cNvPr id="1" name=""/>
        <p:cNvGrpSpPr/>
        <p:nvPr/>
      </p:nvGrpSpPr>
      <p:grpSpPr>
        <a:xfrm>
          <a:off x="0" y="0"/>
          <a:ext cx="0" cy="0"/>
          <a:chOff x="0" y="0"/>
          <a:chExt cx="0" cy="0"/>
        </a:xfrm>
      </p:grpSpPr>
      <p:sp>
        <p:nvSpPr>
          <p:cNvPr name="AutoShape 2" id="2"/>
          <p:cNvSpPr/>
          <p:nvPr/>
        </p:nvSpPr>
        <p:spPr>
          <a:xfrm rot="0">
            <a:off x="1028700" y="4931323"/>
            <a:ext cx="16230600" cy="41142"/>
          </a:xfrm>
          <a:prstGeom prst="rect">
            <a:avLst/>
          </a:prstGeom>
          <a:solidFill>
            <a:srgbClr val="F9F9FA"/>
          </a:solidFill>
        </p:spPr>
      </p:sp>
      <p:grpSp>
        <p:nvGrpSpPr>
          <p:cNvPr name="Group 3" id="3"/>
          <p:cNvGrpSpPr/>
          <p:nvPr/>
        </p:nvGrpSpPr>
        <p:grpSpPr>
          <a:xfrm rot="0">
            <a:off x="2655541" y="4806778"/>
            <a:ext cx="290233" cy="290233"/>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02020"/>
            </a:solidFill>
          </p:spPr>
        </p:sp>
      </p:grpSp>
      <p:sp>
        <p:nvSpPr>
          <p:cNvPr name="TextBox 5" id="5"/>
          <p:cNvSpPr txBox="true"/>
          <p:nvPr/>
        </p:nvSpPr>
        <p:spPr>
          <a:xfrm rot="0">
            <a:off x="2627242" y="2734366"/>
            <a:ext cx="13033517" cy="1132974"/>
          </a:xfrm>
          <a:prstGeom prst="rect">
            <a:avLst/>
          </a:prstGeom>
        </p:spPr>
        <p:txBody>
          <a:bodyPr anchor="t" rtlCol="false" tIns="0" lIns="0" bIns="0" rIns="0">
            <a:spAutoFit/>
          </a:bodyPr>
          <a:lstStyle/>
          <a:p>
            <a:pPr algn="ctr">
              <a:lnSpc>
                <a:spcPts val="8800"/>
              </a:lnSpc>
            </a:pPr>
            <a:r>
              <a:rPr lang="en-US" sz="8000">
                <a:solidFill>
                  <a:srgbClr val="202020"/>
                </a:solidFill>
                <a:latin typeface="Inter Bold"/>
              </a:rPr>
              <a:t>PISK-V — МАЙБУТНЄ</a:t>
            </a:r>
          </a:p>
        </p:txBody>
      </p:sp>
      <p:sp>
        <p:nvSpPr>
          <p:cNvPr name="TextBox 6" id="6"/>
          <p:cNvSpPr txBox="true"/>
          <p:nvPr/>
        </p:nvSpPr>
        <p:spPr>
          <a:xfrm rot="0">
            <a:off x="1028700" y="5714163"/>
            <a:ext cx="3543916" cy="3750157"/>
          </a:xfrm>
          <a:prstGeom prst="rect">
            <a:avLst/>
          </a:prstGeom>
        </p:spPr>
        <p:txBody>
          <a:bodyPr anchor="t" rtlCol="false" tIns="0" lIns="0" bIns="0" rIns="0">
            <a:spAutoFit/>
          </a:bodyPr>
          <a:lstStyle/>
          <a:p>
            <a:pPr algn="ctr">
              <a:lnSpc>
                <a:spcPts val="3359"/>
              </a:lnSpc>
              <a:spcBef>
                <a:spcPct val="0"/>
              </a:spcBef>
            </a:pPr>
            <a:r>
              <a:rPr lang="en-US" sz="2400">
                <a:solidFill>
                  <a:srgbClr val="202020"/>
                </a:solidFill>
                <a:latin typeface="Inter Bold"/>
              </a:rPr>
              <a:t>Чіпи RISC-V вже почали з'являтися у навушниках, жорстких дисках та процесорах зі штучним інтелектом, а вже було відправлено 10 мільярдів ядер.</a:t>
            </a:r>
          </a:p>
        </p:txBody>
      </p:sp>
      <p:sp>
        <p:nvSpPr>
          <p:cNvPr name="TextBox 7" id="7"/>
          <p:cNvSpPr txBox="true"/>
          <p:nvPr/>
        </p:nvSpPr>
        <p:spPr>
          <a:xfrm rot="0">
            <a:off x="5257595" y="6019823"/>
            <a:ext cx="3543916" cy="2495660"/>
          </a:xfrm>
          <a:prstGeom prst="rect">
            <a:avLst/>
          </a:prstGeom>
        </p:spPr>
        <p:txBody>
          <a:bodyPr anchor="t" rtlCol="false" tIns="0" lIns="0" bIns="0" rIns="0">
            <a:spAutoFit/>
          </a:bodyPr>
          <a:lstStyle/>
          <a:p>
            <a:pPr algn="ctr">
              <a:lnSpc>
                <a:spcPts val="3359"/>
              </a:lnSpc>
              <a:spcBef>
                <a:spcPct val="0"/>
              </a:spcBef>
            </a:pPr>
            <a:r>
              <a:rPr lang="en-US" sz="2400">
                <a:solidFill>
                  <a:srgbClr val="202020"/>
                </a:solidFill>
                <a:latin typeface="Inter Bold"/>
              </a:rPr>
              <a:t>Компанії також працюють над проектами RISC-V для центрів обробки даних та космічних апаратів.</a:t>
            </a:r>
          </a:p>
        </p:txBody>
      </p:sp>
      <p:sp>
        <p:nvSpPr>
          <p:cNvPr name="TextBox 8" id="8"/>
          <p:cNvSpPr txBox="true"/>
          <p:nvPr/>
        </p:nvSpPr>
        <p:spPr>
          <a:xfrm rot="0">
            <a:off x="9487311" y="6324179"/>
            <a:ext cx="3543916" cy="1659328"/>
          </a:xfrm>
          <a:prstGeom prst="rect">
            <a:avLst/>
          </a:prstGeom>
        </p:spPr>
        <p:txBody>
          <a:bodyPr anchor="t" rtlCol="false" tIns="0" lIns="0" bIns="0" rIns="0">
            <a:spAutoFit/>
          </a:bodyPr>
          <a:lstStyle/>
          <a:p>
            <a:pPr algn="ctr">
              <a:lnSpc>
                <a:spcPts val="3359"/>
              </a:lnSpc>
              <a:spcBef>
                <a:spcPct val="0"/>
              </a:spcBef>
            </a:pPr>
            <a:r>
              <a:rPr lang="en-US" sz="2400">
                <a:solidFill>
                  <a:srgbClr val="202020"/>
                </a:solidFill>
                <a:latin typeface="Inter Bold"/>
              </a:rPr>
              <a:t>Прибічники RISC-V пророкують, що за кілька років чіпи будуть всюди.</a:t>
            </a:r>
          </a:p>
        </p:txBody>
      </p:sp>
      <p:sp>
        <p:nvSpPr>
          <p:cNvPr name="TextBox 9" id="9"/>
          <p:cNvSpPr txBox="true"/>
          <p:nvPr/>
        </p:nvSpPr>
        <p:spPr>
          <a:xfrm rot="0">
            <a:off x="13715384" y="5508143"/>
            <a:ext cx="3543916" cy="3750157"/>
          </a:xfrm>
          <a:prstGeom prst="rect">
            <a:avLst/>
          </a:prstGeom>
        </p:spPr>
        <p:txBody>
          <a:bodyPr anchor="t" rtlCol="false" tIns="0" lIns="0" bIns="0" rIns="0">
            <a:spAutoFit/>
          </a:bodyPr>
          <a:lstStyle/>
          <a:p>
            <a:pPr algn="ctr">
              <a:lnSpc>
                <a:spcPts val="3359"/>
              </a:lnSpc>
              <a:spcBef>
                <a:spcPct val="0"/>
              </a:spcBef>
            </a:pPr>
            <a:r>
              <a:rPr lang="en-US" sz="2400">
                <a:solidFill>
                  <a:srgbClr val="202020"/>
                </a:solidFill>
                <a:latin typeface="Inter Bold"/>
              </a:rPr>
              <a:t>Навколо RISC-V сформувалася активна спільнота розробників, яка розвиває та підтримує цю архітектуру. Це сприяє її поширенню та подальшому розвитку.</a:t>
            </a:r>
          </a:p>
        </p:txBody>
      </p:sp>
      <p:grpSp>
        <p:nvGrpSpPr>
          <p:cNvPr name="Group 10" id="10"/>
          <p:cNvGrpSpPr/>
          <p:nvPr/>
        </p:nvGrpSpPr>
        <p:grpSpPr>
          <a:xfrm rot="0">
            <a:off x="11132197" y="4806778"/>
            <a:ext cx="290233" cy="290233"/>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02020"/>
            </a:solidFill>
          </p:spPr>
        </p:sp>
      </p:grpSp>
      <p:grpSp>
        <p:nvGrpSpPr>
          <p:cNvPr name="Group 12" id="12"/>
          <p:cNvGrpSpPr/>
          <p:nvPr/>
        </p:nvGrpSpPr>
        <p:grpSpPr>
          <a:xfrm rot="0">
            <a:off x="6884436" y="4792947"/>
            <a:ext cx="290233" cy="317894"/>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14" id="14"/>
          <p:cNvGrpSpPr>
            <a:grpSpLocks noChangeAspect="true"/>
          </p:cNvGrpSpPr>
          <p:nvPr/>
        </p:nvGrpSpPr>
        <p:grpSpPr>
          <a:xfrm rot="0">
            <a:off x="6880891" y="4803233"/>
            <a:ext cx="293778" cy="293778"/>
            <a:chOff x="0" y="0"/>
            <a:chExt cx="1708150" cy="1708150"/>
          </a:xfrm>
        </p:grpSpPr>
        <p:sp>
          <p:nvSpPr>
            <p:cNvPr name="Freeform 15" id="15"/>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202020"/>
            </a:solidFill>
          </p:spPr>
        </p:sp>
      </p:grpSp>
      <p:grpSp>
        <p:nvGrpSpPr>
          <p:cNvPr name="Group 16" id="16"/>
          <p:cNvGrpSpPr/>
          <p:nvPr/>
        </p:nvGrpSpPr>
        <p:grpSpPr>
          <a:xfrm rot="0">
            <a:off x="15342225" y="4792947"/>
            <a:ext cx="290233" cy="317894"/>
            <a:chOff x="0" y="0"/>
            <a:chExt cx="6350000" cy="6350000"/>
          </a:xfrm>
        </p:grpSpPr>
        <p:sp>
          <p:nvSpPr>
            <p:cNvPr name="Freeform 17" id="1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18" id="18"/>
          <p:cNvGrpSpPr>
            <a:grpSpLocks noChangeAspect="true"/>
          </p:cNvGrpSpPr>
          <p:nvPr/>
        </p:nvGrpSpPr>
        <p:grpSpPr>
          <a:xfrm rot="0">
            <a:off x="15338681" y="4803233"/>
            <a:ext cx="293778" cy="293778"/>
            <a:chOff x="0" y="0"/>
            <a:chExt cx="1708150" cy="1708150"/>
          </a:xfrm>
        </p:grpSpPr>
        <p:sp>
          <p:nvSpPr>
            <p:cNvPr name="Freeform 19" id="19"/>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202020"/>
            </a:solidFill>
          </p:spPr>
        </p:sp>
      </p:grpSp>
      <p:sp>
        <p:nvSpPr>
          <p:cNvPr name="Freeform 20" id="20"/>
          <p:cNvSpPr/>
          <p:nvPr/>
        </p:nvSpPr>
        <p:spPr>
          <a:xfrm flipH="false" flipV="false" rot="0">
            <a:off x="-740797" y="1013299"/>
            <a:ext cx="1769497" cy="1769497"/>
          </a:xfrm>
          <a:custGeom>
            <a:avLst/>
            <a:gdLst/>
            <a:ahLst/>
            <a:cxnLst/>
            <a:rect r="r" b="b" t="t" l="l"/>
            <a:pathLst>
              <a:path h="1769497" w="1769497">
                <a:moveTo>
                  <a:pt x="0" y="0"/>
                </a:moveTo>
                <a:lnTo>
                  <a:pt x="1769497" y="0"/>
                </a:lnTo>
                <a:lnTo>
                  <a:pt x="1769497" y="1769498"/>
                </a:lnTo>
                <a:lnTo>
                  <a:pt x="0" y="17694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2876067">
            <a:off x="16394125" y="1348287"/>
            <a:ext cx="222659" cy="222659"/>
          </a:xfrm>
          <a:custGeom>
            <a:avLst/>
            <a:gdLst/>
            <a:ahLst/>
            <a:cxnLst/>
            <a:rect r="r" b="b" t="t" l="l"/>
            <a:pathLst>
              <a:path h="222659" w="222659">
                <a:moveTo>
                  <a:pt x="0" y="0"/>
                </a:moveTo>
                <a:lnTo>
                  <a:pt x="222659" y="0"/>
                </a:lnTo>
                <a:lnTo>
                  <a:pt x="222659" y="222659"/>
                </a:lnTo>
                <a:lnTo>
                  <a:pt x="0" y="2226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2876067">
            <a:off x="13078895" y="9367099"/>
            <a:ext cx="527690" cy="527690"/>
          </a:xfrm>
          <a:custGeom>
            <a:avLst/>
            <a:gdLst/>
            <a:ahLst/>
            <a:cxnLst/>
            <a:rect r="r" b="b" t="t" l="l"/>
            <a:pathLst>
              <a:path h="527690" w="527690">
                <a:moveTo>
                  <a:pt x="0" y="0"/>
                </a:moveTo>
                <a:lnTo>
                  <a:pt x="527690" y="0"/>
                </a:lnTo>
                <a:lnTo>
                  <a:pt x="527690" y="527690"/>
                </a:lnTo>
                <a:lnTo>
                  <a:pt x="0" y="5276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DAFvNTu7mnc</dc:identifier>
  <dcterms:modified xsi:type="dcterms:W3CDTF">2011-08-01T06:04:30Z</dcterms:modified>
  <cp:revision>1</cp:revision>
</cp:coreProperties>
</file>