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Inter" charset="1" panose="020B0502030000000004"/>
      <p:regular r:id="rId10"/>
    </p:embeddedFont>
    <p:embeddedFont>
      <p:font typeface="Inter Bold" charset="1" panose="020B0802030000000004"/>
      <p:regular r:id="rId11"/>
    </p:embeddedFont>
    <p:embeddedFont>
      <p:font typeface="Inter Italics" charset="1" panose="020B0502030000000004"/>
      <p:regular r:id="rId12"/>
    </p:embeddedFont>
    <p:embeddedFont>
      <p:font typeface="Inter Bold Italics" charset="1" panose="020B0802030000000004"/>
      <p:regular r:id="rId13"/>
    </p:embeddedFont>
    <p:embeddedFont>
      <p:font typeface="Inter Thin" charset="1" panose="020B0A02050000000004"/>
      <p:regular r:id="rId14"/>
    </p:embeddedFont>
    <p:embeddedFont>
      <p:font typeface="Inter Thin Italics" charset="1" panose="020B0A02050000000004"/>
      <p:regular r:id="rId15"/>
    </p:embeddedFont>
    <p:embeddedFont>
      <p:font typeface="Inter Extra-Light" charset="1" panose="02000503000000020004"/>
      <p:regular r:id="rId16"/>
    </p:embeddedFont>
    <p:embeddedFont>
      <p:font typeface="Inter Light" charset="1" panose="02000503000000020004"/>
      <p:regular r:id="rId17"/>
    </p:embeddedFont>
    <p:embeddedFont>
      <p:font typeface="Inter Medium" charset="1" panose="02000503000000020004"/>
      <p:regular r:id="rId18"/>
    </p:embeddedFont>
    <p:embeddedFont>
      <p:font typeface="Inter Semi-Bold" charset="1" panose="02000503000000020004"/>
      <p:regular r:id="rId19"/>
    </p:embeddedFont>
    <p:embeddedFont>
      <p:font typeface="Inter Ultra-Bold" charset="1" panose="02000503000000020004"/>
      <p:regular r:id="rId20"/>
    </p:embeddedFont>
    <p:embeddedFont>
      <p:font typeface="Inter Heavy" charset="1" panose="020005030000000200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02020"/>
        </a:solidFill>
      </p:bgPr>
    </p:bg>
    <p:spTree>
      <p:nvGrpSpPr>
        <p:cNvPr id="1" name=""/>
        <p:cNvGrpSpPr/>
        <p:nvPr/>
      </p:nvGrpSpPr>
      <p:grpSpPr>
        <a:xfrm>
          <a:off x="0" y="0"/>
          <a:ext cx="0" cy="0"/>
          <a:chOff x="0" y="0"/>
          <a:chExt cx="0" cy="0"/>
        </a:xfrm>
      </p:grpSpPr>
      <p:sp>
        <p:nvSpPr>
          <p:cNvPr name="Freeform 2" id="2"/>
          <p:cNvSpPr/>
          <p:nvPr/>
        </p:nvSpPr>
        <p:spPr>
          <a:xfrm flipH="false" flipV="false" rot="0">
            <a:off x="6019972" y="5847831"/>
            <a:ext cx="2092017" cy="2092017"/>
          </a:xfrm>
          <a:custGeom>
            <a:avLst/>
            <a:gdLst/>
            <a:ahLst/>
            <a:cxnLst/>
            <a:rect r="r" b="b" t="t" l="l"/>
            <a:pathLst>
              <a:path h="2092017" w="2092017">
                <a:moveTo>
                  <a:pt x="0" y="0"/>
                </a:moveTo>
                <a:lnTo>
                  <a:pt x="2092017" y="0"/>
                </a:lnTo>
                <a:lnTo>
                  <a:pt x="2092017" y="2092017"/>
                </a:lnTo>
                <a:lnTo>
                  <a:pt x="0" y="20920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1028700" y="8968067"/>
            <a:ext cx="16230600" cy="41142"/>
          </a:xfrm>
          <a:prstGeom prst="rect">
            <a:avLst/>
          </a:prstGeom>
          <a:solidFill>
            <a:srgbClr val="1B1B1B"/>
          </a:solidFill>
        </p:spPr>
      </p:sp>
      <p:sp>
        <p:nvSpPr>
          <p:cNvPr name="Freeform 4" id="4"/>
          <p:cNvSpPr/>
          <p:nvPr/>
        </p:nvSpPr>
        <p:spPr>
          <a:xfrm flipH="true" flipV="false" rot="0">
            <a:off x="6581514" y="3307673"/>
            <a:ext cx="11408554" cy="12831707"/>
          </a:xfrm>
          <a:custGeom>
            <a:avLst/>
            <a:gdLst/>
            <a:ahLst/>
            <a:cxnLst/>
            <a:rect r="r" b="b" t="t" l="l"/>
            <a:pathLst>
              <a:path h="12831707" w="11408554">
                <a:moveTo>
                  <a:pt x="11408554" y="0"/>
                </a:moveTo>
                <a:lnTo>
                  <a:pt x="0" y="0"/>
                </a:lnTo>
                <a:lnTo>
                  <a:pt x="0" y="12831706"/>
                </a:lnTo>
                <a:lnTo>
                  <a:pt x="11408554" y="12831706"/>
                </a:lnTo>
                <a:lnTo>
                  <a:pt x="1140855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1017022"/>
            <a:ext cx="11725667" cy="1739899"/>
          </a:xfrm>
          <a:prstGeom prst="rect">
            <a:avLst/>
          </a:prstGeom>
        </p:spPr>
        <p:txBody>
          <a:bodyPr anchor="t" rtlCol="false" tIns="0" lIns="0" bIns="0" rIns="0">
            <a:spAutoFit/>
          </a:bodyPr>
          <a:lstStyle/>
          <a:p>
            <a:pPr>
              <a:lnSpc>
                <a:spcPts val="12999"/>
              </a:lnSpc>
            </a:pPr>
            <a:r>
              <a:rPr lang="en-US" sz="12999">
                <a:solidFill>
                  <a:srgbClr val="FFFFFF"/>
                </a:solidFill>
                <a:latin typeface="Inter Bold"/>
              </a:rPr>
              <a:t>CRISPR-CAS9</a:t>
            </a:r>
          </a:p>
        </p:txBody>
      </p:sp>
      <p:grpSp>
        <p:nvGrpSpPr>
          <p:cNvPr name="Group 6" id="6"/>
          <p:cNvGrpSpPr>
            <a:grpSpLocks noChangeAspect="true"/>
          </p:cNvGrpSpPr>
          <p:nvPr/>
        </p:nvGrpSpPr>
        <p:grpSpPr>
          <a:xfrm rot="0">
            <a:off x="17667548" y="7235517"/>
            <a:ext cx="322520" cy="322520"/>
            <a:chOff x="0" y="0"/>
            <a:chExt cx="1708150" cy="1708150"/>
          </a:xfrm>
        </p:grpSpPr>
        <p:sp>
          <p:nvSpPr>
            <p:cNvPr name="Freeform 7" id="7"/>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p:spPr>
        </p:sp>
      </p:grpSp>
      <p:sp>
        <p:nvSpPr>
          <p:cNvPr name="Freeform 8" id="8"/>
          <p:cNvSpPr/>
          <p:nvPr/>
        </p:nvSpPr>
        <p:spPr>
          <a:xfrm flipH="false" flipV="false" rot="2876067">
            <a:off x="12848118" y="5941581"/>
            <a:ext cx="454703" cy="454703"/>
          </a:xfrm>
          <a:custGeom>
            <a:avLst/>
            <a:gdLst/>
            <a:ahLst/>
            <a:cxnLst/>
            <a:rect r="r" b="b" t="t" l="l"/>
            <a:pathLst>
              <a:path h="454703" w="454703">
                <a:moveTo>
                  <a:pt x="0" y="0"/>
                </a:moveTo>
                <a:lnTo>
                  <a:pt x="454703" y="0"/>
                </a:lnTo>
                <a:lnTo>
                  <a:pt x="454703" y="454704"/>
                </a:lnTo>
                <a:lnTo>
                  <a:pt x="0" y="454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a:grpSpLocks noChangeAspect="true"/>
          </p:cNvGrpSpPr>
          <p:nvPr/>
        </p:nvGrpSpPr>
        <p:grpSpPr>
          <a:xfrm rot="0">
            <a:off x="11170242" y="3652859"/>
            <a:ext cx="263753" cy="263753"/>
            <a:chOff x="0" y="0"/>
            <a:chExt cx="1708150" cy="1708150"/>
          </a:xfrm>
        </p:grpSpPr>
        <p:sp>
          <p:nvSpPr>
            <p:cNvPr name="Freeform 10" id="10"/>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p:spPr>
        </p:sp>
      </p:grpSp>
      <p:sp>
        <p:nvSpPr>
          <p:cNvPr name="Freeform 11" id="11"/>
          <p:cNvSpPr/>
          <p:nvPr/>
        </p:nvSpPr>
        <p:spPr>
          <a:xfrm flipH="false" flipV="false" rot="2876067">
            <a:off x="17348372" y="4259343"/>
            <a:ext cx="264617" cy="264617"/>
          </a:xfrm>
          <a:custGeom>
            <a:avLst/>
            <a:gdLst/>
            <a:ahLst/>
            <a:cxnLst/>
            <a:rect r="r" b="b" t="t" l="l"/>
            <a:pathLst>
              <a:path h="264617" w="264617">
                <a:moveTo>
                  <a:pt x="0" y="0"/>
                </a:moveTo>
                <a:lnTo>
                  <a:pt x="264617" y="0"/>
                </a:lnTo>
                <a:lnTo>
                  <a:pt x="264617" y="264617"/>
                </a:lnTo>
                <a:lnTo>
                  <a:pt x="0" y="2646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02020"/>
        </a:solidFill>
      </p:bgPr>
    </p:bg>
    <p:spTree>
      <p:nvGrpSpPr>
        <p:cNvPr id="1" name=""/>
        <p:cNvGrpSpPr/>
        <p:nvPr/>
      </p:nvGrpSpPr>
      <p:grpSpPr>
        <a:xfrm>
          <a:off x="0" y="0"/>
          <a:ext cx="0" cy="0"/>
          <a:chOff x="0" y="0"/>
          <a:chExt cx="0" cy="0"/>
        </a:xfrm>
      </p:grpSpPr>
      <p:sp>
        <p:nvSpPr>
          <p:cNvPr name="TextBox 2" id="2"/>
          <p:cNvSpPr txBox="true"/>
          <p:nvPr/>
        </p:nvSpPr>
        <p:spPr>
          <a:xfrm rot="0">
            <a:off x="1028700" y="1085850"/>
            <a:ext cx="3739737" cy="1152024"/>
          </a:xfrm>
          <a:prstGeom prst="rect">
            <a:avLst/>
          </a:prstGeom>
        </p:spPr>
        <p:txBody>
          <a:bodyPr anchor="t" rtlCol="false" tIns="0" lIns="0" bIns="0" rIns="0">
            <a:spAutoFit/>
          </a:bodyPr>
          <a:lstStyle/>
          <a:p>
            <a:pPr>
              <a:lnSpc>
                <a:spcPts val="8800"/>
              </a:lnSpc>
            </a:pPr>
            <a:r>
              <a:rPr lang="en-US" sz="8000">
                <a:solidFill>
                  <a:srgbClr val="FFFFFF"/>
                </a:solidFill>
                <a:latin typeface="Inter Bold"/>
              </a:rPr>
              <a:t>Історія</a:t>
            </a:r>
          </a:p>
        </p:txBody>
      </p:sp>
      <p:sp>
        <p:nvSpPr>
          <p:cNvPr name="TextBox 3" id="3"/>
          <p:cNvSpPr txBox="true"/>
          <p:nvPr/>
        </p:nvSpPr>
        <p:spPr>
          <a:xfrm rot="0">
            <a:off x="1028700" y="3353801"/>
            <a:ext cx="7479474" cy="2604996"/>
          </a:xfrm>
          <a:prstGeom prst="rect">
            <a:avLst/>
          </a:prstGeom>
        </p:spPr>
        <p:txBody>
          <a:bodyPr anchor="t" rtlCol="false" tIns="0" lIns="0" bIns="0" rIns="0">
            <a:spAutoFit/>
          </a:bodyPr>
          <a:lstStyle/>
          <a:p>
            <a:pPr>
              <a:lnSpc>
                <a:spcPts val="2939"/>
              </a:lnSpc>
              <a:spcBef>
                <a:spcPct val="0"/>
              </a:spcBef>
            </a:pPr>
            <a:r>
              <a:rPr lang="en-US" sz="2099">
                <a:solidFill>
                  <a:srgbClr val="ACACAC"/>
                </a:solidFill>
                <a:latin typeface="Inter"/>
              </a:rPr>
              <a:t>Історія CRISPR розпочалася у 1987 році, коли японський вчений Ясунорі Ісимура помітив деякі незвичайні повтори в геномі бактерії Escherichia coli. Подібні повтори спостерігалися в інших бактеріях, і вони були названі "кластеризованими регулярно інтерсперсованими короткими паліндромними повторами" або CRISPR.</a:t>
            </a:r>
          </a:p>
        </p:txBody>
      </p:sp>
      <p:sp>
        <p:nvSpPr>
          <p:cNvPr name="TextBox 4" id="4"/>
          <p:cNvSpPr txBox="true"/>
          <p:nvPr/>
        </p:nvSpPr>
        <p:spPr>
          <a:xfrm rot="0">
            <a:off x="1028700" y="6623213"/>
            <a:ext cx="7479474" cy="1859078"/>
          </a:xfrm>
          <a:prstGeom prst="rect">
            <a:avLst/>
          </a:prstGeom>
        </p:spPr>
        <p:txBody>
          <a:bodyPr anchor="t" rtlCol="false" tIns="0" lIns="0" bIns="0" rIns="0">
            <a:spAutoFit/>
          </a:bodyPr>
          <a:lstStyle/>
          <a:p>
            <a:pPr>
              <a:lnSpc>
                <a:spcPts val="2939"/>
              </a:lnSpc>
              <a:spcBef>
                <a:spcPct val="0"/>
              </a:spcBef>
            </a:pPr>
            <a:r>
              <a:rPr lang="en-US" sz="2099">
                <a:solidFill>
                  <a:srgbClr val="ACACAC"/>
                </a:solidFill>
                <a:latin typeface="Inter"/>
              </a:rPr>
              <a:t>Протягом багатьох років функція CRISPR залишалася загадковою. Вчені не розуміли, для чого бактерії зберігають ці повтори. Однак вони почали підозрювати, що це має щось спільне з бактеріальним імунітетом.</a:t>
            </a:r>
          </a:p>
        </p:txBody>
      </p:sp>
      <p:sp>
        <p:nvSpPr>
          <p:cNvPr name="AutoShape 5" id="5"/>
          <p:cNvSpPr/>
          <p:nvPr/>
        </p:nvSpPr>
        <p:spPr>
          <a:xfrm rot="0">
            <a:off x="1028700" y="8968067"/>
            <a:ext cx="16230600" cy="41142"/>
          </a:xfrm>
          <a:prstGeom prst="rect">
            <a:avLst/>
          </a:prstGeom>
          <a:solidFill>
            <a:srgbClr val="FFFFFF"/>
          </a:solidFill>
        </p:spPr>
      </p:sp>
      <p:sp>
        <p:nvSpPr>
          <p:cNvPr name="TextBox 6" id="6"/>
          <p:cNvSpPr txBox="true"/>
          <p:nvPr/>
        </p:nvSpPr>
        <p:spPr>
          <a:xfrm rot="0">
            <a:off x="1028700" y="9454346"/>
            <a:ext cx="2260316" cy="310885"/>
          </a:xfrm>
          <a:prstGeom prst="rect">
            <a:avLst/>
          </a:prstGeom>
        </p:spPr>
        <p:txBody>
          <a:bodyPr anchor="t" rtlCol="false" tIns="0" lIns="0" bIns="0" rIns="0">
            <a:spAutoFit/>
          </a:bodyPr>
          <a:lstStyle/>
          <a:p>
            <a:pPr>
              <a:lnSpc>
                <a:spcPts val="2520"/>
              </a:lnSpc>
              <a:spcBef>
                <a:spcPct val="0"/>
              </a:spcBef>
            </a:pPr>
            <a:r>
              <a:rPr lang="en-US" sz="1800">
                <a:solidFill>
                  <a:srgbClr val="FFFFFF"/>
                </a:solidFill>
                <a:latin typeface="Inter Bold"/>
              </a:rPr>
              <a:t>02</a:t>
            </a:r>
          </a:p>
        </p:txBody>
      </p:sp>
      <p:sp>
        <p:nvSpPr>
          <p:cNvPr name="Freeform 7" id="7"/>
          <p:cNvSpPr/>
          <p:nvPr/>
        </p:nvSpPr>
        <p:spPr>
          <a:xfrm flipH="false" flipV="false" rot="0">
            <a:off x="16509264" y="-297613"/>
            <a:ext cx="1769497" cy="1769497"/>
          </a:xfrm>
          <a:custGeom>
            <a:avLst/>
            <a:gdLst/>
            <a:ahLst/>
            <a:cxnLst/>
            <a:rect r="r" b="b" t="t" l="l"/>
            <a:pathLst>
              <a:path h="1769497" w="1769497">
                <a:moveTo>
                  <a:pt x="0" y="0"/>
                </a:moveTo>
                <a:lnTo>
                  <a:pt x="1769497" y="0"/>
                </a:lnTo>
                <a:lnTo>
                  <a:pt x="1769497" y="1769497"/>
                </a:lnTo>
                <a:lnTo>
                  <a:pt x="0" y="1769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a:grpSpLocks noChangeAspect="true"/>
          </p:cNvGrpSpPr>
          <p:nvPr/>
        </p:nvGrpSpPr>
        <p:grpSpPr>
          <a:xfrm rot="0">
            <a:off x="15293982" y="510935"/>
            <a:ext cx="351483" cy="351483"/>
            <a:chOff x="0" y="0"/>
            <a:chExt cx="1708150" cy="1708150"/>
          </a:xfrm>
        </p:grpSpPr>
        <p:sp>
          <p:nvSpPr>
            <p:cNvPr name="Freeform 9" id="9"/>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p:spPr>
        </p:sp>
      </p:grpSp>
      <p:sp>
        <p:nvSpPr>
          <p:cNvPr name="Freeform 10" id="10"/>
          <p:cNvSpPr/>
          <p:nvPr/>
        </p:nvSpPr>
        <p:spPr>
          <a:xfrm flipH="false" flipV="false" rot="2876067">
            <a:off x="10985329" y="1066245"/>
            <a:ext cx="988590" cy="988590"/>
          </a:xfrm>
          <a:custGeom>
            <a:avLst/>
            <a:gdLst/>
            <a:ahLst/>
            <a:cxnLst/>
            <a:rect r="r" b="b" t="t" l="l"/>
            <a:pathLst>
              <a:path h="988590" w="988590">
                <a:moveTo>
                  <a:pt x="0" y="0"/>
                </a:moveTo>
                <a:lnTo>
                  <a:pt x="988590" y="0"/>
                </a:lnTo>
                <a:lnTo>
                  <a:pt x="988590" y="988591"/>
                </a:lnTo>
                <a:lnTo>
                  <a:pt x="0" y="9885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2876067">
            <a:off x="17208279" y="3291535"/>
            <a:ext cx="371467" cy="371467"/>
          </a:xfrm>
          <a:custGeom>
            <a:avLst/>
            <a:gdLst/>
            <a:ahLst/>
            <a:cxnLst/>
            <a:rect r="r" b="b" t="t" l="l"/>
            <a:pathLst>
              <a:path h="371467" w="371467">
                <a:moveTo>
                  <a:pt x="0" y="0"/>
                </a:moveTo>
                <a:lnTo>
                  <a:pt x="371467" y="0"/>
                </a:lnTo>
                <a:lnTo>
                  <a:pt x="371467" y="371467"/>
                </a:lnTo>
                <a:lnTo>
                  <a:pt x="0" y="3714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2" id="12"/>
          <p:cNvGrpSpPr>
            <a:grpSpLocks noChangeAspect="true"/>
          </p:cNvGrpSpPr>
          <p:nvPr/>
        </p:nvGrpSpPr>
        <p:grpSpPr>
          <a:xfrm rot="0">
            <a:off x="13844084" y="2320252"/>
            <a:ext cx="218133" cy="218133"/>
            <a:chOff x="0" y="0"/>
            <a:chExt cx="1708150" cy="1708150"/>
          </a:xfrm>
        </p:grpSpPr>
        <p:sp>
          <p:nvSpPr>
            <p:cNvPr name="Freeform 13" id="13"/>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p:spPr>
        </p:sp>
      </p:grpSp>
      <p:sp>
        <p:nvSpPr>
          <p:cNvPr name="TextBox 14" id="14"/>
          <p:cNvSpPr txBox="true"/>
          <p:nvPr/>
        </p:nvSpPr>
        <p:spPr>
          <a:xfrm rot="0">
            <a:off x="9144000" y="4632486"/>
            <a:ext cx="7479474" cy="2232037"/>
          </a:xfrm>
          <a:prstGeom prst="rect">
            <a:avLst/>
          </a:prstGeom>
        </p:spPr>
        <p:txBody>
          <a:bodyPr anchor="t" rtlCol="false" tIns="0" lIns="0" bIns="0" rIns="0">
            <a:spAutoFit/>
          </a:bodyPr>
          <a:lstStyle/>
          <a:p>
            <a:pPr>
              <a:lnSpc>
                <a:spcPts val="2939"/>
              </a:lnSpc>
              <a:spcBef>
                <a:spcPct val="0"/>
              </a:spcBef>
            </a:pPr>
            <a:r>
              <a:rPr lang="en-US" sz="2099">
                <a:solidFill>
                  <a:srgbClr val="ACACAC"/>
                </a:solidFill>
                <a:latin typeface="Inter"/>
              </a:rPr>
              <a:t>У 2007 році команда вчених показала, що CRISPR функціонує як система імунітету бактерій проти вірусів. Бактерії використовують CRISPR для збереження фрагментів ДНК вірусів, що вони раніше зустріли, і використовують ці фрагменти для відсторонення вірусів при наступних інфекціях.</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02020"/>
        </a:solidFill>
      </p:bgPr>
    </p:bg>
    <p:spTree>
      <p:nvGrpSpPr>
        <p:cNvPr id="1" name=""/>
        <p:cNvGrpSpPr/>
        <p:nvPr/>
      </p:nvGrpSpPr>
      <p:grpSpPr>
        <a:xfrm>
          <a:off x="0" y="0"/>
          <a:ext cx="0" cy="0"/>
          <a:chOff x="0" y="0"/>
          <a:chExt cx="0" cy="0"/>
        </a:xfrm>
      </p:grpSpPr>
      <p:sp>
        <p:nvSpPr>
          <p:cNvPr name="AutoShape 2" id="2"/>
          <p:cNvSpPr/>
          <p:nvPr/>
        </p:nvSpPr>
        <p:spPr>
          <a:xfrm rot="0">
            <a:off x="1028700" y="8968067"/>
            <a:ext cx="16230600" cy="41142"/>
          </a:xfrm>
          <a:prstGeom prst="rect">
            <a:avLst/>
          </a:prstGeom>
          <a:solidFill>
            <a:srgbClr val="F9F9FA"/>
          </a:solidFill>
        </p:spPr>
      </p:sp>
      <p:sp>
        <p:nvSpPr>
          <p:cNvPr name="TextBox 3" id="3"/>
          <p:cNvSpPr txBox="true"/>
          <p:nvPr/>
        </p:nvSpPr>
        <p:spPr>
          <a:xfrm rot="0">
            <a:off x="1028700" y="9454346"/>
            <a:ext cx="2260316" cy="310885"/>
          </a:xfrm>
          <a:prstGeom prst="rect">
            <a:avLst/>
          </a:prstGeom>
        </p:spPr>
        <p:txBody>
          <a:bodyPr anchor="t" rtlCol="false" tIns="0" lIns="0" bIns="0" rIns="0">
            <a:spAutoFit/>
          </a:bodyPr>
          <a:lstStyle/>
          <a:p>
            <a:pPr>
              <a:lnSpc>
                <a:spcPts val="2520"/>
              </a:lnSpc>
              <a:spcBef>
                <a:spcPct val="0"/>
              </a:spcBef>
            </a:pPr>
            <a:r>
              <a:rPr lang="en-US" sz="1800">
                <a:solidFill>
                  <a:srgbClr val="F9F9FA"/>
                </a:solidFill>
                <a:latin typeface="Inter Bold"/>
              </a:rPr>
              <a:t>03</a:t>
            </a:r>
          </a:p>
        </p:txBody>
      </p:sp>
      <p:sp>
        <p:nvSpPr>
          <p:cNvPr name="TextBox 4" id="4"/>
          <p:cNvSpPr txBox="true"/>
          <p:nvPr/>
        </p:nvSpPr>
        <p:spPr>
          <a:xfrm rot="0">
            <a:off x="3169208" y="3125250"/>
            <a:ext cx="11949584" cy="1152024"/>
          </a:xfrm>
          <a:prstGeom prst="rect">
            <a:avLst/>
          </a:prstGeom>
        </p:spPr>
        <p:txBody>
          <a:bodyPr anchor="t" rtlCol="false" tIns="0" lIns="0" bIns="0" rIns="0">
            <a:spAutoFit/>
          </a:bodyPr>
          <a:lstStyle/>
          <a:p>
            <a:pPr algn="ctr">
              <a:lnSpc>
                <a:spcPts val="8800"/>
              </a:lnSpc>
            </a:pPr>
            <a:r>
              <a:rPr lang="en-US" sz="8000">
                <a:solidFill>
                  <a:srgbClr val="F9F9FA"/>
                </a:solidFill>
                <a:latin typeface="Inter Bold"/>
              </a:rPr>
              <a:t>Що таке CRISPR-Cas9?</a:t>
            </a:r>
          </a:p>
        </p:txBody>
      </p:sp>
      <p:sp>
        <p:nvSpPr>
          <p:cNvPr name="TextBox 5" id="5"/>
          <p:cNvSpPr txBox="true"/>
          <p:nvPr/>
        </p:nvSpPr>
        <p:spPr>
          <a:xfrm rot="0">
            <a:off x="3710485" y="5215092"/>
            <a:ext cx="11216479" cy="2293092"/>
          </a:xfrm>
          <a:prstGeom prst="rect">
            <a:avLst/>
          </a:prstGeom>
        </p:spPr>
        <p:txBody>
          <a:bodyPr anchor="t" rtlCol="false" tIns="0" lIns="0" bIns="0" rIns="0">
            <a:spAutoFit/>
          </a:bodyPr>
          <a:lstStyle/>
          <a:p>
            <a:pPr algn="ctr">
              <a:lnSpc>
                <a:spcPts val="3034"/>
              </a:lnSpc>
              <a:spcBef>
                <a:spcPct val="0"/>
              </a:spcBef>
            </a:pPr>
            <a:r>
              <a:rPr lang="en-US" sz="2167">
                <a:solidFill>
                  <a:srgbClr val="ACACAC"/>
                </a:solidFill>
                <a:latin typeface="Inter"/>
              </a:rPr>
              <a:t>Як ви вже знаєте, CRIS</a:t>
            </a:r>
            <a:r>
              <a:rPr lang="en-US" sz="2167">
                <a:solidFill>
                  <a:srgbClr val="ACACAC"/>
                </a:solidFill>
                <a:latin typeface="Inter"/>
              </a:rPr>
              <a:t>PR - це рядки коротких повторів і інтерсперсованих сегментів у геному бактерій та археїв</a:t>
            </a:r>
            <a:r>
              <a:rPr lang="en-US" sz="2167">
                <a:solidFill>
                  <a:srgbClr val="ACACAC"/>
                </a:solidFill>
                <a:latin typeface="Inter"/>
              </a:rPr>
              <a:t>.</a:t>
            </a:r>
          </a:p>
          <a:p>
            <a:pPr algn="ctr">
              <a:lnSpc>
                <a:spcPts val="3034"/>
              </a:lnSpc>
              <a:spcBef>
                <a:spcPct val="0"/>
              </a:spcBef>
            </a:pPr>
          </a:p>
          <a:p>
            <a:pPr algn="ctr">
              <a:lnSpc>
                <a:spcPts val="3034"/>
              </a:lnSpc>
              <a:spcBef>
                <a:spcPct val="0"/>
              </a:spcBef>
            </a:pPr>
            <a:r>
              <a:rPr lang="en-US" sz="2167">
                <a:solidFill>
                  <a:srgbClr val="ACACAC"/>
                </a:solidFill>
                <a:latin typeface="Inter"/>
              </a:rPr>
              <a:t>Cas9 - це білок, який асоціюється з CRISPR і використовується для точного редагування генетичних послідовностей.</a:t>
            </a:r>
          </a:p>
          <a:p>
            <a:pPr algn="ctr">
              <a:lnSpc>
                <a:spcPts val="3034"/>
              </a:lnSpc>
              <a:spcBef>
                <a:spcPct val="0"/>
              </a:spcBef>
            </a:pPr>
          </a:p>
        </p:txBody>
      </p:sp>
      <p:sp>
        <p:nvSpPr>
          <p:cNvPr name="Freeform 6" id="6"/>
          <p:cNvSpPr/>
          <p:nvPr/>
        </p:nvSpPr>
        <p:spPr>
          <a:xfrm flipH="false" flipV="false" rot="2876067">
            <a:off x="16174940" y="1411178"/>
            <a:ext cx="527690" cy="527690"/>
          </a:xfrm>
          <a:custGeom>
            <a:avLst/>
            <a:gdLst/>
            <a:ahLst/>
            <a:cxnLst/>
            <a:rect r="r" b="b" t="t" l="l"/>
            <a:pathLst>
              <a:path h="527690" w="527690">
                <a:moveTo>
                  <a:pt x="0" y="0"/>
                </a:moveTo>
                <a:lnTo>
                  <a:pt x="527690" y="0"/>
                </a:lnTo>
                <a:lnTo>
                  <a:pt x="527690" y="527690"/>
                </a:lnTo>
                <a:lnTo>
                  <a:pt x="0" y="527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a:grpSpLocks noChangeAspect="true"/>
          </p:cNvGrpSpPr>
          <p:nvPr/>
        </p:nvGrpSpPr>
        <p:grpSpPr>
          <a:xfrm rot="0">
            <a:off x="1474960" y="6853679"/>
            <a:ext cx="218133" cy="218133"/>
            <a:chOff x="0" y="0"/>
            <a:chExt cx="1708150" cy="1708150"/>
          </a:xfrm>
        </p:grpSpPr>
        <p:sp>
          <p:nvSpPr>
            <p:cNvPr name="Freeform 8" id="8"/>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ACACAC"/>
            </a:solidFill>
          </p:spPr>
        </p:sp>
      </p:grpSp>
      <p:sp>
        <p:nvSpPr>
          <p:cNvPr name="Freeform 9" id="9"/>
          <p:cNvSpPr/>
          <p:nvPr/>
        </p:nvSpPr>
        <p:spPr>
          <a:xfrm flipH="false" flipV="false" rot="5400000">
            <a:off x="6036710" y="-884749"/>
            <a:ext cx="1769497" cy="1769497"/>
          </a:xfrm>
          <a:custGeom>
            <a:avLst/>
            <a:gdLst/>
            <a:ahLst/>
            <a:cxnLst/>
            <a:rect r="r" b="b" t="t" l="l"/>
            <a:pathLst>
              <a:path h="1769497" w="1769497">
                <a:moveTo>
                  <a:pt x="0" y="0"/>
                </a:moveTo>
                <a:lnTo>
                  <a:pt x="1769498" y="0"/>
                </a:lnTo>
                <a:lnTo>
                  <a:pt x="1769498" y="1769498"/>
                </a:lnTo>
                <a:lnTo>
                  <a:pt x="0" y="17694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7403251" y="6524700"/>
            <a:ext cx="1769497" cy="1769497"/>
          </a:xfrm>
          <a:custGeom>
            <a:avLst/>
            <a:gdLst/>
            <a:ahLst/>
            <a:cxnLst/>
            <a:rect r="r" b="b" t="t" l="l"/>
            <a:pathLst>
              <a:path h="1769497" w="1769497">
                <a:moveTo>
                  <a:pt x="0" y="0"/>
                </a:moveTo>
                <a:lnTo>
                  <a:pt x="1769498" y="0"/>
                </a:lnTo>
                <a:lnTo>
                  <a:pt x="1769498" y="1769497"/>
                </a:lnTo>
                <a:lnTo>
                  <a:pt x="0" y="17694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02020"/>
        </a:solidFill>
      </p:bgPr>
    </p:bg>
    <p:spTree>
      <p:nvGrpSpPr>
        <p:cNvPr id="1" name=""/>
        <p:cNvGrpSpPr/>
        <p:nvPr/>
      </p:nvGrpSpPr>
      <p:grpSpPr>
        <a:xfrm>
          <a:off x="0" y="0"/>
          <a:ext cx="0" cy="0"/>
          <a:chOff x="0" y="0"/>
          <a:chExt cx="0" cy="0"/>
        </a:xfrm>
      </p:grpSpPr>
      <p:sp>
        <p:nvSpPr>
          <p:cNvPr name="TextBox 2" id="2"/>
          <p:cNvSpPr txBox="true"/>
          <p:nvPr/>
        </p:nvSpPr>
        <p:spPr>
          <a:xfrm rot="0">
            <a:off x="1028700" y="2591460"/>
            <a:ext cx="5270540" cy="4502150"/>
          </a:xfrm>
          <a:prstGeom prst="rect">
            <a:avLst/>
          </a:prstGeom>
        </p:spPr>
        <p:txBody>
          <a:bodyPr anchor="t" rtlCol="false" tIns="0" lIns="0" bIns="0" rIns="0">
            <a:spAutoFit/>
          </a:bodyPr>
          <a:lstStyle/>
          <a:p>
            <a:pPr>
              <a:lnSpc>
                <a:spcPts val="8800"/>
              </a:lnSpc>
            </a:pPr>
            <a:r>
              <a:rPr lang="en-US" sz="8000">
                <a:solidFill>
                  <a:srgbClr val="FFFFFF"/>
                </a:solidFill>
                <a:latin typeface="Inter Bold"/>
              </a:rPr>
              <a:t>Що ми можемо ним зробити?</a:t>
            </a:r>
          </a:p>
        </p:txBody>
      </p:sp>
      <p:sp>
        <p:nvSpPr>
          <p:cNvPr name="TextBox 3" id="3"/>
          <p:cNvSpPr txBox="true"/>
          <p:nvPr/>
        </p:nvSpPr>
        <p:spPr>
          <a:xfrm rot="0">
            <a:off x="6565279" y="3492388"/>
            <a:ext cx="3097974" cy="1486120"/>
          </a:xfrm>
          <a:prstGeom prst="rect">
            <a:avLst/>
          </a:prstGeom>
        </p:spPr>
        <p:txBody>
          <a:bodyPr anchor="t" rtlCol="false" tIns="0" lIns="0" bIns="0" rIns="0">
            <a:spAutoFit/>
          </a:bodyPr>
          <a:lstStyle/>
          <a:p>
            <a:pPr>
              <a:lnSpc>
                <a:spcPts val="2939"/>
              </a:lnSpc>
              <a:spcBef>
                <a:spcPct val="0"/>
              </a:spcBef>
            </a:pPr>
            <a:r>
              <a:rPr lang="en-US" sz="2099">
                <a:solidFill>
                  <a:srgbClr val="ACACAC"/>
                </a:solidFill>
                <a:latin typeface="Inter"/>
              </a:rPr>
              <a:t>CRIS</a:t>
            </a:r>
            <a:r>
              <a:rPr lang="en-US" sz="2099">
                <a:solidFill>
                  <a:srgbClr val="ACACAC"/>
                </a:solidFill>
                <a:latin typeface="Inter"/>
              </a:rPr>
              <a:t>PR-Cas9</a:t>
            </a:r>
            <a:r>
              <a:rPr lang="en-US" sz="2099">
                <a:solidFill>
                  <a:srgbClr val="ACACAC"/>
                </a:solidFill>
                <a:latin typeface="Inter"/>
              </a:rPr>
              <a:t> дозволяє точно редагувати гени в організмах.</a:t>
            </a:r>
          </a:p>
          <a:p>
            <a:pPr>
              <a:lnSpc>
                <a:spcPts val="2940"/>
              </a:lnSpc>
              <a:spcBef>
                <a:spcPct val="0"/>
              </a:spcBef>
            </a:pPr>
          </a:p>
        </p:txBody>
      </p:sp>
      <p:sp>
        <p:nvSpPr>
          <p:cNvPr name="TextBox 4" id="4"/>
          <p:cNvSpPr txBox="true"/>
          <p:nvPr/>
        </p:nvSpPr>
        <p:spPr>
          <a:xfrm rot="0">
            <a:off x="10363302" y="5095875"/>
            <a:ext cx="3097974" cy="2604996"/>
          </a:xfrm>
          <a:prstGeom prst="rect">
            <a:avLst/>
          </a:prstGeom>
        </p:spPr>
        <p:txBody>
          <a:bodyPr anchor="t" rtlCol="false" tIns="0" lIns="0" bIns="0" rIns="0">
            <a:spAutoFit/>
          </a:bodyPr>
          <a:lstStyle/>
          <a:p>
            <a:pPr>
              <a:lnSpc>
                <a:spcPts val="2939"/>
              </a:lnSpc>
              <a:spcBef>
                <a:spcPct val="0"/>
              </a:spcBef>
            </a:pPr>
            <a:r>
              <a:rPr lang="en-US" sz="2099">
                <a:solidFill>
                  <a:srgbClr val="ACACAC"/>
                </a:solidFill>
                <a:latin typeface="Inter"/>
              </a:rPr>
              <a:t>За</a:t>
            </a:r>
            <a:r>
              <a:rPr lang="en-US" sz="2099">
                <a:solidFill>
                  <a:srgbClr val="ACACAC"/>
                </a:solidFill>
                <a:latin typeface="Inter"/>
              </a:rPr>
              <a:t> допомогою цієї технології можна вставляти, видаляти або замінювати</a:t>
            </a:r>
            <a:r>
              <a:rPr lang="en-US" sz="2099">
                <a:solidFill>
                  <a:srgbClr val="ACACAC"/>
                </a:solidFill>
                <a:latin typeface="Inter"/>
              </a:rPr>
              <a:t> конкретні генетичні послідовності.</a:t>
            </a:r>
          </a:p>
          <a:p>
            <a:pPr>
              <a:lnSpc>
                <a:spcPts val="2940"/>
              </a:lnSpc>
              <a:spcBef>
                <a:spcPct val="0"/>
              </a:spcBef>
            </a:pPr>
          </a:p>
        </p:txBody>
      </p:sp>
      <p:sp>
        <p:nvSpPr>
          <p:cNvPr name="TextBox 5" id="5"/>
          <p:cNvSpPr txBox="true"/>
          <p:nvPr/>
        </p:nvSpPr>
        <p:spPr>
          <a:xfrm rot="0">
            <a:off x="14156601" y="3119429"/>
            <a:ext cx="3097974" cy="2232037"/>
          </a:xfrm>
          <a:prstGeom prst="rect">
            <a:avLst/>
          </a:prstGeom>
        </p:spPr>
        <p:txBody>
          <a:bodyPr anchor="t" rtlCol="false" tIns="0" lIns="0" bIns="0" rIns="0">
            <a:spAutoFit/>
          </a:bodyPr>
          <a:lstStyle/>
          <a:p>
            <a:pPr>
              <a:lnSpc>
                <a:spcPts val="2939"/>
              </a:lnSpc>
              <a:spcBef>
                <a:spcPct val="0"/>
              </a:spcBef>
            </a:pPr>
            <a:r>
              <a:rPr lang="en-US" sz="2099">
                <a:solidFill>
                  <a:srgbClr val="ACACAC"/>
                </a:solidFill>
                <a:latin typeface="Inter"/>
              </a:rPr>
              <a:t>Ця технологія відкриває можливість для зміни генетичних характеристик та лікування різних захворювань.</a:t>
            </a:r>
          </a:p>
        </p:txBody>
      </p:sp>
      <p:sp>
        <p:nvSpPr>
          <p:cNvPr name="AutoShape 6" id="6"/>
          <p:cNvSpPr/>
          <p:nvPr/>
        </p:nvSpPr>
        <p:spPr>
          <a:xfrm rot="0">
            <a:off x="1028700" y="8968067"/>
            <a:ext cx="16230600" cy="41142"/>
          </a:xfrm>
          <a:prstGeom prst="rect">
            <a:avLst/>
          </a:prstGeom>
          <a:solidFill>
            <a:srgbClr val="FFFFFF"/>
          </a:solidFill>
        </p:spPr>
      </p:sp>
      <p:sp>
        <p:nvSpPr>
          <p:cNvPr name="TextBox 7" id="7"/>
          <p:cNvSpPr txBox="true"/>
          <p:nvPr/>
        </p:nvSpPr>
        <p:spPr>
          <a:xfrm rot="0">
            <a:off x="1028700" y="9454346"/>
            <a:ext cx="2260316" cy="310885"/>
          </a:xfrm>
          <a:prstGeom prst="rect">
            <a:avLst/>
          </a:prstGeom>
        </p:spPr>
        <p:txBody>
          <a:bodyPr anchor="t" rtlCol="false" tIns="0" lIns="0" bIns="0" rIns="0">
            <a:spAutoFit/>
          </a:bodyPr>
          <a:lstStyle/>
          <a:p>
            <a:pPr>
              <a:lnSpc>
                <a:spcPts val="2520"/>
              </a:lnSpc>
              <a:spcBef>
                <a:spcPct val="0"/>
              </a:spcBef>
            </a:pPr>
            <a:r>
              <a:rPr lang="en-US" sz="1800">
                <a:solidFill>
                  <a:srgbClr val="1B1B1B"/>
                </a:solidFill>
                <a:latin typeface="Inter Bold"/>
              </a:rPr>
              <a:t>04</a:t>
            </a:r>
          </a:p>
        </p:txBody>
      </p:sp>
      <p:sp>
        <p:nvSpPr>
          <p:cNvPr name="Freeform 8" id="8"/>
          <p:cNvSpPr/>
          <p:nvPr/>
        </p:nvSpPr>
        <p:spPr>
          <a:xfrm flipH="false" flipV="false" rot="2876067">
            <a:off x="16417024" y="1222146"/>
            <a:ext cx="578743" cy="578743"/>
          </a:xfrm>
          <a:custGeom>
            <a:avLst/>
            <a:gdLst/>
            <a:ahLst/>
            <a:cxnLst/>
            <a:rect r="r" b="b" t="t" l="l"/>
            <a:pathLst>
              <a:path h="578743" w="578743">
                <a:moveTo>
                  <a:pt x="0" y="0"/>
                </a:moveTo>
                <a:lnTo>
                  <a:pt x="578742" y="0"/>
                </a:lnTo>
                <a:lnTo>
                  <a:pt x="578742" y="578743"/>
                </a:lnTo>
                <a:lnTo>
                  <a:pt x="0" y="5787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a:grpSpLocks noChangeAspect="true"/>
          </p:cNvGrpSpPr>
          <p:nvPr/>
        </p:nvGrpSpPr>
        <p:grpSpPr>
          <a:xfrm rot="0">
            <a:off x="5759364" y="9481085"/>
            <a:ext cx="1611830" cy="1611830"/>
            <a:chOff x="0" y="0"/>
            <a:chExt cx="1708150" cy="1708150"/>
          </a:xfrm>
        </p:grpSpPr>
        <p:sp>
          <p:nvSpPr>
            <p:cNvPr name="Freeform 10" id="10"/>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p:spPr>
        </p:sp>
      </p:grpSp>
      <p:sp>
        <p:nvSpPr>
          <p:cNvPr name="Freeform 11" id="11"/>
          <p:cNvSpPr/>
          <p:nvPr/>
        </p:nvSpPr>
        <p:spPr>
          <a:xfrm flipH="false" flipV="false" rot="0">
            <a:off x="9869919" y="-645547"/>
            <a:ext cx="1769497" cy="1769497"/>
          </a:xfrm>
          <a:custGeom>
            <a:avLst/>
            <a:gdLst/>
            <a:ahLst/>
            <a:cxnLst/>
            <a:rect r="r" b="b" t="t" l="l"/>
            <a:pathLst>
              <a:path h="1769497" w="1769497">
                <a:moveTo>
                  <a:pt x="0" y="0"/>
                </a:moveTo>
                <a:lnTo>
                  <a:pt x="1769497" y="0"/>
                </a:lnTo>
                <a:lnTo>
                  <a:pt x="1769497" y="1769497"/>
                </a:lnTo>
                <a:lnTo>
                  <a:pt x="0" y="176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02020"/>
        </a:solidFill>
      </p:bgPr>
    </p:bg>
    <p:spTree>
      <p:nvGrpSpPr>
        <p:cNvPr id="1" name=""/>
        <p:cNvGrpSpPr/>
        <p:nvPr/>
      </p:nvGrpSpPr>
      <p:grpSpPr>
        <a:xfrm>
          <a:off x="0" y="0"/>
          <a:ext cx="0" cy="0"/>
          <a:chOff x="0" y="0"/>
          <a:chExt cx="0" cy="0"/>
        </a:xfrm>
      </p:grpSpPr>
      <p:sp>
        <p:nvSpPr>
          <p:cNvPr name="TextBox 2" id="2"/>
          <p:cNvSpPr txBox="true"/>
          <p:nvPr/>
        </p:nvSpPr>
        <p:spPr>
          <a:xfrm rot="0">
            <a:off x="1028700" y="9454346"/>
            <a:ext cx="2260316" cy="310885"/>
          </a:xfrm>
          <a:prstGeom prst="rect">
            <a:avLst/>
          </a:prstGeom>
        </p:spPr>
        <p:txBody>
          <a:bodyPr anchor="t" rtlCol="false" tIns="0" lIns="0" bIns="0" rIns="0">
            <a:spAutoFit/>
          </a:bodyPr>
          <a:lstStyle/>
          <a:p>
            <a:pPr>
              <a:lnSpc>
                <a:spcPts val="2520"/>
              </a:lnSpc>
              <a:spcBef>
                <a:spcPct val="0"/>
              </a:spcBef>
            </a:pPr>
            <a:r>
              <a:rPr lang="en-US" sz="1800">
                <a:solidFill>
                  <a:srgbClr val="1B1B1B"/>
                </a:solidFill>
                <a:latin typeface="Inter Bold"/>
              </a:rPr>
              <a:t>05</a:t>
            </a:r>
          </a:p>
        </p:txBody>
      </p:sp>
      <p:sp>
        <p:nvSpPr>
          <p:cNvPr name="TextBox 3" id="3"/>
          <p:cNvSpPr txBox="true"/>
          <p:nvPr/>
        </p:nvSpPr>
        <p:spPr>
          <a:xfrm rot="0">
            <a:off x="1635280" y="1856632"/>
            <a:ext cx="15017440" cy="919480"/>
          </a:xfrm>
          <a:prstGeom prst="rect">
            <a:avLst/>
          </a:prstGeom>
        </p:spPr>
        <p:txBody>
          <a:bodyPr anchor="t" rtlCol="false" tIns="0" lIns="0" bIns="0" rIns="0">
            <a:spAutoFit/>
          </a:bodyPr>
          <a:lstStyle/>
          <a:p>
            <a:pPr algn="ctr">
              <a:lnSpc>
                <a:spcPts val="7039"/>
              </a:lnSpc>
            </a:pPr>
            <a:r>
              <a:rPr lang="en-US" sz="6399">
                <a:solidFill>
                  <a:srgbClr val="FFFFFF"/>
                </a:solidFill>
                <a:latin typeface="Inter"/>
              </a:rPr>
              <a:t>Які можливості його застосування?</a:t>
            </a:r>
          </a:p>
        </p:txBody>
      </p:sp>
      <p:grpSp>
        <p:nvGrpSpPr>
          <p:cNvPr name="Group 4" id="4"/>
          <p:cNvGrpSpPr/>
          <p:nvPr/>
        </p:nvGrpSpPr>
        <p:grpSpPr>
          <a:xfrm rot="0">
            <a:off x="1219200" y="5788784"/>
            <a:ext cx="4583874" cy="1899097"/>
            <a:chOff x="0" y="0"/>
            <a:chExt cx="6111832" cy="2532129"/>
          </a:xfrm>
        </p:grpSpPr>
        <p:sp>
          <p:nvSpPr>
            <p:cNvPr name="TextBox 5" id="5"/>
            <p:cNvSpPr txBox="true"/>
            <p:nvPr/>
          </p:nvSpPr>
          <p:spPr>
            <a:xfrm rot="0">
              <a:off x="0" y="-47625"/>
              <a:ext cx="6111832" cy="525145"/>
            </a:xfrm>
            <a:prstGeom prst="rect">
              <a:avLst/>
            </a:prstGeom>
          </p:spPr>
          <p:txBody>
            <a:bodyPr anchor="t" rtlCol="false" tIns="0" lIns="0" bIns="0" rIns="0">
              <a:spAutoFit/>
            </a:bodyPr>
            <a:lstStyle/>
            <a:p>
              <a:pPr algn="ctr">
                <a:lnSpc>
                  <a:spcPts val="3359"/>
                </a:lnSpc>
                <a:spcBef>
                  <a:spcPct val="0"/>
                </a:spcBef>
              </a:pPr>
              <a:r>
                <a:rPr lang="en-US" sz="2400">
                  <a:solidFill>
                    <a:srgbClr val="FFFFFF"/>
                  </a:solidFill>
                  <a:latin typeface="Inter Bold"/>
                </a:rPr>
                <a:t>Медицина</a:t>
              </a:r>
            </a:p>
          </p:txBody>
        </p:sp>
        <p:sp>
          <p:nvSpPr>
            <p:cNvPr name="TextBox 6" id="6"/>
            <p:cNvSpPr txBox="true"/>
            <p:nvPr/>
          </p:nvSpPr>
          <p:spPr>
            <a:xfrm rot="0">
              <a:off x="0" y="867257"/>
              <a:ext cx="6111832" cy="1664872"/>
            </a:xfrm>
            <a:prstGeom prst="rect">
              <a:avLst/>
            </a:prstGeom>
          </p:spPr>
          <p:txBody>
            <a:bodyPr anchor="t" rtlCol="false" tIns="0" lIns="0" bIns="0" rIns="0">
              <a:spAutoFit/>
            </a:bodyPr>
            <a:lstStyle/>
            <a:p>
              <a:pPr algn="ctr">
                <a:lnSpc>
                  <a:spcPts val="2519"/>
                </a:lnSpc>
                <a:spcBef>
                  <a:spcPct val="0"/>
                </a:spcBef>
              </a:pPr>
              <a:r>
                <a:rPr lang="en-US" sz="1799">
                  <a:solidFill>
                    <a:srgbClr val="ACACAC"/>
                  </a:solidFill>
                  <a:latin typeface="Inter"/>
                </a:rPr>
                <a:t>CRISPR-Cas9 використовується для лікування генетичних хвороб та розвитку персоналізованих методів лікування.</a:t>
              </a:r>
            </a:p>
          </p:txBody>
        </p:sp>
      </p:grpSp>
      <p:grpSp>
        <p:nvGrpSpPr>
          <p:cNvPr name="Group 7" id="7"/>
          <p:cNvGrpSpPr/>
          <p:nvPr/>
        </p:nvGrpSpPr>
        <p:grpSpPr>
          <a:xfrm rot="0">
            <a:off x="6852063" y="5788784"/>
            <a:ext cx="4583874" cy="1582647"/>
            <a:chOff x="0" y="0"/>
            <a:chExt cx="6111832" cy="2110196"/>
          </a:xfrm>
        </p:grpSpPr>
        <p:sp>
          <p:nvSpPr>
            <p:cNvPr name="TextBox 8" id="8"/>
            <p:cNvSpPr txBox="true"/>
            <p:nvPr/>
          </p:nvSpPr>
          <p:spPr>
            <a:xfrm rot="0">
              <a:off x="0" y="-47625"/>
              <a:ext cx="6111832" cy="525145"/>
            </a:xfrm>
            <a:prstGeom prst="rect">
              <a:avLst/>
            </a:prstGeom>
          </p:spPr>
          <p:txBody>
            <a:bodyPr anchor="t" rtlCol="false" tIns="0" lIns="0" bIns="0" rIns="0">
              <a:spAutoFit/>
            </a:bodyPr>
            <a:lstStyle/>
            <a:p>
              <a:pPr algn="ctr">
                <a:lnSpc>
                  <a:spcPts val="3359"/>
                </a:lnSpc>
                <a:spcBef>
                  <a:spcPct val="0"/>
                </a:spcBef>
              </a:pPr>
              <a:r>
                <a:rPr lang="en-US" sz="2400">
                  <a:solidFill>
                    <a:srgbClr val="FFFFFF"/>
                  </a:solidFill>
                  <a:latin typeface="Inter Bold"/>
                </a:rPr>
                <a:t>Сільське господарство</a:t>
              </a:r>
            </a:p>
          </p:txBody>
        </p:sp>
        <p:sp>
          <p:nvSpPr>
            <p:cNvPr name="TextBox 9" id="9"/>
            <p:cNvSpPr txBox="true"/>
            <p:nvPr/>
          </p:nvSpPr>
          <p:spPr>
            <a:xfrm rot="0">
              <a:off x="0" y="867257"/>
              <a:ext cx="6111832" cy="1242939"/>
            </a:xfrm>
            <a:prstGeom prst="rect">
              <a:avLst/>
            </a:prstGeom>
          </p:spPr>
          <p:txBody>
            <a:bodyPr anchor="t" rtlCol="false" tIns="0" lIns="0" bIns="0" rIns="0">
              <a:spAutoFit/>
            </a:bodyPr>
            <a:lstStyle/>
            <a:p>
              <a:pPr algn="ctr">
                <a:lnSpc>
                  <a:spcPts val="2519"/>
                </a:lnSpc>
                <a:spcBef>
                  <a:spcPct val="0"/>
                </a:spcBef>
              </a:pPr>
              <a:r>
                <a:rPr lang="en-US" sz="1799">
                  <a:solidFill>
                    <a:srgbClr val="ACACAC"/>
                  </a:solidFill>
                  <a:latin typeface="Inter"/>
                </a:rPr>
                <a:t>Ця технологія допомагає створювати нові сорти рослин, які мають кращий врожай і стійкість до шкідників.</a:t>
              </a:r>
            </a:p>
          </p:txBody>
        </p:sp>
      </p:grpSp>
      <p:grpSp>
        <p:nvGrpSpPr>
          <p:cNvPr name="Group 10" id="10"/>
          <p:cNvGrpSpPr/>
          <p:nvPr/>
        </p:nvGrpSpPr>
        <p:grpSpPr>
          <a:xfrm rot="0">
            <a:off x="12484926" y="5788784"/>
            <a:ext cx="4583874" cy="1582647"/>
            <a:chOff x="0" y="0"/>
            <a:chExt cx="6111832" cy="2110196"/>
          </a:xfrm>
        </p:grpSpPr>
        <p:sp>
          <p:nvSpPr>
            <p:cNvPr name="TextBox 11" id="11"/>
            <p:cNvSpPr txBox="true"/>
            <p:nvPr/>
          </p:nvSpPr>
          <p:spPr>
            <a:xfrm rot="0">
              <a:off x="0" y="-47625"/>
              <a:ext cx="6111832" cy="525145"/>
            </a:xfrm>
            <a:prstGeom prst="rect">
              <a:avLst/>
            </a:prstGeom>
          </p:spPr>
          <p:txBody>
            <a:bodyPr anchor="t" rtlCol="false" tIns="0" lIns="0" bIns="0" rIns="0">
              <a:spAutoFit/>
            </a:bodyPr>
            <a:lstStyle/>
            <a:p>
              <a:pPr algn="ctr">
                <a:lnSpc>
                  <a:spcPts val="3359"/>
                </a:lnSpc>
                <a:spcBef>
                  <a:spcPct val="0"/>
                </a:spcBef>
              </a:pPr>
              <a:r>
                <a:rPr lang="en-US" sz="2400">
                  <a:solidFill>
                    <a:srgbClr val="FFFFFF"/>
                  </a:solidFill>
                  <a:latin typeface="Inter Bold"/>
                </a:rPr>
                <a:t>Дослідження</a:t>
              </a:r>
            </a:p>
          </p:txBody>
        </p:sp>
        <p:sp>
          <p:nvSpPr>
            <p:cNvPr name="TextBox 12" id="12"/>
            <p:cNvSpPr txBox="true"/>
            <p:nvPr/>
          </p:nvSpPr>
          <p:spPr>
            <a:xfrm rot="0">
              <a:off x="0" y="867257"/>
              <a:ext cx="6111832" cy="1242939"/>
            </a:xfrm>
            <a:prstGeom prst="rect">
              <a:avLst/>
            </a:prstGeom>
          </p:spPr>
          <p:txBody>
            <a:bodyPr anchor="t" rtlCol="false" tIns="0" lIns="0" bIns="0" rIns="0">
              <a:spAutoFit/>
            </a:bodyPr>
            <a:lstStyle/>
            <a:p>
              <a:pPr algn="ctr">
                <a:lnSpc>
                  <a:spcPts val="2519"/>
                </a:lnSpc>
                <a:spcBef>
                  <a:spcPct val="0"/>
                </a:spcBef>
              </a:pPr>
              <a:r>
                <a:rPr lang="en-US" sz="1799">
                  <a:solidFill>
                    <a:srgbClr val="ACACAC"/>
                  </a:solidFill>
                  <a:latin typeface="Inter"/>
                </a:rPr>
                <a:t>CRISPR-Cas9 використовується для вивчення функцій генів і їх впливу на живі організми.</a:t>
              </a:r>
            </a:p>
          </p:txBody>
        </p:sp>
      </p:grpSp>
      <p:sp>
        <p:nvSpPr>
          <p:cNvPr name="Freeform 13" id="13"/>
          <p:cNvSpPr/>
          <p:nvPr/>
        </p:nvSpPr>
        <p:spPr>
          <a:xfrm flipH="false" flipV="false" rot="0">
            <a:off x="8586784" y="3891095"/>
            <a:ext cx="1252405" cy="1252405"/>
          </a:xfrm>
          <a:custGeom>
            <a:avLst/>
            <a:gdLst/>
            <a:ahLst/>
            <a:cxnLst/>
            <a:rect r="r" b="b" t="t" l="l"/>
            <a:pathLst>
              <a:path h="1252405" w="1252405">
                <a:moveTo>
                  <a:pt x="0" y="0"/>
                </a:moveTo>
                <a:lnTo>
                  <a:pt x="1252405" y="0"/>
                </a:lnTo>
                <a:lnTo>
                  <a:pt x="1252405" y="1252405"/>
                </a:lnTo>
                <a:lnTo>
                  <a:pt x="0" y="12524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2718027" y="3448550"/>
            <a:ext cx="1586221" cy="1514841"/>
          </a:xfrm>
          <a:custGeom>
            <a:avLst/>
            <a:gdLst/>
            <a:ahLst/>
            <a:cxnLst/>
            <a:rect r="r" b="b" t="t" l="l"/>
            <a:pathLst>
              <a:path h="1514841" w="1586221">
                <a:moveTo>
                  <a:pt x="0" y="0"/>
                </a:moveTo>
                <a:lnTo>
                  <a:pt x="1586220" y="0"/>
                </a:lnTo>
                <a:lnTo>
                  <a:pt x="1586220" y="1514841"/>
                </a:lnTo>
                <a:lnTo>
                  <a:pt x="0" y="15148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4121725" y="3736955"/>
            <a:ext cx="1290985" cy="1226436"/>
          </a:xfrm>
          <a:custGeom>
            <a:avLst/>
            <a:gdLst/>
            <a:ahLst/>
            <a:cxnLst/>
            <a:rect r="r" b="b" t="t" l="l"/>
            <a:pathLst>
              <a:path h="1226436" w="1290985">
                <a:moveTo>
                  <a:pt x="0" y="0"/>
                </a:moveTo>
                <a:lnTo>
                  <a:pt x="1290985" y="0"/>
                </a:lnTo>
                <a:lnTo>
                  <a:pt x="1290985" y="1226436"/>
                </a:lnTo>
                <a:lnTo>
                  <a:pt x="0" y="12264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02020"/>
        </a:solidFill>
      </p:bgPr>
    </p:bg>
    <p:spTree>
      <p:nvGrpSpPr>
        <p:cNvPr id="1" name=""/>
        <p:cNvGrpSpPr/>
        <p:nvPr/>
      </p:nvGrpSpPr>
      <p:grpSpPr>
        <a:xfrm>
          <a:off x="0" y="0"/>
          <a:ext cx="0" cy="0"/>
          <a:chOff x="0" y="0"/>
          <a:chExt cx="0" cy="0"/>
        </a:xfrm>
      </p:grpSpPr>
      <p:sp>
        <p:nvSpPr>
          <p:cNvPr name="TextBox 2" id="2"/>
          <p:cNvSpPr txBox="true"/>
          <p:nvPr/>
        </p:nvSpPr>
        <p:spPr>
          <a:xfrm rot="0">
            <a:off x="1630570" y="1276744"/>
            <a:ext cx="4442732" cy="2259599"/>
          </a:xfrm>
          <a:prstGeom prst="rect">
            <a:avLst/>
          </a:prstGeom>
        </p:spPr>
        <p:txBody>
          <a:bodyPr anchor="t" rtlCol="false" tIns="0" lIns="0" bIns="0" rIns="0">
            <a:spAutoFit/>
          </a:bodyPr>
          <a:lstStyle/>
          <a:p>
            <a:pPr>
              <a:lnSpc>
                <a:spcPts val="8800"/>
              </a:lnSpc>
            </a:pPr>
            <a:r>
              <a:rPr lang="en-US" sz="8000">
                <a:solidFill>
                  <a:srgbClr val="F9F9FA"/>
                </a:solidFill>
                <a:latin typeface="Inter Bold"/>
              </a:rPr>
              <a:t>Перший</a:t>
            </a:r>
          </a:p>
          <a:p>
            <a:pPr>
              <a:lnSpc>
                <a:spcPts val="8800"/>
              </a:lnSpc>
            </a:pPr>
            <a:r>
              <a:rPr lang="en-US" sz="8000">
                <a:solidFill>
                  <a:srgbClr val="F9F9FA"/>
                </a:solidFill>
                <a:latin typeface="Inter Bold"/>
              </a:rPr>
              <a:t>Пацієнт </a:t>
            </a:r>
          </a:p>
        </p:txBody>
      </p:sp>
      <p:sp>
        <p:nvSpPr>
          <p:cNvPr name="TextBox 3" id="3"/>
          <p:cNvSpPr txBox="true"/>
          <p:nvPr/>
        </p:nvSpPr>
        <p:spPr>
          <a:xfrm rot="0">
            <a:off x="8640581" y="1449153"/>
            <a:ext cx="7927712" cy="7341070"/>
          </a:xfrm>
          <a:prstGeom prst="rect">
            <a:avLst/>
          </a:prstGeom>
        </p:spPr>
        <p:txBody>
          <a:bodyPr anchor="t" rtlCol="false" tIns="0" lIns="0" bIns="0" rIns="0">
            <a:spAutoFit/>
          </a:bodyPr>
          <a:lstStyle/>
          <a:p>
            <a:pPr>
              <a:lnSpc>
                <a:spcPts val="3282"/>
              </a:lnSpc>
            </a:pPr>
            <a:r>
              <a:rPr lang="en-US" sz="2344">
                <a:solidFill>
                  <a:srgbClr val="ACACAC"/>
                </a:solidFill>
                <a:latin typeface="Inter Bold"/>
              </a:rPr>
              <a:t>У минулому році жінка з Нової Зеландії стала першою, хто отримав лікування редагування генів, щоб назавжди знизити рівень холестерину. Жінка мала серцеві захворювання, а також спадковий ризик високого рівня холестерину. Але вчені, які стоять за експериментальним лікуванням, вважають, що це може допомогти практично будь-кому. Випробування є потенційним поворотним моментом для CRISPR, інструменту редагування, який вони використовували. З тих пір, як технологія була вперше запрограмована на редагування геномів близько десяти років тому, ми спостерігаємо, як CRISPR переходить від наукових лабораторій до клінік. Але перші експериментальні методи лікування були зосереджені на рідкісних генетичних порушеннях. Лікування високим рівнем холестерину має більш широкий потенціал.</a:t>
            </a:r>
          </a:p>
          <a:p>
            <a:pPr>
              <a:lnSpc>
                <a:spcPts val="3282"/>
              </a:lnSpc>
              <a:spcBef>
                <a:spcPct val="0"/>
              </a:spcBef>
            </a:pPr>
          </a:p>
        </p:txBody>
      </p:sp>
      <p:sp>
        <p:nvSpPr>
          <p:cNvPr name="TextBox 4" id="4"/>
          <p:cNvSpPr txBox="true"/>
          <p:nvPr/>
        </p:nvSpPr>
        <p:spPr>
          <a:xfrm rot="0">
            <a:off x="1028700" y="9454346"/>
            <a:ext cx="2260316" cy="308830"/>
          </a:xfrm>
          <a:prstGeom prst="rect">
            <a:avLst/>
          </a:prstGeom>
        </p:spPr>
        <p:txBody>
          <a:bodyPr anchor="t" rtlCol="false" tIns="0" lIns="0" bIns="0" rIns="0">
            <a:spAutoFit/>
          </a:bodyPr>
          <a:lstStyle/>
          <a:p>
            <a:pPr>
              <a:lnSpc>
                <a:spcPts val="2520"/>
              </a:lnSpc>
              <a:spcBef>
                <a:spcPct val="0"/>
              </a:spcBef>
            </a:pPr>
            <a:r>
              <a:rPr lang="en-US" sz="1800">
                <a:solidFill>
                  <a:srgbClr val="F9F9FA"/>
                </a:solidFill>
                <a:latin typeface="Inter Bold"/>
              </a:rPr>
              <a:t>06</a:t>
            </a:r>
          </a:p>
        </p:txBody>
      </p:sp>
      <p:sp>
        <p:nvSpPr>
          <p:cNvPr name="Freeform 5" id="5"/>
          <p:cNvSpPr/>
          <p:nvPr/>
        </p:nvSpPr>
        <p:spPr>
          <a:xfrm flipH="false" flipV="false" rot="2876067">
            <a:off x="16121484" y="9545377"/>
            <a:ext cx="1392365" cy="1392365"/>
          </a:xfrm>
          <a:custGeom>
            <a:avLst/>
            <a:gdLst/>
            <a:ahLst/>
            <a:cxnLst/>
            <a:rect r="r" b="b" t="t" l="l"/>
            <a:pathLst>
              <a:path h="1392365" w="1392365">
                <a:moveTo>
                  <a:pt x="0" y="0"/>
                </a:moveTo>
                <a:lnTo>
                  <a:pt x="1392365" y="0"/>
                </a:lnTo>
                <a:lnTo>
                  <a:pt x="1392365" y="1392366"/>
                </a:lnTo>
                <a:lnTo>
                  <a:pt x="0" y="1392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19819" y="6032597"/>
            <a:ext cx="1769497" cy="1769497"/>
          </a:xfrm>
          <a:custGeom>
            <a:avLst/>
            <a:gdLst/>
            <a:ahLst/>
            <a:cxnLst/>
            <a:rect r="r" b="b" t="t" l="l"/>
            <a:pathLst>
              <a:path h="1769497" w="1769497">
                <a:moveTo>
                  <a:pt x="0" y="0"/>
                </a:moveTo>
                <a:lnTo>
                  <a:pt x="1769497" y="0"/>
                </a:lnTo>
                <a:lnTo>
                  <a:pt x="1769497" y="1769497"/>
                </a:lnTo>
                <a:lnTo>
                  <a:pt x="0" y="176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DAFvNUcW5HM</dc:identifier>
  <dcterms:modified xsi:type="dcterms:W3CDTF">2011-08-01T06:04:30Z</dcterms:modified>
  <cp:revision>1</cp:revision>
  <dc:title>RISC-V</dc:title>
</cp:coreProperties>
</file>