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54" r:id="rId2"/>
  </p:sldMasterIdLst>
  <p:handoutMasterIdLst>
    <p:handoutMasterId r:id="rId45"/>
  </p:handoutMasterIdLst>
  <p:sldIdLst>
    <p:sldId id="279" r:id="rId3"/>
    <p:sldId id="359" r:id="rId4"/>
    <p:sldId id="366" r:id="rId5"/>
    <p:sldId id="368" r:id="rId6"/>
    <p:sldId id="369" r:id="rId7"/>
    <p:sldId id="371" r:id="rId8"/>
    <p:sldId id="370" r:id="rId9"/>
    <p:sldId id="372" r:id="rId10"/>
    <p:sldId id="373" r:id="rId11"/>
    <p:sldId id="374" r:id="rId12"/>
    <p:sldId id="375" r:id="rId13"/>
    <p:sldId id="377" r:id="rId14"/>
    <p:sldId id="376" r:id="rId15"/>
    <p:sldId id="378" r:id="rId16"/>
    <p:sldId id="379" r:id="rId17"/>
    <p:sldId id="380" r:id="rId18"/>
    <p:sldId id="383" r:id="rId19"/>
    <p:sldId id="384" r:id="rId20"/>
    <p:sldId id="385" r:id="rId21"/>
    <p:sldId id="386" r:id="rId22"/>
    <p:sldId id="387" r:id="rId23"/>
    <p:sldId id="388" r:id="rId24"/>
    <p:sldId id="389" r:id="rId25"/>
    <p:sldId id="390" r:id="rId26"/>
    <p:sldId id="397" r:id="rId27"/>
    <p:sldId id="398" r:id="rId28"/>
    <p:sldId id="391" r:id="rId29"/>
    <p:sldId id="392" r:id="rId30"/>
    <p:sldId id="393" r:id="rId31"/>
    <p:sldId id="394" r:id="rId32"/>
    <p:sldId id="396" r:id="rId33"/>
    <p:sldId id="399" r:id="rId34"/>
    <p:sldId id="400" r:id="rId35"/>
    <p:sldId id="401" r:id="rId36"/>
    <p:sldId id="402" r:id="rId37"/>
    <p:sldId id="403" r:id="rId38"/>
    <p:sldId id="404" r:id="rId39"/>
    <p:sldId id="405" r:id="rId40"/>
    <p:sldId id="406" r:id="rId41"/>
    <p:sldId id="407" r:id="rId42"/>
    <p:sldId id="408" r:id="rId43"/>
    <p:sldId id="36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03B1046-DCF6-48A4-A75E-088AD02CCEF8}">
          <p14:sldIdLst>
            <p14:sldId id="279"/>
            <p14:sldId id="359"/>
            <p14:sldId id="366"/>
            <p14:sldId id="368"/>
            <p14:sldId id="369"/>
            <p14:sldId id="371"/>
            <p14:sldId id="370"/>
            <p14:sldId id="372"/>
            <p14:sldId id="373"/>
            <p14:sldId id="374"/>
            <p14:sldId id="375"/>
            <p14:sldId id="377"/>
            <p14:sldId id="376"/>
            <p14:sldId id="378"/>
            <p14:sldId id="379"/>
            <p14:sldId id="380"/>
            <p14:sldId id="383"/>
            <p14:sldId id="384"/>
            <p14:sldId id="385"/>
            <p14:sldId id="386"/>
            <p14:sldId id="387"/>
            <p14:sldId id="388"/>
            <p14:sldId id="389"/>
            <p14:sldId id="390"/>
            <p14:sldId id="397"/>
            <p14:sldId id="398"/>
            <p14:sldId id="391"/>
            <p14:sldId id="392"/>
            <p14:sldId id="393"/>
            <p14:sldId id="394"/>
            <p14:sldId id="396"/>
            <p14:sldId id="399"/>
            <p14:sldId id="400"/>
            <p14:sldId id="401"/>
            <p14:sldId id="402"/>
            <p14:sldId id="403"/>
            <p14:sldId id="404"/>
            <p14:sldId id="405"/>
            <p14:sldId id="406"/>
            <p14:sldId id="407"/>
            <p14:sldId id="408"/>
            <p14:sldId id="367"/>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71C"/>
    <a:srgbClr val="1B2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975" autoAdjust="0"/>
    <p:restoredTop sz="94660" autoAdjust="0"/>
  </p:normalViewPr>
  <p:slideViewPr>
    <p:cSldViewPr snapToObjects="1" showGuides="1">
      <p:cViewPr>
        <p:scale>
          <a:sx n="93" d="100"/>
          <a:sy n="93" d="100"/>
        </p:scale>
        <p:origin x="-472" y="-7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Object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14.05.15</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7" y="2955779"/>
            <a:ext cx="3966584"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a:t>
            </a:r>
            <a:r>
              <a:rPr lang="en-US" noProof="0" dirty="0" smtClean="0"/>
              <a:t>TITLE</a:t>
            </a:r>
            <a:endParaRPr lang="en-US" noProof="0" dirty="0"/>
          </a:p>
        </p:txBody>
      </p:sp>
      <p:sp>
        <p:nvSpPr>
          <p:cNvPr id="34" name="Prostokąt 33"/>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65" name="Symbol zastępczy tekstu 33"/>
          <p:cNvSpPr>
            <a:spLocks noGrp="1"/>
          </p:cNvSpPr>
          <p:nvPr>
            <p:ph type="body" sz="quarter" idx="11" hasCustomPrompt="1"/>
          </p:nvPr>
        </p:nvSpPr>
        <p:spPr>
          <a:xfrm>
            <a:off x="285229" y="3962355"/>
            <a:ext cx="3978545" cy="835676"/>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Tree>
    <p:extLst>
      <p:ext uri="{BB962C8B-B14F-4D97-AF65-F5344CB8AC3E}">
        <p14:creationId xmlns:p14="http://schemas.microsoft.com/office/powerpoint/2010/main" val="127750995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dirty="0"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357376981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105658206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137033882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41370579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40257212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8228406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dirty="0" smtClean="0"/>
              <a:t>EDIT SUBTITLE</a:t>
            </a:r>
          </a:p>
        </p:txBody>
      </p:sp>
      <p:sp>
        <p:nvSpPr>
          <p:cNvPr id="6" name="Symbol zastępczy zawartości 4"/>
          <p:cNvSpPr>
            <a:spLocks noGrp="1"/>
          </p:cNvSpPr>
          <p:nvPr>
            <p:ph sz="quarter" idx="13" hasCustomPrompt="1"/>
          </p:nvPr>
        </p:nvSpPr>
        <p:spPr>
          <a:xfrm>
            <a:off x="286942" y="1878226"/>
            <a:ext cx="2762088" cy="4327311"/>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878226"/>
            <a:ext cx="2762088" cy="4327311"/>
          </a:xfrm>
        </p:spPr>
        <p:txBody>
          <a:bodyPr/>
          <a:lstStyle>
            <a:lvl1pPr marL="359991">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878226"/>
            <a:ext cx="2762088" cy="4327311"/>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418046922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82529604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651362537"/>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2" y="3958416"/>
            <a:ext cx="3997382"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5" y="4840282"/>
            <a:ext cx="3999094"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42159880"/>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20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lstStyle>
            <a:lvl1pPr marL="0" indent="0">
              <a:buNone/>
              <a:defRPr sz="20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20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5" y="1578756"/>
            <a:ext cx="205779"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90792228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Timeline</a:t>
            </a:r>
            <a:endParaRPr lang="en-US"/>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lstStyle>
            <a:lvl1pPr marL="0" indent="0">
              <a:buNone/>
              <a:defRPr sz="20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lstStyle>
            <a:lvl1pPr marL="0" indent="0">
              <a:buNone/>
              <a:defRPr sz="20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lstStyle>
            <a:lvl1pPr marL="0" indent="0">
              <a:buNone/>
              <a:defRPr sz="20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20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
        <p:nvSpPr>
          <p:cNvPr id="4" name="Symbol zastępczy tekstu 3"/>
          <p:cNvSpPr>
            <a:spLocks noGrp="1"/>
          </p:cNvSpPr>
          <p:nvPr>
            <p:ph type="body" sz="quarter" idx="28" hasCustomPrompt="1"/>
          </p:nvPr>
        </p:nvSpPr>
        <p:spPr>
          <a:xfrm>
            <a:off x="2701529"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0" name="Symbol zastępczy tekstu 3"/>
          <p:cNvSpPr>
            <a:spLocks noGrp="1"/>
          </p:cNvSpPr>
          <p:nvPr>
            <p:ph type="body" sz="quarter" idx="29" hasCustomPrompt="1"/>
          </p:nvPr>
        </p:nvSpPr>
        <p:spPr>
          <a:xfrm>
            <a:off x="5453598"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1" name="Symbol zastępczy tekstu 3"/>
          <p:cNvSpPr>
            <a:spLocks noGrp="1"/>
          </p:cNvSpPr>
          <p:nvPr>
            <p:ph type="body" sz="quarter" idx="30" hasCustomPrompt="1"/>
          </p:nvPr>
        </p:nvSpPr>
        <p:spPr>
          <a:xfrm>
            <a:off x="8205325"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Tree>
    <p:extLst>
      <p:ext uri="{BB962C8B-B14F-4D97-AF65-F5344CB8AC3E}">
        <p14:creationId xmlns:p14="http://schemas.microsoft.com/office/powerpoint/2010/main" val="3777155567"/>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rostokąt 2"/>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
        <p:nvSpPr>
          <p:cNvPr id="2" name="Tytuł 1"/>
          <p:cNvSpPr>
            <a:spLocks noGrp="1"/>
          </p:cNvSpPr>
          <p:nvPr>
            <p:ph type="title" hasCustomPrompt="1"/>
          </p:nvPr>
        </p:nvSpPr>
        <p:spPr>
          <a:xfrm>
            <a:off x="286917" y="2955779"/>
            <a:ext cx="3976858"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Symbol zastępczy tekstu 33"/>
          <p:cNvSpPr>
            <a:spLocks noGrp="1"/>
          </p:cNvSpPr>
          <p:nvPr>
            <p:ph type="body" sz="quarter" idx="10" hasCustomPrompt="1"/>
          </p:nvPr>
        </p:nvSpPr>
        <p:spPr>
          <a:xfrm>
            <a:off x="286943" y="3958416"/>
            <a:ext cx="3987106"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1670" y="580958"/>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477149"/>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p:nvPr>
        </p:nvSpPr>
        <p:spPr>
          <a:xfrm>
            <a:off x="286943" y="3958416"/>
            <a:ext cx="3956284"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endParaRPr lang="pl-PL" dirty="0" smtClean="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7"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85241"/>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4" y="4840282"/>
            <a:ext cx="3945829"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808818777"/>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baseline="0">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781547740"/>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6" name="Symbol zastępczy zawartości 4"/>
          <p:cNvSpPr>
            <a:spLocks noGrp="1"/>
          </p:cNvSpPr>
          <p:nvPr>
            <p:ph sz="quarter" idx="12" hasCustomPrompt="1"/>
          </p:nvPr>
        </p:nvSpPr>
        <p:spPr>
          <a:xfrm>
            <a:off x="4660643" y="1196978"/>
            <a:ext cx="4219769" cy="5008563"/>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smtClean="0"/>
              <a:t>Up to nine lines of text.</a:t>
            </a:r>
            <a:endParaRPr lang="en-US"/>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4148543113"/>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2080363028"/>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1572553487"/>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14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normAutofit/>
          </a:bodyPr>
          <a:lstStyle>
            <a:lvl1pPr marL="0" indent="0">
              <a:buNone/>
              <a:defRPr sz="14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14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6" y="1578756"/>
            <a:ext cx="201318"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2490713372"/>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Timeline</a:t>
            </a:r>
            <a:endParaRPr lang="en-US" dirty="0"/>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16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Tree>
    <p:extLst>
      <p:ext uri="{BB962C8B-B14F-4D97-AF65-F5344CB8AC3E}">
        <p14:creationId xmlns:p14="http://schemas.microsoft.com/office/powerpoint/2010/main" val="264369577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461469473"/>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dirty="0" smtClean="0"/>
              <a:t>Edit Title for Manuals</a:t>
            </a:r>
            <a:endParaRPr lang="en-US" dirty="0"/>
          </a:p>
        </p:txBody>
      </p:sp>
      <p:sp>
        <p:nvSpPr>
          <p:cNvPr id="7" name="Symbol zastępczy zawartości 4"/>
          <p:cNvSpPr>
            <a:spLocks noGrp="1"/>
          </p:cNvSpPr>
          <p:nvPr>
            <p:ph sz="quarter" idx="11" hasCustomPrompt="1"/>
          </p:nvPr>
        </p:nvSpPr>
        <p:spPr>
          <a:xfrm>
            <a:off x="286942" y="1879601"/>
            <a:ext cx="4184754" cy="4325936"/>
          </a:xfrm>
        </p:spPr>
        <p:txBody>
          <a:bodyPr/>
          <a:lstStyle>
            <a:lvl1pPr marL="359991">
              <a:defRPr/>
            </a:lvl1pPr>
          </a:lstStyle>
          <a:p>
            <a:pPr lvl="0"/>
            <a:r>
              <a:rPr lang="pl-PL" smtClean="0"/>
              <a:t>Click to edit content</a:t>
            </a:r>
            <a:endParaRPr lang="en-US"/>
          </a:p>
        </p:txBody>
      </p:sp>
      <p:sp>
        <p:nvSpPr>
          <p:cNvPr id="8" name="Symbol zastępczy zawartości 4"/>
          <p:cNvSpPr>
            <a:spLocks noGrp="1"/>
          </p:cNvSpPr>
          <p:nvPr>
            <p:ph sz="quarter" idx="12" hasCustomPrompt="1"/>
          </p:nvPr>
        </p:nvSpPr>
        <p:spPr>
          <a:xfrm>
            <a:off x="4660643" y="1879601"/>
            <a:ext cx="4219769" cy="4325936"/>
          </a:xfrm>
        </p:spPr>
        <p:txBody>
          <a:bodyPr/>
          <a:lstStyle>
            <a:lvl1pPr marL="359991">
              <a:defRPr lang="pl-PL" smtClean="0"/>
            </a:lvl1pPr>
          </a:lstStyle>
          <a:p>
            <a:pPr lvl="0"/>
            <a:r>
              <a:rPr lang="pl-PL" smtClean="0"/>
              <a:t>Click to edit content</a:t>
            </a:r>
          </a:p>
        </p:txBody>
      </p:sp>
      <p:sp>
        <p:nvSpPr>
          <p:cNvPr id="5" name="Symbol zastępczy tekstu 3"/>
          <p:cNvSpPr>
            <a:spLocks noGrp="1"/>
          </p:cNvSpPr>
          <p:nvPr>
            <p:ph type="body" sz="quarter" idx="13"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7"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8"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54294"/>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7"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8"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15857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9" y="365126"/>
            <a:ext cx="8593493"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8"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9"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6962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8"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9"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21539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31842284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
        <p:nvSpPr>
          <p:cNvPr id="7"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272444508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dirty="0" smtClean="0"/>
              <a:t>Up to seven lines of text.</a:t>
            </a:r>
            <a:endParaRPr lang="en-US" dirty="0"/>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41932152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gi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23" Type="http://schemas.openxmlformats.org/officeDocument/2006/relationships/image" Target="../media/image1.gif"/><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a:p>
        </p:txBody>
      </p:sp>
      <p:pic>
        <p:nvPicPr>
          <p:cNvPr id="4" name="Picture 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343613" y="6476614"/>
            <a:ext cx="576000" cy="230400"/>
          </a:xfrm>
          <a:prstGeom prst="rect">
            <a:avLst/>
          </a:prstGeom>
        </p:spPr>
      </p:pic>
      <p:sp>
        <p:nvSpPr>
          <p:cNvPr id="7" name="PoleTekstowe 1"/>
          <p:cNvSpPr txBox="1"/>
          <p:nvPr userDrawn="1"/>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52" r:id="rId1"/>
    <p:sldLayoutId id="2147483680" r:id="rId2"/>
    <p:sldLayoutId id="2147483691" r:id="rId3"/>
    <p:sldLayoutId id="2147483650" r:id="rId4"/>
    <p:sldLayoutId id="2147483696" r:id="rId5"/>
    <p:sldLayoutId id="2147483695" r:id="rId6"/>
    <p:sldLayoutId id="2147483662" r:id="rId7"/>
    <p:sldLayoutId id="2147483651" r:id="rId8"/>
    <p:sldLayoutId id="2147483663" r:id="rId9"/>
    <p:sldLayoutId id="2147483684" r:id="rId10"/>
    <p:sldLayoutId id="2147483666" r:id="rId11"/>
    <p:sldLayoutId id="2147483668" r:id="rId12"/>
    <p:sldLayoutId id="2147483667" r:id="rId13"/>
    <p:sldLayoutId id="2147483664" r:id="rId14"/>
    <p:sldLayoutId id="2147483665" r:id="rId15"/>
    <p:sldLayoutId id="2147483678" r:id="rId16"/>
    <p:sldLayoutId id="2147483669" r:id="rId17"/>
    <p:sldLayoutId id="2147483670" r:id="rId18"/>
    <p:sldLayoutId id="2147483653" r:id="rId19"/>
    <p:sldLayoutId id="2147483677" r:id="rId20"/>
    <p:sldLayoutId id="2147483687"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8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24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20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8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smtClean="0"/>
              <a:t>Edit Title</a:t>
            </a:r>
            <a:endParaRPr lang="en-US"/>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8" name="PoleTekstowe 1"/>
          <p:cNvSpPr txBox="1"/>
          <p:nvPr/>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pic>
        <p:nvPicPr>
          <p:cNvPr id="7" name="Picture 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162638" y="6459060"/>
            <a:ext cx="720000" cy="288000"/>
          </a:xfrm>
          <a:prstGeom prst="rect">
            <a:avLst/>
          </a:prstGeom>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55" r:id="rId1"/>
    <p:sldLayoutId id="2147483681" r:id="rId2"/>
    <p:sldLayoutId id="2147483692" r:id="rId3"/>
    <p:sldLayoutId id="2147483656" r:id="rId4"/>
    <p:sldLayoutId id="2147483682" r:id="rId5"/>
    <p:sldLayoutId id="2147483657" r:id="rId6"/>
    <p:sldLayoutId id="2147483683" r:id="rId7"/>
    <p:sldLayoutId id="2147483685" r:id="rId8"/>
    <p:sldLayoutId id="2147483673" r:id="rId9"/>
    <p:sldLayoutId id="2147483674" r:id="rId10"/>
    <p:sldLayoutId id="2147483675" r:id="rId11"/>
    <p:sldLayoutId id="2147483659" r:id="rId12"/>
    <p:sldLayoutId id="2147483661" r:id="rId13"/>
    <p:sldLayoutId id="2147483671" r:id="rId14"/>
    <p:sldLayoutId id="2147483672" r:id="rId15"/>
    <p:sldLayoutId id="2147483688" r:id="rId16"/>
    <p:sldLayoutId id="2147483690" r:id="rId17"/>
    <p:sldLayoutId id="2147483689" r:id="rId18"/>
    <p:sldLayoutId id="2147483660" r:id="rId19"/>
    <p:sldLayoutId id="2147483693" r:id="rId20"/>
    <p:sldLayoutId id="2147483694"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0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18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16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4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6.xml"/><Relationship Id="rId2"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hyperlink" Target="http://jsfiddle.net/vaysman/2r0r293u/"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1.png"/><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WEB-007 JavaScript</a:t>
            </a:r>
          </a:p>
        </p:txBody>
      </p:sp>
      <p:sp>
        <p:nvSpPr>
          <p:cNvPr id="2" name="Symbol zastępczy tekstu 1"/>
          <p:cNvSpPr>
            <a:spLocks noGrp="1"/>
          </p:cNvSpPr>
          <p:nvPr>
            <p:ph type="body" sz="quarter" idx="10"/>
          </p:nvPr>
        </p:nvSpPr>
        <p:spPr/>
        <p:txBody>
          <a:bodyPr>
            <a:normAutofit/>
          </a:bodyPr>
          <a:lstStyle/>
          <a:p>
            <a:r>
              <a:rPr lang="en-US" sz="1400" dirty="0" smtClean="0"/>
              <a:t> ver. 1.0</a:t>
            </a:r>
            <a:endParaRPr lang="en-US" sz="1400" dirty="0"/>
          </a:p>
        </p:txBody>
      </p:sp>
    </p:spTree>
    <p:extLst>
      <p:ext uri="{BB962C8B-B14F-4D97-AF65-F5344CB8AC3E}">
        <p14:creationId xmlns:p14="http://schemas.microsoft.com/office/powerpoint/2010/main" val="23510551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page and its DOM</a:t>
            </a:r>
          </a:p>
        </p:txBody>
      </p:sp>
      <p:sp>
        <p:nvSpPr>
          <p:cNvPr id="4" name="Rectangle 1"/>
          <p:cNvSpPr>
            <a:spLocks noChangeArrowheads="1"/>
          </p:cNvSpPr>
          <p:nvPr/>
        </p:nvSpPr>
        <p:spPr bwMode="auto">
          <a:xfrm>
            <a:off x="427232" y="958334"/>
            <a:ext cx="574496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class</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myClass</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Second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Third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8" name="Rounded Rectangle 7"/>
          <p:cNvSpPr/>
          <p:nvPr/>
        </p:nvSpPr>
        <p:spPr>
          <a:xfrm>
            <a:off x="990600" y="2481828"/>
            <a:ext cx="4800600" cy="26137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Curved Right Arrow 8"/>
          <p:cNvSpPr/>
          <p:nvPr/>
        </p:nvSpPr>
        <p:spPr>
          <a:xfrm flipH="1" flipV="1">
            <a:off x="6553198" y="2612514"/>
            <a:ext cx="1166975" cy="2938956"/>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
        <p:nvSpPr>
          <p:cNvPr id="7" name="Rounded Rectangle 6"/>
          <p:cNvSpPr/>
          <p:nvPr/>
        </p:nvSpPr>
        <p:spPr>
          <a:xfrm>
            <a:off x="989742" y="2743200"/>
            <a:ext cx="4800600" cy="26137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Rounded Rectangle 9"/>
          <p:cNvSpPr/>
          <p:nvPr/>
        </p:nvSpPr>
        <p:spPr>
          <a:xfrm>
            <a:off x="988884" y="3004572"/>
            <a:ext cx="4800600" cy="26137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 name="Right Brace 2"/>
          <p:cNvSpPr/>
          <p:nvPr/>
        </p:nvSpPr>
        <p:spPr>
          <a:xfrm>
            <a:off x="5966717" y="2416686"/>
            <a:ext cx="515420" cy="914400"/>
          </a:xfrm>
          <a:prstGeom prst="rightBrace">
            <a:avLst/>
          </a:prstGeom>
          <a:noFill/>
          <a:ln w="19050">
            <a:solidFill>
              <a:srgbClr val="FF0000"/>
            </a:solidFill>
            <a:roun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1"/>
          <p:cNvSpPr>
            <a:spLocks noChangeArrowheads="1"/>
          </p:cNvSpPr>
          <p:nvPr/>
        </p:nvSpPr>
        <p:spPr bwMode="auto">
          <a:xfrm>
            <a:off x="3029164" y="5212916"/>
            <a:ext cx="3295436"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myParagraph</a:t>
            </a:r>
            <a:r>
              <a:rPr kumimoji="0" lang="en-US"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s</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96417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page and its DOM</a:t>
            </a:r>
          </a:p>
        </p:txBody>
      </p:sp>
      <p:sp>
        <p:nvSpPr>
          <p:cNvPr id="4" name="Rectangle 1"/>
          <p:cNvSpPr>
            <a:spLocks noChangeArrowheads="1"/>
          </p:cNvSpPr>
          <p:nvPr/>
        </p:nvSpPr>
        <p:spPr bwMode="auto">
          <a:xfrm>
            <a:off x="427232" y="958334"/>
            <a:ext cx="574496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class</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myClass</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Second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Third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8" name="Rounded Rectangle 7"/>
          <p:cNvSpPr/>
          <p:nvPr/>
        </p:nvSpPr>
        <p:spPr>
          <a:xfrm>
            <a:off x="1003443" y="2743200"/>
            <a:ext cx="4800600" cy="2667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Curved Right Arrow 8"/>
          <p:cNvSpPr/>
          <p:nvPr/>
        </p:nvSpPr>
        <p:spPr>
          <a:xfrm flipH="1" flipV="1">
            <a:off x="5838290" y="2578882"/>
            <a:ext cx="1219202" cy="2988676"/>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
        <p:nvSpPr>
          <p:cNvPr id="5" name="Rectangle 1"/>
          <p:cNvSpPr>
            <a:spLocks noChangeArrowheads="1"/>
          </p:cNvSpPr>
          <p:nvPr/>
        </p:nvSpPr>
        <p:spPr bwMode="auto">
          <a:xfrm>
            <a:off x="228598" y="5229004"/>
            <a:ext cx="556260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secondParagraph</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"p[</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value</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54075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selector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2980114"/>
              </p:ext>
            </p:extLst>
          </p:nvPr>
        </p:nvGraphicFramePr>
        <p:xfrm>
          <a:off x="304800" y="1195774"/>
          <a:ext cx="8027377" cy="4595426"/>
        </p:xfrm>
        <a:graphic>
          <a:graphicData uri="http://schemas.openxmlformats.org/drawingml/2006/table">
            <a:tbl>
              <a:tblPr firstRow="1">
                <a:tableStyleId>{616DA210-FB5B-4158-B5E0-FEB733F419BA}</a:tableStyleId>
              </a:tblPr>
              <a:tblGrid>
                <a:gridCol w="3464343"/>
                <a:gridCol w="4563034"/>
              </a:tblGrid>
              <a:tr h="417766">
                <a:tc>
                  <a:txBody>
                    <a:bodyPr/>
                    <a:lstStyle/>
                    <a:p>
                      <a:r>
                        <a:rPr lang="en-US" sz="2000" dirty="0" smtClean="0">
                          <a:effectLst/>
                        </a:rPr>
                        <a:t>Selector</a:t>
                      </a:r>
                      <a:endParaRPr lang="ru-RU" sz="2000" dirty="0"/>
                    </a:p>
                  </a:txBody>
                  <a:tcPr/>
                </a:tc>
                <a:tc>
                  <a:txBody>
                    <a:bodyPr/>
                    <a:lstStyle/>
                    <a:p>
                      <a:r>
                        <a:rPr lang="en-US" sz="2000" dirty="0" smtClean="0">
                          <a:effectLst/>
                        </a:rPr>
                        <a:t>Selecting...</a:t>
                      </a:r>
                      <a:endParaRPr lang="ru-RU" sz="2000" dirty="0"/>
                    </a:p>
                  </a:txBody>
                  <a:tcPr/>
                </a:tc>
              </a:tr>
              <a:tr h="417766">
                <a:tc>
                  <a:txBody>
                    <a:bodyPr/>
                    <a:lstStyle/>
                    <a:p>
                      <a:r>
                        <a:rPr lang="en" sz="2000" dirty="0" smtClean="0">
                          <a:sym typeface="Consolas"/>
                        </a:rPr>
                        <a:t>$("p")</a:t>
                      </a:r>
                      <a:endParaRPr lang="ru-RU" sz="2000" b="1" dirty="0">
                        <a:latin typeface="Courier New" panose="02070309020205020404" pitchFamily="49" charset="0"/>
                        <a:cs typeface="Courier New" panose="02070309020205020404" pitchFamily="49" charset="0"/>
                      </a:endParaRPr>
                    </a:p>
                  </a:txBody>
                  <a:tcPr/>
                </a:tc>
                <a:tc>
                  <a:txBody>
                    <a:bodyPr/>
                    <a:lstStyle/>
                    <a:p>
                      <a:r>
                        <a:rPr lang="en-US" sz="2000" dirty="0" smtClean="0"/>
                        <a:t>by type (all paragraphs)</a:t>
                      </a:r>
                    </a:p>
                  </a:txBody>
                  <a:tcPr/>
                </a:tc>
              </a:tr>
              <a:tr h="417766">
                <a:tc>
                  <a:txBody>
                    <a:bodyPr/>
                    <a:lstStyle/>
                    <a:p>
                      <a:r>
                        <a:rPr lang="en" sz="2000" dirty="0" smtClean="0">
                          <a:sym typeface="Consolas"/>
                        </a:rPr>
                        <a:t>$("#some_id") </a:t>
                      </a:r>
                      <a:endParaRPr lang="ru-RU" sz="2000" b="1" dirty="0">
                        <a:latin typeface="Courier New" panose="02070309020205020404" pitchFamily="49" charset="0"/>
                        <a:cs typeface="Courier New" panose="02070309020205020404" pitchFamily="49" charset="0"/>
                      </a:endParaRPr>
                    </a:p>
                  </a:txBody>
                  <a:tcPr/>
                </a:tc>
                <a:tc>
                  <a:txBody>
                    <a:bodyPr/>
                    <a:lstStyle/>
                    <a:p>
                      <a:r>
                        <a:rPr lang="en-US" sz="2000" dirty="0" smtClean="0"/>
                        <a:t>by ID</a:t>
                      </a:r>
                    </a:p>
                  </a:txBody>
                  <a:tcPr/>
                </a:tc>
              </a:tr>
              <a:tr h="417766">
                <a:tc>
                  <a:txBody>
                    <a:bodyPr/>
                    <a:lstStyle/>
                    <a:p>
                      <a:r>
                        <a:rPr lang="en" sz="2000" dirty="0" smtClean="0">
                          <a:sym typeface="Consolas"/>
                        </a:rPr>
                        <a:t>$(".some_class")</a:t>
                      </a:r>
                      <a:endParaRPr lang="ru-RU" sz="2000" b="1" dirty="0">
                        <a:latin typeface="Courier New" panose="02070309020205020404" pitchFamily="49" charset="0"/>
                        <a:cs typeface="Courier New" panose="02070309020205020404" pitchFamily="49" charset="0"/>
                      </a:endParaRPr>
                    </a:p>
                  </a:txBody>
                  <a:tcPr/>
                </a:tc>
                <a:tc>
                  <a:txBody>
                    <a:bodyPr/>
                    <a:lstStyle/>
                    <a:p>
                      <a:r>
                        <a:rPr lang="en-US" sz="2000" dirty="0" smtClean="0"/>
                        <a:t>by class</a:t>
                      </a:r>
                    </a:p>
                  </a:txBody>
                  <a:tcPr/>
                </a:tc>
              </a:tr>
              <a:tr h="417766">
                <a:tc>
                  <a:txBody>
                    <a:bodyPr/>
                    <a:lstStyle/>
                    <a:p>
                      <a:r>
                        <a:rPr lang="en" sz="2000" dirty="0" smtClean="0">
                          <a:sym typeface="Consolas"/>
                        </a:rPr>
                        <a:t>$("input[type=radio]") </a:t>
                      </a:r>
                      <a:endParaRPr lang="ru-RU" sz="2000" b="1" dirty="0">
                        <a:latin typeface="Courier New" panose="02070309020205020404" pitchFamily="49" charset="0"/>
                        <a:cs typeface="Courier New" panose="02070309020205020404" pitchFamily="49" charset="0"/>
                      </a:endParaRPr>
                    </a:p>
                  </a:txBody>
                  <a:tcPr/>
                </a:tc>
                <a:tc>
                  <a:txBody>
                    <a:bodyPr/>
                    <a:lstStyle/>
                    <a:p>
                      <a:r>
                        <a:rPr lang="en-US" sz="2000" dirty="0" smtClean="0"/>
                        <a:t>by attribute (radio input types)</a:t>
                      </a:r>
                      <a:endParaRPr lang="ru-RU" sz="2000" dirty="0"/>
                    </a:p>
                  </a:txBody>
                  <a:tcPr/>
                </a:tc>
              </a:tr>
              <a:tr h="417766">
                <a:tc>
                  <a:txBody>
                    <a:bodyPr/>
                    <a:lstStyle/>
                    <a:p>
                      <a:r>
                        <a:rPr lang="en" sz="2000" dirty="0" smtClean="0">
                          <a:sym typeface="Consolas"/>
                        </a:rPr>
                        <a:t>$("input[name!=submit]")</a:t>
                      </a:r>
                      <a:endParaRPr lang="ru-RU" sz="2000" b="1" dirty="0">
                        <a:latin typeface="Courier New" panose="02070309020205020404" pitchFamily="49" charset="0"/>
                        <a:cs typeface="Courier New" panose="02070309020205020404" pitchFamily="49" charset="0"/>
                      </a:endParaRPr>
                    </a:p>
                  </a:txBody>
                  <a:tcPr/>
                </a:tc>
                <a:tc>
                  <a:txBody>
                    <a:bodyPr/>
                    <a:lstStyle/>
                    <a:p>
                      <a:r>
                        <a:rPr lang="en-US" sz="2000" dirty="0" smtClean="0"/>
                        <a:t>inverted attribute</a:t>
                      </a:r>
                      <a:endParaRPr lang="ru-RU" sz="2000" dirty="0"/>
                    </a:p>
                  </a:txBody>
                  <a:tcPr/>
                </a:tc>
              </a:tr>
              <a:tr h="417766">
                <a:tc>
                  <a:txBody>
                    <a:bodyPr/>
                    <a:lstStyle/>
                    <a:p>
                      <a:r>
                        <a:rPr lang="en" sz="2000" dirty="0" smtClean="0">
                          <a:sym typeface="Consolas"/>
                        </a:rPr>
                        <a:t>$("input[value^=test]")</a:t>
                      </a:r>
                      <a:endParaRPr lang="ru-RU" sz="2000" b="1" dirty="0">
                        <a:latin typeface="Courier New" panose="02070309020205020404" pitchFamily="49" charset="0"/>
                        <a:cs typeface="Courier New" panose="02070309020205020404" pitchFamily="49"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smtClean="0"/>
                        <a:t>begins with string</a:t>
                      </a:r>
                      <a:endParaRPr lang="ru-RU" sz="2000" dirty="0" smtClean="0"/>
                    </a:p>
                  </a:txBody>
                  <a:tcPr/>
                </a:tc>
              </a:tr>
              <a:tr h="417766">
                <a:tc>
                  <a:txBody>
                    <a:bodyPr/>
                    <a:lstStyle/>
                    <a:p>
                      <a:r>
                        <a:rPr lang="en" sz="2000" dirty="0" smtClean="0">
                          <a:sym typeface="Consolas"/>
                        </a:rPr>
                        <a:t>$("input[value$=test]")</a:t>
                      </a:r>
                      <a:endParaRPr lang="ru-RU" sz="2000" b="1" dirty="0">
                        <a:latin typeface="Courier New" panose="02070309020205020404" pitchFamily="49" charset="0"/>
                        <a:cs typeface="Courier New" panose="02070309020205020404" pitchFamily="49"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smtClean="0"/>
                        <a:t>ends with string</a:t>
                      </a:r>
                      <a:endParaRPr lang="ru-RU" sz="2000" dirty="0" smtClean="0"/>
                    </a:p>
                  </a:txBody>
                  <a:tcPr/>
                </a:tc>
              </a:tr>
              <a:tr h="417766">
                <a:tc>
                  <a:txBody>
                    <a:bodyPr/>
                    <a:lstStyle/>
                    <a:p>
                      <a:r>
                        <a:rPr lang="en" sz="2000" dirty="0" smtClean="0">
                          <a:sym typeface="Consolas"/>
                        </a:rPr>
                        <a:t>$("input[value~=test]")</a:t>
                      </a:r>
                      <a:endParaRPr lang="ru-RU" sz="2000" b="1" dirty="0">
                        <a:latin typeface="Courier New" panose="02070309020205020404" pitchFamily="49" charset="0"/>
                        <a:cs typeface="Courier New" panose="02070309020205020404" pitchFamily="49" charset="0"/>
                      </a:endParaRPr>
                    </a:p>
                  </a:txBody>
                  <a:tcPr/>
                </a:tc>
                <a:tc>
                  <a:txBody>
                    <a:bodyPr/>
                    <a:lstStyle/>
                    <a:p>
                      <a:r>
                        <a:rPr lang="en-US" sz="2000" dirty="0" smtClean="0"/>
                        <a:t>if contains the word</a:t>
                      </a:r>
                      <a:endParaRPr lang="ru-RU" sz="2000" dirty="0"/>
                    </a:p>
                  </a:txBody>
                  <a:tcPr/>
                </a:tc>
              </a:tr>
              <a:tr h="417766">
                <a:tc>
                  <a:txBody>
                    <a:bodyPr/>
                    <a:lstStyle/>
                    <a:p>
                      <a:r>
                        <a:rPr lang="en" sz="2000" dirty="0" smtClean="0">
                          <a:sym typeface="Consolas"/>
                        </a:rPr>
                        <a:t>$("input[value*=test]")</a:t>
                      </a:r>
                    </a:p>
                  </a:txBody>
                  <a:tcPr/>
                </a:tc>
                <a:tc>
                  <a:txBody>
                    <a:bodyPr/>
                    <a:lstStyle/>
                    <a:p>
                      <a:r>
                        <a:rPr lang="en-US" sz="2000" dirty="0" smtClean="0"/>
                        <a:t>if contains a string</a:t>
                      </a:r>
                      <a:endParaRPr lang="ru-RU" sz="2000" dirty="0"/>
                    </a:p>
                  </a:txBody>
                  <a:tcPr/>
                </a:tc>
              </a:tr>
              <a:tr h="417766">
                <a:tc>
                  <a:txBody>
                    <a:bodyPr/>
                    <a:lstStyle/>
                    <a:p>
                      <a:r>
                        <a:rPr lang="en" sz="2000" dirty="0" smtClean="0">
                          <a:sym typeface="Consolas"/>
                        </a:rPr>
                        <a:t>$("input:checked")</a:t>
                      </a:r>
                      <a:endParaRPr lang="ru-RU" sz="2000" b="1" dirty="0">
                        <a:latin typeface="Courier New" panose="02070309020205020404" pitchFamily="49" charset="0"/>
                        <a:cs typeface="Courier New" panose="02070309020205020404" pitchFamily="49" charset="0"/>
                      </a:endParaRPr>
                    </a:p>
                  </a:txBody>
                  <a:tcPr/>
                </a:tc>
                <a:tc>
                  <a:txBody>
                    <a:bodyPr/>
                    <a:lstStyle/>
                    <a:p>
                      <a:r>
                        <a:rPr lang="en-US" sz="2000" dirty="0" smtClean="0"/>
                        <a:t>by checked</a:t>
                      </a:r>
                      <a:endParaRPr lang="ru-RU" sz="2000" dirty="0"/>
                    </a:p>
                  </a:txBody>
                  <a:tcPr/>
                </a:tc>
              </a:tr>
            </a:tbl>
          </a:graphicData>
        </a:graphic>
      </p:graphicFrame>
    </p:spTree>
    <p:extLst>
      <p:ext uri="{BB962C8B-B14F-4D97-AF65-F5344CB8AC3E}">
        <p14:creationId xmlns:p14="http://schemas.microsoft.com/office/powerpoint/2010/main" val="26385273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selector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44385987"/>
              </p:ext>
            </p:extLst>
          </p:nvPr>
        </p:nvGraphicFramePr>
        <p:xfrm>
          <a:off x="304800" y="1195774"/>
          <a:ext cx="8027377" cy="4595426"/>
        </p:xfrm>
        <a:graphic>
          <a:graphicData uri="http://schemas.openxmlformats.org/drawingml/2006/table">
            <a:tbl>
              <a:tblPr firstRow="1">
                <a:tableStyleId>{616DA210-FB5B-4158-B5E0-FEB733F419BA}</a:tableStyleId>
              </a:tblPr>
              <a:tblGrid>
                <a:gridCol w="3464343"/>
                <a:gridCol w="4563034"/>
              </a:tblGrid>
              <a:tr h="417766">
                <a:tc>
                  <a:txBody>
                    <a:bodyPr/>
                    <a:lstStyle/>
                    <a:p>
                      <a:r>
                        <a:rPr lang="en-US" sz="2000" dirty="0" smtClean="0">
                          <a:effectLst/>
                        </a:rPr>
                        <a:t>Selector</a:t>
                      </a:r>
                      <a:endParaRPr lang="ru-RU" sz="2000" b="0" dirty="0">
                        <a:latin typeface="+mn-lt"/>
                      </a:endParaRPr>
                    </a:p>
                  </a:txBody>
                  <a:tcPr/>
                </a:tc>
                <a:tc>
                  <a:txBody>
                    <a:bodyPr/>
                    <a:lstStyle/>
                    <a:p>
                      <a:r>
                        <a:rPr lang="en-US" sz="2000" dirty="0" smtClean="0">
                          <a:effectLst/>
                        </a:rPr>
                        <a:t>Selecting...</a:t>
                      </a:r>
                      <a:endParaRPr lang="ru-RU" sz="2000" b="0" dirty="0">
                        <a:latin typeface="+mn-lt"/>
                      </a:endParaRPr>
                    </a:p>
                  </a:txBody>
                  <a:tcPr/>
                </a:tc>
              </a:tr>
              <a:tr h="417766">
                <a:tc>
                  <a:txBody>
                    <a:bodyPr/>
                    <a:lstStyle/>
                    <a:p>
                      <a:r>
                        <a:rPr lang="en" sz="2000" dirty="0" smtClean="0">
                          <a:sym typeface="Consolas"/>
                        </a:rPr>
                        <a:t>$("button:disabled")</a:t>
                      </a:r>
                      <a:endParaRPr lang="ru-RU" sz="2000" b="0" dirty="0">
                        <a:latin typeface="+mn-lt"/>
                        <a:cs typeface="Courier New" panose="02070309020205020404" pitchFamily="49" charset="0"/>
                      </a:endParaRPr>
                    </a:p>
                  </a:txBody>
                  <a:tcPr/>
                </a:tc>
                <a:tc>
                  <a:txBody>
                    <a:bodyPr/>
                    <a:lstStyle/>
                    <a:p>
                      <a:r>
                        <a:rPr lang="en-US" sz="2000" dirty="0" smtClean="0"/>
                        <a:t>by disabled</a:t>
                      </a:r>
                      <a:endParaRPr lang="ru-RU" sz="2000" b="0" dirty="0">
                        <a:latin typeface="+mn-lt"/>
                      </a:endParaRPr>
                    </a:p>
                  </a:txBody>
                  <a:tcPr/>
                </a:tc>
              </a:tr>
              <a:tr h="417766">
                <a:tc>
                  <a:txBody>
                    <a:bodyPr/>
                    <a:lstStyle/>
                    <a:p>
                      <a:r>
                        <a:rPr lang="en" sz="2000" dirty="0" smtClean="0">
                          <a:sym typeface="Consolas"/>
                        </a:rPr>
                        <a:t>$("button:enabled")</a:t>
                      </a:r>
                      <a:endParaRPr lang="ru-RU" sz="2000" b="0" dirty="0">
                        <a:latin typeface="+mn-lt"/>
                        <a:cs typeface="Courier New" panose="02070309020205020404" pitchFamily="49" charset="0"/>
                      </a:endParaRPr>
                    </a:p>
                  </a:txBody>
                  <a:tcPr/>
                </a:tc>
                <a:tc>
                  <a:txBody>
                    <a:bodyPr/>
                    <a:lstStyle/>
                    <a:p>
                      <a:r>
                        <a:rPr lang="en-US" sz="2000" dirty="0" smtClean="0"/>
                        <a:t>by enabled</a:t>
                      </a:r>
                      <a:endParaRPr lang="ru-RU" sz="2000" b="0" dirty="0">
                        <a:latin typeface="+mn-lt"/>
                      </a:endParaRPr>
                    </a:p>
                  </a:txBody>
                  <a:tcPr/>
                </a:tc>
              </a:tr>
              <a:tr h="417766">
                <a:tc>
                  <a:txBody>
                    <a:bodyPr/>
                    <a:lstStyle/>
                    <a:p>
                      <a:r>
                        <a:rPr lang="en" sz="2000" dirty="0" smtClean="0">
                          <a:sym typeface="Consolas"/>
                        </a:rPr>
                        <a:t>$("div:empty") </a:t>
                      </a:r>
                      <a:endParaRPr lang="ru-RU" sz="2000" b="0" dirty="0">
                        <a:latin typeface="+mn-lt"/>
                        <a:cs typeface="Courier New" panose="02070309020205020404" pitchFamily="49" charset="0"/>
                      </a:endParaRPr>
                    </a:p>
                  </a:txBody>
                  <a:tcPr/>
                </a:tc>
                <a:tc>
                  <a:txBody>
                    <a:bodyPr/>
                    <a:lstStyle/>
                    <a:p>
                      <a:r>
                        <a:rPr lang="en-US" sz="2000" dirty="0" smtClean="0"/>
                        <a:t>by empty (all empty </a:t>
                      </a:r>
                      <a:r>
                        <a:rPr lang="en-US" sz="2000" dirty="0" err="1" smtClean="0"/>
                        <a:t>divs</a:t>
                      </a:r>
                      <a:r>
                        <a:rPr lang="en-US" sz="2000" dirty="0" smtClean="0"/>
                        <a:t>)</a:t>
                      </a:r>
                      <a:endParaRPr lang="en-US" sz="2000" b="0" dirty="0" smtClean="0">
                        <a:latin typeface="+mn-lt"/>
                      </a:endParaRPr>
                    </a:p>
                  </a:txBody>
                  <a:tcPr/>
                </a:tc>
              </a:tr>
              <a:tr h="417766">
                <a:tc>
                  <a:txBody>
                    <a:bodyPr/>
                    <a:lstStyle/>
                    <a:p>
                      <a:r>
                        <a:rPr lang="en" sz="2000" dirty="0" smtClean="0">
                          <a:sym typeface="Consolas"/>
                        </a:rPr>
                        <a:t>$("li:even") </a:t>
                      </a:r>
                      <a:endParaRPr lang="ru-RU" sz="2000" b="0" dirty="0">
                        <a:latin typeface="+mn-lt"/>
                        <a:cs typeface="Courier New" panose="02070309020205020404" pitchFamily="49" charset="0"/>
                      </a:endParaRPr>
                    </a:p>
                  </a:txBody>
                  <a:tcPr/>
                </a:tc>
                <a:tc>
                  <a:txBody>
                    <a:bodyPr/>
                    <a:lstStyle/>
                    <a:p>
                      <a:r>
                        <a:rPr lang="en-US" sz="2000" dirty="0" smtClean="0"/>
                        <a:t>by even elements</a:t>
                      </a:r>
                      <a:endParaRPr lang="en-US" sz="2000" b="0" dirty="0" smtClean="0">
                        <a:latin typeface="+mn-lt"/>
                      </a:endParaRPr>
                    </a:p>
                  </a:txBody>
                  <a:tcPr/>
                </a:tc>
              </a:tr>
              <a:tr h="417766">
                <a:tc>
                  <a:txBody>
                    <a:bodyPr/>
                    <a:lstStyle/>
                    <a:p>
                      <a:r>
                        <a:rPr lang="en" sz="2000" dirty="0" smtClean="0">
                          <a:sym typeface="Consolas"/>
                        </a:rPr>
                        <a:t>$("li:odd") </a:t>
                      </a:r>
                      <a:endParaRPr lang="ru-RU" sz="2000" b="0" dirty="0">
                        <a:latin typeface="+mn-lt"/>
                        <a:cs typeface="Courier New" panose="02070309020205020404" pitchFamily="49" charset="0"/>
                      </a:endParaRPr>
                    </a:p>
                  </a:txBody>
                  <a:tcPr/>
                </a:tc>
                <a:tc>
                  <a:txBody>
                    <a:bodyPr/>
                    <a:lstStyle/>
                    <a:p>
                      <a:r>
                        <a:rPr lang="en-US" sz="2000" dirty="0" smtClean="0"/>
                        <a:t>by odd elements</a:t>
                      </a:r>
                      <a:endParaRPr lang="en-US" sz="2000" b="0" dirty="0" smtClean="0">
                        <a:latin typeface="+mn-lt"/>
                      </a:endParaRPr>
                    </a:p>
                  </a:txBody>
                  <a:tcPr/>
                </a:tc>
              </a:tr>
              <a:tr h="417766">
                <a:tc>
                  <a:txBody>
                    <a:bodyPr/>
                    <a:lstStyle/>
                    <a:p>
                      <a:r>
                        <a:rPr lang="en" sz="2000" dirty="0" smtClean="0">
                          <a:sym typeface="Consolas"/>
                        </a:rPr>
                        <a:t>$(".some_class:first") </a:t>
                      </a:r>
                      <a:endParaRPr lang="ru-RU" sz="2000" b="0" dirty="0">
                        <a:latin typeface="+mn-lt"/>
                        <a:cs typeface="Courier New" panose="02070309020205020404" pitchFamily="49" charset="0"/>
                      </a:endParaRPr>
                    </a:p>
                  </a:txBody>
                  <a:tcPr/>
                </a:tc>
                <a:tc>
                  <a:txBody>
                    <a:bodyPr/>
                    <a:lstStyle/>
                    <a:p>
                      <a:r>
                        <a:rPr lang="en-US" sz="2000" dirty="0" smtClean="0"/>
                        <a:t>first element</a:t>
                      </a:r>
                      <a:endParaRPr lang="en-US" sz="2000" b="0" dirty="0" smtClean="0">
                        <a:latin typeface="+mn-lt"/>
                      </a:endParaRPr>
                    </a:p>
                  </a:txBody>
                  <a:tcPr/>
                </a:tc>
              </a:tr>
              <a:tr h="417766">
                <a:tc>
                  <a:txBody>
                    <a:bodyPr/>
                    <a:lstStyle/>
                    <a:p>
                      <a:r>
                        <a:rPr lang="en" sz="2000" dirty="0" smtClean="0">
                          <a:sym typeface="Consolas"/>
                        </a:rPr>
                        <a:t>$(".some_class:last") </a:t>
                      </a:r>
                      <a:endParaRPr lang="ru-RU" sz="2000" b="0" dirty="0">
                        <a:latin typeface="+mn-lt"/>
                        <a:cs typeface="Courier New" panose="02070309020205020404" pitchFamily="49" charset="0"/>
                      </a:endParaRPr>
                    </a:p>
                  </a:txBody>
                  <a:tcPr/>
                </a:tc>
                <a:tc>
                  <a:txBody>
                    <a:bodyPr/>
                    <a:lstStyle/>
                    <a:p>
                      <a:r>
                        <a:rPr lang="en-US" sz="2000" dirty="0" smtClean="0"/>
                        <a:t>last element</a:t>
                      </a:r>
                      <a:endParaRPr lang="ru-RU" sz="2000" b="0" dirty="0">
                        <a:latin typeface="+mn-lt"/>
                      </a:endParaRPr>
                    </a:p>
                  </a:txBody>
                  <a:tcPr/>
                </a:tc>
              </a:tr>
              <a:tr h="417766">
                <a:tc>
                  <a:txBody>
                    <a:bodyPr/>
                    <a:lstStyle/>
                    <a:p>
                      <a:r>
                        <a:rPr lang="en" sz="2000" dirty="0" smtClean="0">
                          <a:sym typeface="Consolas"/>
                        </a:rPr>
                        <a:t>$(".some_class:first-child") </a:t>
                      </a:r>
                      <a:endParaRPr lang="ru-RU" sz="2000" b="0" dirty="0">
                        <a:latin typeface="+mn-lt"/>
                        <a:cs typeface="Courier New" panose="02070309020205020404" pitchFamily="49"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smtClean="0"/>
                        <a:t>first child</a:t>
                      </a:r>
                      <a:endParaRPr lang="ru-RU" sz="2000" b="0" dirty="0" smtClean="0">
                        <a:latin typeface="+mn-lt"/>
                      </a:endParaRPr>
                    </a:p>
                  </a:txBody>
                  <a:tcPr/>
                </a:tc>
              </a:tr>
              <a:tr h="417766">
                <a:tc>
                  <a:txBody>
                    <a:bodyPr/>
                    <a:lstStyle/>
                    <a:p>
                      <a:r>
                        <a:rPr lang="en" sz="2000" dirty="0" smtClean="0">
                          <a:sym typeface="Consolas"/>
                        </a:rPr>
                        <a:t>$(".some_class:last-child") </a:t>
                      </a:r>
                      <a:endParaRPr lang="ru-RU" sz="2000" b="0" dirty="0">
                        <a:latin typeface="+mn-lt"/>
                        <a:cs typeface="Courier New" panose="02070309020205020404" pitchFamily="49"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smtClean="0"/>
                        <a:t>last child</a:t>
                      </a:r>
                      <a:endParaRPr lang="ru-RU" sz="2000" b="0" dirty="0" smtClean="0">
                        <a:latin typeface="+mn-lt"/>
                      </a:endParaRPr>
                    </a:p>
                  </a:txBody>
                  <a:tcPr/>
                </a:tc>
              </a:tr>
              <a:tr h="417766">
                <a:tc>
                  <a:txBody>
                    <a:bodyPr/>
                    <a:lstStyle/>
                    <a:p>
                      <a:r>
                        <a:rPr lang="en" sz="2000" dirty="0" smtClean="0">
                          <a:sym typeface="Consolas"/>
                        </a:rPr>
                        <a:t>$("p:contains('text')") </a:t>
                      </a:r>
                      <a:endParaRPr lang="ru-RU" sz="2000" b="0" dirty="0">
                        <a:latin typeface="+mn-lt"/>
                        <a:cs typeface="Courier New" panose="02070309020205020404" pitchFamily="49" charset="0"/>
                      </a:endParaRPr>
                    </a:p>
                  </a:txBody>
                  <a:tcPr/>
                </a:tc>
                <a:tc>
                  <a:txBody>
                    <a:bodyPr/>
                    <a:lstStyle/>
                    <a:p>
                      <a:r>
                        <a:rPr lang="en-US" sz="2000" dirty="0" smtClean="0"/>
                        <a:t>by text inside</a:t>
                      </a:r>
                      <a:endParaRPr lang="ru-RU" sz="2000" b="0" dirty="0">
                        <a:latin typeface="+mn-lt"/>
                      </a:endParaRPr>
                    </a:p>
                  </a:txBody>
                  <a:tcPr/>
                </a:tc>
              </a:tr>
            </a:tbl>
          </a:graphicData>
        </a:graphic>
      </p:graphicFrame>
    </p:spTree>
    <p:extLst>
      <p:ext uri="{BB962C8B-B14F-4D97-AF65-F5344CB8AC3E}">
        <p14:creationId xmlns:p14="http://schemas.microsoft.com/office/powerpoint/2010/main" val="3789406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t>
            </a:r>
            <a:r>
              <a:rPr lang="en-US" dirty="0" smtClean="0"/>
              <a:t>manipulations</a:t>
            </a:r>
            <a:endParaRPr lang="en-US" dirty="0"/>
          </a:p>
        </p:txBody>
      </p:sp>
      <p:sp>
        <p:nvSpPr>
          <p:cNvPr id="6" name="Content Placeholder 5"/>
          <p:cNvSpPr>
            <a:spLocks noGrp="1"/>
          </p:cNvSpPr>
          <p:nvPr>
            <p:ph sz="quarter" idx="11"/>
          </p:nvPr>
        </p:nvSpPr>
        <p:spPr/>
        <p:txBody>
          <a:bodyPr/>
          <a:lstStyle/>
          <a:p>
            <a:endParaRPr lang="en-US" dirty="0"/>
          </a:p>
        </p:txBody>
      </p:sp>
      <p:sp>
        <p:nvSpPr>
          <p:cNvPr id="7" name="Text Placeholder 6"/>
          <p:cNvSpPr>
            <a:spLocks noGrp="1"/>
          </p:cNvSpPr>
          <p:nvPr>
            <p:ph type="body" sz="quarter" idx="12"/>
          </p:nvPr>
        </p:nvSpPr>
        <p:spPr/>
        <p:txBody>
          <a:bodyPr/>
          <a:lstStyle/>
          <a:p>
            <a:r>
              <a:rPr lang="en-US" dirty="0"/>
              <a:t>jQuery: Examples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98332"/>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798332"/>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4"/>
          <p:cNvSpPr>
            <a:spLocks noChangeArrowheads="1"/>
          </p:cNvSpPr>
          <p:nvPr/>
        </p:nvSpPr>
        <p:spPr bwMode="auto">
          <a:xfrm>
            <a:off x="286944" y="1783377"/>
            <a:ext cx="8889616"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5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myP</a:t>
            </a:r>
            <a:r>
              <a:rPr kumimoji="0" lang="ru-RU" altLang="ru-RU" sz="15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css</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5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color</a:t>
            </a:r>
            <a:r>
              <a:rPr kumimoji="0" lang="ru-RU" altLang="ru-RU" sz="15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5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blue</a:t>
            </a:r>
            <a:r>
              <a:rPr kumimoji="0" lang="ru-RU" altLang="ru-RU" sz="15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makes</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text</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blue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p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5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5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createElement</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0" u="none" strike="noStrike" cap="none" normalizeH="0" baseline="0" dirty="0" smtClean="0">
                <a:ln>
                  <a:noFill/>
                </a:ln>
                <a:solidFill>
                  <a:srgbClr val="008000"/>
                </a:solidFill>
                <a:effectLst/>
                <a:latin typeface="Lucida Console" panose="020B0609040504020204" pitchFamily="49" charset="0"/>
                <a:cs typeface="Courier New" pitchFamily="49" charset="0"/>
              </a:rPr>
              <a:t>"p"</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creates</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P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memory</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0" u="none" strike="noStrike" cap="none" normalizeH="0" baseline="0" dirty="0" smtClean="0">
                <a:ln>
                  <a:noFill/>
                </a:ln>
                <a:solidFill>
                  <a:srgbClr val="660E7A"/>
                </a:solidFill>
                <a:effectLst/>
                <a:latin typeface="Lucida Console" panose="020B0609040504020204" pitchFamily="49" charset="0"/>
                <a:cs typeface="Courier New" pitchFamily="49" charset="0"/>
              </a:rPr>
              <a:t>p</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html</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5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new</a:t>
            </a:r>
            <a:r>
              <a:rPr kumimoji="0" lang="ru-RU" altLang="ru-RU" sz="15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paragraph</a:t>
            </a:r>
            <a:r>
              <a:rPr kumimoji="0" lang="ru-RU" altLang="ru-RU" sz="15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sets</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text</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paragraph</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memory</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5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5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append</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0" u="none" strike="noStrike" cap="none" normalizeH="0" baseline="0" dirty="0" smtClean="0">
                <a:ln>
                  <a:noFill/>
                </a:ln>
                <a:solidFill>
                  <a:srgbClr val="660E7A"/>
                </a:solidFill>
                <a:effectLst/>
                <a:latin typeface="Lucida Console" panose="020B0609040504020204" pitchFamily="49" charset="0"/>
                <a:cs typeface="Courier New" pitchFamily="49" charset="0"/>
              </a:rPr>
              <a:t>p</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adds</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paragraph</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div</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endParaRPr kumimoji="0" lang="ru-RU" altLang="ru-RU" sz="15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5" name="TextBox 4"/>
          <p:cNvSpPr txBox="1"/>
          <p:nvPr/>
        </p:nvSpPr>
        <p:spPr>
          <a:xfrm>
            <a:off x="1601417" y="3270289"/>
            <a:ext cx="864339" cy="369332"/>
          </a:xfrm>
          <a:prstGeom prst="rect">
            <a:avLst/>
          </a:prstGeom>
          <a:noFill/>
        </p:spPr>
        <p:txBody>
          <a:bodyPr wrap="none" rtlCol="0">
            <a:spAutoFit/>
          </a:bodyPr>
          <a:lstStyle/>
          <a:p>
            <a:r>
              <a:rPr lang="en-US" dirty="0" smtClean="0"/>
              <a:t>Before</a:t>
            </a:r>
            <a:endParaRPr lang="en-US" dirty="0"/>
          </a:p>
        </p:txBody>
      </p:sp>
      <p:sp>
        <p:nvSpPr>
          <p:cNvPr id="10" name="TextBox 9"/>
          <p:cNvSpPr txBox="1"/>
          <p:nvPr/>
        </p:nvSpPr>
        <p:spPr>
          <a:xfrm>
            <a:off x="6421997" y="3275695"/>
            <a:ext cx="671979" cy="369332"/>
          </a:xfrm>
          <a:prstGeom prst="rect">
            <a:avLst/>
          </a:prstGeom>
          <a:noFill/>
        </p:spPr>
        <p:txBody>
          <a:bodyPr wrap="none" rtlCol="0">
            <a:spAutoFit/>
          </a:bodyPr>
          <a:lstStyle/>
          <a:p>
            <a:r>
              <a:rPr lang="en-US" dirty="0" smtClean="0"/>
              <a:t>After</a:t>
            </a:r>
            <a:endParaRPr lang="en-US" dirty="0"/>
          </a:p>
        </p:txBody>
      </p:sp>
    </p:spTree>
    <p:extLst>
      <p:ext uri="{BB962C8B-B14F-4D97-AF65-F5344CB8AC3E}">
        <p14:creationId xmlns:p14="http://schemas.microsoft.com/office/powerpoint/2010/main" val="272066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DOM manipulations</a:t>
            </a:r>
          </a:p>
        </p:txBody>
      </p:sp>
      <p:sp>
        <p:nvSpPr>
          <p:cNvPr id="7" name="Text Placeholder 6"/>
          <p:cNvSpPr>
            <a:spLocks noGrp="1"/>
          </p:cNvSpPr>
          <p:nvPr>
            <p:ph type="body" sz="quarter" idx="12"/>
          </p:nvPr>
        </p:nvSpPr>
        <p:spPr/>
        <p:txBody>
          <a:bodyPr/>
          <a:lstStyle/>
          <a:p>
            <a:r>
              <a:rPr lang="en-US" dirty="0"/>
              <a:t>DOM: Examples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429000"/>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ChangeArrowheads="1"/>
          </p:cNvSpPr>
          <p:nvPr/>
        </p:nvSpPr>
        <p:spPr bwMode="auto">
          <a:xfrm>
            <a:off x="464165" y="1796535"/>
            <a:ext cx="838200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button</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onclick</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javascript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changeTitle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Change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button</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type</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application</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javascript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changeTitle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title</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New</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Pretty</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Title</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b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b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10" name="Rounded Rectangle 9"/>
          <p:cNvSpPr/>
          <p:nvPr/>
        </p:nvSpPr>
        <p:spPr>
          <a:xfrm>
            <a:off x="5486400" y="3581400"/>
            <a:ext cx="1828800" cy="26137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Tree>
    <p:extLst>
      <p:ext uri="{BB962C8B-B14F-4D97-AF65-F5344CB8AC3E}">
        <p14:creationId xmlns:p14="http://schemas.microsoft.com/office/powerpoint/2010/main" val="37993454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DOM manipulations</a:t>
            </a:r>
          </a:p>
        </p:txBody>
      </p:sp>
      <p:sp>
        <p:nvSpPr>
          <p:cNvPr id="6" name="Text Placeholder 5"/>
          <p:cNvSpPr>
            <a:spLocks noGrp="1"/>
          </p:cNvSpPr>
          <p:nvPr>
            <p:ph type="body" sz="quarter" idx="12"/>
          </p:nvPr>
        </p:nvSpPr>
        <p:spPr/>
        <p:txBody>
          <a:bodyPr/>
          <a:lstStyle/>
          <a:p>
            <a:r>
              <a:rPr lang="en-US" dirty="0"/>
              <a:t>DOM: </a:t>
            </a:r>
            <a:r>
              <a:rPr lang="en-US" dirty="0" smtClean="0"/>
              <a:t>Examples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429000"/>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a:spLocks noChangeArrowheads="1"/>
          </p:cNvSpPr>
          <p:nvPr/>
        </p:nvSpPr>
        <p:spPr bwMode="auto">
          <a:xfrm>
            <a:off x="464165" y="1796535"/>
            <a:ext cx="838200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button</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onclick</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javascript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changeTitle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Change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button</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type</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application</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javascript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changeTitle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title</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New</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Pretty</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Title</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b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b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10" name="Rounded Rectangle 9"/>
          <p:cNvSpPr/>
          <p:nvPr/>
        </p:nvSpPr>
        <p:spPr>
          <a:xfrm>
            <a:off x="5486400" y="3581400"/>
            <a:ext cx="1828800" cy="26137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Tree>
    <p:extLst>
      <p:ext uri="{BB962C8B-B14F-4D97-AF65-F5344CB8AC3E}">
        <p14:creationId xmlns:p14="http://schemas.microsoft.com/office/powerpoint/2010/main" val="4048681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Insertion, Around</a:t>
            </a:r>
            <a:endParaRPr lang="en-US" dirty="0"/>
          </a:p>
        </p:txBody>
      </p:sp>
      <p:graphicFrame>
        <p:nvGraphicFramePr>
          <p:cNvPr id="4" name="Table 3"/>
          <p:cNvGraphicFramePr>
            <a:graphicFrameLocks noGrp="1"/>
          </p:cNvGraphicFramePr>
          <p:nvPr/>
        </p:nvGraphicFramePr>
        <p:xfrm>
          <a:off x="287338" y="1196975"/>
          <a:ext cx="8027377" cy="4219643"/>
        </p:xfrm>
        <a:graphic>
          <a:graphicData uri="http://schemas.openxmlformats.org/drawingml/2006/table">
            <a:tbl>
              <a:tblPr firstRow="1" bandRow="1">
                <a:tableStyleId>{5C22544A-7EE6-4342-B048-85BDC9FD1C3A}</a:tableStyleId>
              </a:tblPr>
              <a:tblGrid>
                <a:gridCol w="2227213"/>
                <a:gridCol w="5800164"/>
              </a:tblGrid>
              <a:tr h="542006">
                <a:tc>
                  <a:txBody>
                    <a:bodyPr/>
                    <a:lstStyle/>
                    <a:p>
                      <a:r>
                        <a:rPr lang="en-US" b="1" i="0" dirty="0" smtClean="0">
                          <a:solidFill>
                            <a:schemeClr val="lt1"/>
                          </a:solidFill>
                          <a:effectLst/>
                          <a:latin typeface="+mn-lt"/>
                          <a:ea typeface="+mn-ea"/>
                          <a:cs typeface="+mn-cs"/>
                        </a:rPr>
                        <a:t>Function</a:t>
                      </a:r>
                      <a:endParaRPr lang="ru-RU" dirty="0"/>
                    </a:p>
                  </a:txBody>
                  <a:tcPr anchor="ctr"/>
                </a:tc>
                <a:tc>
                  <a:txBody>
                    <a:bodyPr/>
                    <a:lstStyle/>
                    <a:p>
                      <a:r>
                        <a:rPr lang="en-US" b="1" i="0" dirty="0" smtClean="0">
                          <a:solidFill>
                            <a:schemeClr val="lt1"/>
                          </a:solidFill>
                          <a:effectLst/>
                          <a:latin typeface="+mn-lt"/>
                          <a:ea typeface="+mn-ea"/>
                          <a:cs typeface="+mn-cs"/>
                        </a:rPr>
                        <a:t>Result</a:t>
                      </a:r>
                      <a:endParaRPr lang="ru-RU" dirty="0"/>
                    </a:p>
                  </a:txBody>
                  <a:tcPr anchor="ctr"/>
                </a:tc>
              </a:tr>
              <a:tr h="1186335">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.unwrap()</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Remove the parents of the set of matched elements from the DOM, leaving the matched elements in their place</a:t>
                      </a:r>
                      <a:endParaRPr lang="en-US" sz="1800" b="0" i="0" u="none" strike="noStrike" dirty="0">
                        <a:solidFill>
                          <a:srgbClr val="000000"/>
                        </a:solidFill>
                        <a:effectLst/>
                        <a:latin typeface="Myriad Pro"/>
                      </a:endParaRPr>
                    </a:p>
                  </a:txBody>
                  <a:tcPr anchor="ctr"/>
                </a:tc>
              </a:tr>
              <a:tr h="830434">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.wrap()</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Wrap an HTML structure around each element in the set of matched elements</a:t>
                      </a:r>
                      <a:endParaRPr lang="en-US" sz="1800" b="0" i="0" u="none" strike="noStrike" dirty="0">
                        <a:solidFill>
                          <a:srgbClr val="000000"/>
                        </a:solidFill>
                        <a:effectLst/>
                        <a:latin typeface="Myriad Pro"/>
                      </a:endParaRPr>
                    </a:p>
                  </a:txBody>
                  <a:tcPr anchor="ctr"/>
                </a:tc>
              </a:tr>
              <a:tr h="830434">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wrapAll</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Wrap an HTML structure around all elements in the set of matched elements</a:t>
                      </a:r>
                      <a:endParaRPr lang="en-US" sz="1800" b="0" i="0" u="none" strike="noStrike" dirty="0">
                        <a:solidFill>
                          <a:srgbClr val="000000"/>
                        </a:solidFill>
                        <a:effectLst/>
                        <a:latin typeface="Myriad Pro"/>
                      </a:endParaRPr>
                    </a:p>
                  </a:txBody>
                  <a:tcPr anchor="ctr"/>
                </a:tc>
              </a:tr>
              <a:tr h="830434">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wrapInner</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Wrap an HTML structure around the content of each element in the set of matched elements</a:t>
                      </a:r>
                      <a:endParaRPr lang="en-US" sz="1800" b="0" i="0" u="none" strike="noStrike" dirty="0">
                        <a:solidFill>
                          <a:srgbClr val="000000"/>
                        </a:solidFill>
                        <a:effectLst/>
                        <a:latin typeface="Myriad Pro"/>
                      </a:endParaRPr>
                    </a:p>
                  </a:txBody>
                  <a:tcPr anchor="ctr"/>
                </a:tc>
              </a:tr>
            </a:tbl>
          </a:graphicData>
        </a:graphic>
      </p:graphicFrame>
    </p:spTree>
    <p:extLst>
      <p:ext uri="{BB962C8B-B14F-4D97-AF65-F5344CB8AC3E}">
        <p14:creationId xmlns:p14="http://schemas.microsoft.com/office/powerpoint/2010/main" val="10554423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Insertion, Around</a:t>
            </a:r>
          </a:p>
        </p:txBody>
      </p:sp>
      <p:sp>
        <p:nvSpPr>
          <p:cNvPr id="4" name="Rectangle 3"/>
          <p:cNvSpPr>
            <a:spLocks noChangeArrowheads="1"/>
          </p:cNvSpPr>
          <p:nvPr/>
        </p:nvSpPr>
        <p:spPr bwMode="auto">
          <a:xfrm>
            <a:off x="318160" y="1196978"/>
            <a:ext cx="845820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Second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Third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066" y="3652841"/>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noChangeArrowheads="1"/>
          </p:cNvSpPr>
          <p:nvPr/>
        </p:nvSpPr>
        <p:spPr bwMode="auto">
          <a:xfrm>
            <a:off x="286481" y="5420744"/>
            <a:ext cx="45720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wrapInner</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"&lt;b&gt;&lt;/b&gt;"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7" name="TextBox 6"/>
          <p:cNvSpPr txBox="1"/>
          <p:nvPr/>
        </p:nvSpPr>
        <p:spPr>
          <a:xfrm>
            <a:off x="287775" y="5003138"/>
            <a:ext cx="2949542" cy="400110"/>
          </a:xfrm>
          <a:prstGeom prst="rect">
            <a:avLst/>
          </a:prstGeom>
          <a:noFill/>
        </p:spPr>
        <p:txBody>
          <a:bodyPr wrap="square" rtlCol="0">
            <a:spAutoFit/>
          </a:bodyPr>
          <a:lstStyle/>
          <a:p>
            <a:r>
              <a:rPr lang="en-US" sz="2000" dirty="0" smtClean="0"/>
              <a:t>jQuery:</a:t>
            </a:r>
            <a:endParaRPr lang="en-US" sz="2000" dirty="0"/>
          </a:p>
        </p:txBody>
      </p:sp>
    </p:spTree>
    <p:extLst>
      <p:ext uri="{BB962C8B-B14F-4D97-AF65-F5344CB8AC3E}">
        <p14:creationId xmlns:p14="http://schemas.microsoft.com/office/powerpoint/2010/main" val="41635136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a:t>
            </a:r>
            <a:r>
              <a:rPr lang="en-US" dirty="0"/>
              <a:t>Insertion, Outside</a:t>
            </a:r>
          </a:p>
        </p:txBody>
      </p:sp>
      <p:graphicFrame>
        <p:nvGraphicFramePr>
          <p:cNvPr id="4" name="Table 3"/>
          <p:cNvGraphicFramePr>
            <a:graphicFrameLocks noGrp="1"/>
          </p:cNvGraphicFramePr>
          <p:nvPr/>
        </p:nvGraphicFramePr>
        <p:xfrm>
          <a:off x="287338" y="1196975"/>
          <a:ext cx="8027377" cy="4193266"/>
        </p:xfrm>
        <a:graphic>
          <a:graphicData uri="http://schemas.openxmlformats.org/drawingml/2006/table">
            <a:tbl>
              <a:tblPr firstRow="1" bandRow="1">
                <a:tableStyleId>{5C22544A-7EE6-4342-B048-85BDC9FD1C3A}</a:tableStyleId>
              </a:tblPr>
              <a:tblGrid>
                <a:gridCol w="2479432"/>
                <a:gridCol w="5547945"/>
              </a:tblGrid>
              <a:tr h="524158">
                <a:tc>
                  <a:txBody>
                    <a:bodyPr/>
                    <a:lstStyle/>
                    <a:p>
                      <a:r>
                        <a:rPr lang="en-US" b="1" i="0" dirty="0" smtClean="0">
                          <a:solidFill>
                            <a:schemeClr val="lt1"/>
                          </a:solidFill>
                          <a:effectLst/>
                          <a:latin typeface="+mn-lt"/>
                          <a:ea typeface="+mn-ea"/>
                          <a:cs typeface="+mn-cs"/>
                        </a:rPr>
                        <a:t>Function</a:t>
                      </a:r>
                      <a:endParaRPr lang="ru-RU" dirty="0"/>
                    </a:p>
                  </a:txBody>
                  <a:tcPr anchor="ctr"/>
                </a:tc>
                <a:tc>
                  <a:txBody>
                    <a:bodyPr/>
                    <a:lstStyle/>
                    <a:p>
                      <a:r>
                        <a:rPr lang="en-US" b="1" i="0" dirty="0" smtClean="0">
                          <a:solidFill>
                            <a:schemeClr val="lt1"/>
                          </a:solidFill>
                          <a:effectLst/>
                          <a:latin typeface="+mn-lt"/>
                          <a:ea typeface="+mn-ea"/>
                          <a:cs typeface="+mn-cs"/>
                        </a:rPr>
                        <a:t>Result</a:t>
                      </a:r>
                      <a:endParaRPr lang="ru-RU" dirty="0"/>
                    </a:p>
                  </a:txBody>
                  <a:tcPr anchor="ctr"/>
                </a:tc>
              </a:tr>
              <a:tr h="917277">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.after()</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Insert content, specified by the parameter, after each element in the set of matched elements</a:t>
                      </a:r>
                      <a:endParaRPr lang="en-US" sz="1800" b="0" i="0" u="none" strike="noStrike" dirty="0">
                        <a:solidFill>
                          <a:srgbClr val="000000"/>
                        </a:solidFill>
                        <a:effectLst/>
                        <a:latin typeface="Myriad Pro"/>
                      </a:endParaRPr>
                    </a:p>
                  </a:txBody>
                  <a:tcPr anchor="ctr"/>
                </a:tc>
              </a:tr>
              <a:tr h="917277">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.before()</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Insert content, specified by the parameter, before each element in the set of matched elements</a:t>
                      </a:r>
                      <a:endParaRPr lang="en-US" sz="1800" b="0" i="0" u="none" strike="noStrike" dirty="0">
                        <a:solidFill>
                          <a:srgbClr val="000000"/>
                        </a:solidFill>
                        <a:effectLst/>
                        <a:latin typeface="Myriad Pro"/>
                      </a:endParaRPr>
                    </a:p>
                  </a:txBody>
                  <a:tcPr anchor="ctr"/>
                </a:tc>
              </a:tr>
              <a:tr h="917277">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insertAfter</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Insert every element in the set of matched elements after the target</a:t>
                      </a:r>
                      <a:endParaRPr lang="en-US" sz="1800" b="0" i="0" u="none" strike="noStrike" dirty="0">
                        <a:solidFill>
                          <a:srgbClr val="000000"/>
                        </a:solidFill>
                        <a:effectLst/>
                        <a:latin typeface="Myriad Pro"/>
                      </a:endParaRPr>
                    </a:p>
                  </a:txBody>
                  <a:tcPr anchor="ctr"/>
                </a:tc>
              </a:tr>
              <a:tr h="917277">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insertBefore</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Insert every element in the set of matched elements before the target</a:t>
                      </a:r>
                      <a:endParaRPr lang="en-US" sz="1800" b="0" i="0" u="none" strike="noStrike" dirty="0">
                        <a:solidFill>
                          <a:srgbClr val="000000"/>
                        </a:solidFill>
                        <a:effectLst/>
                        <a:latin typeface="Myriad Pro"/>
                      </a:endParaRPr>
                    </a:p>
                  </a:txBody>
                  <a:tcPr anchor="ctr"/>
                </a:tc>
              </a:tr>
            </a:tbl>
          </a:graphicData>
        </a:graphic>
      </p:graphicFrame>
    </p:spTree>
    <p:extLst>
      <p:ext uri="{BB962C8B-B14F-4D97-AF65-F5344CB8AC3E}">
        <p14:creationId xmlns:p14="http://schemas.microsoft.com/office/powerpoint/2010/main" val="31961201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WEB-007 JavaScript</a:t>
            </a:r>
            <a:endParaRPr lang="ru-RU" dirty="0"/>
          </a:p>
        </p:txBody>
      </p:sp>
      <p:sp>
        <p:nvSpPr>
          <p:cNvPr id="14" name="Text Placeholder 13"/>
          <p:cNvSpPr>
            <a:spLocks noGrp="1"/>
          </p:cNvSpPr>
          <p:nvPr>
            <p:ph type="body" sz="quarter" idx="10"/>
          </p:nvPr>
        </p:nvSpPr>
        <p:spPr/>
        <p:txBody>
          <a:bodyPr/>
          <a:lstStyle/>
          <a:p>
            <a:r>
              <a:rPr lang="en-US" dirty="0" smtClean="0"/>
              <a:t>jQuery</a:t>
            </a:r>
            <a:endParaRPr lang="ru-RU" dirty="0"/>
          </a:p>
        </p:txBody>
      </p:sp>
      <p:sp>
        <p:nvSpPr>
          <p:cNvPr id="15" name="Text Placeholder 14"/>
          <p:cNvSpPr>
            <a:spLocks noGrp="1"/>
          </p:cNvSpPr>
          <p:nvPr>
            <p:ph type="body" sz="quarter" idx="11"/>
          </p:nvPr>
        </p:nvSpPr>
        <p:spPr/>
        <p:txBody>
          <a:bodyPr>
            <a:normAutofit/>
          </a:bodyPr>
          <a:lstStyle/>
          <a:p>
            <a:r>
              <a:rPr lang="en-US" sz="1400" dirty="0" smtClean="0"/>
              <a:t>ver. 1.0</a:t>
            </a:r>
            <a:endParaRPr lang="ru-RU" sz="1400" dirty="0"/>
          </a:p>
        </p:txBody>
      </p:sp>
    </p:spTree>
    <p:extLst>
      <p:ext uri="{BB962C8B-B14F-4D97-AF65-F5344CB8AC3E}">
        <p14:creationId xmlns:p14="http://schemas.microsoft.com/office/powerpoint/2010/main" val="28151899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Insertion, Outside</a:t>
            </a:r>
          </a:p>
        </p:txBody>
      </p:sp>
      <p:sp>
        <p:nvSpPr>
          <p:cNvPr id="4" name="Rectangle 3"/>
          <p:cNvSpPr>
            <a:spLocks noChangeArrowheads="1"/>
          </p:cNvSpPr>
          <p:nvPr/>
        </p:nvSpPr>
        <p:spPr bwMode="auto">
          <a:xfrm>
            <a:off x="286919" y="1196978"/>
            <a:ext cx="8365617"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Second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Third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237" y="3652841"/>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noChangeArrowheads="1"/>
          </p:cNvSpPr>
          <p:nvPr/>
        </p:nvSpPr>
        <p:spPr bwMode="auto">
          <a:xfrm>
            <a:off x="286919" y="5710053"/>
            <a:ext cx="512328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before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"&lt;p&gt;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Inserted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&lt;/p&gt;"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7" name="TextBox 6"/>
          <p:cNvSpPr txBox="1"/>
          <p:nvPr/>
        </p:nvSpPr>
        <p:spPr>
          <a:xfrm>
            <a:off x="381000" y="5309566"/>
            <a:ext cx="2949542" cy="400110"/>
          </a:xfrm>
          <a:prstGeom prst="rect">
            <a:avLst/>
          </a:prstGeom>
          <a:noFill/>
        </p:spPr>
        <p:txBody>
          <a:bodyPr wrap="square" rtlCol="0">
            <a:spAutoFit/>
          </a:bodyPr>
          <a:lstStyle/>
          <a:p>
            <a:r>
              <a:rPr lang="en-US" sz="2000" dirty="0" smtClean="0"/>
              <a:t>jQuery:</a:t>
            </a:r>
            <a:endParaRPr lang="en-US" sz="2000" dirty="0"/>
          </a:p>
        </p:txBody>
      </p:sp>
    </p:spTree>
    <p:extLst>
      <p:ext uri="{BB962C8B-B14F-4D97-AF65-F5344CB8AC3E}">
        <p14:creationId xmlns:p14="http://schemas.microsoft.com/office/powerpoint/2010/main" val="42235129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Removal</a:t>
            </a:r>
          </a:p>
        </p:txBody>
      </p:sp>
      <p:graphicFrame>
        <p:nvGraphicFramePr>
          <p:cNvPr id="4" name="Table 3"/>
          <p:cNvGraphicFramePr>
            <a:graphicFrameLocks noGrp="1"/>
          </p:cNvGraphicFramePr>
          <p:nvPr/>
        </p:nvGraphicFramePr>
        <p:xfrm>
          <a:off x="287338" y="1196975"/>
          <a:ext cx="8027377" cy="3275989"/>
        </p:xfrm>
        <a:graphic>
          <a:graphicData uri="http://schemas.openxmlformats.org/drawingml/2006/table">
            <a:tbl>
              <a:tblPr firstRow="1" bandRow="1">
                <a:tableStyleId>{5C22544A-7EE6-4342-B048-85BDC9FD1C3A}</a:tableStyleId>
              </a:tblPr>
              <a:tblGrid>
                <a:gridCol w="2479432"/>
                <a:gridCol w="5547945"/>
              </a:tblGrid>
              <a:tr h="524158">
                <a:tc>
                  <a:txBody>
                    <a:bodyPr/>
                    <a:lstStyle/>
                    <a:p>
                      <a:r>
                        <a:rPr lang="en-US" b="1" i="0" dirty="0" smtClean="0">
                          <a:solidFill>
                            <a:schemeClr val="lt1"/>
                          </a:solidFill>
                          <a:effectLst/>
                          <a:latin typeface="+mn-lt"/>
                          <a:ea typeface="+mn-ea"/>
                          <a:cs typeface="+mn-cs"/>
                        </a:rPr>
                        <a:t>Function</a:t>
                      </a:r>
                      <a:endParaRPr lang="ru-RU" dirty="0"/>
                    </a:p>
                  </a:txBody>
                  <a:tcPr anchor="ctr"/>
                </a:tc>
                <a:tc>
                  <a:txBody>
                    <a:bodyPr/>
                    <a:lstStyle/>
                    <a:p>
                      <a:r>
                        <a:rPr lang="en-US" b="1" i="0" dirty="0" smtClean="0">
                          <a:solidFill>
                            <a:schemeClr val="lt1"/>
                          </a:solidFill>
                          <a:effectLst/>
                          <a:latin typeface="+mn-lt"/>
                          <a:ea typeface="+mn-ea"/>
                          <a:cs typeface="+mn-cs"/>
                        </a:rPr>
                        <a:t>Result</a:t>
                      </a:r>
                      <a:endParaRPr lang="ru-RU" dirty="0"/>
                    </a:p>
                  </a:txBody>
                  <a:tcPr anchor="ctr"/>
                </a:tc>
              </a:tr>
              <a:tr h="917277">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.detach()</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Remove the set of matched elements from the DOM</a:t>
                      </a:r>
                      <a:endParaRPr lang="en-US" sz="1800" b="0" i="0" u="none" strike="noStrike" dirty="0">
                        <a:solidFill>
                          <a:srgbClr val="000000"/>
                        </a:solidFill>
                        <a:effectLst/>
                        <a:latin typeface="Myriad Pro"/>
                      </a:endParaRPr>
                    </a:p>
                  </a:txBody>
                  <a:tcPr anchor="ctr"/>
                </a:tc>
              </a:tr>
              <a:tr h="917277">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.empty()</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Remove all child nodes of the set of matched elements from the DOM</a:t>
                      </a:r>
                      <a:endParaRPr lang="en-US" sz="1800" b="0" i="0" u="none" strike="noStrike" dirty="0">
                        <a:solidFill>
                          <a:srgbClr val="000000"/>
                        </a:solidFill>
                        <a:effectLst/>
                        <a:latin typeface="Myriad Pro"/>
                      </a:endParaRPr>
                    </a:p>
                  </a:txBody>
                  <a:tcPr anchor="ctr"/>
                </a:tc>
              </a:tr>
              <a:tr h="917277">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.remove()</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Remove the set of matched elements from the DOM</a:t>
                      </a:r>
                      <a:endParaRPr lang="en-US" sz="1800" b="0" i="0" u="none" strike="noStrike" dirty="0">
                        <a:solidFill>
                          <a:srgbClr val="000000"/>
                        </a:solidFill>
                        <a:effectLst/>
                        <a:latin typeface="Myriad Pro"/>
                      </a:endParaRPr>
                    </a:p>
                  </a:txBody>
                  <a:tcPr anchor="ctr"/>
                </a:tc>
              </a:tr>
            </a:tbl>
          </a:graphicData>
        </a:graphic>
      </p:graphicFrame>
    </p:spTree>
    <p:extLst>
      <p:ext uri="{BB962C8B-B14F-4D97-AF65-F5344CB8AC3E}">
        <p14:creationId xmlns:p14="http://schemas.microsoft.com/office/powerpoint/2010/main" val="341438289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Removal</a:t>
            </a:r>
          </a:p>
        </p:txBody>
      </p:sp>
      <p:sp>
        <p:nvSpPr>
          <p:cNvPr id="6" name="Rectangle 5"/>
          <p:cNvSpPr>
            <a:spLocks noChangeArrowheads="1"/>
          </p:cNvSpPr>
          <p:nvPr/>
        </p:nvSpPr>
        <p:spPr bwMode="auto">
          <a:xfrm>
            <a:off x="286919" y="1196978"/>
            <a:ext cx="8365617"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Second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Third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7" name="Rectangle 6"/>
          <p:cNvSpPr>
            <a:spLocks noChangeArrowheads="1"/>
          </p:cNvSpPr>
          <p:nvPr/>
        </p:nvSpPr>
        <p:spPr bwMode="auto">
          <a:xfrm>
            <a:off x="286919" y="5710053"/>
            <a:ext cx="512328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en-US"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remove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8" name="TextBox 7"/>
          <p:cNvSpPr txBox="1"/>
          <p:nvPr/>
        </p:nvSpPr>
        <p:spPr>
          <a:xfrm>
            <a:off x="381000" y="5309566"/>
            <a:ext cx="2949542" cy="400110"/>
          </a:xfrm>
          <a:prstGeom prst="rect">
            <a:avLst/>
          </a:prstGeom>
          <a:noFill/>
        </p:spPr>
        <p:txBody>
          <a:bodyPr wrap="square" rtlCol="0">
            <a:spAutoFit/>
          </a:bodyPr>
          <a:lstStyle/>
          <a:p>
            <a:r>
              <a:rPr lang="en-US" sz="2000" dirty="0" smtClean="0"/>
              <a:t>jQuery:</a:t>
            </a:r>
            <a:endParaRPr 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504" y="3652841"/>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9293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a:t>
            </a:r>
            <a:r>
              <a:rPr lang="en-US" dirty="0"/>
              <a:t>Replacement</a:t>
            </a:r>
          </a:p>
        </p:txBody>
      </p:sp>
      <p:graphicFrame>
        <p:nvGraphicFramePr>
          <p:cNvPr id="4" name="Table 3"/>
          <p:cNvGraphicFramePr>
            <a:graphicFrameLocks noGrp="1"/>
          </p:cNvGraphicFramePr>
          <p:nvPr/>
        </p:nvGraphicFramePr>
        <p:xfrm>
          <a:off x="287338" y="1196975"/>
          <a:ext cx="8027377" cy="2358712"/>
        </p:xfrm>
        <a:graphic>
          <a:graphicData uri="http://schemas.openxmlformats.org/drawingml/2006/table">
            <a:tbl>
              <a:tblPr firstRow="1" bandRow="1">
                <a:tableStyleId>{5C22544A-7EE6-4342-B048-85BDC9FD1C3A}</a:tableStyleId>
              </a:tblPr>
              <a:tblGrid>
                <a:gridCol w="2479432"/>
                <a:gridCol w="5547945"/>
              </a:tblGrid>
              <a:tr h="524158">
                <a:tc>
                  <a:txBody>
                    <a:bodyPr/>
                    <a:lstStyle/>
                    <a:p>
                      <a:r>
                        <a:rPr lang="en-US" b="1" i="0" dirty="0" smtClean="0">
                          <a:solidFill>
                            <a:schemeClr val="lt1"/>
                          </a:solidFill>
                          <a:effectLst/>
                          <a:latin typeface="+mn-lt"/>
                          <a:ea typeface="+mn-ea"/>
                          <a:cs typeface="+mn-cs"/>
                        </a:rPr>
                        <a:t>Function</a:t>
                      </a:r>
                      <a:endParaRPr lang="ru-RU" dirty="0"/>
                    </a:p>
                  </a:txBody>
                  <a:tcPr anchor="ctr"/>
                </a:tc>
                <a:tc>
                  <a:txBody>
                    <a:bodyPr/>
                    <a:lstStyle/>
                    <a:p>
                      <a:r>
                        <a:rPr lang="en-US" b="1" i="0" dirty="0" smtClean="0">
                          <a:solidFill>
                            <a:schemeClr val="lt1"/>
                          </a:solidFill>
                          <a:effectLst/>
                          <a:latin typeface="+mn-lt"/>
                          <a:ea typeface="+mn-ea"/>
                          <a:cs typeface="+mn-cs"/>
                        </a:rPr>
                        <a:t>Result</a:t>
                      </a:r>
                      <a:endParaRPr lang="ru-RU" dirty="0"/>
                    </a:p>
                  </a:txBody>
                  <a:tcPr anchor="ctr"/>
                </a:tc>
              </a:tr>
              <a:tr h="917277">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replaceAll</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Replace each target element with the set of matched elements</a:t>
                      </a:r>
                      <a:endParaRPr lang="en-US" sz="1800" b="0" i="0" u="none" strike="noStrike" dirty="0">
                        <a:solidFill>
                          <a:srgbClr val="000000"/>
                        </a:solidFill>
                        <a:effectLst/>
                        <a:latin typeface="Myriad Pro"/>
                      </a:endParaRPr>
                    </a:p>
                  </a:txBody>
                  <a:tcPr anchor="ctr"/>
                </a:tc>
              </a:tr>
              <a:tr h="917277">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replaceWith</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Replace each element in the set of matched elements with the provided new content and return the set of elements that was removed.</a:t>
                      </a:r>
                      <a:endParaRPr lang="en-US" sz="1800" b="0" i="0" u="none" strike="noStrike" dirty="0">
                        <a:solidFill>
                          <a:srgbClr val="000000"/>
                        </a:solidFill>
                        <a:effectLst/>
                        <a:latin typeface="Myriad Pro"/>
                      </a:endParaRPr>
                    </a:p>
                  </a:txBody>
                  <a:tcPr anchor="ctr"/>
                </a:tc>
              </a:tr>
            </a:tbl>
          </a:graphicData>
        </a:graphic>
      </p:graphicFrame>
    </p:spTree>
    <p:extLst>
      <p:ext uri="{BB962C8B-B14F-4D97-AF65-F5344CB8AC3E}">
        <p14:creationId xmlns:p14="http://schemas.microsoft.com/office/powerpoint/2010/main" val="11819722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Replacement</a:t>
            </a:r>
          </a:p>
        </p:txBody>
      </p:sp>
      <p:sp>
        <p:nvSpPr>
          <p:cNvPr id="4" name="Rectangle 3"/>
          <p:cNvSpPr>
            <a:spLocks noChangeArrowheads="1"/>
          </p:cNvSpPr>
          <p:nvPr/>
        </p:nvSpPr>
        <p:spPr bwMode="auto">
          <a:xfrm>
            <a:off x="286919" y="1196978"/>
            <a:ext cx="8365617"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Second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Third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6" name="TextBox 5"/>
          <p:cNvSpPr txBox="1"/>
          <p:nvPr/>
        </p:nvSpPr>
        <p:spPr>
          <a:xfrm>
            <a:off x="388706" y="5186456"/>
            <a:ext cx="2949542" cy="400110"/>
          </a:xfrm>
          <a:prstGeom prst="rect">
            <a:avLst/>
          </a:prstGeom>
          <a:noFill/>
        </p:spPr>
        <p:txBody>
          <a:bodyPr wrap="square" rtlCol="0">
            <a:spAutoFit/>
          </a:bodyPr>
          <a:lstStyle/>
          <a:p>
            <a:r>
              <a:rPr lang="en-US" sz="2000" dirty="0" smtClean="0"/>
              <a:t>jQuery:</a:t>
            </a:r>
            <a:endParaRPr lang="en-U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237" y="3652841"/>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a:spLocks noChangeArrowheads="1"/>
          </p:cNvSpPr>
          <p:nvPr/>
        </p:nvSpPr>
        <p:spPr bwMode="auto">
          <a:xfrm>
            <a:off x="286919" y="5586566"/>
            <a:ext cx="504708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en-US"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600" dirty="0">
                <a:solidFill>
                  <a:srgbClr val="000000"/>
                </a:solidFill>
                <a:latin typeface="Lucida Console" panose="020B0609040504020204" pitchFamily="49" charset="0"/>
                <a:cs typeface="Courier New" pitchFamily="49" charset="0"/>
              </a:rPr>
              <a:t> </a:t>
            </a:r>
            <a:r>
              <a:rPr lang="en-US" altLang="ru-RU" sz="1600" dirty="0" smtClean="0">
                <a:solidFill>
                  <a:srgbClr val="000000"/>
                </a:solidFill>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replaceWith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"&lt;b&gt;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Replaced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&lt;/b&gt;"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21937194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342900" indent="-342900"/>
            <a:r>
              <a:rPr lang="en-US" dirty="0"/>
              <a:t>CSS manipulations</a:t>
            </a:r>
          </a:p>
        </p:txBody>
      </p:sp>
      <p:graphicFrame>
        <p:nvGraphicFramePr>
          <p:cNvPr id="8" name="Table 7"/>
          <p:cNvGraphicFramePr>
            <a:graphicFrameLocks noGrp="1"/>
          </p:cNvGraphicFramePr>
          <p:nvPr/>
        </p:nvGraphicFramePr>
        <p:xfrm>
          <a:off x="287338" y="1196975"/>
          <a:ext cx="8027377" cy="4668052"/>
        </p:xfrm>
        <a:graphic>
          <a:graphicData uri="http://schemas.openxmlformats.org/drawingml/2006/table">
            <a:tbl>
              <a:tblPr firstRow="1" bandRow="1">
                <a:tableStyleId>{5C22544A-7EE6-4342-B048-85BDC9FD1C3A}</a:tableStyleId>
              </a:tblPr>
              <a:tblGrid>
                <a:gridCol w="2180493"/>
                <a:gridCol w="5846884"/>
              </a:tblGrid>
              <a:tr h="599603">
                <a:tc>
                  <a:txBody>
                    <a:bodyPr/>
                    <a:lstStyle/>
                    <a:p>
                      <a:r>
                        <a:rPr lang="en-US" b="1" i="0" dirty="0" smtClean="0">
                          <a:solidFill>
                            <a:schemeClr val="lt1"/>
                          </a:solidFill>
                          <a:effectLst/>
                          <a:latin typeface="+mn-lt"/>
                          <a:ea typeface="+mn-ea"/>
                          <a:cs typeface="+mn-cs"/>
                        </a:rPr>
                        <a:t>Function</a:t>
                      </a:r>
                      <a:endParaRPr lang="ru-RU" dirty="0"/>
                    </a:p>
                  </a:txBody>
                  <a:tcPr anchor="ctr"/>
                </a:tc>
                <a:tc>
                  <a:txBody>
                    <a:bodyPr/>
                    <a:lstStyle/>
                    <a:p>
                      <a:r>
                        <a:rPr lang="en-US" b="1" i="0" dirty="0" smtClean="0">
                          <a:solidFill>
                            <a:schemeClr val="lt1"/>
                          </a:solidFill>
                          <a:effectLst/>
                          <a:latin typeface="+mn-lt"/>
                          <a:ea typeface="+mn-ea"/>
                          <a:cs typeface="+mn-cs"/>
                        </a:rPr>
                        <a:t>Result</a:t>
                      </a:r>
                      <a:endParaRPr lang="ru-RU" dirty="0"/>
                    </a:p>
                  </a:txBody>
                  <a:tcPr anchor="ctr"/>
                </a:tc>
              </a:tr>
              <a:tr h="918682">
                <a:tc>
                  <a:txBody>
                    <a:bodyPr/>
                    <a:lstStyle/>
                    <a:p>
                      <a:pPr lvl="1"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addClass</a:t>
                      </a:r>
                      <a:r>
                        <a:rPr lang="en-US" sz="1800" b="1" i="0" u="none" strike="noStrike" dirty="0">
                          <a:solidFill>
                            <a:srgbClr val="000000"/>
                          </a:solidFill>
                          <a:effectLst/>
                          <a:latin typeface="Courier New" panose="02070309020205020404" pitchFamily="49" charset="0"/>
                          <a:cs typeface="Courier New" panose="02070309020205020404" pitchFamily="49" charset="0"/>
                        </a:rPr>
                        <a:t>()</a:t>
                      </a:r>
                    </a:p>
                  </a:txBody>
                  <a:tcPr anchor="ctr"/>
                </a:tc>
                <a:tc>
                  <a:txBody>
                    <a:bodyPr/>
                    <a:lstStyle/>
                    <a:p>
                      <a:pPr algn="l" rtl="0" fontAlgn="ctr"/>
                      <a:r>
                        <a:rPr lang="en-US" sz="1800" b="0" i="0" u="none" strike="noStrike" dirty="0">
                          <a:solidFill>
                            <a:srgbClr val="000000"/>
                          </a:solidFill>
                          <a:effectLst/>
                          <a:latin typeface="Myriad Pro"/>
                        </a:rPr>
                        <a:t>Add the specified class(</a:t>
                      </a:r>
                      <a:r>
                        <a:rPr lang="en-US" sz="1800" b="0" i="0" u="none" strike="noStrike" dirty="0" err="1">
                          <a:solidFill>
                            <a:srgbClr val="000000"/>
                          </a:solidFill>
                          <a:effectLst/>
                          <a:latin typeface="Myriad Pro"/>
                        </a:rPr>
                        <a:t>es</a:t>
                      </a:r>
                      <a:r>
                        <a:rPr lang="en-US" sz="1800" b="0" i="0" u="none" strike="noStrike" dirty="0">
                          <a:solidFill>
                            <a:srgbClr val="000000"/>
                          </a:solidFill>
                          <a:effectLst/>
                          <a:latin typeface="Myriad Pro"/>
                        </a:rPr>
                        <a:t>) to each of the set of matched elements</a:t>
                      </a:r>
                    </a:p>
                  </a:txBody>
                  <a:tcPr anchor="ctr"/>
                </a:tc>
              </a:tr>
              <a:tr h="918682">
                <a:tc>
                  <a:txBody>
                    <a:bodyPr/>
                    <a:lstStyle/>
                    <a:p>
                      <a:pPr lvl="1"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hasClass</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Determine whether any of the matched elements are assigned the given class</a:t>
                      </a:r>
                      <a:endParaRPr lang="en-US" sz="1800" b="0" i="0" u="none" strike="noStrike" dirty="0">
                        <a:solidFill>
                          <a:srgbClr val="000000"/>
                        </a:solidFill>
                        <a:effectLst/>
                        <a:latin typeface="Myriad Pro"/>
                      </a:endParaRPr>
                    </a:p>
                  </a:txBody>
                  <a:tcPr anchor="ctr"/>
                </a:tc>
              </a:tr>
              <a:tr h="918682">
                <a:tc>
                  <a:txBody>
                    <a:bodyPr/>
                    <a:lstStyle/>
                    <a:p>
                      <a:pPr lvl="1"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removeClass</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Remove a single class, multiple classes, or all classes from each element in the set of matched elements</a:t>
                      </a:r>
                      <a:endParaRPr lang="en-US" sz="1800" b="0" i="0" u="none" strike="noStrike" dirty="0">
                        <a:solidFill>
                          <a:srgbClr val="000000"/>
                        </a:solidFill>
                        <a:effectLst/>
                        <a:latin typeface="Myriad Pro"/>
                      </a:endParaRPr>
                    </a:p>
                  </a:txBody>
                  <a:tcPr anchor="ctr"/>
                </a:tc>
              </a:tr>
              <a:tr h="1312403">
                <a:tc>
                  <a:txBody>
                    <a:bodyPr/>
                    <a:lstStyle/>
                    <a:p>
                      <a:pPr lvl="1"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toggleClass</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Add or remove one or more classes from each element in the set of matched elements, depending on either the class’s presence or the value of the switch argument</a:t>
                      </a:r>
                      <a:endParaRPr lang="en-US" sz="1800" b="0" i="0" u="none" strike="noStrike" dirty="0">
                        <a:solidFill>
                          <a:srgbClr val="000000"/>
                        </a:solidFill>
                        <a:effectLst/>
                        <a:latin typeface="Myriad Pro"/>
                      </a:endParaRPr>
                    </a:p>
                  </a:txBody>
                  <a:tcPr anchor="ctr"/>
                </a:tc>
              </a:tr>
            </a:tbl>
          </a:graphicData>
        </a:graphic>
      </p:graphicFrame>
    </p:spTree>
    <p:extLst>
      <p:ext uri="{BB962C8B-B14F-4D97-AF65-F5344CB8AC3E}">
        <p14:creationId xmlns:p14="http://schemas.microsoft.com/office/powerpoint/2010/main" val="13656646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a:t>Attribute</a:t>
            </a:r>
          </a:p>
        </p:txBody>
      </p:sp>
      <p:sp>
        <p:nvSpPr>
          <p:cNvPr id="4" name="Rectangle 3"/>
          <p:cNvSpPr>
            <a:spLocks noChangeArrowheads="1"/>
          </p:cNvSpPr>
          <p:nvPr/>
        </p:nvSpPr>
        <p:spPr bwMode="auto">
          <a:xfrm>
            <a:off x="259939" y="1190625"/>
            <a:ext cx="8686800"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style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blue</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color</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blue</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style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Second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Third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6153" y="3652841"/>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5"/>
          <p:cNvSpPr>
            <a:spLocks noChangeArrowheads="1"/>
          </p:cNvSpPr>
          <p:nvPr/>
        </p:nvSpPr>
        <p:spPr bwMode="auto">
          <a:xfrm>
            <a:off x="291618" y="5764196"/>
            <a:ext cx="4011034"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addClass</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blue</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6" name="TextBox 5"/>
          <p:cNvSpPr txBox="1"/>
          <p:nvPr/>
        </p:nvSpPr>
        <p:spPr>
          <a:xfrm>
            <a:off x="287775" y="5393453"/>
            <a:ext cx="2949542" cy="400110"/>
          </a:xfrm>
          <a:prstGeom prst="rect">
            <a:avLst/>
          </a:prstGeom>
          <a:noFill/>
        </p:spPr>
        <p:txBody>
          <a:bodyPr wrap="square" rtlCol="0">
            <a:spAutoFit/>
          </a:bodyPr>
          <a:lstStyle/>
          <a:p>
            <a:r>
              <a:rPr lang="en-US" sz="2000" dirty="0" smtClean="0"/>
              <a:t>jQuery:</a:t>
            </a:r>
            <a:endParaRPr lang="en-US" sz="2000" dirty="0"/>
          </a:p>
        </p:txBody>
      </p:sp>
    </p:spTree>
    <p:extLst>
      <p:ext uri="{BB962C8B-B14F-4D97-AF65-F5344CB8AC3E}">
        <p14:creationId xmlns:p14="http://schemas.microsoft.com/office/powerpoint/2010/main" val="4665253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Manipulate functions: General Attributes</a:t>
            </a:r>
          </a:p>
        </p:txBody>
      </p:sp>
      <p:graphicFrame>
        <p:nvGraphicFramePr>
          <p:cNvPr id="4" name="Table 3"/>
          <p:cNvGraphicFramePr>
            <a:graphicFrameLocks noGrp="1"/>
          </p:cNvGraphicFramePr>
          <p:nvPr/>
        </p:nvGraphicFramePr>
        <p:xfrm>
          <a:off x="287338" y="1196975"/>
          <a:ext cx="8027377" cy="3262503"/>
        </p:xfrm>
        <a:graphic>
          <a:graphicData uri="http://schemas.openxmlformats.org/drawingml/2006/table">
            <a:tbl>
              <a:tblPr firstRow="1" bandRow="1">
                <a:tableStyleId>{5C22544A-7EE6-4342-B048-85BDC9FD1C3A}</a:tableStyleId>
              </a:tblPr>
              <a:tblGrid>
                <a:gridCol w="2227213"/>
                <a:gridCol w="5800164"/>
              </a:tblGrid>
              <a:tr h="279257">
                <a:tc>
                  <a:txBody>
                    <a:bodyPr/>
                    <a:lstStyle/>
                    <a:p>
                      <a:r>
                        <a:rPr lang="en-US" b="1" i="0" dirty="0" smtClean="0">
                          <a:solidFill>
                            <a:schemeClr val="lt1"/>
                          </a:solidFill>
                          <a:effectLst/>
                          <a:latin typeface="+mn-lt"/>
                          <a:ea typeface="+mn-ea"/>
                          <a:cs typeface="+mn-cs"/>
                        </a:rPr>
                        <a:t>Function</a:t>
                      </a:r>
                      <a:endParaRPr lang="ru-RU" dirty="0"/>
                    </a:p>
                  </a:txBody>
                  <a:tcPr anchor="ctr"/>
                </a:tc>
                <a:tc>
                  <a:txBody>
                    <a:bodyPr/>
                    <a:lstStyle/>
                    <a:p>
                      <a:r>
                        <a:rPr lang="en-US" b="1" i="0" dirty="0" smtClean="0">
                          <a:solidFill>
                            <a:schemeClr val="lt1"/>
                          </a:solidFill>
                          <a:effectLst/>
                          <a:latin typeface="+mn-lt"/>
                          <a:ea typeface="+mn-ea"/>
                          <a:cs typeface="+mn-cs"/>
                        </a:rPr>
                        <a:t>Result</a:t>
                      </a:r>
                      <a:endParaRPr lang="ru-RU" dirty="0"/>
                    </a:p>
                  </a:txBody>
                  <a:tcPr anchor="ctr"/>
                </a:tc>
              </a:tr>
              <a:tr h="611234">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attr</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Get the value of an attribute for the first element in the set of matched elements or set one or more attributes for every matched element</a:t>
                      </a:r>
                      <a:endParaRPr lang="en-US" sz="1800" b="0" i="0" u="none" strike="noStrike" dirty="0">
                        <a:solidFill>
                          <a:srgbClr val="000000"/>
                        </a:solidFill>
                        <a:effectLst/>
                        <a:latin typeface="Myriad Pro"/>
                      </a:endParaRPr>
                    </a:p>
                  </a:txBody>
                  <a:tcPr anchor="ctr"/>
                </a:tc>
              </a:tr>
              <a:tr h="427864">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.prop()</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Get the value of a property for the first element in the set of matched elements or set one or more properties for every matched element</a:t>
                      </a:r>
                      <a:endParaRPr lang="en-US" sz="1800" b="0" i="0" u="none" strike="noStrike" dirty="0">
                        <a:solidFill>
                          <a:srgbClr val="000000"/>
                        </a:solidFill>
                        <a:effectLst/>
                        <a:latin typeface="Myriad Pro"/>
                      </a:endParaRPr>
                    </a:p>
                  </a:txBody>
                  <a:tcPr anchor="ctr"/>
                </a:tc>
              </a:tr>
              <a:tr h="427864">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removeAttr</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Remove an attribute from each element in the set of matched elements</a:t>
                      </a:r>
                      <a:endParaRPr lang="en-US" sz="1800" b="0" i="0" u="none" strike="noStrike" dirty="0">
                        <a:solidFill>
                          <a:srgbClr val="000000"/>
                        </a:solidFill>
                        <a:effectLst/>
                        <a:latin typeface="Myriad Pro"/>
                      </a:endParaRPr>
                    </a:p>
                  </a:txBody>
                  <a:tcPr anchor="ctr"/>
                </a:tc>
              </a:tr>
              <a:tr h="427864">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removeProp</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Remove a property for the set of matched elements</a:t>
                      </a:r>
                      <a:endParaRPr lang="en-US" sz="1800" b="0" i="0" u="none" strike="noStrike" dirty="0">
                        <a:solidFill>
                          <a:srgbClr val="000000"/>
                        </a:solidFill>
                        <a:effectLst/>
                        <a:latin typeface="Myriad Pro"/>
                      </a:endParaRPr>
                    </a:p>
                  </a:txBody>
                  <a:tcPr anchor="ctr"/>
                </a:tc>
              </a:tr>
            </a:tbl>
          </a:graphicData>
        </a:graphic>
      </p:graphicFrame>
    </p:spTree>
    <p:extLst>
      <p:ext uri="{BB962C8B-B14F-4D97-AF65-F5344CB8AC3E}">
        <p14:creationId xmlns:p14="http://schemas.microsoft.com/office/powerpoint/2010/main" val="118584419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Manipulate functions: General Attributes</a:t>
            </a:r>
          </a:p>
        </p:txBody>
      </p:sp>
      <p:sp>
        <p:nvSpPr>
          <p:cNvPr id="4" name="Rectangle 3"/>
          <p:cNvSpPr>
            <a:spLocks noChangeArrowheads="1"/>
          </p:cNvSpPr>
          <p:nvPr/>
        </p:nvSpPr>
        <p:spPr bwMode="auto">
          <a:xfrm>
            <a:off x="286919" y="1196978"/>
            <a:ext cx="8365617"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Second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Third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5" name="TextBox 4"/>
          <p:cNvSpPr txBox="1"/>
          <p:nvPr/>
        </p:nvSpPr>
        <p:spPr>
          <a:xfrm>
            <a:off x="388706" y="5186456"/>
            <a:ext cx="2949542" cy="400110"/>
          </a:xfrm>
          <a:prstGeom prst="rect">
            <a:avLst/>
          </a:prstGeom>
          <a:noFill/>
        </p:spPr>
        <p:txBody>
          <a:bodyPr wrap="square" rtlCol="0">
            <a:spAutoFit/>
          </a:bodyPr>
          <a:lstStyle/>
          <a:p>
            <a:r>
              <a:rPr lang="en-US" sz="2000" dirty="0" smtClean="0"/>
              <a:t>jQuery:</a:t>
            </a:r>
            <a:endParaRPr 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237" y="3652841"/>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a:spLocks noChangeArrowheads="1"/>
          </p:cNvSpPr>
          <p:nvPr/>
        </p:nvSpPr>
        <p:spPr bwMode="auto">
          <a:xfrm>
            <a:off x="468347" y="5667331"/>
            <a:ext cx="4865653"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div#myDiv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attr</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align</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right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9997429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a:t>
            </a:r>
            <a:r>
              <a:rPr lang="en-US" dirty="0"/>
              <a:t>Properties</a:t>
            </a:r>
          </a:p>
        </p:txBody>
      </p:sp>
      <p:graphicFrame>
        <p:nvGraphicFramePr>
          <p:cNvPr id="4" name="Table 3"/>
          <p:cNvGraphicFramePr>
            <a:graphicFrameLocks noGrp="1"/>
          </p:cNvGraphicFramePr>
          <p:nvPr>
            <p:extLst>
              <p:ext uri="{D42A27DB-BD31-4B8C-83A1-F6EECF244321}">
                <p14:modId xmlns:p14="http://schemas.microsoft.com/office/powerpoint/2010/main" val="3619453811"/>
              </p:ext>
            </p:extLst>
          </p:nvPr>
        </p:nvGraphicFramePr>
        <p:xfrm>
          <a:off x="287338" y="1196978"/>
          <a:ext cx="8027377" cy="4693920"/>
        </p:xfrm>
        <a:graphic>
          <a:graphicData uri="http://schemas.openxmlformats.org/drawingml/2006/table">
            <a:tbl>
              <a:tblPr firstRow="1" bandRow="1">
                <a:tableStyleId>{5C22544A-7EE6-4342-B048-85BDC9FD1C3A}</a:tableStyleId>
              </a:tblPr>
              <a:tblGrid>
                <a:gridCol w="2074862"/>
                <a:gridCol w="5952515"/>
              </a:tblGrid>
              <a:tr h="343332">
                <a:tc>
                  <a:txBody>
                    <a:bodyPr/>
                    <a:lstStyle/>
                    <a:p>
                      <a:r>
                        <a:rPr lang="en-US" sz="1700" b="1" i="0" dirty="0" smtClean="0">
                          <a:solidFill>
                            <a:schemeClr val="lt1"/>
                          </a:solidFill>
                          <a:effectLst/>
                          <a:latin typeface="+mn-lt"/>
                          <a:ea typeface="+mn-ea"/>
                          <a:cs typeface="+mn-cs"/>
                        </a:rPr>
                        <a:t>Function</a:t>
                      </a:r>
                      <a:endParaRPr lang="ru-RU" sz="1700" dirty="0"/>
                    </a:p>
                  </a:txBody>
                  <a:tcPr/>
                </a:tc>
                <a:tc>
                  <a:txBody>
                    <a:bodyPr/>
                    <a:lstStyle/>
                    <a:p>
                      <a:r>
                        <a:rPr lang="en-US" sz="1700" b="1" i="0" dirty="0" smtClean="0">
                          <a:solidFill>
                            <a:schemeClr val="lt1"/>
                          </a:solidFill>
                          <a:effectLst/>
                          <a:latin typeface="+mn-lt"/>
                          <a:ea typeface="+mn-ea"/>
                          <a:cs typeface="+mn-cs"/>
                        </a:rPr>
                        <a:t>Result</a:t>
                      </a:r>
                      <a:endParaRPr lang="ru-RU" sz="1700" dirty="0"/>
                    </a:p>
                  </a:txBody>
                  <a:tcPr/>
                </a:tc>
              </a:tr>
              <a:tr h="858331">
                <a:tc>
                  <a:txBody>
                    <a:bodyPr/>
                    <a:lstStyle/>
                    <a:p>
                      <a:pPr algn="l" rtl="0" fontAlgn="ctr"/>
                      <a:r>
                        <a:rPr lang="en-US" sz="17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700" b="1" i="0" u="none" strike="noStrike" dirty="0" err="1" smtClean="0">
                          <a:solidFill>
                            <a:srgbClr val="000000"/>
                          </a:solidFill>
                          <a:effectLst/>
                          <a:latin typeface="Courier New" panose="02070309020205020404" pitchFamily="49" charset="0"/>
                          <a:cs typeface="Courier New" panose="02070309020205020404" pitchFamily="49" charset="0"/>
                        </a:rPr>
                        <a:t>css</a:t>
                      </a:r>
                      <a:r>
                        <a:rPr lang="en-US" sz="17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7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700" b="0" i="0" dirty="0" smtClean="0">
                          <a:solidFill>
                            <a:schemeClr val="dk1"/>
                          </a:solidFill>
                          <a:effectLst/>
                          <a:latin typeface="+mn-lt"/>
                          <a:ea typeface="+mn-ea"/>
                          <a:cs typeface="+mn-cs"/>
                        </a:rPr>
                        <a:t>Get the value of a style property for the first element in the set of matched elements or set one or more CSS properties for every matched element</a:t>
                      </a:r>
                      <a:endParaRPr lang="en-US" sz="1700" b="0" i="0" u="none" strike="noStrike" dirty="0">
                        <a:solidFill>
                          <a:srgbClr val="000000"/>
                        </a:solidFill>
                        <a:effectLst/>
                        <a:latin typeface="Myriad Pro"/>
                      </a:endParaRPr>
                    </a:p>
                  </a:txBody>
                  <a:tcPr anchor="ctr"/>
                </a:tc>
              </a:tr>
              <a:tr h="858331">
                <a:tc>
                  <a:txBody>
                    <a:bodyPr/>
                    <a:lstStyle/>
                    <a:p>
                      <a:pPr algn="l" rtl="0" fontAlgn="ctr"/>
                      <a:r>
                        <a:rPr lang="en-US" sz="1700" b="1" i="0" u="none" strike="noStrike" dirty="0" smtClean="0">
                          <a:solidFill>
                            <a:srgbClr val="000000"/>
                          </a:solidFill>
                          <a:effectLst/>
                          <a:latin typeface="Courier New" panose="02070309020205020404" pitchFamily="49" charset="0"/>
                          <a:cs typeface="Courier New" panose="02070309020205020404" pitchFamily="49" charset="0"/>
                        </a:rPr>
                        <a:t>.height()</a:t>
                      </a:r>
                      <a:endParaRPr lang="en-US" sz="17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700" b="0" i="0" dirty="0" smtClean="0">
                          <a:solidFill>
                            <a:schemeClr val="dk1"/>
                          </a:solidFill>
                          <a:effectLst/>
                          <a:latin typeface="+mn-lt"/>
                          <a:ea typeface="+mn-ea"/>
                          <a:cs typeface="+mn-cs"/>
                        </a:rPr>
                        <a:t>Get the current computed height for the first element in the set of matched elements or set the height of every matched element</a:t>
                      </a:r>
                      <a:endParaRPr lang="en-US" sz="1700" b="0" i="0" u="none" strike="noStrike" dirty="0">
                        <a:solidFill>
                          <a:srgbClr val="000000"/>
                        </a:solidFill>
                        <a:effectLst/>
                        <a:latin typeface="Myriad Pro"/>
                      </a:endParaRPr>
                    </a:p>
                  </a:txBody>
                  <a:tcPr anchor="ctr"/>
                </a:tc>
              </a:tr>
              <a:tr h="343332">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700" b="1" i="0" u="none" strike="noStrike" dirty="0" smtClean="0">
                          <a:solidFill>
                            <a:srgbClr val="000000"/>
                          </a:solidFill>
                          <a:effectLst/>
                          <a:latin typeface="Courier New" panose="02070309020205020404" pitchFamily="49" charset="0"/>
                          <a:cs typeface="Courier New" panose="02070309020205020404" pitchFamily="49" charset="0"/>
                        </a:rPr>
                        <a:t>.width()</a:t>
                      </a:r>
                    </a:p>
                  </a:txBody>
                  <a:tcPr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700" b="0" i="0" dirty="0" smtClean="0">
                          <a:solidFill>
                            <a:schemeClr val="dk1"/>
                          </a:solidFill>
                          <a:effectLst/>
                          <a:latin typeface="+mn-lt"/>
                          <a:ea typeface="+mn-ea"/>
                          <a:cs typeface="+mn-cs"/>
                        </a:rPr>
                        <a:t>Get the current computed width for the first element in the set of matched elements or set the width of every matched element</a:t>
                      </a:r>
                      <a:endParaRPr lang="en-US" sz="1700" b="0" i="0" u="none" strike="noStrike" dirty="0" smtClean="0">
                        <a:solidFill>
                          <a:srgbClr val="000000"/>
                        </a:solidFill>
                        <a:effectLst/>
                        <a:latin typeface="+mn-lt"/>
                      </a:endParaRPr>
                    </a:p>
                  </a:txBody>
                  <a:tcPr anchor="ctr"/>
                </a:tc>
              </a:tr>
              <a:tr h="858331">
                <a:tc>
                  <a:txBody>
                    <a:bodyPr/>
                    <a:lstStyle/>
                    <a:p>
                      <a:pPr algn="l" rtl="0" fontAlgn="ctr"/>
                      <a:r>
                        <a:rPr lang="en-US" sz="17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700" b="1" i="0" u="none" strike="noStrike" dirty="0" err="1" smtClean="0">
                          <a:solidFill>
                            <a:srgbClr val="000000"/>
                          </a:solidFill>
                          <a:effectLst/>
                          <a:latin typeface="Courier New" panose="02070309020205020404" pitchFamily="49" charset="0"/>
                          <a:cs typeface="Courier New" panose="02070309020205020404" pitchFamily="49" charset="0"/>
                        </a:rPr>
                        <a:t>innerHeight</a:t>
                      </a:r>
                      <a:r>
                        <a:rPr lang="en-US" sz="17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7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700" b="0" i="0" dirty="0" smtClean="0">
                          <a:solidFill>
                            <a:schemeClr val="dk1"/>
                          </a:solidFill>
                          <a:effectLst/>
                          <a:latin typeface="+mn-lt"/>
                          <a:ea typeface="+mn-ea"/>
                          <a:cs typeface="+mn-cs"/>
                        </a:rPr>
                        <a:t>Get the current computed inner height (including padding but not border) for the first element in the set of matched elements or set the inner height of every matched element</a:t>
                      </a:r>
                      <a:endParaRPr lang="en-US" sz="1700" b="0" i="0" u="none" strike="noStrike" dirty="0">
                        <a:solidFill>
                          <a:srgbClr val="000000"/>
                        </a:solidFill>
                        <a:effectLst/>
                        <a:latin typeface="Myriad Pro"/>
                      </a:endParaRPr>
                    </a:p>
                  </a:txBody>
                  <a:tcPr anchor="ctr"/>
                </a:tc>
              </a:tr>
              <a:tr h="343332">
                <a:tc>
                  <a:txBody>
                    <a:bodyPr/>
                    <a:lstStyle/>
                    <a:p>
                      <a:pPr algn="l" rtl="0" fontAlgn="ctr"/>
                      <a:r>
                        <a:rPr lang="en-US" sz="17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700" b="1" i="0" u="none" strike="noStrike" dirty="0" err="1" smtClean="0">
                          <a:solidFill>
                            <a:srgbClr val="000000"/>
                          </a:solidFill>
                          <a:effectLst/>
                          <a:latin typeface="Courier New" panose="02070309020205020404" pitchFamily="49" charset="0"/>
                          <a:cs typeface="Courier New" panose="02070309020205020404" pitchFamily="49" charset="0"/>
                        </a:rPr>
                        <a:t>innerWidth</a:t>
                      </a:r>
                      <a:r>
                        <a:rPr lang="en-US" sz="17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7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700" b="0" i="0" dirty="0" smtClean="0">
                          <a:solidFill>
                            <a:schemeClr val="dk1"/>
                          </a:solidFill>
                          <a:effectLst/>
                          <a:latin typeface="+mn-lt"/>
                          <a:ea typeface="+mn-ea"/>
                          <a:cs typeface="+mn-cs"/>
                        </a:rPr>
                        <a:t>Get the current computed inner width (including padding but not border) for the first element in the set of matched elements or set the inner width of every matched element</a:t>
                      </a:r>
                      <a:endParaRPr lang="en-US" sz="1700" b="0" i="0" u="none" strike="noStrike" dirty="0">
                        <a:solidFill>
                          <a:srgbClr val="000000"/>
                        </a:solidFill>
                        <a:effectLst/>
                        <a:latin typeface="Myriad Pro"/>
                      </a:endParaRPr>
                    </a:p>
                  </a:txBody>
                  <a:tcPr anchor="ctr"/>
                </a:tc>
              </a:tr>
            </a:tbl>
          </a:graphicData>
        </a:graphic>
      </p:graphicFrame>
    </p:spTree>
    <p:extLst>
      <p:ext uri="{BB962C8B-B14F-4D97-AF65-F5344CB8AC3E}">
        <p14:creationId xmlns:p14="http://schemas.microsoft.com/office/powerpoint/2010/main" val="22269543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jQuery</a:t>
            </a:r>
            <a:endParaRPr lang="ru-RU" dirty="0"/>
          </a:p>
        </p:txBody>
      </p:sp>
      <p:sp>
        <p:nvSpPr>
          <p:cNvPr id="6" name="Text Placeholder 5"/>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err="1" smtClean="0"/>
              <a:t>jQuery</a:t>
            </a:r>
            <a:r>
              <a:rPr lang="en-US" dirty="0" smtClean="0"/>
              <a:t> </a:t>
            </a:r>
            <a:r>
              <a:rPr lang="en-US" dirty="0" smtClean="0"/>
              <a:t>overview</a:t>
            </a:r>
            <a:endParaRPr lang="en-US" dirty="0"/>
          </a:p>
          <a:p>
            <a:pPr marL="342900" indent="-342900">
              <a:buFont typeface="Arial" panose="020B0604020202020204" pitchFamily="34" charset="0"/>
              <a:buChar char="•"/>
            </a:pPr>
            <a:r>
              <a:rPr lang="en-US" dirty="0" smtClean="0"/>
              <a:t>jQuery </a:t>
            </a:r>
            <a:r>
              <a:rPr lang="en-US" dirty="0"/>
              <a:t>DOM selectors</a:t>
            </a:r>
          </a:p>
          <a:p>
            <a:pPr marL="342900" indent="-342900">
              <a:buFont typeface="Arial" panose="020B0604020202020204" pitchFamily="34" charset="0"/>
              <a:buChar char="•"/>
            </a:pPr>
            <a:r>
              <a:rPr lang="en-US" dirty="0" smtClean="0"/>
              <a:t>DOM </a:t>
            </a:r>
            <a:r>
              <a:rPr lang="en-US" dirty="0"/>
              <a:t>manipulations</a:t>
            </a:r>
          </a:p>
          <a:p>
            <a:pPr marL="342900" indent="-342900">
              <a:buFont typeface="Arial" panose="020B0604020202020204" pitchFamily="34" charset="0"/>
              <a:buChar char="•"/>
            </a:pPr>
            <a:r>
              <a:rPr lang="en-US" dirty="0" smtClean="0"/>
              <a:t>CSS </a:t>
            </a:r>
            <a:r>
              <a:rPr lang="en-US" dirty="0"/>
              <a:t>manipulations</a:t>
            </a:r>
          </a:p>
          <a:p>
            <a:pPr marL="342900" indent="-342900">
              <a:buFont typeface="Arial" panose="020B0604020202020204" pitchFamily="34" charset="0"/>
              <a:buChar char="•"/>
            </a:pPr>
            <a:r>
              <a:rPr lang="en-US" dirty="0" smtClean="0"/>
              <a:t>Use </a:t>
            </a:r>
            <a:r>
              <a:rPr lang="en-US" dirty="0"/>
              <a:t>jQuery for creating event handlers</a:t>
            </a:r>
          </a:p>
          <a:p>
            <a:pPr marL="342900" indent="-342900">
              <a:buFont typeface="Arial" panose="020B0604020202020204" pitchFamily="34" charset="0"/>
              <a:buChar char="•"/>
            </a:pPr>
            <a:r>
              <a:rPr lang="en-US" dirty="0" smtClean="0"/>
              <a:t>Using </a:t>
            </a:r>
            <a:r>
              <a:rPr lang="en-US" dirty="0"/>
              <a:t>jQuery to create effects</a:t>
            </a:r>
          </a:p>
        </p:txBody>
      </p:sp>
    </p:spTree>
    <p:extLst>
      <p:ext uri="{BB962C8B-B14F-4D97-AF65-F5344CB8AC3E}">
        <p14:creationId xmlns:p14="http://schemas.microsoft.com/office/powerpoint/2010/main" val="420476683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a:t>
            </a:r>
            <a:r>
              <a:rPr lang="en-US" dirty="0"/>
              <a:t>Properties</a:t>
            </a:r>
          </a:p>
        </p:txBody>
      </p:sp>
      <p:sp>
        <p:nvSpPr>
          <p:cNvPr id="3" name="Text Placeholder 2"/>
          <p:cNvSpPr>
            <a:spLocks noGrp="1"/>
          </p:cNvSpPr>
          <p:nvPr>
            <p:ph type="body" sz="quarter" idx="12"/>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874614031"/>
              </p:ext>
            </p:extLst>
          </p:nvPr>
        </p:nvGraphicFramePr>
        <p:xfrm>
          <a:off x="287338" y="1196975"/>
          <a:ext cx="8027377" cy="5037252"/>
        </p:xfrm>
        <a:graphic>
          <a:graphicData uri="http://schemas.openxmlformats.org/drawingml/2006/table">
            <a:tbl>
              <a:tblPr firstRow="1" bandRow="1">
                <a:tableStyleId>{5C22544A-7EE6-4342-B048-85BDC9FD1C3A}</a:tableStyleId>
              </a:tblPr>
              <a:tblGrid>
                <a:gridCol w="2074862"/>
                <a:gridCol w="5952515"/>
              </a:tblGrid>
              <a:tr h="343332">
                <a:tc>
                  <a:txBody>
                    <a:bodyPr/>
                    <a:lstStyle/>
                    <a:p>
                      <a:r>
                        <a:rPr lang="en-US" sz="1600" b="1" i="0" dirty="0" smtClean="0">
                          <a:solidFill>
                            <a:schemeClr val="lt1"/>
                          </a:solidFill>
                          <a:effectLst/>
                          <a:latin typeface="+mn-lt"/>
                          <a:ea typeface="+mn-ea"/>
                          <a:cs typeface="+mn-cs"/>
                        </a:rPr>
                        <a:t>Function</a:t>
                      </a:r>
                      <a:endParaRPr lang="ru-RU" sz="1600" dirty="0"/>
                    </a:p>
                  </a:txBody>
                  <a:tcPr/>
                </a:tc>
                <a:tc>
                  <a:txBody>
                    <a:bodyPr/>
                    <a:lstStyle/>
                    <a:p>
                      <a:r>
                        <a:rPr lang="en-US" sz="1600" b="1" i="0" dirty="0" smtClean="0">
                          <a:solidFill>
                            <a:schemeClr val="lt1"/>
                          </a:solidFill>
                          <a:effectLst/>
                          <a:latin typeface="+mn-lt"/>
                          <a:ea typeface="+mn-ea"/>
                          <a:cs typeface="+mn-cs"/>
                        </a:rPr>
                        <a:t>Result</a:t>
                      </a:r>
                      <a:endParaRPr lang="ru-RU" sz="1600" dirty="0"/>
                    </a:p>
                  </a:txBody>
                  <a:tcPr/>
                </a:tc>
              </a:tr>
              <a:tr h="343332">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.offset()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Get the current coordinates of the first element, or set the coordinates of every element, in the set of matched elements, relative to the document</a:t>
                      </a:r>
                      <a:endParaRPr lang="en-US" sz="1600" b="0" i="0" u="none" strike="noStrike" dirty="0">
                        <a:solidFill>
                          <a:srgbClr val="000000"/>
                        </a:solidFill>
                        <a:effectLst/>
                        <a:latin typeface="Myriad Pro"/>
                      </a:endParaRPr>
                    </a:p>
                  </a:txBody>
                  <a:tcPr anchor="ctr"/>
                </a:tc>
              </a:tr>
              <a:tr h="412538">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outerHeight</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Get the current computed height for the first element in the set of matched elements, including padding, border, and optionally margin. Returns a number (without “</a:t>
                      </a:r>
                      <a:r>
                        <a:rPr lang="en-US" sz="1600" b="0" i="0" dirty="0" err="1" smtClean="0">
                          <a:solidFill>
                            <a:schemeClr val="dk1"/>
                          </a:solidFill>
                          <a:effectLst/>
                          <a:latin typeface="+mn-lt"/>
                          <a:ea typeface="+mn-ea"/>
                          <a:cs typeface="+mn-cs"/>
                        </a:rPr>
                        <a:t>px</a:t>
                      </a:r>
                      <a:r>
                        <a:rPr lang="en-US" sz="1600" b="0" i="0" dirty="0" smtClean="0">
                          <a:solidFill>
                            <a:schemeClr val="dk1"/>
                          </a:solidFill>
                          <a:effectLst/>
                          <a:latin typeface="+mn-lt"/>
                          <a:ea typeface="+mn-ea"/>
                          <a:cs typeface="+mn-cs"/>
                        </a:rPr>
                        <a:t>”) representation of the value or null if called on an empty set of elements</a:t>
                      </a:r>
                      <a:endParaRPr lang="en-US" sz="1600" b="0" i="0" u="none" strike="noStrike" dirty="0">
                        <a:solidFill>
                          <a:srgbClr val="000000"/>
                        </a:solidFill>
                        <a:effectLst/>
                        <a:latin typeface="Myriad Pro"/>
                      </a:endParaRPr>
                    </a:p>
                  </a:txBody>
                  <a:tcPr anchor="ctr"/>
                </a:tc>
              </a:tr>
              <a:tr h="412538">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outerWidth</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Get the current computed width for the first element in the set of matched elements, including padding and border</a:t>
                      </a:r>
                      <a:endParaRPr lang="en-US" sz="1600" b="0" i="0" u="none" strike="noStrike" dirty="0">
                        <a:solidFill>
                          <a:srgbClr val="000000"/>
                        </a:solidFill>
                        <a:effectLst/>
                        <a:latin typeface="Myriad Pro"/>
                      </a:endParaRPr>
                    </a:p>
                  </a:txBody>
                  <a:tcPr anchor="ctr"/>
                </a:tc>
              </a:tr>
              <a:tr h="343332">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.position()</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Get the current coordinates of the first element in the set of matched elements, relative to the offset parent</a:t>
                      </a:r>
                      <a:endParaRPr lang="en-US" sz="1600" b="0" i="0" u="none" strike="noStrike" dirty="0">
                        <a:solidFill>
                          <a:srgbClr val="000000"/>
                        </a:solidFill>
                        <a:effectLst/>
                        <a:latin typeface="Myriad Pro"/>
                      </a:endParaRPr>
                    </a:p>
                  </a:txBody>
                  <a:tcPr anchor="ctr"/>
                </a:tc>
              </a:tr>
              <a:tr h="412538">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scrollLeft</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Get the current horizontal position of the scroll bar for the first element in the set of matched elements or set the horizontal position of the scroll bar for every matched element</a:t>
                      </a:r>
                      <a:endParaRPr lang="en-US" sz="1600" b="0" i="0" u="none" strike="noStrike" dirty="0">
                        <a:solidFill>
                          <a:srgbClr val="000000"/>
                        </a:solidFill>
                        <a:effectLst/>
                        <a:latin typeface="Myriad Pro"/>
                      </a:endParaRPr>
                    </a:p>
                  </a:txBody>
                  <a:tcPr anchor="ctr"/>
                </a:tc>
              </a:tr>
              <a:tr h="343332">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scrollTop</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Get the current vertical position of the scroll bar for the first element in the set of matched elements or set the vertical position of the scroll bar for every matched element</a:t>
                      </a:r>
                      <a:endParaRPr lang="en-US" sz="1600" b="0" i="0" u="none" strike="noStrike" dirty="0">
                        <a:solidFill>
                          <a:srgbClr val="000000"/>
                        </a:solidFill>
                        <a:effectLst/>
                        <a:latin typeface="Myriad Pro"/>
                      </a:endParaRPr>
                    </a:p>
                  </a:txBody>
                  <a:tcPr anchor="ctr"/>
                </a:tc>
              </a:tr>
            </a:tbl>
          </a:graphicData>
        </a:graphic>
      </p:graphicFrame>
    </p:spTree>
    <p:extLst>
      <p:ext uri="{BB962C8B-B14F-4D97-AF65-F5344CB8AC3E}">
        <p14:creationId xmlns:p14="http://schemas.microsoft.com/office/powerpoint/2010/main" val="319937255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a:t>
            </a:r>
            <a:r>
              <a:rPr lang="en-US" dirty="0"/>
              <a:t>Properties</a:t>
            </a:r>
          </a:p>
        </p:txBody>
      </p:sp>
      <p:sp>
        <p:nvSpPr>
          <p:cNvPr id="4" name="Rectangle 3"/>
          <p:cNvSpPr>
            <a:spLocks noChangeArrowheads="1"/>
          </p:cNvSpPr>
          <p:nvPr/>
        </p:nvSpPr>
        <p:spPr bwMode="auto">
          <a:xfrm>
            <a:off x="286919" y="1196978"/>
            <a:ext cx="8365617"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Second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Third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5" name="TextBox 4"/>
          <p:cNvSpPr txBox="1"/>
          <p:nvPr/>
        </p:nvSpPr>
        <p:spPr>
          <a:xfrm>
            <a:off x="388706" y="5186456"/>
            <a:ext cx="2949542" cy="400110"/>
          </a:xfrm>
          <a:prstGeom prst="rect">
            <a:avLst/>
          </a:prstGeom>
          <a:noFill/>
        </p:spPr>
        <p:txBody>
          <a:bodyPr wrap="square" rtlCol="0">
            <a:spAutoFit/>
          </a:bodyPr>
          <a:lstStyle/>
          <a:p>
            <a:r>
              <a:rPr lang="en-US" sz="2000" dirty="0" smtClean="0"/>
              <a:t>jQuery:</a:t>
            </a:r>
            <a:endParaRPr lang="en-US"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237" y="3657978"/>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a:spLocks noChangeArrowheads="1"/>
          </p:cNvSpPr>
          <p:nvPr/>
        </p:nvSpPr>
        <p:spPr bwMode="auto">
          <a:xfrm>
            <a:off x="388706" y="5589135"/>
            <a:ext cx="45720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css</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color</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red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68758136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jQuery for creating event </a:t>
            </a:r>
            <a:r>
              <a:rPr lang="en-US" dirty="0" smtClean="0"/>
              <a:t>handlers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237" y="3652841"/>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ChangeArrowheads="1"/>
          </p:cNvSpPr>
          <p:nvPr/>
        </p:nvSpPr>
        <p:spPr bwMode="auto">
          <a:xfrm>
            <a:off x="313879" y="1196978"/>
            <a:ext cx="845820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button</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myButton</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Say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Hello</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button</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en-US"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myButton</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click</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(e)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alert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Hello</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World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78603436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jQuery for creating event </a:t>
            </a:r>
            <a:r>
              <a:rPr lang="en-US" dirty="0" smtClean="0"/>
              <a:t>handlers</a:t>
            </a:r>
            <a:endParaRPr lang="en-US" dirty="0"/>
          </a:p>
        </p:txBody>
      </p:sp>
      <p:sp>
        <p:nvSpPr>
          <p:cNvPr id="4" name="Rectangle 3"/>
          <p:cNvSpPr>
            <a:spLocks noChangeArrowheads="1"/>
          </p:cNvSpPr>
          <p:nvPr/>
        </p:nvSpPr>
        <p:spPr bwMode="auto">
          <a:xfrm>
            <a:off x="313879" y="1196978"/>
            <a:ext cx="845820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button</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myButton</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Say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Hello</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button</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en-US"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myButton</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click</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(e)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alert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Hello</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World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237" y="3652841"/>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767730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jQuery for creating event </a:t>
            </a:r>
            <a:r>
              <a:rPr lang="en-US" dirty="0" smtClean="0"/>
              <a:t>handlers</a:t>
            </a:r>
            <a:endParaRPr lang="en-US" dirty="0"/>
          </a:p>
        </p:txBody>
      </p:sp>
      <p:sp>
        <p:nvSpPr>
          <p:cNvPr id="4" name="Rectangle 3"/>
          <p:cNvSpPr>
            <a:spLocks noChangeArrowheads="1"/>
          </p:cNvSpPr>
          <p:nvPr/>
        </p:nvSpPr>
        <p:spPr bwMode="auto">
          <a:xfrm>
            <a:off x="313879" y="1228235"/>
            <a:ext cx="8458200"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1600" dirty="0">
                <a:latin typeface="Lucida Console" panose="020B0609040504020204" pitchFamily="49" charset="0"/>
              </a:rPr>
              <a:t>&lt;</a:t>
            </a:r>
            <a:r>
              <a:rPr lang="en-US" sz="1600" b="1" dirty="0">
                <a:solidFill>
                  <a:srgbClr val="000080"/>
                </a:solidFill>
                <a:latin typeface="Lucida Console" panose="020B0609040504020204" pitchFamily="49" charset="0"/>
              </a:rPr>
              <a:t>p </a:t>
            </a:r>
            <a:r>
              <a:rPr lang="en-US" sz="1600" b="1" dirty="0">
                <a:solidFill>
                  <a:srgbClr val="0000FF"/>
                </a:solidFill>
                <a:latin typeface="Lucida Console" panose="020B0609040504020204" pitchFamily="49" charset="0"/>
              </a:rPr>
              <a:t>id=</a:t>
            </a:r>
            <a:r>
              <a:rPr lang="en-US" sz="1600" b="1" dirty="0">
                <a:solidFill>
                  <a:srgbClr val="008000"/>
                </a:solidFill>
                <a:latin typeface="Lucida Console" panose="020B0609040504020204" pitchFamily="49" charset="0"/>
              </a:rPr>
              <a:t>"paragraph"</a:t>
            </a:r>
            <a:r>
              <a:rPr lang="en-US" sz="1600" dirty="0">
                <a:latin typeface="Lucida Console" panose="020B0609040504020204" pitchFamily="49" charset="0"/>
              </a:rPr>
              <a:t>&gt;Black Text&lt;/</a:t>
            </a:r>
            <a:r>
              <a:rPr lang="en-US" sz="1600" b="1" dirty="0">
                <a:solidFill>
                  <a:srgbClr val="000080"/>
                </a:solidFill>
                <a:latin typeface="Lucida Console" panose="020B0609040504020204" pitchFamily="49" charset="0"/>
              </a:rPr>
              <a:t>p</a:t>
            </a:r>
            <a:r>
              <a:rPr lang="en-US" sz="1600" dirty="0" smtClean="0">
                <a:latin typeface="Lucida Console" panose="020B0609040504020204" pitchFamily="49" charset="0"/>
              </a:rPr>
              <a:t>&gt;</a:t>
            </a:r>
          </a:p>
          <a:p>
            <a:pPr lvl="0" fontAlgn="base">
              <a:spcBef>
                <a:spcPct val="0"/>
              </a:spcBef>
              <a:spcAft>
                <a:spcPct val="0"/>
              </a:spcAft>
            </a:pPr>
            <a:r>
              <a:rPr lang="en-US" sz="1600" dirty="0">
                <a:latin typeface="Lucida Console" panose="020B0609040504020204" pitchFamily="49" charset="0"/>
              </a:rPr>
              <a:t/>
            </a:r>
            <a:br>
              <a:rPr lang="en-US" sz="1600" dirty="0">
                <a:latin typeface="Lucida Console" panose="020B0609040504020204" pitchFamily="49" charset="0"/>
              </a:rPr>
            </a:br>
            <a:r>
              <a:rPr lang="en-US" sz="1600" dirty="0" smtClean="0">
                <a:latin typeface="Lucida Console" panose="020B0609040504020204" pitchFamily="49" charset="0"/>
              </a:rPr>
              <a:t>&lt;</a:t>
            </a:r>
            <a:r>
              <a:rPr lang="en-US" sz="1600" b="1" dirty="0">
                <a:solidFill>
                  <a:srgbClr val="000080"/>
                </a:solidFill>
                <a:latin typeface="Lucida Console" panose="020B0609040504020204" pitchFamily="49" charset="0"/>
              </a:rPr>
              <a:t>script</a:t>
            </a:r>
            <a:r>
              <a:rPr lang="en-US" sz="1600" dirty="0">
                <a:latin typeface="Lucida Console" panose="020B0609040504020204" pitchFamily="49" charset="0"/>
              </a:rPr>
              <a:t>&gt;</a:t>
            </a:r>
            <a:br>
              <a:rPr lang="en-US" sz="1600" dirty="0">
                <a:latin typeface="Lucida Console" panose="020B0609040504020204" pitchFamily="49" charset="0"/>
              </a:rPr>
            </a:br>
            <a:r>
              <a:rPr lang="en-US" sz="1600" dirty="0">
                <a:latin typeface="Lucida Console" panose="020B0609040504020204" pitchFamily="49" charset="0"/>
              </a:rPr>
              <a:t>    $(</a:t>
            </a:r>
            <a:r>
              <a:rPr lang="en-US" sz="1600" b="1" dirty="0">
                <a:solidFill>
                  <a:srgbClr val="008000"/>
                </a:solidFill>
                <a:latin typeface="Lucida Console" panose="020B0609040504020204" pitchFamily="49" charset="0"/>
              </a:rPr>
              <a:t>"#paragraph"</a:t>
            </a:r>
            <a:r>
              <a:rPr lang="en-US" sz="1600" dirty="0">
                <a:latin typeface="Lucida Console" panose="020B0609040504020204" pitchFamily="49" charset="0"/>
              </a:rPr>
              <a:t>).hover(</a:t>
            </a:r>
            <a:r>
              <a:rPr lang="en-US" sz="1600" b="1" dirty="0">
                <a:solidFill>
                  <a:srgbClr val="000080"/>
                </a:solidFill>
                <a:latin typeface="Lucida Console" panose="020B0609040504020204" pitchFamily="49" charset="0"/>
              </a:rPr>
              <a:t>function</a:t>
            </a:r>
            <a:r>
              <a:rPr lang="en-US" sz="1600" dirty="0">
                <a:latin typeface="Lucida Console" panose="020B0609040504020204" pitchFamily="49" charset="0"/>
              </a:rPr>
              <a:t>(e) {</a:t>
            </a:r>
            <a:br>
              <a:rPr lang="en-US" sz="1600" dirty="0">
                <a:latin typeface="Lucida Console" panose="020B0609040504020204" pitchFamily="49" charset="0"/>
              </a:rPr>
            </a:br>
            <a:r>
              <a:rPr lang="en-US" sz="1600" dirty="0">
                <a:latin typeface="Lucida Console" panose="020B0609040504020204" pitchFamily="49" charset="0"/>
              </a:rPr>
              <a:t>        $(</a:t>
            </a:r>
            <a:r>
              <a:rPr lang="en-US" sz="1600" b="1" dirty="0">
                <a:solidFill>
                  <a:srgbClr val="008000"/>
                </a:solidFill>
                <a:latin typeface="Lucida Console" panose="020B0609040504020204" pitchFamily="49" charset="0"/>
              </a:rPr>
              <a:t>"#paragraph"</a:t>
            </a:r>
            <a:r>
              <a:rPr lang="en-US" sz="1600" dirty="0">
                <a:latin typeface="Lucida Console" panose="020B0609040504020204" pitchFamily="49" charset="0"/>
              </a:rPr>
              <a:t>).</a:t>
            </a:r>
            <a:r>
              <a:rPr lang="en-US" sz="1600" b="1" dirty="0">
                <a:solidFill>
                  <a:srgbClr val="660E7A"/>
                </a:solidFill>
                <a:latin typeface="Lucida Console" panose="020B0609040504020204" pitchFamily="49" charset="0"/>
              </a:rPr>
              <a:t>html</a:t>
            </a:r>
            <a:r>
              <a:rPr lang="en-US" sz="1600" dirty="0">
                <a:latin typeface="Lucida Console" panose="020B0609040504020204" pitchFamily="49" charset="0"/>
              </a:rPr>
              <a:t>(</a:t>
            </a:r>
            <a:r>
              <a:rPr lang="en-US" sz="1600" b="1" dirty="0">
                <a:solidFill>
                  <a:srgbClr val="008000"/>
                </a:solidFill>
                <a:latin typeface="Lucida Console" panose="020B0609040504020204" pitchFamily="49" charset="0"/>
              </a:rPr>
              <a:t>"Red Text"</a:t>
            </a:r>
            <a:r>
              <a:rPr lang="en-US" sz="1600" dirty="0">
                <a:latin typeface="Lucida Console" panose="020B0609040504020204" pitchFamily="49" charset="0"/>
              </a:rPr>
              <a:t>).</a:t>
            </a:r>
            <a:r>
              <a:rPr lang="en-US" sz="1600" dirty="0" err="1">
                <a:latin typeface="Lucida Console" panose="020B0609040504020204" pitchFamily="49" charset="0"/>
              </a:rPr>
              <a:t>css</a:t>
            </a:r>
            <a:r>
              <a:rPr lang="en-US" sz="1600" dirty="0">
                <a:latin typeface="Lucida Console" panose="020B0609040504020204" pitchFamily="49" charset="0"/>
              </a:rPr>
              <a:t>(</a:t>
            </a:r>
            <a:r>
              <a:rPr lang="en-US" sz="1600" b="1" dirty="0">
                <a:solidFill>
                  <a:srgbClr val="008000"/>
                </a:solidFill>
                <a:latin typeface="Lucida Console" panose="020B0609040504020204" pitchFamily="49" charset="0"/>
              </a:rPr>
              <a:t>'color'</a:t>
            </a:r>
            <a:r>
              <a:rPr lang="en-US" sz="1600" dirty="0">
                <a:solidFill>
                  <a:srgbClr val="CC7832"/>
                </a:solidFill>
                <a:latin typeface="Lucida Console" panose="020B0609040504020204" pitchFamily="49" charset="0"/>
              </a:rPr>
              <a:t>, </a:t>
            </a:r>
            <a:r>
              <a:rPr lang="en-US" sz="1600" b="1" dirty="0">
                <a:solidFill>
                  <a:srgbClr val="008000"/>
                </a:solidFill>
                <a:latin typeface="Lucida Console" panose="020B0609040504020204" pitchFamily="49" charset="0"/>
              </a:rPr>
              <a:t>'red'</a:t>
            </a:r>
            <a:r>
              <a:rPr lang="en-US" sz="1600" dirty="0">
                <a:latin typeface="Lucida Console" panose="020B0609040504020204" pitchFamily="49" charset="0"/>
              </a:rPr>
              <a:t>)</a:t>
            </a:r>
            <a:br>
              <a:rPr lang="en-US" sz="1600" dirty="0">
                <a:latin typeface="Lucida Console" panose="020B0609040504020204" pitchFamily="49" charset="0"/>
              </a:rPr>
            </a:br>
            <a:r>
              <a:rPr lang="en-US" sz="1600" dirty="0">
                <a:latin typeface="Lucida Console" panose="020B0609040504020204" pitchFamily="49" charset="0"/>
              </a:rPr>
              <a:t>    })</a:t>
            </a:r>
            <a:r>
              <a:rPr lang="en-US" sz="1600" dirty="0">
                <a:solidFill>
                  <a:srgbClr val="CC7832"/>
                </a:solidFill>
                <a:latin typeface="Lucida Console" panose="020B0609040504020204" pitchFamily="49" charset="0"/>
              </a:rPr>
              <a:t>;</a:t>
            </a:r>
            <a:br>
              <a:rPr lang="en-US" sz="1600" dirty="0">
                <a:solidFill>
                  <a:srgbClr val="CC7832"/>
                </a:solidFill>
                <a:latin typeface="Lucida Console" panose="020B0609040504020204" pitchFamily="49" charset="0"/>
              </a:rPr>
            </a:br>
            <a:r>
              <a:rPr lang="en-US" sz="1600" dirty="0">
                <a:latin typeface="Lucida Console" panose="020B0609040504020204" pitchFamily="49" charset="0"/>
              </a:rPr>
              <a:t>&lt;/</a:t>
            </a:r>
            <a:r>
              <a:rPr lang="en-US" sz="1600" b="1" dirty="0">
                <a:solidFill>
                  <a:srgbClr val="000080"/>
                </a:solidFill>
                <a:latin typeface="Lucida Console" panose="020B0609040504020204" pitchFamily="49" charset="0"/>
              </a:rPr>
              <a:t>script</a:t>
            </a:r>
            <a:r>
              <a:rPr lang="en-US" sz="1600" dirty="0">
                <a:latin typeface="Lucida Console" panose="020B0609040504020204" pitchFamily="49" charset="0"/>
              </a:rPr>
              <a:t>&gt;</a:t>
            </a:r>
            <a:br>
              <a:rPr lang="en-US" sz="1600" dirty="0">
                <a:latin typeface="Lucida Console" panose="020B0609040504020204" pitchFamily="49" charset="0"/>
              </a:rPr>
            </a:b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32" y="3652841"/>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916" y="3651985"/>
            <a:ext cx="33051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r="60606"/>
          <a:stretch/>
        </p:blipFill>
        <p:spPr>
          <a:xfrm>
            <a:off x="5984529" y="4505008"/>
            <a:ext cx="105833" cy="187078"/>
          </a:xfrm>
          <a:prstGeom prst="rect">
            <a:avLst/>
          </a:prstGeom>
        </p:spPr>
      </p:pic>
    </p:spTree>
    <p:extLst>
      <p:ext uri="{BB962C8B-B14F-4D97-AF65-F5344CB8AC3E}">
        <p14:creationId xmlns:p14="http://schemas.microsoft.com/office/powerpoint/2010/main" val="321185923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Events</a:t>
            </a:r>
            <a:endParaRPr lang="en-US" dirty="0"/>
          </a:p>
        </p:txBody>
      </p:sp>
      <p:graphicFrame>
        <p:nvGraphicFramePr>
          <p:cNvPr id="4" name="Table 3"/>
          <p:cNvGraphicFramePr>
            <a:graphicFrameLocks noGrp="1"/>
          </p:cNvGraphicFramePr>
          <p:nvPr/>
        </p:nvGraphicFramePr>
        <p:xfrm>
          <a:off x="287338" y="1196975"/>
          <a:ext cx="8027377" cy="2716159"/>
        </p:xfrm>
        <a:graphic>
          <a:graphicData uri="http://schemas.openxmlformats.org/drawingml/2006/table">
            <a:tbl>
              <a:tblPr firstRow="1" bandRow="1">
                <a:tableStyleId>{5C22544A-7EE6-4342-B048-85BDC9FD1C3A}</a:tableStyleId>
              </a:tblPr>
              <a:tblGrid>
                <a:gridCol w="1967237"/>
                <a:gridCol w="6060140"/>
              </a:tblGrid>
              <a:tr h="603591">
                <a:tc>
                  <a:txBody>
                    <a:bodyPr/>
                    <a:lstStyle/>
                    <a:p>
                      <a:r>
                        <a:rPr lang="en-US" b="1" i="0" dirty="0" smtClean="0">
                          <a:solidFill>
                            <a:schemeClr val="lt1"/>
                          </a:solidFill>
                          <a:effectLst/>
                          <a:latin typeface="+mn-lt"/>
                          <a:ea typeface="+mn-ea"/>
                          <a:cs typeface="+mn-cs"/>
                        </a:rPr>
                        <a:t>Function</a:t>
                      </a:r>
                      <a:endParaRPr lang="ru-RU" dirty="0"/>
                    </a:p>
                  </a:txBody>
                  <a:tcPr anchor="ctr"/>
                </a:tc>
                <a:tc>
                  <a:txBody>
                    <a:bodyPr/>
                    <a:lstStyle/>
                    <a:p>
                      <a:r>
                        <a:rPr lang="en-US" b="1" i="0" dirty="0" smtClean="0">
                          <a:solidFill>
                            <a:schemeClr val="lt1"/>
                          </a:solidFill>
                          <a:effectLst/>
                          <a:latin typeface="+mn-lt"/>
                          <a:ea typeface="+mn-ea"/>
                          <a:cs typeface="+mn-cs"/>
                        </a:rPr>
                        <a:t>Result</a:t>
                      </a:r>
                      <a:endParaRPr lang="ru-RU" dirty="0"/>
                    </a:p>
                  </a:txBody>
                  <a:tcPr anchor="ctr"/>
                </a:tc>
              </a:tr>
              <a:tr h="1056284">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.resize()</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800" b="0" i="0" u="none" strike="noStrike" dirty="0" smtClean="0">
                          <a:solidFill>
                            <a:srgbClr val="000000"/>
                          </a:solidFill>
                          <a:effectLst/>
                          <a:latin typeface="+mn-lt"/>
                        </a:rPr>
                        <a:t>Bind an event handler to the “resize” JavaScript event, or trigger that event on an element</a:t>
                      </a:r>
                      <a:endParaRPr lang="en-US" sz="1800" b="0" i="0" u="none" strike="noStrike" dirty="0">
                        <a:solidFill>
                          <a:srgbClr val="000000"/>
                        </a:solidFill>
                        <a:effectLst/>
                        <a:latin typeface="+mn-lt"/>
                      </a:endParaRPr>
                    </a:p>
                  </a:txBody>
                  <a:tcPr anchor="ctr"/>
                </a:tc>
              </a:tr>
              <a:tr h="1056284">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.scroll()</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800" b="0" i="0" u="none" strike="noStrike" dirty="0" smtClean="0">
                          <a:solidFill>
                            <a:srgbClr val="000000"/>
                          </a:solidFill>
                          <a:effectLst/>
                          <a:latin typeface="+mn-lt"/>
                        </a:rPr>
                        <a:t>Bind an event handler to the “scroll” JavaScript event, or trigger that event on an element</a:t>
                      </a:r>
                      <a:endParaRPr lang="en-US" sz="1800" b="0" i="0" u="none" strike="noStrike" dirty="0">
                        <a:solidFill>
                          <a:srgbClr val="000000"/>
                        </a:solidFill>
                        <a:effectLst/>
                        <a:latin typeface="+mn-lt"/>
                      </a:endParaRPr>
                    </a:p>
                  </a:txBody>
                  <a:tcPr anchor="ctr"/>
                </a:tc>
              </a:tr>
            </a:tbl>
          </a:graphicData>
        </a:graphic>
      </p:graphicFrame>
    </p:spTree>
    <p:extLst>
      <p:ext uri="{BB962C8B-B14F-4D97-AF65-F5344CB8AC3E}">
        <p14:creationId xmlns:p14="http://schemas.microsoft.com/office/powerpoint/2010/main" val="21499259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Loading Events</a:t>
            </a:r>
          </a:p>
        </p:txBody>
      </p:sp>
      <p:graphicFrame>
        <p:nvGraphicFramePr>
          <p:cNvPr id="4" name="Table 3"/>
          <p:cNvGraphicFramePr>
            <a:graphicFrameLocks noGrp="1"/>
          </p:cNvGraphicFramePr>
          <p:nvPr/>
        </p:nvGraphicFramePr>
        <p:xfrm>
          <a:off x="287338" y="1196975"/>
          <a:ext cx="8027377" cy="3772443"/>
        </p:xfrm>
        <a:graphic>
          <a:graphicData uri="http://schemas.openxmlformats.org/drawingml/2006/table">
            <a:tbl>
              <a:tblPr firstRow="1" bandRow="1">
                <a:tableStyleId>{5C22544A-7EE6-4342-B048-85BDC9FD1C3A}</a:tableStyleId>
              </a:tblPr>
              <a:tblGrid>
                <a:gridCol w="1967237"/>
                <a:gridCol w="6060140"/>
              </a:tblGrid>
              <a:tr h="603591">
                <a:tc>
                  <a:txBody>
                    <a:bodyPr/>
                    <a:lstStyle/>
                    <a:p>
                      <a:r>
                        <a:rPr lang="en-US" b="1" i="0" dirty="0" smtClean="0">
                          <a:solidFill>
                            <a:schemeClr val="lt1"/>
                          </a:solidFill>
                          <a:effectLst/>
                          <a:latin typeface="+mn-lt"/>
                          <a:ea typeface="+mn-ea"/>
                          <a:cs typeface="+mn-cs"/>
                        </a:rPr>
                        <a:t>Function</a:t>
                      </a:r>
                      <a:endParaRPr lang="ru-RU" dirty="0"/>
                    </a:p>
                  </a:txBody>
                  <a:tcPr anchor="ctr"/>
                </a:tc>
                <a:tc>
                  <a:txBody>
                    <a:bodyPr/>
                    <a:lstStyle/>
                    <a:p>
                      <a:r>
                        <a:rPr lang="en-US" b="1" i="0" dirty="0" smtClean="0">
                          <a:solidFill>
                            <a:schemeClr val="lt1"/>
                          </a:solidFill>
                          <a:effectLst/>
                          <a:latin typeface="+mn-lt"/>
                          <a:ea typeface="+mn-ea"/>
                          <a:cs typeface="+mn-cs"/>
                        </a:rPr>
                        <a:t>Result</a:t>
                      </a:r>
                      <a:endParaRPr lang="ru-RU" dirty="0"/>
                    </a:p>
                  </a:txBody>
                  <a:tcPr anchor="ctr"/>
                </a:tc>
              </a:tr>
              <a:tr h="1056284">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.load()</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800" b="0" i="0" u="none" strike="noStrike" dirty="0" smtClean="0">
                          <a:solidFill>
                            <a:srgbClr val="000000"/>
                          </a:solidFill>
                          <a:effectLst/>
                          <a:latin typeface="+mn-lt"/>
                        </a:rPr>
                        <a:t>Bind an event handler to the “load” JavaScript event</a:t>
                      </a:r>
                      <a:endParaRPr lang="en-US" sz="1800" b="0" i="0" u="none" strike="noStrike" dirty="0">
                        <a:solidFill>
                          <a:srgbClr val="000000"/>
                        </a:solidFill>
                        <a:effectLst/>
                        <a:latin typeface="+mn-lt"/>
                      </a:endParaRPr>
                    </a:p>
                  </a:txBody>
                  <a:tcPr anchor="ctr"/>
                </a:tc>
              </a:tr>
              <a:tr h="1056284">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.ready()</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800" b="0" i="0" u="none" strike="noStrike" dirty="0" smtClean="0">
                          <a:solidFill>
                            <a:srgbClr val="000000"/>
                          </a:solidFill>
                          <a:effectLst/>
                          <a:latin typeface="+mn-lt"/>
                        </a:rPr>
                        <a:t>Specify a function to execute when the DOM is fully loaded</a:t>
                      </a:r>
                      <a:endParaRPr lang="en-US" sz="1800" b="0" i="0" u="none" strike="noStrike" dirty="0">
                        <a:solidFill>
                          <a:srgbClr val="000000"/>
                        </a:solidFill>
                        <a:effectLst/>
                        <a:latin typeface="+mn-lt"/>
                      </a:endParaRPr>
                    </a:p>
                  </a:txBody>
                  <a:tcPr anchor="ctr"/>
                </a:tc>
              </a:tr>
              <a:tr h="1056284">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.unload()</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800" b="0" i="0" u="none" strike="noStrike" dirty="0" smtClean="0">
                          <a:solidFill>
                            <a:srgbClr val="000000"/>
                          </a:solidFill>
                          <a:effectLst/>
                          <a:latin typeface="+mn-lt"/>
                        </a:rPr>
                        <a:t>Bind an event handler to the “unload” JavaScript event</a:t>
                      </a:r>
                      <a:endParaRPr lang="en-US" sz="1800" b="0" i="0" u="none" strike="noStrike" dirty="0">
                        <a:solidFill>
                          <a:srgbClr val="000000"/>
                        </a:solidFill>
                        <a:effectLst/>
                        <a:latin typeface="+mn-lt"/>
                      </a:endParaRPr>
                    </a:p>
                  </a:txBody>
                  <a:tcPr anchor="ctr"/>
                </a:tc>
              </a:tr>
            </a:tbl>
          </a:graphicData>
        </a:graphic>
      </p:graphicFrame>
    </p:spTree>
    <p:extLst>
      <p:ext uri="{BB962C8B-B14F-4D97-AF65-F5344CB8AC3E}">
        <p14:creationId xmlns:p14="http://schemas.microsoft.com/office/powerpoint/2010/main" val="75513582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Events</a:t>
            </a:r>
          </a:p>
        </p:txBody>
      </p:sp>
      <p:graphicFrame>
        <p:nvGraphicFramePr>
          <p:cNvPr id="5" name="Table 4"/>
          <p:cNvGraphicFramePr>
            <a:graphicFrameLocks noGrp="1"/>
          </p:cNvGraphicFramePr>
          <p:nvPr>
            <p:extLst>
              <p:ext uri="{D42A27DB-BD31-4B8C-83A1-F6EECF244321}">
                <p14:modId xmlns:p14="http://schemas.microsoft.com/office/powerpoint/2010/main" val="548875080"/>
              </p:ext>
            </p:extLst>
          </p:nvPr>
        </p:nvGraphicFramePr>
        <p:xfrm>
          <a:off x="287338" y="1196975"/>
          <a:ext cx="8027377" cy="4720466"/>
        </p:xfrm>
        <a:graphic>
          <a:graphicData uri="http://schemas.openxmlformats.org/drawingml/2006/table">
            <a:tbl>
              <a:tblPr firstRow="1" bandRow="1">
                <a:tableStyleId>{5C22544A-7EE6-4342-B048-85BDC9FD1C3A}</a:tableStyleId>
              </a:tblPr>
              <a:tblGrid>
                <a:gridCol w="1967237"/>
                <a:gridCol w="6060140"/>
              </a:tblGrid>
              <a:tr h="464023">
                <a:tc>
                  <a:txBody>
                    <a:bodyPr/>
                    <a:lstStyle/>
                    <a:p>
                      <a:r>
                        <a:rPr lang="en-US" sz="1800" b="1" i="0" dirty="0" smtClean="0">
                          <a:solidFill>
                            <a:schemeClr val="lt1"/>
                          </a:solidFill>
                          <a:effectLst/>
                          <a:latin typeface="+mn-lt"/>
                          <a:ea typeface="+mn-ea"/>
                          <a:cs typeface="+mn-cs"/>
                        </a:rPr>
                        <a:t>Function</a:t>
                      </a:r>
                      <a:endParaRPr lang="ru-RU" sz="1800" dirty="0"/>
                    </a:p>
                  </a:txBody>
                  <a:tcPr anchor="ctr"/>
                </a:tc>
                <a:tc>
                  <a:txBody>
                    <a:bodyPr/>
                    <a:lstStyle/>
                    <a:p>
                      <a:r>
                        <a:rPr lang="en-US" sz="1800" b="1" i="0" dirty="0" smtClean="0">
                          <a:solidFill>
                            <a:schemeClr val="lt1"/>
                          </a:solidFill>
                          <a:effectLst/>
                          <a:latin typeface="+mn-lt"/>
                          <a:ea typeface="+mn-ea"/>
                          <a:cs typeface="+mn-cs"/>
                        </a:rPr>
                        <a:t>Result</a:t>
                      </a:r>
                      <a:endParaRPr lang="ru-RU" sz="1800" dirty="0"/>
                    </a:p>
                  </a:txBody>
                  <a:tcPr anchor="ctr"/>
                </a:tc>
              </a:tr>
              <a:tr h="701202">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.blur()</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800" b="0" i="0" dirty="0" smtClean="0">
                          <a:solidFill>
                            <a:schemeClr val="dk1"/>
                          </a:solidFill>
                          <a:effectLst/>
                          <a:latin typeface="+mn-lt"/>
                          <a:ea typeface="+mn-ea"/>
                          <a:cs typeface="+mn-cs"/>
                        </a:rPr>
                        <a:t>Bind an event handler to the “blur” JavaScript event, or trigger that event on an element</a:t>
                      </a:r>
                      <a:endParaRPr lang="en-US" sz="1800" b="0" i="0" u="none" strike="noStrike" dirty="0">
                        <a:solidFill>
                          <a:srgbClr val="000000"/>
                        </a:solidFill>
                        <a:effectLst/>
                        <a:latin typeface="+mn-lt"/>
                      </a:endParaRPr>
                    </a:p>
                  </a:txBody>
                  <a:tcPr anchor="ctr"/>
                </a:tc>
              </a:tr>
              <a:tr h="685800">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.change()</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800" b="0" i="0" dirty="0" smtClean="0">
                          <a:solidFill>
                            <a:schemeClr val="dk1"/>
                          </a:solidFill>
                          <a:effectLst/>
                          <a:latin typeface="+mn-lt"/>
                          <a:ea typeface="+mn-ea"/>
                          <a:cs typeface="+mn-cs"/>
                        </a:rPr>
                        <a:t>Bind an event handler to the “change” JavaScript event, or trigger that event on an element</a:t>
                      </a:r>
                      <a:endParaRPr lang="en-US" sz="1800" b="0" i="0" u="none" strike="noStrike" dirty="0">
                        <a:solidFill>
                          <a:srgbClr val="000000"/>
                        </a:solidFill>
                        <a:effectLst/>
                        <a:latin typeface="+mn-lt"/>
                      </a:endParaRPr>
                    </a:p>
                  </a:txBody>
                  <a:tcPr anchor="ctr"/>
                </a:tc>
              </a:tr>
              <a:tr h="685800">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.focus()</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800" b="0" i="0" dirty="0" smtClean="0">
                          <a:solidFill>
                            <a:schemeClr val="dk1"/>
                          </a:solidFill>
                          <a:effectLst/>
                          <a:latin typeface="+mn-lt"/>
                          <a:ea typeface="+mn-ea"/>
                          <a:cs typeface="+mn-cs"/>
                        </a:rPr>
                        <a:t>Bind an event handler to the “focus” JavaScript event, or trigger that event on an element</a:t>
                      </a:r>
                      <a:endParaRPr lang="en-US" sz="1800" b="0" i="0" u="none" strike="noStrike" dirty="0">
                        <a:solidFill>
                          <a:srgbClr val="000000"/>
                        </a:solidFill>
                        <a:effectLst/>
                        <a:latin typeface="+mn-lt"/>
                      </a:endParaRPr>
                    </a:p>
                  </a:txBody>
                  <a:tcPr anchor="ctr"/>
                </a:tc>
              </a:tr>
              <a:tr h="685800">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focusin</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800" b="0" i="0" dirty="0" smtClean="0">
                          <a:solidFill>
                            <a:schemeClr val="dk1"/>
                          </a:solidFill>
                          <a:effectLst/>
                          <a:latin typeface="+mn-lt"/>
                          <a:ea typeface="+mn-ea"/>
                          <a:cs typeface="+mn-cs"/>
                        </a:rPr>
                        <a:t>Bind an event handler to the “</a:t>
                      </a:r>
                      <a:r>
                        <a:rPr lang="en-US" sz="1800" b="0" i="0" dirty="0" err="1" smtClean="0">
                          <a:solidFill>
                            <a:schemeClr val="dk1"/>
                          </a:solidFill>
                          <a:effectLst/>
                          <a:latin typeface="+mn-lt"/>
                          <a:ea typeface="+mn-ea"/>
                          <a:cs typeface="+mn-cs"/>
                        </a:rPr>
                        <a:t>focusin</a:t>
                      </a:r>
                      <a:r>
                        <a:rPr lang="en-US" sz="1800" b="0" i="0" dirty="0" smtClean="0">
                          <a:solidFill>
                            <a:schemeClr val="dk1"/>
                          </a:solidFill>
                          <a:effectLst/>
                          <a:latin typeface="+mn-lt"/>
                          <a:ea typeface="+mn-ea"/>
                          <a:cs typeface="+mn-cs"/>
                        </a:rPr>
                        <a:t>” event</a:t>
                      </a:r>
                      <a:endParaRPr lang="en-US" sz="1800" b="0" i="0" u="none" strike="noStrike" dirty="0">
                        <a:solidFill>
                          <a:srgbClr val="000000"/>
                        </a:solidFill>
                        <a:effectLst/>
                        <a:latin typeface="+mn-lt"/>
                      </a:endParaRPr>
                    </a:p>
                  </a:txBody>
                  <a:tcPr anchor="ctr"/>
                </a:tc>
              </a:tr>
              <a:tr h="685800">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.select()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800" b="0" i="0" dirty="0" smtClean="0">
                          <a:solidFill>
                            <a:schemeClr val="dk1"/>
                          </a:solidFill>
                          <a:effectLst/>
                          <a:latin typeface="+mn-lt"/>
                          <a:ea typeface="+mn-ea"/>
                          <a:cs typeface="+mn-cs"/>
                        </a:rPr>
                        <a:t>Bind an event handler to the “select” JavaScript event, or trigger that event on an element</a:t>
                      </a:r>
                      <a:endParaRPr lang="en-US" sz="1800" b="0" i="0" u="none" strike="noStrike" dirty="0">
                        <a:solidFill>
                          <a:srgbClr val="000000"/>
                        </a:solidFill>
                        <a:effectLst/>
                        <a:latin typeface="+mn-lt"/>
                      </a:endParaRPr>
                    </a:p>
                  </a:txBody>
                  <a:tcPr anchor="ctr"/>
                </a:tc>
              </a:tr>
              <a:tr h="812041">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.submit()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800" b="0" i="0" dirty="0" smtClean="0">
                          <a:solidFill>
                            <a:schemeClr val="dk1"/>
                          </a:solidFill>
                          <a:effectLst/>
                          <a:latin typeface="+mn-lt"/>
                          <a:ea typeface="+mn-ea"/>
                          <a:cs typeface="+mn-cs"/>
                        </a:rPr>
                        <a:t>Bind an event handler to the “submit” JavaScript event, or trigger that event on an element</a:t>
                      </a:r>
                      <a:endParaRPr lang="en-US" sz="1800" b="0" i="0" u="none" strike="noStrike" dirty="0">
                        <a:solidFill>
                          <a:srgbClr val="000000"/>
                        </a:solidFill>
                        <a:effectLst/>
                        <a:latin typeface="+mn-lt"/>
                      </a:endParaRPr>
                    </a:p>
                  </a:txBody>
                  <a:tcPr anchor="ctr"/>
                </a:tc>
              </a:tr>
            </a:tbl>
          </a:graphicData>
        </a:graphic>
      </p:graphicFrame>
    </p:spTree>
    <p:extLst>
      <p:ext uri="{BB962C8B-B14F-4D97-AF65-F5344CB8AC3E}">
        <p14:creationId xmlns:p14="http://schemas.microsoft.com/office/powerpoint/2010/main" val="167708583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Events</a:t>
            </a:r>
          </a:p>
        </p:txBody>
      </p:sp>
      <p:graphicFrame>
        <p:nvGraphicFramePr>
          <p:cNvPr id="4" name="Table 3"/>
          <p:cNvGraphicFramePr>
            <a:graphicFrameLocks noGrp="1"/>
          </p:cNvGraphicFramePr>
          <p:nvPr/>
        </p:nvGraphicFramePr>
        <p:xfrm>
          <a:off x="287338" y="1196975"/>
          <a:ext cx="8027377" cy="4703223"/>
        </p:xfrm>
        <a:graphic>
          <a:graphicData uri="http://schemas.openxmlformats.org/drawingml/2006/table">
            <a:tbl>
              <a:tblPr firstRow="1" bandRow="1">
                <a:tableStyleId>{5C22544A-7EE6-4342-B048-85BDC9FD1C3A}</a:tableStyleId>
              </a:tblPr>
              <a:tblGrid>
                <a:gridCol w="1967237"/>
                <a:gridCol w="6060140"/>
              </a:tblGrid>
              <a:tr h="587903">
                <a:tc>
                  <a:txBody>
                    <a:bodyPr/>
                    <a:lstStyle/>
                    <a:p>
                      <a:r>
                        <a:rPr lang="en-US" b="1" i="0" dirty="0" smtClean="0">
                          <a:solidFill>
                            <a:schemeClr val="lt1"/>
                          </a:solidFill>
                          <a:effectLst/>
                          <a:latin typeface="+mn-lt"/>
                          <a:ea typeface="+mn-ea"/>
                          <a:cs typeface="+mn-cs"/>
                        </a:rPr>
                        <a:t>Function</a:t>
                      </a:r>
                      <a:endParaRPr lang="ru-RU" dirty="0"/>
                    </a:p>
                  </a:txBody>
                  <a:tcPr anchor="ctr"/>
                </a:tc>
                <a:tc>
                  <a:txBody>
                    <a:bodyPr/>
                    <a:lstStyle/>
                    <a:p>
                      <a:r>
                        <a:rPr lang="en-US" b="1" i="0" dirty="0" smtClean="0">
                          <a:solidFill>
                            <a:schemeClr val="lt1"/>
                          </a:solidFill>
                          <a:effectLst/>
                          <a:latin typeface="+mn-lt"/>
                          <a:ea typeface="+mn-ea"/>
                          <a:cs typeface="+mn-cs"/>
                        </a:rPr>
                        <a:t>Result</a:t>
                      </a:r>
                      <a:endParaRPr lang="ru-RU" dirty="0"/>
                    </a:p>
                  </a:txBody>
                  <a:tcPr anchor="ctr"/>
                </a:tc>
              </a:tr>
              <a:tr h="1028830">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focusout</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Bind an event handler to the “</a:t>
                      </a:r>
                      <a:r>
                        <a:rPr lang="en-US" b="0" i="0" dirty="0" err="1" smtClean="0">
                          <a:solidFill>
                            <a:schemeClr val="dk1"/>
                          </a:solidFill>
                          <a:effectLst/>
                          <a:latin typeface="+mn-lt"/>
                          <a:ea typeface="+mn-ea"/>
                          <a:cs typeface="+mn-cs"/>
                        </a:rPr>
                        <a:t>focusout</a:t>
                      </a:r>
                      <a:r>
                        <a:rPr lang="en-US" b="0" i="0" dirty="0" smtClean="0">
                          <a:solidFill>
                            <a:schemeClr val="dk1"/>
                          </a:solidFill>
                          <a:effectLst/>
                          <a:latin typeface="+mn-lt"/>
                          <a:ea typeface="+mn-ea"/>
                          <a:cs typeface="+mn-cs"/>
                        </a:rPr>
                        <a:t>” JavaScript event</a:t>
                      </a:r>
                      <a:endParaRPr lang="en-US" sz="1800" b="0" i="0" u="none" strike="noStrike" dirty="0">
                        <a:solidFill>
                          <a:srgbClr val="000000"/>
                        </a:solidFill>
                        <a:effectLst/>
                        <a:latin typeface="+mn-lt"/>
                      </a:endParaRPr>
                    </a:p>
                  </a:txBody>
                  <a:tcPr anchor="ctr"/>
                </a:tc>
              </a:tr>
              <a:tr h="1028830">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keydown</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Bind an event handler to the “</a:t>
                      </a:r>
                      <a:r>
                        <a:rPr lang="en-US" b="0" i="0" dirty="0" err="1" smtClean="0">
                          <a:solidFill>
                            <a:schemeClr val="dk1"/>
                          </a:solidFill>
                          <a:effectLst/>
                          <a:latin typeface="+mn-lt"/>
                          <a:ea typeface="+mn-ea"/>
                          <a:cs typeface="+mn-cs"/>
                        </a:rPr>
                        <a:t>keydown</a:t>
                      </a:r>
                      <a:r>
                        <a:rPr lang="en-US" b="0" i="0" dirty="0" smtClean="0">
                          <a:solidFill>
                            <a:schemeClr val="dk1"/>
                          </a:solidFill>
                          <a:effectLst/>
                          <a:latin typeface="+mn-lt"/>
                          <a:ea typeface="+mn-ea"/>
                          <a:cs typeface="+mn-cs"/>
                        </a:rPr>
                        <a:t>” JavaScript event, or trigger that event on an element</a:t>
                      </a:r>
                      <a:endParaRPr lang="en-US" sz="1800" b="0" i="0" u="none" strike="noStrike" dirty="0">
                        <a:solidFill>
                          <a:srgbClr val="000000"/>
                        </a:solidFill>
                        <a:effectLst/>
                        <a:latin typeface="+mn-lt"/>
                      </a:endParaRPr>
                    </a:p>
                  </a:txBody>
                  <a:tcPr anchor="ctr"/>
                </a:tc>
              </a:tr>
              <a:tr h="1028830">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keypress</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Bind an event handler to the “</a:t>
                      </a:r>
                      <a:r>
                        <a:rPr lang="en-US" b="0" i="0" dirty="0" err="1" smtClean="0">
                          <a:solidFill>
                            <a:schemeClr val="dk1"/>
                          </a:solidFill>
                          <a:effectLst/>
                          <a:latin typeface="+mn-lt"/>
                          <a:ea typeface="+mn-ea"/>
                          <a:cs typeface="+mn-cs"/>
                        </a:rPr>
                        <a:t>keypress</a:t>
                      </a:r>
                      <a:r>
                        <a:rPr lang="en-US" b="0" i="0" dirty="0" smtClean="0">
                          <a:solidFill>
                            <a:schemeClr val="dk1"/>
                          </a:solidFill>
                          <a:effectLst/>
                          <a:latin typeface="+mn-lt"/>
                          <a:ea typeface="+mn-ea"/>
                          <a:cs typeface="+mn-cs"/>
                        </a:rPr>
                        <a:t>” JavaScript event, or trigger that event on an element</a:t>
                      </a:r>
                      <a:endParaRPr lang="en-US" sz="1800" b="0" i="0" u="none" strike="noStrike" dirty="0">
                        <a:solidFill>
                          <a:srgbClr val="000000"/>
                        </a:solidFill>
                        <a:effectLst/>
                        <a:latin typeface="+mn-lt"/>
                      </a:endParaRPr>
                    </a:p>
                  </a:txBody>
                  <a:tcPr anchor="ctr"/>
                </a:tc>
              </a:tr>
              <a:tr h="1028830">
                <a:tc>
                  <a:txBody>
                    <a:bodyPr/>
                    <a:lstStyle/>
                    <a:p>
                      <a:pPr algn="l" rtl="0" fontAlgn="ct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800" b="1" i="0" u="none" strike="noStrike" dirty="0" err="1" smtClean="0">
                          <a:solidFill>
                            <a:srgbClr val="000000"/>
                          </a:solidFill>
                          <a:effectLst/>
                          <a:latin typeface="Courier New" panose="02070309020205020404" pitchFamily="49" charset="0"/>
                          <a:cs typeface="Courier New" panose="02070309020205020404" pitchFamily="49" charset="0"/>
                        </a:rPr>
                        <a:t>keyup</a:t>
                      </a:r>
                      <a:r>
                        <a:rPr lang="en-US" sz="18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8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b="0" i="0" dirty="0" smtClean="0">
                          <a:solidFill>
                            <a:schemeClr val="dk1"/>
                          </a:solidFill>
                          <a:effectLst/>
                          <a:latin typeface="+mn-lt"/>
                          <a:ea typeface="+mn-ea"/>
                          <a:cs typeface="+mn-cs"/>
                        </a:rPr>
                        <a:t>Bind an event handler to the “</a:t>
                      </a:r>
                      <a:r>
                        <a:rPr lang="en-US" b="0" i="0" dirty="0" err="1" smtClean="0">
                          <a:solidFill>
                            <a:schemeClr val="dk1"/>
                          </a:solidFill>
                          <a:effectLst/>
                          <a:latin typeface="+mn-lt"/>
                          <a:ea typeface="+mn-ea"/>
                          <a:cs typeface="+mn-cs"/>
                        </a:rPr>
                        <a:t>keyup</a:t>
                      </a:r>
                      <a:r>
                        <a:rPr lang="en-US" b="0" i="0" dirty="0" smtClean="0">
                          <a:solidFill>
                            <a:schemeClr val="dk1"/>
                          </a:solidFill>
                          <a:effectLst/>
                          <a:latin typeface="+mn-lt"/>
                          <a:ea typeface="+mn-ea"/>
                          <a:cs typeface="+mn-cs"/>
                        </a:rPr>
                        <a:t>” JavaScript event, or trigger that event on an element</a:t>
                      </a:r>
                      <a:endParaRPr lang="en-US" sz="1800" b="0" i="0" u="none" strike="noStrike" dirty="0">
                        <a:solidFill>
                          <a:srgbClr val="000000"/>
                        </a:solidFill>
                        <a:effectLst/>
                        <a:latin typeface="+mn-lt"/>
                      </a:endParaRPr>
                    </a:p>
                  </a:txBody>
                  <a:tcPr anchor="ctr"/>
                </a:tc>
              </a:tr>
            </a:tbl>
          </a:graphicData>
        </a:graphic>
      </p:graphicFrame>
    </p:spTree>
    <p:extLst>
      <p:ext uri="{BB962C8B-B14F-4D97-AF65-F5344CB8AC3E}">
        <p14:creationId xmlns:p14="http://schemas.microsoft.com/office/powerpoint/2010/main" val="406942896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Events</a:t>
            </a:r>
          </a:p>
        </p:txBody>
      </p:sp>
      <p:graphicFrame>
        <p:nvGraphicFramePr>
          <p:cNvPr id="4" name="Table 3"/>
          <p:cNvGraphicFramePr>
            <a:graphicFrameLocks noGrp="1"/>
          </p:cNvGraphicFramePr>
          <p:nvPr>
            <p:extLst>
              <p:ext uri="{D42A27DB-BD31-4B8C-83A1-F6EECF244321}">
                <p14:modId xmlns:p14="http://schemas.microsoft.com/office/powerpoint/2010/main" val="1013047010"/>
              </p:ext>
            </p:extLst>
          </p:nvPr>
        </p:nvGraphicFramePr>
        <p:xfrm>
          <a:off x="287338" y="1196975"/>
          <a:ext cx="8027377" cy="4697173"/>
        </p:xfrm>
        <a:graphic>
          <a:graphicData uri="http://schemas.openxmlformats.org/drawingml/2006/table">
            <a:tbl>
              <a:tblPr firstRow="1" bandRow="1">
                <a:tableStyleId>{5C22544A-7EE6-4342-B048-85BDC9FD1C3A}</a:tableStyleId>
              </a:tblPr>
              <a:tblGrid>
                <a:gridCol w="1967237"/>
                <a:gridCol w="6060140"/>
              </a:tblGrid>
              <a:tr h="391641">
                <a:tc>
                  <a:txBody>
                    <a:bodyPr/>
                    <a:lstStyle/>
                    <a:p>
                      <a:r>
                        <a:rPr lang="en-US" sz="1600" b="1" i="0" dirty="0" smtClean="0">
                          <a:solidFill>
                            <a:schemeClr val="lt1"/>
                          </a:solidFill>
                          <a:effectLst/>
                          <a:latin typeface="+mn-lt"/>
                          <a:ea typeface="+mn-ea"/>
                          <a:cs typeface="+mn-cs"/>
                        </a:rPr>
                        <a:t>Function</a:t>
                      </a:r>
                      <a:endParaRPr lang="ru-RU" sz="1600" dirty="0"/>
                    </a:p>
                  </a:txBody>
                  <a:tcPr anchor="ctr"/>
                </a:tc>
                <a:tc>
                  <a:txBody>
                    <a:bodyPr/>
                    <a:lstStyle/>
                    <a:p>
                      <a:r>
                        <a:rPr lang="en-US" sz="1600" b="1" i="0" dirty="0" smtClean="0">
                          <a:solidFill>
                            <a:schemeClr val="lt1"/>
                          </a:solidFill>
                          <a:effectLst/>
                          <a:latin typeface="+mn-lt"/>
                          <a:ea typeface="+mn-ea"/>
                          <a:cs typeface="+mn-cs"/>
                        </a:rPr>
                        <a:t>Result</a:t>
                      </a:r>
                      <a:endParaRPr lang="ru-RU" sz="1600" dirty="0"/>
                    </a:p>
                  </a:txBody>
                  <a:tcPr anchor="ctr"/>
                </a:tc>
              </a:tr>
              <a:tr h="483948">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.click()</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Bind an event handler to the “click” JavaScript event</a:t>
                      </a:r>
                      <a:endParaRPr lang="en-US" sz="1600" b="0" i="0" u="none" strike="noStrike" dirty="0">
                        <a:solidFill>
                          <a:srgbClr val="000000"/>
                        </a:solidFill>
                        <a:effectLst/>
                        <a:latin typeface="+mn-lt"/>
                      </a:endParaRPr>
                    </a:p>
                  </a:txBody>
                  <a:tcPr anchor="ctr"/>
                </a:tc>
              </a:tr>
              <a:tr h="442036">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dblclick</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Bind an event handler to the “</a:t>
                      </a:r>
                      <a:r>
                        <a:rPr lang="en-US" sz="1600" b="0" i="0" dirty="0" err="1" smtClean="0">
                          <a:solidFill>
                            <a:schemeClr val="dk1"/>
                          </a:solidFill>
                          <a:effectLst/>
                          <a:latin typeface="+mn-lt"/>
                          <a:ea typeface="+mn-ea"/>
                          <a:cs typeface="+mn-cs"/>
                        </a:rPr>
                        <a:t>dblclick</a:t>
                      </a:r>
                      <a:r>
                        <a:rPr lang="en-US" sz="1600" b="0" i="0" dirty="0" smtClean="0">
                          <a:solidFill>
                            <a:schemeClr val="dk1"/>
                          </a:solidFill>
                          <a:effectLst/>
                          <a:latin typeface="+mn-lt"/>
                          <a:ea typeface="+mn-ea"/>
                          <a:cs typeface="+mn-cs"/>
                        </a:rPr>
                        <a:t>” JavaScript event</a:t>
                      </a:r>
                      <a:endParaRPr lang="en-US" sz="1600" b="0" i="0" u="none" strike="noStrike" dirty="0">
                        <a:solidFill>
                          <a:srgbClr val="000000"/>
                        </a:solidFill>
                        <a:effectLst/>
                        <a:latin typeface="+mn-lt"/>
                      </a:endParaRPr>
                    </a:p>
                  </a:txBody>
                  <a:tcPr anchor="ctr"/>
                </a:tc>
              </a:tr>
              <a:tr h="914400">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.hover()</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Bind one or two handlers to the matched elements, to be executed when the mouse pointer enters and leaves the elements</a:t>
                      </a:r>
                      <a:endParaRPr lang="en-US" sz="1600" b="0" i="0" u="none" strike="noStrike" dirty="0">
                        <a:solidFill>
                          <a:srgbClr val="000000"/>
                        </a:solidFill>
                        <a:effectLst/>
                        <a:latin typeface="+mn-lt"/>
                      </a:endParaRPr>
                    </a:p>
                  </a:txBody>
                  <a:tcPr anchor="ctr"/>
                </a:tc>
              </a:tr>
              <a:tr h="533400">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mousedown</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Bind an event handler to the “</a:t>
                      </a:r>
                      <a:r>
                        <a:rPr lang="en-US" sz="1600" b="0" i="0" dirty="0" err="1" smtClean="0">
                          <a:solidFill>
                            <a:schemeClr val="dk1"/>
                          </a:solidFill>
                          <a:effectLst/>
                          <a:latin typeface="+mn-lt"/>
                          <a:ea typeface="+mn-ea"/>
                          <a:cs typeface="+mn-cs"/>
                        </a:rPr>
                        <a:t>mousedown</a:t>
                      </a:r>
                      <a:r>
                        <a:rPr lang="en-US" sz="1600" b="0" i="0" dirty="0" smtClean="0">
                          <a:solidFill>
                            <a:schemeClr val="dk1"/>
                          </a:solidFill>
                          <a:effectLst/>
                          <a:latin typeface="+mn-lt"/>
                          <a:ea typeface="+mn-ea"/>
                          <a:cs typeface="+mn-cs"/>
                        </a:rPr>
                        <a:t>” JavaScript event</a:t>
                      </a:r>
                      <a:endParaRPr lang="en-US" sz="1600" b="0" i="0" u="none" strike="noStrike" dirty="0">
                        <a:solidFill>
                          <a:srgbClr val="000000"/>
                        </a:solidFill>
                        <a:effectLst/>
                        <a:latin typeface="+mn-lt"/>
                      </a:endParaRPr>
                    </a:p>
                  </a:txBody>
                  <a:tcPr anchor="ctr"/>
                </a:tc>
              </a:tr>
              <a:tr h="533400">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mousemove</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Bind an event handler to the “</a:t>
                      </a:r>
                      <a:r>
                        <a:rPr lang="en-US" sz="1600" b="0" i="0" dirty="0" err="1" smtClean="0">
                          <a:solidFill>
                            <a:schemeClr val="dk1"/>
                          </a:solidFill>
                          <a:effectLst/>
                          <a:latin typeface="+mn-lt"/>
                          <a:ea typeface="+mn-ea"/>
                          <a:cs typeface="+mn-cs"/>
                        </a:rPr>
                        <a:t>mousemove</a:t>
                      </a:r>
                      <a:r>
                        <a:rPr lang="en-US" sz="1600" b="0" i="0" dirty="0" smtClean="0">
                          <a:solidFill>
                            <a:schemeClr val="dk1"/>
                          </a:solidFill>
                          <a:effectLst/>
                          <a:latin typeface="+mn-lt"/>
                          <a:ea typeface="+mn-ea"/>
                          <a:cs typeface="+mn-cs"/>
                        </a:rPr>
                        <a:t>” JavaScript event</a:t>
                      </a:r>
                      <a:endParaRPr lang="en-US" sz="1600" b="0" i="0" u="none" strike="noStrike" dirty="0">
                        <a:solidFill>
                          <a:srgbClr val="000000"/>
                        </a:solidFill>
                        <a:effectLst/>
                        <a:latin typeface="+mn-lt"/>
                      </a:endParaRPr>
                    </a:p>
                  </a:txBody>
                  <a:tcPr anchor="ctr"/>
                </a:tc>
              </a:tr>
              <a:tr h="381000">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mouseout</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Bind an event handler to the “</a:t>
                      </a:r>
                      <a:r>
                        <a:rPr lang="en-US" sz="1600" b="0" i="0" dirty="0" err="1" smtClean="0">
                          <a:solidFill>
                            <a:schemeClr val="dk1"/>
                          </a:solidFill>
                          <a:effectLst/>
                          <a:latin typeface="+mn-lt"/>
                          <a:ea typeface="+mn-ea"/>
                          <a:cs typeface="+mn-cs"/>
                        </a:rPr>
                        <a:t>mouseout</a:t>
                      </a:r>
                      <a:r>
                        <a:rPr lang="en-US" sz="1600" b="0" i="0" dirty="0" smtClean="0">
                          <a:solidFill>
                            <a:schemeClr val="dk1"/>
                          </a:solidFill>
                          <a:effectLst/>
                          <a:latin typeface="+mn-lt"/>
                          <a:ea typeface="+mn-ea"/>
                          <a:cs typeface="+mn-cs"/>
                        </a:rPr>
                        <a:t>” JavaScript event</a:t>
                      </a:r>
                      <a:endParaRPr lang="en-US" sz="1600" b="0" i="0" u="none" strike="noStrike" dirty="0">
                        <a:solidFill>
                          <a:srgbClr val="000000"/>
                        </a:solidFill>
                        <a:effectLst/>
                        <a:latin typeface="+mn-lt"/>
                      </a:endParaRPr>
                    </a:p>
                  </a:txBody>
                  <a:tcPr anchor="ctr"/>
                </a:tc>
              </a:tr>
              <a:tr h="533400">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mouseover</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Bind an event handler to the “</a:t>
                      </a:r>
                      <a:r>
                        <a:rPr lang="en-US" sz="1600" b="0" i="0" dirty="0" err="1" smtClean="0">
                          <a:solidFill>
                            <a:schemeClr val="dk1"/>
                          </a:solidFill>
                          <a:effectLst/>
                          <a:latin typeface="+mn-lt"/>
                          <a:ea typeface="+mn-ea"/>
                          <a:cs typeface="+mn-cs"/>
                        </a:rPr>
                        <a:t>mouseover</a:t>
                      </a:r>
                      <a:r>
                        <a:rPr lang="en-US" sz="1600" b="0" i="0" dirty="0" smtClean="0">
                          <a:solidFill>
                            <a:schemeClr val="dk1"/>
                          </a:solidFill>
                          <a:effectLst/>
                          <a:latin typeface="+mn-lt"/>
                          <a:ea typeface="+mn-ea"/>
                          <a:cs typeface="+mn-cs"/>
                        </a:rPr>
                        <a:t>” JavaScript event</a:t>
                      </a:r>
                      <a:endParaRPr lang="en-US" sz="1600" b="0" i="0" u="none" strike="noStrike" dirty="0">
                        <a:solidFill>
                          <a:srgbClr val="000000"/>
                        </a:solidFill>
                        <a:effectLst/>
                        <a:latin typeface="+mn-lt"/>
                      </a:endParaRPr>
                    </a:p>
                  </a:txBody>
                  <a:tcPr anchor="ctr"/>
                </a:tc>
              </a:tr>
              <a:tr h="483948">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mouseup</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Bind an event handler to the “</a:t>
                      </a:r>
                      <a:r>
                        <a:rPr lang="en-US" sz="1600" b="0" i="0" dirty="0" err="1" smtClean="0">
                          <a:solidFill>
                            <a:schemeClr val="dk1"/>
                          </a:solidFill>
                          <a:effectLst/>
                          <a:latin typeface="+mn-lt"/>
                          <a:ea typeface="+mn-ea"/>
                          <a:cs typeface="+mn-cs"/>
                        </a:rPr>
                        <a:t>mouseup</a:t>
                      </a:r>
                      <a:r>
                        <a:rPr lang="en-US" sz="1600" b="0" i="0" dirty="0" smtClean="0">
                          <a:solidFill>
                            <a:schemeClr val="dk1"/>
                          </a:solidFill>
                          <a:effectLst/>
                          <a:latin typeface="+mn-lt"/>
                          <a:ea typeface="+mn-ea"/>
                          <a:cs typeface="+mn-cs"/>
                        </a:rPr>
                        <a:t>” JavaScript event</a:t>
                      </a:r>
                      <a:endParaRPr lang="en-US" sz="1600" b="0" i="0" u="none" strike="noStrike" dirty="0">
                        <a:solidFill>
                          <a:srgbClr val="000000"/>
                        </a:solidFill>
                        <a:effectLst/>
                        <a:latin typeface="+mn-lt"/>
                      </a:endParaRPr>
                    </a:p>
                  </a:txBody>
                  <a:tcPr anchor="ctr"/>
                </a:tc>
              </a:tr>
            </a:tbl>
          </a:graphicData>
        </a:graphic>
      </p:graphicFrame>
    </p:spTree>
    <p:extLst>
      <p:ext uri="{BB962C8B-B14F-4D97-AF65-F5344CB8AC3E}">
        <p14:creationId xmlns:p14="http://schemas.microsoft.com/office/powerpoint/2010/main" val="30937965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What is jQuery</a:t>
            </a:r>
          </a:p>
          <a:p>
            <a:pPr marL="1028683" lvl="1" indent="-342900">
              <a:buFont typeface="Arial" panose="020B0604020202020204" pitchFamily="34" charset="0"/>
              <a:buChar char="•"/>
            </a:pPr>
            <a:r>
              <a:rPr lang="en-US" dirty="0" smtClean="0"/>
              <a:t>is </a:t>
            </a:r>
            <a:r>
              <a:rPr lang="en-US" dirty="0"/>
              <a:t>a JavaScript library</a:t>
            </a:r>
          </a:p>
          <a:p>
            <a:pPr marL="1028683" lvl="1" indent="-342900">
              <a:buFont typeface="Arial" panose="020B0604020202020204" pitchFamily="34" charset="0"/>
              <a:buChar char="•"/>
            </a:pPr>
            <a:r>
              <a:rPr lang="en-US" dirty="0"/>
              <a:t>it's free and open source</a:t>
            </a:r>
          </a:p>
          <a:p>
            <a:pPr marL="1028683" lvl="1" indent="-342900">
              <a:buFont typeface="Arial" panose="020B0604020202020204" pitchFamily="34" charset="0"/>
              <a:buChar char="•"/>
            </a:pPr>
            <a:r>
              <a:rPr lang="en-US" dirty="0"/>
              <a:t>started by John </a:t>
            </a:r>
            <a:r>
              <a:rPr lang="en-US" dirty="0" err="1"/>
              <a:t>Resig</a:t>
            </a:r>
            <a:r>
              <a:rPr lang="en-US" dirty="0"/>
              <a:t>, an </a:t>
            </a:r>
            <a:r>
              <a:rPr lang="en-US" dirty="0" err="1"/>
              <a:t>american</a:t>
            </a:r>
            <a:r>
              <a:rPr lang="en-US" dirty="0"/>
              <a:t> software engineer</a:t>
            </a:r>
          </a:p>
        </p:txBody>
      </p:sp>
    </p:spTree>
    <p:extLst>
      <p:ext uri="{BB962C8B-B14F-4D97-AF65-F5344CB8AC3E}">
        <p14:creationId xmlns:p14="http://schemas.microsoft.com/office/powerpoint/2010/main" val="1834841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jQuery to create </a:t>
            </a:r>
            <a:r>
              <a:rPr lang="en-US" dirty="0" smtClean="0"/>
              <a:t>effects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solidFill>
                  <a:srgbClr val="000000"/>
                </a:solidFill>
              </a:rPr>
              <a:t>Animate </a:t>
            </a:r>
            <a:r>
              <a:rPr lang="en-US" dirty="0">
                <a:solidFill>
                  <a:srgbClr val="000000"/>
                </a:solidFill>
              </a:rPr>
              <a:t>allows creating animation effects on any numeric CSS property</a:t>
            </a:r>
          </a:p>
          <a:p>
            <a:pPr marL="342900" indent="-342900">
              <a:buFont typeface="Arial" panose="020B0604020202020204" pitchFamily="34" charset="0"/>
              <a:buChar char="•"/>
            </a:pPr>
            <a:r>
              <a:rPr lang="en-US" dirty="0" smtClean="0">
                <a:solidFill>
                  <a:srgbClr val="000000"/>
                </a:solidFill>
              </a:rPr>
              <a:t>Can </a:t>
            </a:r>
            <a:r>
              <a:rPr lang="en-US" dirty="0">
                <a:solidFill>
                  <a:srgbClr val="000000"/>
                </a:solidFill>
              </a:rPr>
              <a:t>animate</a:t>
            </a:r>
            <a:r>
              <a:rPr lang="en-US" b="1" dirty="0">
                <a:solidFill>
                  <a:srgbClr val="000000"/>
                </a:solidFill>
              </a:rPr>
              <a:t>:</a:t>
            </a:r>
            <a:r>
              <a:rPr lang="en-US" dirty="0">
                <a:solidFill>
                  <a:srgbClr val="000000"/>
                </a:solidFill>
              </a:rPr>
              <a:t> width, height, border, position left or right, border left or right, border size, transparency, font </a:t>
            </a:r>
            <a:r>
              <a:rPr lang="en-US" dirty="0" smtClean="0">
                <a:solidFill>
                  <a:srgbClr val="000000"/>
                </a:solidFill>
              </a:rPr>
              <a:t>size</a:t>
            </a:r>
          </a:p>
          <a:p>
            <a:pPr marL="342900" indent="-342900">
              <a:buFont typeface="Arial" panose="020B0604020202020204" pitchFamily="34" charset="0"/>
              <a:buChar char="•"/>
            </a:pPr>
            <a:endParaRPr lang="en-US" dirty="0">
              <a:solidFill>
                <a:srgbClr val="000000"/>
              </a:solidFill>
            </a:endParaRPr>
          </a:p>
          <a:p>
            <a:endParaRPr lang="en-US" dirty="0">
              <a:solidFill>
                <a:schemeClr val="accent3"/>
              </a:solidFill>
            </a:endParaRPr>
          </a:p>
          <a:p>
            <a:r>
              <a:rPr lang="en-US" dirty="0" smtClean="0"/>
              <a:t>Example:</a:t>
            </a:r>
          </a:p>
          <a:p>
            <a:pPr marL="342900" indent="-342900">
              <a:buFont typeface="Arial" panose="020B0604020202020204" pitchFamily="34" charset="0"/>
              <a:buChar char="•"/>
            </a:pPr>
            <a:r>
              <a:rPr lang="en-US" dirty="0">
                <a:hlinkClick r:id="rId2"/>
              </a:rPr>
              <a:t>http://jsfiddle.net/vaysman/2r0r293u</a:t>
            </a:r>
            <a:r>
              <a:rPr lang="en-US" dirty="0" smtClean="0">
                <a:hlinkClick r:id="rId2"/>
              </a:rPr>
              <a:t>/</a:t>
            </a:r>
            <a:endParaRPr lang="en-US" dirty="0" smtClean="0"/>
          </a:p>
          <a:p>
            <a:pPr marL="342900" indent="-342900">
              <a:buFont typeface="Arial" panose="020B0604020202020204" pitchFamily="34" charset="0"/>
              <a:buChar char="•"/>
            </a:pPr>
            <a:r>
              <a:rPr lang="en-US" dirty="0"/>
              <a:t>http://jsfiddle.net/vaysman/8totmzju/</a:t>
            </a: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92858580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functions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26563049"/>
              </p:ext>
            </p:extLst>
          </p:nvPr>
        </p:nvGraphicFramePr>
        <p:xfrm>
          <a:off x="287338" y="1166496"/>
          <a:ext cx="8027377" cy="4502860"/>
        </p:xfrm>
        <a:graphic>
          <a:graphicData uri="http://schemas.openxmlformats.org/drawingml/2006/table">
            <a:tbl>
              <a:tblPr firstRow="1" bandRow="1">
                <a:tableStyleId>{5C22544A-7EE6-4342-B048-85BDC9FD1C3A}</a:tableStyleId>
              </a:tblPr>
              <a:tblGrid>
                <a:gridCol w="1967237"/>
                <a:gridCol w="6060140"/>
              </a:tblGrid>
              <a:tr h="391641">
                <a:tc>
                  <a:txBody>
                    <a:bodyPr/>
                    <a:lstStyle/>
                    <a:p>
                      <a:r>
                        <a:rPr lang="en-US" sz="1600" b="1" i="0" dirty="0" smtClean="0">
                          <a:solidFill>
                            <a:schemeClr val="lt1"/>
                          </a:solidFill>
                          <a:effectLst/>
                          <a:latin typeface="+mn-lt"/>
                          <a:ea typeface="+mn-ea"/>
                          <a:cs typeface="+mn-cs"/>
                        </a:rPr>
                        <a:t>Function</a:t>
                      </a:r>
                      <a:endParaRPr lang="ru-RU" sz="1600" dirty="0"/>
                    </a:p>
                  </a:txBody>
                  <a:tcPr anchor="ctr"/>
                </a:tc>
                <a:tc>
                  <a:txBody>
                    <a:bodyPr/>
                    <a:lstStyle/>
                    <a:p>
                      <a:r>
                        <a:rPr lang="en-US" sz="1600" b="1" i="0" dirty="0" smtClean="0">
                          <a:solidFill>
                            <a:schemeClr val="lt1"/>
                          </a:solidFill>
                          <a:effectLst/>
                          <a:latin typeface="+mn-lt"/>
                          <a:ea typeface="+mn-ea"/>
                          <a:cs typeface="+mn-cs"/>
                        </a:rPr>
                        <a:t>Result</a:t>
                      </a:r>
                      <a:endParaRPr lang="ru-RU" sz="1600" dirty="0"/>
                    </a:p>
                  </a:txBody>
                  <a:tcPr anchor="ctr"/>
                </a:tc>
              </a:tr>
              <a:tr h="423063">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.animate()</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Perform a custom animation of a set of CSS properties.</a:t>
                      </a:r>
                      <a:endParaRPr lang="en-US" sz="1600" b="0" i="0" u="none" strike="noStrike" dirty="0">
                        <a:solidFill>
                          <a:srgbClr val="000000"/>
                        </a:solidFill>
                        <a:effectLst/>
                        <a:latin typeface="+mn-lt"/>
                      </a:endParaRPr>
                    </a:p>
                  </a:txBody>
                  <a:tcPr anchor="ctr"/>
                </a:tc>
              </a:tr>
              <a:tr h="365836">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fadeIn</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Display the matched elements by fading them to opaque</a:t>
                      </a:r>
                      <a:endParaRPr lang="en-US" sz="1600" b="0" i="0" u="none" strike="noStrike" dirty="0">
                        <a:solidFill>
                          <a:srgbClr val="000000"/>
                        </a:solidFill>
                        <a:effectLst/>
                        <a:latin typeface="+mn-lt"/>
                      </a:endParaRPr>
                    </a:p>
                  </a:txBody>
                  <a:tcPr anchor="ctr"/>
                </a:tc>
              </a:tr>
              <a:tr h="457200">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fadeOut</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Hide the matched elements by fading them to transparent.</a:t>
                      </a:r>
                      <a:endParaRPr lang="en-US" sz="1600" b="0" i="0" u="none" strike="noStrike" dirty="0">
                        <a:solidFill>
                          <a:srgbClr val="000000"/>
                        </a:solidFill>
                        <a:effectLst/>
                        <a:latin typeface="+mn-lt"/>
                      </a:endParaRPr>
                    </a:p>
                  </a:txBody>
                  <a:tcPr anchor="ctr"/>
                </a:tc>
              </a:tr>
              <a:tr h="381000">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fadeTo</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Adjust the opacity of the matched elements.</a:t>
                      </a:r>
                      <a:endParaRPr lang="en-US" sz="1600" b="0" i="0" u="none" strike="noStrike" dirty="0">
                        <a:solidFill>
                          <a:srgbClr val="000000"/>
                        </a:solidFill>
                        <a:effectLst/>
                        <a:latin typeface="+mn-lt"/>
                      </a:endParaRPr>
                    </a:p>
                  </a:txBody>
                  <a:tcPr anchor="ctr"/>
                </a:tc>
              </a:tr>
              <a:tr h="457200">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fadeToggle</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Display or hide the matched elements by animating their opacity.</a:t>
                      </a:r>
                      <a:endParaRPr lang="en-US" sz="1600" b="0" i="0" u="none" strike="noStrike" dirty="0">
                        <a:solidFill>
                          <a:srgbClr val="000000"/>
                        </a:solidFill>
                        <a:effectLst/>
                        <a:latin typeface="+mn-lt"/>
                      </a:endParaRPr>
                    </a:p>
                  </a:txBody>
                  <a:tcPr anchor="ctr"/>
                </a:tc>
              </a:tr>
              <a:tr h="228600">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.hide()</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Hide the matched elements.</a:t>
                      </a:r>
                      <a:endParaRPr lang="en-US" sz="1600" b="0" i="0" u="none" strike="noStrike" dirty="0">
                        <a:solidFill>
                          <a:srgbClr val="000000"/>
                        </a:solidFill>
                        <a:effectLst/>
                        <a:latin typeface="+mn-lt"/>
                      </a:endParaRPr>
                    </a:p>
                  </a:txBody>
                  <a:tcPr anchor="ctr"/>
                </a:tc>
              </a:tr>
              <a:tr h="350520">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.show()</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Display the matched elements.</a:t>
                      </a:r>
                      <a:endParaRPr lang="en-US" sz="1600" b="0" i="0" u="none" strike="noStrike" dirty="0">
                        <a:solidFill>
                          <a:srgbClr val="000000"/>
                        </a:solidFill>
                        <a:effectLst/>
                        <a:latin typeface="+mn-lt"/>
                      </a:endParaRPr>
                    </a:p>
                  </a:txBody>
                  <a:tcPr anchor="ctr"/>
                </a:tc>
              </a:tr>
              <a:tr h="304800">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.toggle()</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dirty="0" smtClean="0">
                          <a:solidFill>
                            <a:schemeClr val="dk1"/>
                          </a:solidFill>
                          <a:effectLst/>
                          <a:latin typeface="+mn-lt"/>
                          <a:ea typeface="+mn-ea"/>
                          <a:cs typeface="+mn-cs"/>
                        </a:rPr>
                        <a:t>Display or hide the matched elements.</a:t>
                      </a:r>
                      <a:endParaRPr lang="en-US" sz="1600" b="0" i="0" u="none" strike="noStrike" dirty="0">
                        <a:solidFill>
                          <a:srgbClr val="000000"/>
                        </a:solidFill>
                        <a:effectLst/>
                        <a:latin typeface="+mn-lt"/>
                      </a:endParaRPr>
                    </a:p>
                  </a:txBody>
                  <a:tcPr anchor="ctr"/>
                </a:tc>
              </a:tr>
              <a:tr h="304800">
                <a:tc>
                  <a:txBody>
                    <a:bodyPr/>
                    <a:lstStyle/>
                    <a:p>
                      <a:pPr algn="l" rtl="0" fontAlgn="ct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slideDown</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endParaRPr lang="en-US" sz="1600" b="1" i="0" u="none" strike="noStrike" dirty="0">
                        <a:solidFill>
                          <a:srgbClr val="000000"/>
                        </a:solidFill>
                        <a:effectLst/>
                        <a:latin typeface="Courier New" panose="02070309020205020404" pitchFamily="49" charset="0"/>
                        <a:cs typeface="Courier New" panose="02070309020205020404" pitchFamily="49" charset="0"/>
                      </a:endParaRPr>
                    </a:p>
                  </a:txBody>
                  <a:tcPr anchor="ctr"/>
                </a:tc>
                <a:tc>
                  <a:txBody>
                    <a:bodyPr/>
                    <a:lstStyle/>
                    <a:p>
                      <a:pPr algn="l" rtl="0" fontAlgn="ctr"/>
                      <a:r>
                        <a:rPr lang="en-US" sz="1600" b="0" i="0" u="none" strike="noStrike" dirty="0" smtClean="0">
                          <a:solidFill>
                            <a:srgbClr val="000000"/>
                          </a:solidFill>
                          <a:effectLst/>
                          <a:latin typeface="+mn-lt"/>
                        </a:rPr>
                        <a:t>Display the matched elements with a sliding motion.</a:t>
                      </a:r>
                      <a:endParaRPr lang="en-US" sz="1600" b="0" i="0" u="none" strike="noStrike" dirty="0">
                        <a:solidFill>
                          <a:srgbClr val="000000"/>
                        </a:solidFill>
                        <a:effectLst/>
                        <a:latin typeface="+mn-lt"/>
                      </a:endParaRPr>
                    </a:p>
                  </a:txBody>
                  <a:tcPr anchor="ctr"/>
                </a:tc>
              </a:tr>
              <a:tr h="304800">
                <a:tc>
                  <a:txBody>
                    <a:bodyPr/>
                    <a:lstStyle/>
                    <a:p>
                      <a:pPr marL="0" marR="0" indent="0" algn="l" defTabSz="914377"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slideUp</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p>
                  </a:txBody>
                  <a:tcPr anchor="ctr"/>
                </a:tc>
                <a:tc>
                  <a:txBody>
                    <a:bodyPr/>
                    <a:lstStyle/>
                    <a:p>
                      <a:pPr algn="l" rtl="0" fontAlgn="ctr"/>
                      <a:r>
                        <a:rPr lang="en-US" sz="1600" b="0" i="0" u="none" strike="noStrike" dirty="0" smtClean="0">
                          <a:solidFill>
                            <a:srgbClr val="000000"/>
                          </a:solidFill>
                          <a:effectLst/>
                          <a:latin typeface="+mn-lt"/>
                        </a:rPr>
                        <a:t>Hide the matched elements with a sliding motion.</a:t>
                      </a:r>
                      <a:endParaRPr lang="en-US" sz="1600" b="0" i="0" u="none" strike="noStrike" dirty="0">
                        <a:solidFill>
                          <a:srgbClr val="000000"/>
                        </a:solidFill>
                        <a:effectLst/>
                        <a:latin typeface="+mn-lt"/>
                      </a:endParaRPr>
                    </a:p>
                  </a:txBody>
                  <a:tcPr anchor="ctr"/>
                </a:tc>
              </a:tr>
              <a:tr h="304800">
                <a:tc>
                  <a:txBody>
                    <a:bodyPr/>
                    <a:lstStyle/>
                    <a:p>
                      <a:pPr marL="0" marR="0" indent="0" algn="l" defTabSz="914377"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r>
                        <a:rPr lang="en-US" sz="1600" b="1" i="0" u="none" strike="noStrike" dirty="0" err="1" smtClean="0">
                          <a:solidFill>
                            <a:srgbClr val="000000"/>
                          </a:solidFill>
                          <a:effectLst/>
                          <a:latin typeface="Courier New" panose="02070309020205020404" pitchFamily="49" charset="0"/>
                          <a:cs typeface="Courier New" panose="02070309020205020404" pitchFamily="49" charset="0"/>
                        </a:rPr>
                        <a:t>slideToggle</a:t>
                      </a:r>
                      <a:r>
                        <a:rPr lang="en-US" sz="1600" b="1" i="0" u="none" strike="noStrike" dirty="0" smtClean="0">
                          <a:solidFill>
                            <a:srgbClr val="000000"/>
                          </a:solidFill>
                          <a:effectLst/>
                          <a:latin typeface="Courier New" panose="02070309020205020404" pitchFamily="49" charset="0"/>
                          <a:cs typeface="Courier New" panose="02070309020205020404" pitchFamily="49" charset="0"/>
                        </a:rPr>
                        <a:t>()</a:t>
                      </a:r>
                    </a:p>
                  </a:txBody>
                  <a:tcPr anchor="ctr"/>
                </a:tc>
                <a:tc>
                  <a:txBody>
                    <a:bodyPr/>
                    <a:lstStyle/>
                    <a:p>
                      <a:pPr algn="l" rtl="0" fontAlgn="ctr"/>
                      <a:r>
                        <a:rPr lang="en-US" sz="1600" b="0" i="0" u="none" strike="noStrike" dirty="0" smtClean="0">
                          <a:solidFill>
                            <a:srgbClr val="000000"/>
                          </a:solidFill>
                          <a:effectLst/>
                          <a:latin typeface="+mn-lt"/>
                        </a:rPr>
                        <a:t>Display or hide the matched elements with a sliding motion.</a:t>
                      </a:r>
                      <a:endParaRPr lang="en-US" sz="1600" b="0" i="0" u="none" strike="noStrike" dirty="0">
                        <a:solidFill>
                          <a:srgbClr val="000000"/>
                        </a:solidFill>
                        <a:effectLst/>
                        <a:latin typeface="+mn-lt"/>
                      </a:endParaRPr>
                    </a:p>
                  </a:txBody>
                  <a:tcPr anchor="ctr"/>
                </a:tc>
              </a:tr>
            </a:tbl>
          </a:graphicData>
        </a:graphic>
      </p:graphicFrame>
    </p:spTree>
    <p:extLst>
      <p:ext uri="{BB962C8B-B14F-4D97-AF65-F5344CB8AC3E}">
        <p14:creationId xmlns:p14="http://schemas.microsoft.com/office/powerpoint/2010/main" val="221300461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jQuery</a:t>
            </a:r>
            <a:endParaRPr lang="ru-RU" dirty="0"/>
          </a:p>
        </p:txBody>
      </p:sp>
      <p:sp>
        <p:nvSpPr>
          <p:cNvPr id="6" name="Text Placeholder 5"/>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err="1" smtClean="0"/>
              <a:t>jQuery</a:t>
            </a:r>
            <a:r>
              <a:rPr lang="en-US" smtClean="0"/>
              <a:t> </a:t>
            </a:r>
            <a:r>
              <a:rPr lang="en-US" smtClean="0"/>
              <a:t>overview</a:t>
            </a:r>
            <a:endParaRPr lang="en-US" dirty="0"/>
          </a:p>
          <a:p>
            <a:pPr marL="342900" indent="-342900">
              <a:buFont typeface="Arial" panose="020B0604020202020204" pitchFamily="34" charset="0"/>
              <a:buChar char="•"/>
            </a:pPr>
            <a:r>
              <a:rPr lang="en-US" dirty="0" smtClean="0"/>
              <a:t>jQuery </a:t>
            </a:r>
            <a:r>
              <a:rPr lang="en-US" dirty="0"/>
              <a:t>DOM selectors</a:t>
            </a:r>
          </a:p>
          <a:p>
            <a:pPr marL="342900" indent="-342900">
              <a:buFont typeface="Arial" panose="020B0604020202020204" pitchFamily="34" charset="0"/>
              <a:buChar char="•"/>
            </a:pPr>
            <a:r>
              <a:rPr lang="en-US" dirty="0" smtClean="0"/>
              <a:t>DOM </a:t>
            </a:r>
            <a:r>
              <a:rPr lang="en-US" dirty="0"/>
              <a:t>manipulations</a:t>
            </a:r>
          </a:p>
          <a:p>
            <a:pPr marL="342900" indent="-342900">
              <a:buFont typeface="Arial" panose="020B0604020202020204" pitchFamily="34" charset="0"/>
              <a:buChar char="•"/>
            </a:pPr>
            <a:r>
              <a:rPr lang="en-US" dirty="0" smtClean="0"/>
              <a:t>CSS </a:t>
            </a:r>
            <a:r>
              <a:rPr lang="en-US" dirty="0"/>
              <a:t>manipulations</a:t>
            </a:r>
          </a:p>
          <a:p>
            <a:pPr marL="342900" indent="-342900">
              <a:buFont typeface="Arial" panose="020B0604020202020204" pitchFamily="34" charset="0"/>
              <a:buChar char="•"/>
            </a:pPr>
            <a:r>
              <a:rPr lang="en-US" dirty="0" smtClean="0"/>
              <a:t>Use </a:t>
            </a:r>
            <a:r>
              <a:rPr lang="en-US" dirty="0"/>
              <a:t>jQuery for creating event handlers</a:t>
            </a:r>
          </a:p>
          <a:p>
            <a:pPr marL="342900" indent="-342900">
              <a:buFont typeface="Arial" panose="020B0604020202020204" pitchFamily="34" charset="0"/>
              <a:buChar char="•"/>
            </a:pPr>
            <a:r>
              <a:rPr lang="en-US" dirty="0" smtClean="0"/>
              <a:t>Using </a:t>
            </a:r>
            <a:r>
              <a:rPr lang="en-US" dirty="0"/>
              <a:t>jQuery to create effects</a:t>
            </a:r>
          </a:p>
        </p:txBody>
      </p:sp>
    </p:spTree>
    <p:extLst>
      <p:ext uri="{BB962C8B-B14F-4D97-AF65-F5344CB8AC3E}">
        <p14:creationId xmlns:p14="http://schemas.microsoft.com/office/powerpoint/2010/main" val="37950807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sz="quarter" idx="12"/>
          </p:nvPr>
        </p:nvSpPr>
        <p:spPr/>
        <p:txBody>
          <a:bodyPr>
            <a:normAutofit lnSpcReduction="10000"/>
          </a:bodyPr>
          <a:lstStyle/>
          <a:p>
            <a:pPr marL="342900" indent="-342900">
              <a:buFont typeface="Arial" panose="020B0604020202020204" pitchFamily="34" charset="0"/>
              <a:buChar char="•"/>
            </a:pPr>
            <a:r>
              <a:rPr lang="en-US" dirty="0"/>
              <a:t>What jQuery </a:t>
            </a:r>
            <a:r>
              <a:rPr lang="en-US" dirty="0" smtClean="0"/>
              <a:t>does</a:t>
            </a:r>
          </a:p>
          <a:p>
            <a:pPr marL="1028683" lvl="1" indent="-342900">
              <a:buFont typeface="Arial" panose="020B0604020202020204" pitchFamily="34" charset="0"/>
              <a:buChar char="•"/>
            </a:pPr>
            <a:r>
              <a:rPr lang="en-US" dirty="0"/>
              <a:t>finds elements</a:t>
            </a:r>
          </a:p>
          <a:p>
            <a:pPr marL="1028683" lvl="1" indent="-342900">
              <a:buFont typeface="Arial" panose="020B0604020202020204" pitchFamily="34" charset="0"/>
              <a:buChar char="•"/>
            </a:pPr>
            <a:r>
              <a:rPr lang="en-US" dirty="0"/>
              <a:t>reads and changes HTML content</a:t>
            </a:r>
          </a:p>
          <a:p>
            <a:pPr marL="1028683" lvl="1" indent="-342900">
              <a:buFont typeface="Arial" panose="020B0604020202020204" pitchFamily="34" charset="0"/>
              <a:buChar char="•"/>
            </a:pPr>
            <a:r>
              <a:rPr lang="en-US" dirty="0"/>
              <a:t>reads and changes CSS</a:t>
            </a:r>
          </a:p>
          <a:p>
            <a:pPr marL="1028683" lvl="1" indent="-342900">
              <a:buFont typeface="Arial" panose="020B0604020202020204" pitchFamily="34" charset="0"/>
              <a:buChar char="•"/>
            </a:pPr>
            <a:r>
              <a:rPr lang="en-US" dirty="0"/>
              <a:t>creates new elements</a:t>
            </a:r>
          </a:p>
          <a:p>
            <a:pPr marL="1028683" lvl="1" indent="-342900">
              <a:buFont typeface="Arial" panose="020B0604020202020204" pitchFamily="34" charset="0"/>
              <a:buChar char="•"/>
            </a:pPr>
            <a:r>
              <a:rPr lang="en-US" dirty="0"/>
              <a:t>deletes existing elements</a:t>
            </a:r>
          </a:p>
          <a:p>
            <a:pPr marL="1028683" lvl="1" indent="-342900">
              <a:buFont typeface="Arial" panose="020B0604020202020204" pitchFamily="34" charset="0"/>
              <a:buChar char="•"/>
            </a:pPr>
            <a:r>
              <a:rPr lang="en-US" dirty="0"/>
              <a:t>listens to user events (click, mouse move, key press)</a:t>
            </a:r>
          </a:p>
          <a:p>
            <a:pPr marL="1028683" lvl="1" indent="-342900">
              <a:buFont typeface="Arial" panose="020B0604020202020204" pitchFamily="34" charset="0"/>
              <a:buChar char="•"/>
            </a:pPr>
            <a:r>
              <a:rPr lang="en-US" dirty="0"/>
              <a:t>animates content</a:t>
            </a:r>
          </a:p>
          <a:p>
            <a:pPr marL="1028683" lvl="1" indent="-342900">
              <a:buFont typeface="Arial" panose="020B0604020202020204" pitchFamily="34" charset="0"/>
              <a:buChar char="•"/>
            </a:pPr>
            <a:r>
              <a:rPr lang="en-US" dirty="0"/>
              <a:t>sends and receives data over network</a:t>
            </a:r>
          </a:p>
          <a:p>
            <a:pPr marL="1028683" lvl="1" indent="-342900">
              <a:buFont typeface="Arial" panose="020B0604020202020204" pitchFamily="34" charset="0"/>
              <a:buChar char="•"/>
            </a:pPr>
            <a:r>
              <a:rPr lang="en-US" dirty="0" smtClean="0"/>
              <a:t>jQuery </a:t>
            </a:r>
            <a:r>
              <a:rPr lang="en-US" dirty="0"/>
              <a:t>does this CONSISTENTLY, for all browsers</a:t>
            </a:r>
            <a:endParaRPr lang="en-US" dirty="0" smtClean="0"/>
          </a:p>
        </p:txBody>
      </p:sp>
    </p:spTree>
    <p:extLst>
      <p:ext uri="{BB962C8B-B14F-4D97-AF65-F5344CB8AC3E}">
        <p14:creationId xmlns:p14="http://schemas.microsoft.com/office/powerpoint/2010/main" val="24128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page and its DOM</a:t>
            </a:r>
          </a:p>
        </p:txBody>
      </p:sp>
      <p:sp>
        <p:nvSpPr>
          <p:cNvPr id="4" name="Rectangle 1"/>
          <p:cNvSpPr>
            <a:spLocks noChangeArrowheads="1"/>
          </p:cNvSpPr>
          <p:nvPr/>
        </p:nvSpPr>
        <p:spPr bwMode="auto">
          <a:xfrm>
            <a:off x="427233" y="1143000"/>
            <a:ext cx="510540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Page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class</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myClass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Second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Third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48925"/>
          <a:stretch/>
        </p:blipFill>
        <p:spPr bwMode="auto">
          <a:xfrm>
            <a:off x="403260" y="3962400"/>
            <a:ext cx="3152571" cy="2073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423" y="2971800"/>
            <a:ext cx="4684102" cy="32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831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DOM </a:t>
            </a:r>
            <a:r>
              <a:rPr lang="en-US" dirty="0" smtClean="0"/>
              <a:t>selectors</a:t>
            </a:r>
            <a:endParaRPr lang="en-US" dirty="0"/>
          </a:p>
        </p:txBody>
      </p:sp>
      <p:sp>
        <p:nvSpPr>
          <p:cNvPr id="4" name="Rectangle 1"/>
          <p:cNvSpPr>
            <a:spLocks noChangeArrowheads="1"/>
          </p:cNvSpPr>
          <p:nvPr/>
        </p:nvSpPr>
        <p:spPr bwMode="auto">
          <a:xfrm>
            <a:off x="286919" y="1143000"/>
            <a:ext cx="8610600"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div</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selected</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by</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id</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myDiv</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first</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paragraph</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selected</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by</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class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myParagraph</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p.myClass</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last</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paragraph</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myDiv</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myDiv:last-child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all</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paragraphs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div</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myDiv</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&gt; 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second</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paragraph</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myDiv</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p:contains</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Second</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first</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third</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paragraphs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myDiv</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&gt; p:odd"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439240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page and its DOM</a:t>
            </a:r>
          </a:p>
        </p:txBody>
      </p:sp>
      <p:sp>
        <p:nvSpPr>
          <p:cNvPr id="4" name="Rectangle 1"/>
          <p:cNvSpPr>
            <a:spLocks noChangeArrowheads="1"/>
          </p:cNvSpPr>
          <p:nvPr/>
        </p:nvSpPr>
        <p:spPr bwMode="auto">
          <a:xfrm>
            <a:off x="427232" y="958334"/>
            <a:ext cx="574496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class</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myClass</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Second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Third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3" name="Rectangle 1"/>
          <p:cNvSpPr>
            <a:spLocks noChangeArrowheads="1"/>
          </p:cNvSpPr>
          <p:nvPr/>
        </p:nvSpPr>
        <p:spPr bwMode="auto">
          <a:xfrm>
            <a:off x="1523999" y="5240923"/>
            <a:ext cx="48768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myParagraph</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p.myClass</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8" name="Rounded Rectangle 7"/>
          <p:cNvSpPr/>
          <p:nvPr/>
        </p:nvSpPr>
        <p:spPr>
          <a:xfrm>
            <a:off x="990600" y="2476500"/>
            <a:ext cx="4800600" cy="2667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Curved Right Arrow 8"/>
          <p:cNvSpPr/>
          <p:nvPr/>
        </p:nvSpPr>
        <p:spPr>
          <a:xfrm flipH="1" flipV="1">
            <a:off x="5791198" y="2286000"/>
            <a:ext cx="1219202" cy="3293477"/>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Tree>
    <p:extLst>
      <p:ext uri="{BB962C8B-B14F-4D97-AF65-F5344CB8AC3E}">
        <p14:creationId xmlns:p14="http://schemas.microsoft.com/office/powerpoint/2010/main" val="118863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page and its DOM</a:t>
            </a:r>
          </a:p>
        </p:txBody>
      </p:sp>
      <p:sp>
        <p:nvSpPr>
          <p:cNvPr id="4" name="Rectangle 1"/>
          <p:cNvSpPr>
            <a:spLocks noChangeArrowheads="1"/>
          </p:cNvSpPr>
          <p:nvPr/>
        </p:nvSpPr>
        <p:spPr bwMode="auto">
          <a:xfrm>
            <a:off x="427232" y="958334"/>
            <a:ext cx="574496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Page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title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head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6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class</a:t>
            </a:r>
            <a:r>
              <a:rPr kumimoji="0" lang="ru-RU" altLang="ru-RU" sz="16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myClass</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Second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Third</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html</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8" name="Rounded Rectangle 7"/>
          <p:cNvSpPr/>
          <p:nvPr/>
        </p:nvSpPr>
        <p:spPr>
          <a:xfrm>
            <a:off x="427232" y="2209800"/>
            <a:ext cx="5363968" cy="12192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Curved Right Arrow 8"/>
          <p:cNvSpPr/>
          <p:nvPr/>
        </p:nvSpPr>
        <p:spPr>
          <a:xfrm flipH="1" flipV="1">
            <a:off x="5791198" y="2286000"/>
            <a:ext cx="1219202" cy="3293477"/>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
        <p:nvSpPr>
          <p:cNvPr id="5" name="Rectangle 1"/>
          <p:cNvSpPr>
            <a:spLocks noChangeArrowheads="1"/>
          </p:cNvSpPr>
          <p:nvPr/>
        </p:nvSpPr>
        <p:spPr bwMode="auto">
          <a:xfrm>
            <a:off x="2513741" y="5310274"/>
            <a:ext cx="327660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myDiv</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949990912"/>
      </p:ext>
    </p:extLst>
  </p:cSld>
  <p:clrMapOvr>
    <a:masterClrMapping/>
  </p:clrMapOvr>
</p:sld>
</file>

<file path=ppt/theme/theme1.xml><?xml version="1.0" encoding="utf-8"?>
<a:theme xmlns:a="http://schemas.openxmlformats.org/drawingml/2006/main" name="luxoft-corporate-ppt-template">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template-v3.4" id="{F0BBB28C-EED3-4C9E-AC46-0A2469816214}" vid="{F7716D20-A5D3-4677-B270-2AEEC011A1D9}"/>
    </a:ext>
  </a:extLst>
</a:theme>
</file>

<file path=ppt/theme/theme2.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template-v3.4" id="{F0BBB28C-EED3-4C9E-AC46-0A2469816214}" vid="{37383A5C-C4E3-4CA0-9820-12933A0EA401}"/>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luxoft-corporate-ppt-template</Template>
  <TotalTime>14503</TotalTime>
  <Words>2186</Words>
  <Application>Microsoft Macintosh PowerPoint</Application>
  <PresentationFormat>On-screen Show (4:3)</PresentationFormat>
  <Paragraphs>328</Paragraphs>
  <Slides>42</Slides>
  <Notes>0</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luxoft-corporate-ppt-template</vt:lpstr>
      <vt:lpstr>Luxoft: Computer / TV</vt:lpstr>
      <vt:lpstr>WEB-007 JavaScript</vt:lpstr>
      <vt:lpstr>WEB-007 JavaScript</vt:lpstr>
      <vt:lpstr>jQuery</vt:lpstr>
      <vt:lpstr>Overview</vt:lpstr>
      <vt:lpstr>Overview</vt:lpstr>
      <vt:lpstr>HTML page and its DOM</vt:lpstr>
      <vt:lpstr>jQuery DOM selectors</vt:lpstr>
      <vt:lpstr>HTML page and its DOM</vt:lpstr>
      <vt:lpstr>HTML page and its DOM</vt:lpstr>
      <vt:lpstr>HTML page and its DOM</vt:lpstr>
      <vt:lpstr>HTML page and its DOM</vt:lpstr>
      <vt:lpstr>jQuery selector</vt:lpstr>
      <vt:lpstr>jQuery selector</vt:lpstr>
      <vt:lpstr>DOM manipulations</vt:lpstr>
      <vt:lpstr>DOM manipulations</vt:lpstr>
      <vt:lpstr>DOM manipulations</vt:lpstr>
      <vt:lpstr>DOM Insertion, Around</vt:lpstr>
      <vt:lpstr>DOM Insertion, Around</vt:lpstr>
      <vt:lpstr>DOM Insertion, Outside</vt:lpstr>
      <vt:lpstr>DOM Insertion, Outside</vt:lpstr>
      <vt:lpstr>DOM Removal</vt:lpstr>
      <vt:lpstr>DOM Removal</vt:lpstr>
      <vt:lpstr>DOM Replacement</vt:lpstr>
      <vt:lpstr>DOM Replacement</vt:lpstr>
      <vt:lpstr>CSS manipulations</vt:lpstr>
      <vt:lpstr>Class Attribute</vt:lpstr>
      <vt:lpstr>Manipulate functions: General Attributes</vt:lpstr>
      <vt:lpstr>Manipulate functions: General Attributes</vt:lpstr>
      <vt:lpstr>Style Properties</vt:lpstr>
      <vt:lpstr>Style Properties</vt:lpstr>
      <vt:lpstr>Style Properties</vt:lpstr>
      <vt:lpstr>Use jQuery for creating event handlers</vt:lpstr>
      <vt:lpstr>Use jQuery for creating event handlers</vt:lpstr>
      <vt:lpstr>Use jQuery for creating event handlers</vt:lpstr>
      <vt:lpstr>Browser Events</vt:lpstr>
      <vt:lpstr>Document Loading Events</vt:lpstr>
      <vt:lpstr>Form Events</vt:lpstr>
      <vt:lpstr>Keyboard Events</vt:lpstr>
      <vt:lpstr>Mouse Events</vt:lpstr>
      <vt:lpstr>Using jQuery to create effects</vt:lpstr>
      <vt:lpstr>Animation functions</vt:lpstr>
      <vt:lpstr>jQuery</vt:lpstr>
    </vt:vector>
  </TitlesOfParts>
  <Company>Luxoft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Labor Law</dc:title>
  <dc:creator>Sawicka - Kucharska, Joanna</dc:creator>
  <cp:lastModifiedBy>Mikhail Vaisman</cp:lastModifiedBy>
  <cp:revision>266</cp:revision>
  <dcterms:created xsi:type="dcterms:W3CDTF">2014-06-05T10:48:46Z</dcterms:created>
  <dcterms:modified xsi:type="dcterms:W3CDTF">2015-05-13T23:08:02Z</dcterms:modified>
</cp:coreProperties>
</file>