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handoutMasterIdLst>
    <p:handoutMasterId r:id="rId15"/>
  </p:handoutMasterIdLst>
  <p:sldIdLst>
    <p:sldId id="279" r:id="rId3"/>
    <p:sldId id="359" r:id="rId4"/>
    <p:sldId id="366" r:id="rId5"/>
    <p:sldId id="367" r:id="rId6"/>
    <p:sldId id="373" r:id="rId7"/>
    <p:sldId id="372" r:id="rId8"/>
    <p:sldId id="374" r:id="rId9"/>
    <p:sldId id="375" r:id="rId10"/>
    <p:sldId id="376" r:id="rId11"/>
    <p:sldId id="377" r:id="rId12"/>
    <p:sldId id="378" r:id="rId13"/>
    <p:sldId id="37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03B1046-DCF6-48A4-A75E-088AD02CCEF8}">
          <p14:sldIdLst>
            <p14:sldId id="279"/>
            <p14:sldId id="359"/>
            <p14:sldId id="366"/>
            <p14:sldId id="367"/>
            <p14:sldId id="373"/>
            <p14:sldId id="372"/>
            <p14:sldId id="374"/>
            <p14:sldId id="375"/>
            <p14:sldId id="376"/>
            <p14:sldId id="377"/>
            <p14:sldId id="378"/>
            <p14:sldId id="37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571C"/>
    <a:srgbClr val="1B2E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975" autoAdjust="0"/>
    <p:restoredTop sz="94660" autoAdjust="0"/>
  </p:normalViewPr>
  <p:slideViewPr>
    <p:cSldViewPr snapToObjects="1" showGuides="1">
      <p:cViewPr>
        <p:scale>
          <a:sx n="93" d="100"/>
          <a:sy n="93" d="100"/>
        </p:scale>
        <p:origin x="-512" y="-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C992D-86EE-4B77-9D4C-0D3138F2A9C0}" type="datetimeFigureOut">
              <a:rPr lang="en-US" smtClean="0"/>
              <a:t>14.05.15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8BC91-471F-4613-9B72-F3B8D2320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82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facebook.com/TrainingCenterLuxoft" TargetMode="External"/><Relationship Id="rId12" Type="http://schemas.openxmlformats.org/officeDocument/2006/relationships/image" Target="../media/image6.jpeg"/><Relationship Id="rId13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inthr.luxoft.com/IntHRWebApp/aspx_PTC/CreateRequestTraining.aspx?Context=0" TargetMode="External"/><Relationship Id="rId3" Type="http://schemas.openxmlformats.org/officeDocument/2006/relationships/hyperlink" Target="http://luxtown.luxoft.com/Training_new_en/Home/Pages/LuxoftTraining.aspx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hyperlink" Target="http://www.luxoft-training.ru/about" TargetMode="External"/><Relationship Id="rId7" Type="http://schemas.openxmlformats.org/officeDocument/2006/relationships/hyperlink" Target="http://www.luxoft-training.ru/timetable" TargetMode="External"/><Relationship Id="rId8" Type="http://schemas.openxmlformats.org/officeDocument/2006/relationships/hyperlink" Target="http://www.luxoft-training.ru/training/catalog_directions" TargetMode="External"/><Relationship Id="rId9" Type="http://schemas.openxmlformats.org/officeDocument/2006/relationships/hyperlink" Target="http://www.luxoft-training.ru/contacts" TargetMode="External"/><Relationship Id="rId10" Type="http://schemas.openxmlformats.org/officeDocument/2006/relationships/image" Target="../media/image5.png"/></Relationships>
</file>

<file path=ppt/slideLayouts/_rels/slideLayout42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facebook.com/TrainingCenterLuxoft" TargetMode="External"/><Relationship Id="rId12" Type="http://schemas.openxmlformats.org/officeDocument/2006/relationships/image" Target="../media/image6.jpeg"/><Relationship Id="rId13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inthr.luxoft.com/IntHRWebApp/aspx_PTC/CreateRequestTraining.aspx?Context=0" TargetMode="External"/><Relationship Id="rId3" Type="http://schemas.openxmlformats.org/officeDocument/2006/relationships/hyperlink" Target="http://luxtown.luxoft.com/Training_new_en/Home/Pages/LuxoftTraining.aspx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hyperlink" Target="http://www.luxoft-training.ru/about" TargetMode="External"/><Relationship Id="rId7" Type="http://schemas.openxmlformats.org/officeDocument/2006/relationships/hyperlink" Target="http://www.luxoft-training.ru/timetable" TargetMode="External"/><Relationship Id="rId8" Type="http://schemas.openxmlformats.org/officeDocument/2006/relationships/hyperlink" Target="http://www.luxoft-training.ru/training/catalog_directions" TargetMode="External"/><Relationship Id="rId9" Type="http://schemas.openxmlformats.org/officeDocument/2006/relationships/hyperlink" Target="http://www.luxoft-training.ru/contacts" TargetMode="External"/><Relationship Id="rId10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facebook.com/TrainingCenterLuxoft" TargetMode="External"/><Relationship Id="rId12" Type="http://schemas.openxmlformats.org/officeDocument/2006/relationships/image" Target="../media/image6.jpeg"/><Relationship Id="rId13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inthr.luxoft.com/IntHRWebApp/aspx_PTC/CreateRequestTraining.aspx?Context=0" TargetMode="External"/><Relationship Id="rId3" Type="http://schemas.openxmlformats.org/officeDocument/2006/relationships/hyperlink" Target="http://luxtown.luxoft.com/Training_new_en/Home/Pages/LuxoftTraining.aspx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hyperlink" Target="http://www.luxoft-training.ru/about" TargetMode="External"/><Relationship Id="rId7" Type="http://schemas.openxmlformats.org/officeDocument/2006/relationships/hyperlink" Target="http://www.luxoft-training.ru/timetable" TargetMode="External"/><Relationship Id="rId8" Type="http://schemas.openxmlformats.org/officeDocument/2006/relationships/hyperlink" Target="http://www.luxoft-training.ru/training/catalog_directions" TargetMode="External"/><Relationship Id="rId9" Type="http://schemas.openxmlformats.org/officeDocument/2006/relationships/hyperlink" Target="http://www.luxoft-training.ru/contacts" TargetMode="External"/><Relationship Id="rId10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facebook.com/TrainingCenterLuxoft" TargetMode="External"/><Relationship Id="rId12" Type="http://schemas.openxmlformats.org/officeDocument/2006/relationships/image" Target="../media/image6.jpeg"/><Relationship Id="rId13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inthr.luxoft.com/IntHRWebApp/aspx_PTC/CreateRequestTraining.aspx?Context=0" TargetMode="External"/><Relationship Id="rId3" Type="http://schemas.openxmlformats.org/officeDocument/2006/relationships/hyperlink" Target="http://luxtown.luxoft.com/Training_new_en/Home/Pages/LuxoftTraining.aspx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hyperlink" Target="http://www.luxoft-training.ru/about" TargetMode="External"/><Relationship Id="rId7" Type="http://schemas.openxmlformats.org/officeDocument/2006/relationships/hyperlink" Target="http://www.luxoft-training.ru/timetable" TargetMode="External"/><Relationship Id="rId8" Type="http://schemas.openxmlformats.org/officeDocument/2006/relationships/hyperlink" Target="http://www.luxoft-training.ru/training/catalog_directions" TargetMode="External"/><Relationship Id="rId9" Type="http://schemas.openxmlformats.org/officeDocument/2006/relationships/hyperlink" Target="http://www.luxoft-training.ru/contacts" TargetMode="External"/><Relationship Id="rId10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955779"/>
            <a:ext cx="3966584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</a:t>
            </a:r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34" name="Prostokąt 33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64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216" y="574967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3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65" name="Symbol zastępczy tekstu 33"/>
          <p:cNvSpPr>
            <a:spLocks noGrp="1"/>
          </p:cNvSpPr>
          <p:nvPr>
            <p:ph type="body" sz="quarter" idx="11" hasCustomPrompt="1"/>
          </p:nvPr>
        </p:nvSpPr>
        <p:spPr>
          <a:xfrm>
            <a:off x="285229" y="3962355"/>
            <a:ext cx="3978545" cy="83567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1277509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878226"/>
            <a:ext cx="8593931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3" y="1878226"/>
            <a:ext cx="4219769" cy="4327311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2762088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6"/>
            <a:ext cx="2762088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6"/>
            <a:ext cx="2762088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5"/>
            <a:ext cx="9144000" cy="6316663"/>
          </a:xfrm>
        </p:spPr>
        <p:txBody>
          <a:bodyPr anchor="t"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2955779"/>
            <a:ext cx="3997406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4" name="Symbol zastępczy tekstu 33"/>
          <p:cNvSpPr>
            <a:spLocks noGrp="1"/>
          </p:cNvSpPr>
          <p:nvPr>
            <p:ph type="body" sz="quarter" idx="10" hasCustomPrompt="1"/>
          </p:nvPr>
        </p:nvSpPr>
        <p:spPr>
          <a:xfrm>
            <a:off x="286942" y="3958416"/>
            <a:ext cx="3997382" cy="82867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6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216" y="574967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tekstu 33"/>
          <p:cNvSpPr>
            <a:spLocks noGrp="1"/>
          </p:cNvSpPr>
          <p:nvPr>
            <p:ph type="body" sz="quarter" idx="11" hasCustomPrompt="1"/>
          </p:nvPr>
        </p:nvSpPr>
        <p:spPr>
          <a:xfrm>
            <a:off x="274955" y="4840282"/>
            <a:ext cx="3999094" cy="8286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942159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4"/>
            <a:ext cx="2762250" cy="403074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9" y="1421032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1" y="1509581"/>
            <a:ext cx="156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COMPLETED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5" y="1421032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509581"/>
            <a:ext cx="97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ACTIVE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2" y="1421032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4" y="1509581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UPCOMING</a:t>
            </a:r>
            <a:endParaRPr lang="en-US" sz="1800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578756"/>
            <a:ext cx="205779" cy="21588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9" y="1556141"/>
            <a:ext cx="226223" cy="238498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5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8" y="1421032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6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6" y="4712870"/>
            <a:ext cx="2554255" cy="1505053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6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3061199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Prostokąt 25"/>
          <p:cNvSpPr/>
          <p:nvPr userDrawn="1"/>
        </p:nvSpPr>
        <p:spPr>
          <a:xfrm>
            <a:off x="286917" y="4712870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0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0" y="4712870"/>
            <a:ext cx="2554255" cy="1505053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0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3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3" y="4712870"/>
            <a:ext cx="2554255" cy="1505053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3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4"/>
            <a:ext cx="161912" cy="21588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7" y="1556141"/>
            <a:ext cx="226223" cy="238498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2"/>
            <a:ext cx="224784" cy="323373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1048974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400" smtClean="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1048974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400" smtClean="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1048974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400" smtClean="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955779"/>
            <a:ext cx="3976858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34" name="Symbol zastępczy tekstu 33"/>
          <p:cNvSpPr>
            <a:spLocks noGrp="1"/>
          </p:cNvSpPr>
          <p:nvPr>
            <p:ph type="body" sz="quarter" idx="10" hasCustomPrompt="1"/>
          </p:nvPr>
        </p:nvSpPr>
        <p:spPr>
          <a:xfrm>
            <a:off x="286943" y="3958416"/>
            <a:ext cx="3987106" cy="8286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grpSp>
        <p:nvGrpSpPr>
          <p:cNvPr id="35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3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64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670" y="580958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6" y="2955779"/>
            <a:ext cx="3956311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4" name="Symbol zastępczy tekstu 33"/>
          <p:cNvSpPr>
            <a:spLocks noGrp="1"/>
          </p:cNvSpPr>
          <p:nvPr>
            <p:ph type="body" sz="quarter" idx="10"/>
          </p:nvPr>
        </p:nvSpPr>
        <p:spPr>
          <a:xfrm>
            <a:off x="286943" y="3958416"/>
            <a:ext cx="3956284" cy="82867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endParaRPr lang="pl-PL" dirty="0" smtClean="0"/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7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216" y="585241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tekstu 33"/>
          <p:cNvSpPr>
            <a:spLocks noGrp="1"/>
          </p:cNvSpPr>
          <p:nvPr>
            <p:ph type="body" sz="quarter" idx="11" hasCustomPrompt="1"/>
          </p:nvPr>
        </p:nvSpPr>
        <p:spPr>
          <a:xfrm>
            <a:off x="274954" y="4840282"/>
            <a:ext cx="3945829" cy="8286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6" y="2955779"/>
            <a:ext cx="3956311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547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196976"/>
            <a:ext cx="8593931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1" y="1196978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nine lines of text.</a:t>
            </a:r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3" y="1196978"/>
            <a:ext cx="4219769" cy="5008563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8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5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2955779"/>
            <a:ext cx="3997406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543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878226"/>
            <a:ext cx="8593931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3" y="1878226"/>
            <a:ext cx="4219769" cy="4327311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5"/>
            <a:ext cx="9144000" cy="6316663"/>
          </a:xfrm>
        </p:spPr>
        <p:txBody>
          <a:bodyPr anchor="t"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9" y="1421032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1" y="1509581"/>
            <a:ext cx="156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COMPLETED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5" y="1421032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509581"/>
            <a:ext cx="97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ACTIVE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2" y="1421032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4" y="1509581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UPCOMING</a:t>
            </a:r>
            <a:endParaRPr lang="en-US" sz="1800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6" y="1578756"/>
            <a:ext cx="201318" cy="21588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9" y="1556141"/>
            <a:ext cx="226223" cy="238498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5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Goal Timeline</a:t>
            </a:r>
            <a:endParaRPr lang="en-US" dirty="0"/>
          </a:p>
        </p:txBody>
      </p:sp>
      <p:sp>
        <p:nvSpPr>
          <p:cNvPr id="11" name="Prostokąt 10"/>
          <p:cNvSpPr/>
          <p:nvPr userDrawn="1"/>
        </p:nvSpPr>
        <p:spPr>
          <a:xfrm>
            <a:off x="286918" y="1421032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6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6" y="4712870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6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3061199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Prostokąt 25"/>
          <p:cNvSpPr/>
          <p:nvPr userDrawn="1"/>
        </p:nvSpPr>
        <p:spPr>
          <a:xfrm>
            <a:off x="286917" y="4712870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0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0" y="4712870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0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3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3" y="4712870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3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4"/>
            <a:ext cx="161912" cy="21588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7" y="1556141"/>
            <a:ext cx="226223" cy="238498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2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196976"/>
            <a:ext cx="8593931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 for Manuals</a:t>
            </a:r>
            <a:endParaRPr lang="en-US" dirty="0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9601"/>
            <a:ext cx="4184754" cy="43259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3" y="1879601"/>
            <a:ext cx="4219769" cy="4325936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MANUALS SUBTITLE</a:t>
            </a:r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e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3016" y="365126"/>
            <a:ext cx="8948791" cy="502622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latin typeface="Arial" pitchFamily="34" charset="0"/>
              </a:rPr>
              <a:t>LUXOFT TRAINING INFORMATION RESOURCES</a:t>
            </a:r>
            <a:endParaRPr lang="en-US" dirty="0"/>
          </a:p>
        </p:txBody>
      </p:sp>
      <p:cxnSp>
        <p:nvCxnSpPr>
          <p:cNvPr id="4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 userDrawn="1"/>
        </p:nvSpPr>
        <p:spPr>
          <a:xfrm>
            <a:off x="361950" y="1360488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 userDrawn="1"/>
        </p:nvSpPr>
        <p:spPr bwMode="auto">
          <a:xfrm>
            <a:off x="2233165" y="2637554"/>
            <a:ext cx="14208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2"/>
              </a:rPr>
              <a:t>IntHR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 smtClean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+mn-lt"/>
                <a:cs typeface="Arial" pitchFamily="34" charset="0"/>
              </a:rPr>
              <a:t>External resources</a:t>
            </a:r>
            <a:endParaRPr lang="ru-RU" sz="2000" b="1" dirty="0">
              <a:ln w="3175"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glow rad="38100">
                  <a:schemeClr val="accent1">
                    <a:satMod val="175000"/>
                    <a:alpha val="41000"/>
                  </a:schemeClr>
                </a:glow>
              </a:effectLst>
              <a:latin typeface="+mn-lt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9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Information about Luxoft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Training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err="1" smtClean="0">
                <a:solidFill>
                  <a:schemeClr val="bg1"/>
                </a:solidFill>
                <a:latin typeface="+mn-lt"/>
                <a:cs typeface="Arial" pitchFamily="34" charset="0"/>
              </a:rPr>
              <a:t>Shedule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+mn-lt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Courses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catalogue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Contacts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2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302" y="5757863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 txBox="1">
            <a:spLocks/>
          </p:cNvSpPr>
          <p:nvPr userDrawn="1"/>
        </p:nvSpPr>
        <p:spPr bwMode="auto">
          <a:xfrm>
            <a:off x="4924425" y="5772472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5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+mn-lt"/>
                <a:cs typeface="Arial" pitchFamily="34" charset="0"/>
              </a:rPr>
              <a:t>Internal resources</a:t>
            </a:r>
            <a:endParaRPr lang="ru-RU" sz="2000" b="1" dirty="0">
              <a:solidFill>
                <a:schemeClr val="bg1"/>
              </a:solidFill>
              <a:effectLst>
                <a:glow rad="50800">
                  <a:srgbClr val="002060">
                    <a:alpha val="74000"/>
                  </a:srgbClr>
                </a:glow>
              </a:effectLst>
              <a:latin typeface="+mn-lt"/>
              <a:cs typeface="Arial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 userDrawn="1"/>
        </p:nvSpPr>
        <p:spPr bwMode="auto">
          <a:xfrm>
            <a:off x="485238" y="2659152"/>
            <a:ext cx="18176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Schedule, courses, trainers</a:t>
            </a:r>
            <a:endParaRPr lang="ru-RU" sz="16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505786" y="3452313"/>
            <a:ext cx="18221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Study conditions, logistics, contacts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2243440" y="3587983"/>
            <a:ext cx="14208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20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75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ru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>
              <a:defRPr/>
            </a:pPr>
            <a:r>
              <a:rPr lang="ru-RU" dirty="0" smtClean="0">
                <a:latin typeface="Arial" pitchFamily="34" charset="0"/>
              </a:rPr>
              <a:t>Информационные ресурсы </a:t>
            </a:r>
            <a:r>
              <a:rPr lang="en-US" dirty="0" smtClean="0">
                <a:latin typeface="Arial" pitchFamily="34" charset="0"/>
              </a:rPr>
              <a:t>Luxoft Training</a:t>
            </a:r>
            <a:endParaRPr lang="en-US" dirty="0"/>
          </a:p>
        </p:txBody>
      </p:sp>
      <p:cxnSp>
        <p:nvCxnSpPr>
          <p:cNvPr id="4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 userDrawn="1"/>
        </p:nvSpPr>
        <p:spPr>
          <a:xfrm>
            <a:off x="361950" y="1370013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 userDrawn="1"/>
        </p:nvSpPr>
        <p:spPr bwMode="auto">
          <a:xfrm>
            <a:off x="2366727" y="2801938"/>
            <a:ext cx="14208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2"/>
              </a:rPr>
              <a:t>IntHR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Внешний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002060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ea typeface="ＭＳ Ｐゴシック" pitchFamily="34" charset="-128"/>
                <a:cs typeface="Arial" pitchFamily="34" charset="0"/>
              </a:rPr>
              <a:t>ресурс</a:t>
            </a:r>
          </a:p>
        </p:txBody>
      </p:sp>
      <p:pic>
        <p:nvPicPr>
          <p:cNvPr id="9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Информация </a:t>
            </a:r>
            <a:r>
              <a:rPr lang="ru-RU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об </a:t>
            </a: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учебном центре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Arial" pitchFamily="34" charset="0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Каталог курсов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5526088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 txBox="1">
            <a:spLocks/>
          </p:cNvSpPr>
          <p:nvPr userDrawn="1"/>
        </p:nvSpPr>
        <p:spPr bwMode="auto">
          <a:xfrm>
            <a:off x="5157788" y="5721350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5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000" b="1" dirty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Arial" pitchFamily="34" charset="0"/>
                <a:cs typeface="Arial" pitchFamily="34" charset="0"/>
              </a:rPr>
              <a:t>Внутренние ресурсы</a:t>
            </a:r>
          </a:p>
        </p:txBody>
      </p:sp>
      <p:sp>
        <p:nvSpPr>
          <p:cNvPr id="17" name="Content Placeholder 2"/>
          <p:cNvSpPr txBox="1">
            <a:spLocks/>
          </p:cNvSpPr>
          <p:nvPr userDrawn="1"/>
        </p:nvSpPr>
        <p:spPr bwMode="auto">
          <a:xfrm>
            <a:off x="736544" y="2720796"/>
            <a:ext cx="1638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Расписание, курсы, тренеры</a:t>
            </a: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462333" y="3538538"/>
            <a:ext cx="1971069" cy="85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Условия обучения, </a:t>
            </a: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логистика,</a:t>
            </a:r>
            <a:endParaRPr lang="en-US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2339170" y="3754975"/>
            <a:ext cx="1420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158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ru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9" y="365126"/>
            <a:ext cx="8593493" cy="502622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>
              <a:defRPr/>
            </a:pPr>
            <a:r>
              <a:rPr lang="ru-RU" dirty="0" smtClean="0">
                <a:latin typeface="Arial" pitchFamily="34" charset="0"/>
              </a:rPr>
              <a:t>Информационные ресурсы </a:t>
            </a:r>
            <a:r>
              <a:rPr lang="en-US" dirty="0" smtClean="0">
                <a:latin typeface="Arial" pitchFamily="34" charset="0"/>
              </a:rPr>
              <a:t>Luxoft Training</a:t>
            </a:r>
            <a:endParaRPr lang="en-US" dirty="0"/>
          </a:p>
        </p:txBody>
      </p:sp>
      <p:cxnSp>
        <p:nvCxnSpPr>
          <p:cNvPr id="6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361950" y="1370013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8" name="Rectangle 35"/>
          <p:cNvSpPr>
            <a:spLocks noChangeArrowheads="1"/>
          </p:cNvSpPr>
          <p:nvPr userDrawn="1"/>
        </p:nvSpPr>
        <p:spPr bwMode="auto">
          <a:xfrm>
            <a:off x="2366727" y="2801938"/>
            <a:ext cx="14208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2"/>
              </a:rPr>
              <a:t>IntHR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Внешний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002060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ea typeface="ＭＳ Ｐゴシック" pitchFamily="34" charset="-128"/>
                <a:cs typeface="Arial" pitchFamily="34" charset="0"/>
              </a:rPr>
              <a:t>ресурс</a:t>
            </a:r>
          </a:p>
        </p:txBody>
      </p:sp>
      <p:pic>
        <p:nvPicPr>
          <p:cNvPr id="10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Информация </a:t>
            </a:r>
            <a:r>
              <a:rPr lang="ru-RU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об </a:t>
            </a: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учебном центре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Arial" pitchFamily="34" charset="0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Каталог курсов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5526088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2"/>
          <p:cNvSpPr txBox="1">
            <a:spLocks/>
          </p:cNvSpPr>
          <p:nvPr userDrawn="1"/>
        </p:nvSpPr>
        <p:spPr bwMode="auto">
          <a:xfrm>
            <a:off x="5157788" y="5721350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6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000" b="1" dirty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Arial" pitchFamily="34" charset="0"/>
                <a:cs typeface="Arial" pitchFamily="34" charset="0"/>
              </a:rPr>
              <a:t>Внутренние ресурсы</a:t>
            </a: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736544" y="2720796"/>
            <a:ext cx="1638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Расписание, курсы, тренеры</a:t>
            </a:r>
          </a:p>
        </p:txBody>
      </p:sp>
      <p:sp>
        <p:nvSpPr>
          <p:cNvPr id="19" name="Content Placeholder 2"/>
          <p:cNvSpPr txBox="1">
            <a:spLocks/>
          </p:cNvSpPr>
          <p:nvPr userDrawn="1"/>
        </p:nvSpPr>
        <p:spPr bwMode="auto">
          <a:xfrm>
            <a:off x="462333" y="3538538"/>
            <a:ext cx="1971069" cy="85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Условия обучения, </a:t>
            </a: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логистика,</a:t>
            </a:r>
            <a:endParaRPr lang="en-US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35"/>
          <p:cNvSpPr>
            <a:spLocks noChangeArrowheads="1"/>
          </p:cNvSpPr>
          <p:nvPr userDrawn="1"/>
        </p:nvSpPr>
        <p:spPr bwMode="auto">
          <a:xfrm>
            <a:off x="2339170" y="3754975"/>
            <a:ext cx="1420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869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e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113016" y="365126"/>
            <a:ext cx="8948791" cy="502622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latin typeface="Arial" pitchFamily="34" charset="0"/>
              </a:rPr>
              <a:t>LUXOFT TRAINING INFORMATION RESOURCES</a:t>
            </a:r>
            <a:endParaRPr lang="en-US" dirty="0"/>
          </a:p>
        </p:txBody>
      </p:sp>
      <p:cxnSp>
        <p:nvCxnSpPr>
          <p:cNvPr id="6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361950" y="1360488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8" name="Rectangle 35"/>
          <p:cNvSpPr>
            <a:spLocks noChangeArrowheads="1"/>
          </p:cNvSpPr>
          <p:nvPr userDrawn="1"/>
        </p:nvSpPr>
        <p:spPr bwMode="auto">
          <a:xfrm>
            <a:off x="2233165" y="2637554"/>
            <a:ext cx="14208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2"/>
              </a:rPr>
              <a:t>IntHR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 smtClean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+mn-lt"/>
                <a:cs typeface="Arial" pitchFamily="34" charset="0"/>
              </a:rPr>
              <a:t>External resources</a:t>
            </a:r>
            <a:endParaRPr lang="ru-RU" sz="2000" b="1" dirty="0">
              <a:ln w="3175"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glow rad="38100">
                  <a:schemeClr val="accent1">
                    <a:satMod val="175000"/>
                    <a:alpha val="41000"/>
                  </a:schemeClr>
                </a:glow>
              </a:effectLst>
              <a:latin typeface="+mn-lt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10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Information about Luxoft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Training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err="1" smtClean="0">
                <a:solidFill>
                  <a:schemeClr val="bg1"/>
                </a:solidFill>
                <a:latin typeface="+mn-lt"/>
                <a:cs typeface="Arial" pitchFamily="34" charset="0"/>
              </a:rPr>
              <a:t>Shedule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+mn-lt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Courses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catalogue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Contacts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3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302" y="5757863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2"/>
          <p:cNvSpPr txBox="1">
            <a:spLocks/>
          </p:cNvSpPr>
          <p:nvPr userDrawn="1"/>
        </p:nvSpPr>
        <p:spPr bwMode="auto">
          <a:xfrm>
            <a:off x="4924425" y="5772472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6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+mn-lt"/>
                <a:cs typeface="Arial" pitchFamily="34" charset="0"/>
              </a:rPr>
              <a:t>Internal resources</a:t>
            </a:r>
            <a:endParaRPr lang="ru-RU" sz="2000" b="1" dirty="0">
              <a:solidFill>
                <a:schemeClr val="bg1"/>
              </a:solidFill>
              <a:effectLst>
                <a:glow rad="50800">
                  <a:srgbClr val="002060">
                    <a:alpha val="74000"/>
                  </a:srgbClr>
                </a:glow>
              </a:effectLst>
              <a:latin typeface="+mn-lt"/>
              <a:cs typeface="Arial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485238" y="2659152"/>
            <a:ext cx="18176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Schedule, courses, trainers</a:t>
            </a:r>
            <a:endParaRPr lang="ru-RU" sz="16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 userDrawn="1"/>
        </p:nvSpPr>
        <p:spPr bwMode="auto">
          <a:xfrm>
            <a:off x="505786" y="3452313"/>
            <a:ext cx="18221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Study conditions, logistics, contacts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35"/>
          <p:cNvSpPr>
            <a:spLocks noChangeArrowheads="1"/>
          </p:cNvSpPr>
          <p:nvPr userDrawn="1"/>
        </p:nvSpPr>
        <p:spPr bwMode="auto">
          <a:xfrm>
            <a:off x="2243440" y="3587983"/>
            <a:ext cx="14208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21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215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1" y="1196978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seven lines of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8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seven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5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seven lines of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42.xml"/><Relationship Id="rId22" Type="http://schemas.openxmlformats.org/officeDocument/2006/relationships/theme" Target="../theme/theme2.xml"/><Relationship Id="rId23" Type="http://schemas.openxmlformats.org/officeDocument/2006/relationships/image" Target="../media/image1.gif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9" y="365126"/>
            <a:ext cx="8593493" cy="502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9" y="1196975"/>
            <a:ext cx="8593493" cy="497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613" y="6476614"/>
            <a:ext cx="576000" cy="230400"/>
          </a:xfrm>
          <a:prstGeom prst="rect">
            <a:avLst/>
          </a:prstGeom>
        </p:spPr>
      </p:pic>
      <p:sp>
        <p:nvSpPr>
          <p:cNvPr id="7" name="PoleTekstowe 1"/>
          <p:cNvSpPr txBox="1"/>
          <p:nvPr userDrawn="1"/>
        </p:nvSpPr>
        <p:spPr>
          <a:xfrm>
            <a:off x="286919" y="6453958"/>
            <a:ext cx="185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http://www.luxoft-training.ru/</a:t>
            </a:r>
            <a:endParaRPr lang="en-US" sz="800" b="0" dirty="0" smtClean="0">
              <a:solidFill>
                <a:schemeClr val="accent1"/>
              </a:solidFill>
              <a:latin typeface="+mj-lt"/>
              <a:cs typeface="Open Sans"/>
            </a:endParaRPr>
          </a:p>
          <a:p>
            <a:pPr indent="0" algn="l">
              <a:lnSpc>
                <a:spcPct val="100000"/>
              </a:lnSpc>
            </a:pPr>
            <a:r>
              <a:rPr lang="en-US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© Luxoft Training. All rights reserved</a:t>
            </a:r>
            <a:endParaRPr lang="pl-PL" sz="8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0" r:id="rId2"/>
    <p:sldLayoutId id="2147483691" r:id="rId3"/>
    <p:sldLayoutId id="2147483650" r:id="rId4"/>
    <p:sldLayoutId id="2147483696" r:id="rId5"/>
    <p:sldLayoutId id="2147483695" r:id="rId6"/>
    <p:sldLayoutId id="2147483662" r:id="rId7"/>
    <p:sldLayoutId id="2147483651" r:id="rId8"/>
    <p:sldLayoutId id="2147483663" r:id="rId9"/>
    <p:sldLayoutId id="2147483684" r:id="rId10"/>
    <p:sldLayoutId id="2147483666" r:id="rId11"/>
    <p:sldLayoutId id="2147483668" r:id="rId12"/>
    <p:sldLayoutId id="2147483667" r:id="rId13"/>
    <p:sldLayoutId id="2147483664" r:id="rId14"/>
    <p:sldLayoutId id="2147483665" r:id="rId15"/>
    <p:sldLayoutId id="2147483678" r:id="rId16"/>
    <p:sldLayoutId id="2147483669" r:id="rId17"/>
    <p:sldLayoutId id="2147483670" r:id="rId18"/>
    <p:sldLayoutId id="2147483653" r:id="rId19"/>
    <p:sldLayoutId id="2147483677" r:id="rId20"/>
    <p:sldLayoutId id="2147483687" r:id="rId2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None/>
        <a:defRPr sz="30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5999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Arial" panose="020B0604020202020204" pitchFamily="34" charset="0"/>
        <a:buChar char="­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Wingdings" panose="05000000000000000000" pitchFamily="2" charset="2"/>
        <a:buChar char="w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9" y="365126"/>
            <a:ext cx="8593493" cy="502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9" y="1196975"/>
            <a:ext cx="8593493" cy="497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9" y="6453958"/>
            <a:ext cx="185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http://www.luxoft-training.ru/</a:t>
            </a:r>
            <a:endParaRPr lang="en-US" sz="800" b="0" dirty="0" smtClean="0">
              <a:solidFill>
                <a:schemeClr val="accent1"/>
              </a:solidFill>
              <a:latin typeface="+mj-lt"/>
              <a:cs typeface="Open Sans"/>
            </a:endParaRPr>
          </a:p>
          <a:p>
            <a:pPr indent="0" algn="l">
              <a:lnSpc>
                <a:spcPct val="100000"/>
              </a:lnSpc>
            </a:pPr>
            <a:r>
              <a:rPr lang="en-US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© Luxoft Training. All rights reserved</a:t>
            </a:r>
            <a:endParaRPr lang="pl-PL" sz="8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638" y="6459060"/>
            <a:ext cx="72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1" r:id="rId2"/>
    <p:sldLayoutId id="2147483692" r:id="rId3"/>
    <p:sldLayoutId id="2147483656" r:id="rId4"/>
    <p:sldLayoutId id="2147483682" r:id="rId5"/>
    <p:sldLayoutId id="2147483657" r:id="rId6"/>
    <p:sldLayoutId id="2147483683" r:id="rId7"/>
    <p:sldLayoutId id="2147483685" r:id="rId8"/>
    <p:sldLayoutId id="2147483673" r:id="rId9"/>
    <p:sldLayoutId id="2147483674" r:id="rId10"/>
    <p:sldLayoutId id="2147483675" r:id="rId11"/>
    <p:sldLayoutId id="2147483659" r:id="rId12"/>
    <p:sldLayoutId id="2147483661" r:id="rId13"/>
    <p:sldLayoutId id="2147483671" r:id="rId14"/>
    <p:sldLayoutId id="2147483672" r:id="rId15"/>
    <p:sldLayoutId id="2147483688" r:id="rId16"/>
    <p:sldLayoutId id="2147483690" r:id="rId17"/>
    <p:sldLayoutId id="2147483689" r:id="rId18"/>
    <p:sldLayoutId id="2147483660" r:id="rId19"/>
    <p:sldLayoutId id="2147483693" r:id="rId20"/>
    <p:sldLayoutId id="2147483694" r:id="rId2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None/>
        <a:defRPr sz="30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5999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Wingdings" panose="05000000000000000000" pitchFamily="2" charset="2"/>
        <a:buChar char="w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WEB-007 JavaScript</a:t>
            </a:r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 ver. 1.0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1055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words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Future Reserved </a:t>
            </a:r>
            <a:r>
              <a:rPr lang="en-US" dirty="0" smtClean="0"/>
              <a:t>Words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826506"/>
              </p:ext>
            </p:extLst>
          </p:nvPr>
        </p:nvGraphicFramePr>
        <p:xfrm>
          <a:off x="320612" y="1818956"/>
          <a:ext cx="5629276" cy="716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01968"/>
                <a:gridCol w="1401968"/>
                <a:gridCol w="1401968"/>
                <a:gridCol w="1423372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class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</a:rPr>
                        <a:t>enum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extends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super</a:t>
                      </a: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effectLst/>
                        </a:rPr>
                        <a:t>const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export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import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279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words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Future Reserved </a:t>
            </a:r>
            <a:r>
              <a:rPr lang="en-US" dirty="0" smtClean="0"/>
              <a:t>Words </a:t>
            </a:r>
            <a:r>
              <a:rPr lang="en-US" dirty="0"/>
              <a:t>in strict mode code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52495"/>
              </p:ext>
            </p:extLst>
          </p:nvPr>
        </p:nvGraphicFramePr>
        <p:xfrm>
          <a:off x="292937" y="1752600"/>
          <a:ext cx="5010150" cy="1051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47775"/>
                <a:gridCol w="1247775"/>
                <a:gridCol w="1247775"/>
                <a:gridCol w="126682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implements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let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private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public</a:t>
                      </a: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interface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package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protected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static</a:t>
                      </a: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yield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952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structure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Encoding</a:t>
            </a:r>
            <a:r>
              <a:rPr lang="fr-FR" dirty="0" smtClean="0"/>
              <a:t> </a:t>
            </a:r>
            <a:r>
              <a:rPr lang="fr-FR" dirty="0"/>
              <a:t>and case </a:t>
            </a:r>
            <a:r>
              <a:rPr lang="en-US" dirty="0" smtClean="0"/>
              <a:t>sensitivity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Whitespaces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Comments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Identifiers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Reserved </a:t>
            </a:r>
            <a:r>
              <a:rPr lang="en-US" dirty="0" smtClean="0"/>
              <a:t>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9160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WEB-007 JavaScript</a:t>
            </a:r>
            <a:endParaRPr lang="ru-RU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Lexical structure</a:t>
            </a:r>
            <a:endParaRPr lang="ru-RU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ver. 1.0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815189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structure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Encoding</a:t>
            </a:r>
            <a:r>
              <a:rPr lang="fr-FR" dirty="0" smtClean="0"/>
              <a:t> </a:t>
            </a:r>
            <a:r>
              <a:rPr lang="fr-FR" dirty="0"/>
              <a:t>and case </a:t>
            </a:r>
            <a:r>
              <a:rPr lang="en-US" dirty="0" smtClean="0"/>
              <a:t>sensitivity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Whitespaces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Comments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Identifiers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Reserved </a:t>
            </a:r>
            <a:r>
              <a:rPr lang="en-US" dirty="0" smtClean="0"/>
              <a:t>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4766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and case </a:t>
            </a:r>
            <a:r>
              <a:rPr lang="en-US" dirty="0" smtClean="0"/>
              <a:t>sensitivity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JavaScript supports Unicode (UTF-16)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JavaScript is case sensitive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OnLine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onLine</a:t>
            </a:r>
            <a:r>
              <a:rPr lang="en-US" dirty="0" smtClean="0"/>
              <a:t> are different identifiers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HTML is case insensitive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XHTML is </a:t>
            </a:r>
            <a:r>
              <a:rPr lang="en-US" dirty="0"/>
              <a:t>case </a:t>
            </a:r>
            <a:r>
              <a:rPr lang="en-US" dirty="0" smtClean="0"/>
              <a:t>sensitive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By convention, all elements of HTML/XHTML in JavaScript should be in lower case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onclick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290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Whitespaces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86481" y="1196978"/>
            <a:ext cx="8593931" cy="276884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Whitespace can be: extra indents, line breaks, and spaces. </a:t>
            </a:r>
            <a:r>
              <a:rPr lang="en-US" dirty="0" smtClean="0"/>
              <a:t>JavaScript </a:t>
            </a:r>
            <a:r>
              <a:rPr lang="en-US" dirty="0"/>
              <a:t>ignores it, but it makes </a:t>
            </a:r>
            <a:r>
              <a:rPr lang="en-US" dirty="0" smtClean="0"/>
              <a:t>the </a:t>
            </a:r>
            <a:r>
              <a:rPr lang="en-US" dirty="0"/>
              <a:t>code easier for people to read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JavaScript the use of semicolons is optional, as a new line indicates the end of the statement. </a:t>
            </a:r>
            <a:r>
              <a:rPr lang="en-US" dirty="0" smtClean="0"/>
              <a:t>This </a:t>
            </a:r>
            <a:r>
              <a:rPr lang="en-US" dirty="0"/>
              <a:t>is automatic semicolon insertion and the rules for it are quite </a:t>
            </a:r>
            <a:r>
              <a:rPr lang="en-US" dirty="0" smtClean="0"/>
              <a:t>complex. Leaving </a:t>
            </a:r>
            <a:r>
              <a:rPr lang="en-US" dirty="0"/>
              <a:t>out semicolons and allowing the parser to automatically insert them can create complex problems</a:t>
            </a:r>
            <a:r>
              <a:rPr lang="en-US" dirty="0" smtClean="0"/>
              <a:t>.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83576" y="4601811"/>
            <a:ext cx="2239767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660E7A"/>
                </a:solidFill>
                <a:latin typeface="Lucida Console" panose="020B0609040504020204" pitchFamily="49" charset="0"/>
              </a:rPr>
              <a:t>a </a:t>
            </a:r>
            <a:r>
              <a:rPr lang="en-US" sz="1600" dirty="0">
                <a:latin typeface="Lucida Console" panose="020B0609040504020204" pitchFamily="49" charset="0"/>
              </a:rPr>
              <a:t>= </a:t>
            </a:r>
            <a:r>
              <a:rPr lang="en-US" sz="1600" b="1" i="1" dirty="0">
                <a:solidFill>
                  <a:srgbClr val="660E7A"/>
                </a:solidFill>
                <a:latin typeface="Lucida Console" panose="020B0609040504020204" pitchFamily="49" charset="0"/>
              </a:rPr>
              <a:t>b </a:t>
            </a:r>
            <a:r>
              <a:rPr lang="en-US" sz="1600" dirty="0">
                <a:latin typeface="Lucida Console" panose="020B0609040504020204" pitchFamily="49" charset="0"/>
              </a:rPr>
              <a:t>+ </a:t>
            </a:r>
            <a:r>
              <a:rPr lang="en-US" sz="1600" b="1" i="1" dirty="0">
                <a:solidFill>
                  <a:srgbClr val="660E7A"/>
                </a:solidFill>
                <a:latin typeface="Lucida Console" panose="020B0609040504020204" pitchFamily="49" charset="0"/>
              </a:rPr>
              <a:t>c</a:t>
            </a:r>
            <a:br>
              <a:rPr lang="en-US" sz="1600" b="1" i="1" dirty="0">
                <a:solidFill>
                  <a:srgbClr val="660E7A"/>
                </a:solidFill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b="1" i="1" dirty="0">
                <a:solidFill>
                  <a:srgbClr val="660E7A"/>
                </a:solidFill>
                <a:latin typeface="Lucida Console" panose="020B0609040504020204" pitchFamily="49" charset="0"/>
              </a:rPr>
              <a:t>d </a:t>
            </a:r>
            <a:r>
              <a:rPr lang="en-US" sz="1600" dirty="0">
                <a:latin typeface="Lucida Console" panose="020B0609040504020204" pitchFamily="49" charset="0"/>
              </a:rPr>
              <a:t>+ </a:t>
            </a:r>
            <a:r>
              <a:rPr lang="en-US" sz="1600" b="1" i="1" dirty="0">
                <a:solidFill>
                  <a:srgbClr val="660E7A"/>
                </a:solidFill>
                <a:latin typeface="Lucida Console" panose="020B0609040504020204" pitchFamily="49" charset="0"/>
              </a:rPr>
              <a:t>e</a:t>
            </a:r>
            <a:r>
              <a:rPr lang="en-US" sz="1600" dirty="0">
                <a:latin typeface="Lucida Console" panose="020B0609040504020204" pitchFamily="49" charset="0"/>
              </a:rPr>
              <a:t>).</a:t>
            </a:r>
            <a:r>
              <a:rPr lang="en-US" sz="1600" dirty="0">
                <a:solidFill>
                  <a:srgbClr val="7A7A43"/>
                </a:solidFill>
                <a:latin typeface="Lucida Console" panose="020B0609040504020204" pitchFamily="49" charset="0"/>
              </a:rPr>
              <a:t>print</a:t>
            </a:r>
            <a:r>
              <a:rPr lang="en-US" sz="1600" dirty="0">
                <a:latin typeface="Lucida Console" panose="020B0609040504020204" pitchFamily="49" charset="0"/>
              </a:rPr>
              <a:t>()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Arial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082796" y="46518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658195" y="4724921"/>
            <a:ext cx="335224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660E7A"/>
                </a:solidFill>
                <a:latin typeface="Lucida Console" panose="020B0609040504020204" pitchFamily="49" charset="0"/>
              </a:rPr>
              <a:t>a</a:t>
            </a:r>
            <a:r>
              <a:rPr lang="en-US" sz="1600" dirty="0" smtClean="0"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= </a:t>
            </a:r>
            <a:r>
              <a:rPr lang="en-US" sz="1600" b="1" i="1" dirty="0">
                <a:solidFill>
                  <a:srgbClr val="660E7A"/>
                </a:solidFill>
                <a:latin typeface="Lucida Console" panose="020B0609040504020204" pitchFamily="49" charset="0"/>
              </a:rPr>
              <a:t>b </a:t>
            </a:r>
            <a:r>
              <a:rPr lang="en-US" sz="1600" dirty="0">
                <a:latin typeface="Lucida Console" panose="020B0609040504020204" pitchFamily="49" charset="0"/>
              </a:rPr>
              <a:t>+ </a:t>
            </a:r>
            <a:r>
              <a:rPr lang="en-US" sz="1600" b="1" i="1" dirty="0">
                <a:solidFill>
                  <a:srgbClr val="660E7A"/>
                </a:solidFill>
                <a:latin typeface="Lucida Console" panose="020B0609040504020204" pitchFamily="49" charset="0"/>
              </a:rPr>
              <a:t>c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b="1" i="1" dirty="0">
                <a:solidFill>
                  <a:srgbClr val="660E7A"/>
                </a:solidFill>
                <a:latin typeface="Lucida Console" panose="020B0609040504020204" pitchFamily="49" charset="0"/>
              </a:rPr>
              <a:t>d </a:t>
            </a:r>
            <a:r>
              <a:rPr lang="en-US" sz="1600" dirty="0">
                <a:latin typeface="Lucida Console" panose="020B0609040504020204" pitchFamily="49" charset="0"/>
              </a:rPr>
              <a:t>+ </a:t>
            </a:r>
            <a:r>
              <a:rPr lang="en-US" sz="1600" b="1" i="1" dirty="0">
                <a:solidFill>
                  <a:srgbClr val="660E7A"/>
                </a:solidFill>
                <a:latin typeface="Lucida Console" panose="020B0609040504020204" pitchFamily="49" charset="0"/>
              </a:rPr>
              <a:t>e</a:t>
            </a:r>
            <a:r>
              <a:rPr lang="en-US" sz="1600" dirty="0">
                <a:latin typeface="Lucida Console" panose="020B0609040504020204" pitchFamily="49" charset="0"/>
              </a:rPr>
              <a:t>).</a:t>
            </a:r>
            <a:r>
              <a:rPr lang="en-US" sz="1600" dirty="0">
                <a:solidFill>
                  <a:srgbClr val="7A7A43"/>
                </a:solidFill>
                <a:latin typeface="Lucida Console" panose="020B0609040504020204" pitchFamily="49" charset="0"/>
              </a:rPr>
              <a:t>print</a:t>
            </a:r>
            <a:r>
              <a:rPr lang="en-US" sz="1600" dirty="0">
                <a:latin typeface="Lucida Console" panose="020B0609040504020204" pitchFamily="49" charset="0"/>
              </a:rPr>
              <a:t>()</a:t>
            </a:r>
            <a:r>
              <a:rPr 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49926" y="4088700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will </a:t>
            </a:r>
            <a:r>
              <a:rPr lang="en-US" dirty="0"/>
              <a:t>be interpreted</a:t>
            </a:r>
          </a:p>
        </p:txBody>
      </p:sp>
    </p:spTree>
    <p:extLst>
      <p:ext uri="{BB962C8B-B14F-4D97-AF65-F5344CB8AC3E}">
        <p14:creationId xmlns:p14="http://schemas.microsoft.com/office/powerpoint/2010/main" val="3375604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Whitespaces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Even though semicolons are optional, it's preferable to end statements with a semicolon to prevent any misunderstandings from taking </a:t>
            </a:r>
            <a:r>
              <a:rPr lang="en-US" dirty="0" smtClean="0"/>
              <a:t>place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99219" y="2988296"/>
            <a:ext cx="1058240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altLang="ru-RU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ru-RU" alt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082796" y="303836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658195" y="2988296"/>
            <a:ext cx="1235765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600" dirty="0">
                <a:solidFill>
                  <a:srgbClr val="CC7832"/>
                </a:solidFill>
              </a:rPr>
              <a:t>;</a:t>
            </a:r>
            <a:r>
              <a:rPr lang="ru-RU" altLang="ru-RU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6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ru-RU" sz="1600" dirty="0" smtClean="0">
                <a:solidFill>
                  <a:srgbClr val="CC7832"/>
                </a:solidFill>
              </a:rPr>
              <a:t>;</a:t>
            </a:r>
            <a:endParaRPr lang="ru-RU" alt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49926" y="2510495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will </a:t>
            </a:r>
            <a:r>
              <a:rPr lang="en-US" dirty="0"/>
              <a:t>be interpreted</a:t>
            </a:r>
          </a:p>
        </p:txBody>
      </p:sp>
    </p:spTree>
    <p:extLst>
      <p:ext uri="{BB962C8B-B14F-4D97-AF65-F5344CB8AC3E}">
        <p14:creationId xmlns:p14="http://schemas.microsoft.com/office/powerpoint/2010/main" val="4095921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808080"/>
                </a:solidFill>
              </a:rPr>
              <a:t>// </a:t>
            </a:r>
            <a:r>
              <a:rPr lang="en-US" i="1" dirty="0">
                <a:solidFill>
                  <a:srgbClr val="808080"/>
                </a:solidFill>
              </a:rPr>
              <a:t>This is a single-line comment</a:t>
            </a:r>
            <a:r>
              <a:rPr lang="en-US" i="1" dirty="0" smtClean="0">
                <a:solidFill>
                  <a:srgbClr val="80808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808080"/>
                </a:solidFill>
              </a:rPr>
              <a:t>/*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* This is yet another comment.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* It has multiple lines.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*/</a:t>
            </a:r>
            <a:br>
              <a:rPr lang="en-US" i="1" dirty="0">
                <a:solidFill>
                  <a:srgbClr val="808080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28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identifier is a name for a piece of data such as a variable, array, or function. There are rules</a:t>
            </a:r>
            <a:r>
              <a:rPr lang="en-US" dirty="0" smtClean="0"/>
              <a:t>:</a:t>
            </a:r>
            <a:endParaRPr lang="en-US" dirty="0"/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/>
              <a:t>Letters, dollar </a:t>
            </a:r>
            <a:r>
              <a:rPr lang="en-US" dirty="0" smtClean="0"/>
              <a:t>signs ($), underscores (_), </a:t>
            </a:r>
            <a:r>
              <a:rPr lang="en-US" dirty="0"/>
              <a:t>and numbers are allowed in identifiers.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/>
              <a:t>The first character cannot be a number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JavaScript </a:t>
            </a:r>
            <a:r>
              <a:rPr lang="en-US" dirty="0" smtClean="0"/>
              <a:t>supports </a:t>
            </a:r>
            <a:r>
              <a:rPr lang="en-US" dirty="0"/>
              <a:t>for </a:t>
            </a:r>
            <a:r>
              <a:rPr lang="en-US" dirty="0" smtClean="0"/>
              <a:t>Unicode </a:t>
            </a:r>
            <a:r>
              <a:rPr lang="en-US" dirty="0"/>
              <a:t>means you can use non-Latin, international, and localized characters, plus special technical symbols in JavaScript </a:t>
            </a:r>
            <a:r>
              <a:rPr lang="en-US" dirty="0" smtClean="0"/>
              <a:t>programs</a:t>
            </a:r>
            <a:endParaRPr lang="en-US" dirty="0" smtClean="0"/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/>
              <a:t>But for convenience it is better to use only ASCII </a:t>
            </a:r>
            <a:r>
              <a:rPr lang="en-US" dirty="0" smtClean="0"/>
              <a:t>characters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Reserved words (keywords) may not be used as Identifiers</a:t>
            </a:r>
          </a:p>
        </p:txBody>
      </p:sp>
    </p:spTree>
    <p:extLst>
      <p:ext uri="{BB962C8B-B14F-4D97-AF65-F5344CB8AC3E}">
        <p14:creationId xmlns:p14="http://schemas.microsoft.com/office/powerpoint/2010/main" val="571813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words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364287"/>
              </p:ext>
            </p:extLst>
          </p:nvPr>
        </p:nvGraphicFramePr>
        <p:xfrm>
          <a:off x="407567" y="1188808"/>
          <a:ext cx="5619752" cy="24688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04938"/>
                <a:gridCol w="1404938"/>
                <a:gridCol w="1404938"/>
                <a:gridCol w="1404938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break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instanceof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typeof</a:t>
                      </a: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case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else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new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var</a:t>
                      </a: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catch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finally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return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void</a:t>
                      </a: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continue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for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switch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while</a:t>
                      </a: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debugger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function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this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with</a:t>
                      </a: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default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if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throw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delete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try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26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uxoft-corporate-ppt-template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uxoft-template-v3.4" id="{F0BBB28C-EED3-4C9E-AC46-0A2469816214}" vid="{F7716D20-A5D3-4677-B270-2AEEC011A1D9}"/>
    </a:ext>
  </a:extLst>
</a:theme>
</file>

<file path=ppt/theme/theme2.xml><?xml version="1.0" encoding="utf-8"?>
<a:theme xmlns:a="http://schemas.openxmlformats.org/drawingml/2006/main" name="Luxoft: Computer / TV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uxoft-template-v3.4" id="{F0BBB28C-EED3-4C9E-AC46-0A2469816214}" vid="{37383A5C-C4E3-4CA0-9820-12933A0EA401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luxoft-corporate-ppt-template</Template>
  <TotalTime>2807</TotalTime>
  <Words>387</Words>
  <Application>Microsoft Macintosh PowerPoint</Application>
  <PresentationFormat>On-screen Show (4:3)</PresentationFormat>
  <Paragraphs>93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luxoft-corporate-ppt-template</vt:lpstr>
      <vt:lpstr>Luxoft: Computer / TV</vt:lpstr>
      <vt:lpstr>WEB-007 JavaScript</vt:lpstr>
      <vt:lpstr>WEB-007 JavaScript</vt:lpstr>
      <vt:lpstr>Lexical structure</vt:lpstr>
      <vt:lpstr>Encoding and case sensitivity</vt:lpstr>
      <vt:lpstr>Whitespaces</vt:lpstr>
      <vt:lpstr>Whitespaces</vt:lpstr>
      <vt:lpstr>Comments</vt:lpstr>
      <vt:lpstr>Identifiers</vt:lpstr>
      <vt:lpstr>Reserved words</vt:lpstr>
      <vt:lpstr>Reserved words</vt:lpstr>
      <vt:lpstr>Reserved words</vt:lpstr>
      <vt:lpstr>Lexical structure</vt:lpstr>
    </vt:vector>
  </TitlesOfParts>
  <Company>Luxoft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Polish Labor Law</dc:title>
  <dc:creator>Sawicka - Kucharska, Joanna</dc:creator>
  <cp:lastModifiedBy>Mikhail Vaisman</cp:lastModifiedBy>
  <cp:revision>147</cp:revision>
  <dcterms:created xsi:type="dcterms:W3CDTF">2014-06-05T10:48:46Z</dcterms:created>
  <dcterms:modified xsi:type="dcterms:W3CDTF">2015-05-13T22:46:50Z</dcterms:modified>
</cp:coreProperties>
</file>