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54" r:id="rId2"/>
  </p:sldMasterIdLst>
  <p:handoutMasterIdLst>
    <p:handoutMasterId r:id="rId29"/>
  </p:handoutMasterIdLst>
  <p:sldIdLst>
    <p:sldId id="279" r:id="rId3"/>
    <p:sldId id="359" r:id="rId4"/>
    <p:sldId id="366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6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3B1046-DCF6-48A4-A75E-088AD02CCEF8}">
          <p14:sldIdLst>
            <p14:sldId id="279"/>
            <p14:sldId id="359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6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71C"/>
    <a:srgbClr val="1B2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975" autoAdjust="0"/>
    <p:restoredTop sz="94660" autoAdjust="0"/>
  </p:normalViewPr>
  <p:slideViewPr>
    <p:cSldViewPr snapToObjects="1" showGuides="1">
      <p:cViewPr>
        <p:scale>
          <a:sx n="93" d="100"/>
          <a:sy n="93" d="100"/>
        </p:scale>
        <p:origin x="-512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14.05.15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66584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</a:t>
            </a:r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4" name="Prostokąt 33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65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85229" y="3962355"/>
            <a:ext cx="3978545" cy="83567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27750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2" y="3958416"/>
            <a:ext cx="3997382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5" y="4840282"/>
            <a:ext cx="3999094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4215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6"/>
            <a:ext cx="205779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76858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3" y="3958416"/>
            <a:ext cx="3987106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70" y="580958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/>
          </p:nvPr>
        </p:nvSpPr>
        <p:spPr>
          <a:xfrm>
            <a:off x="286943" y="3958416"/>
            <a:ext cx="3956284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endParaRPr lang="pl-PL" dirty="0" smtClean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85241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4" y="4840282"/>
            <a:ext cx="3945829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4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196978"/>
            <a:ext cx="4219769" cy="5008563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4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6" y="1578756"/>
            <a:ext cx="201318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Goal Timeline</a:t>
            </a:r>
            <a:endParaRPr lang="en-US" dirty="0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 for Manuals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879601"/>
            <a:ext cx="4219769" cy="4325936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5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9" y="365126"/>
            <a:ext cx="8593493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6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1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theme" Target="../theme/theme2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13" y="6476614"/>
            <a:ext cx="576000" cy="230400"/>
          </a:xfrm>
          <a:prstGeom prst="rect">
            <a:avLst/>
          </a:prstGeom>
        </p:spPr>
      </p:pic>
      <p:sp>
        <p:nvSpPr>
          <p:cNvPr id="7" name="PoleTekstowe 1"/>
          <p:cNvSpPr txBox="1"/>
          <p:nvPr userDrawn="1"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  <p:sldLayoutId id="2147483691" r:id="rId3"/>
    <p:sldLayoutId id="2147483650" r:id="rId4"/>
    <p:sldLayoutId id="2147483696" r:id="rId5"/>
    <p:sldLayoutId id="2147483695" r:id="rId6"/>
    <p:sldLayoutId id="2147483662" r:id="rId7"/>
    <p:sldLayoutId id="2147483651" r:id="rId8"/>
    <p:sldLayoutId id="2147483663" r:id="rId9"/>
    <p:sldLayoutId id="2147483684" r:id="rId10"/>
    <p:sldLayoutId id="2147483666" r:id="rId11"/>
    <p:sldLayoutId id="2147483668" r:id="rId12"/>
    <p:sldLayoutId id="2147483667" r:id="rId13"/>
    <p:sldLayoutId id="2147483664" r:id="rId14"/>
    <p:sldLayoutId id="2147483665" r:id="rId15"/>
    <p:sldLayoutId id="2147483678" r:id="rId16"/>
    <p:sldLayoutId id="2147483669" r:id="rId17"/>
    <p:sldLayoutId id="2147483670" r:id="rId18"/>
    <p:sldLayoutId id="2147483653" r:id="rId19"/>
    <p:sldLayoutId id="2147483677" r:id="rId20"/>
    <p:sldLayoutId id="2147483687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38" y="6459060"/>
            <a:ext cx="72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1" r:id="rId2"/>
    <p:sldLayoutId id="2147483692" r:id="rId3"/>
    <p:sldLayoutId id="2147483656" r:id="rId4"/>
    <p:sldLayoutId id="2147483682" r:id="rId5"/>
    <p:sldLayoutId id="2147483657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59" r:id="rId12"/>
    <p:sldLayoutId id="2147483661" r:id="rId13"/>
    <p:sldLayoutId id="2147483671" r:id="rId14"/>
    <p:sldLayoutId id="2147483672" r:id="rId15"/>
    <p:sldLayoutId id="2147483688" r:id="rId16"/>
    <p:sldLayoutId id="2147483690" r:id="rId17"/>
    <p:sldLayoutId id="2147483689" r:id="rId18"/>
    <p:sldLayoutId id="2147483660" r:id="rId19"/>
    <p:sldLayoutId id="2147483693" r:id="rId20"/>
    <p:sldLayoutId id="2147483694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 ver. 1.0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05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accent5"/>
                </a:solidFill>
              </a:rPr>
              <a:t>String</a:t>
            </a:r>
            <a:r>
              <a:rPr lang="en-US" dirty="0"/>
              <a:t> global object is a constructor for strings, or a sequence of </a:t>
            </a:r>
            <a:r>
              <a:rPr lang="en-US" dirty="0" smtClean="0"/>
              <a:t>characters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string is a sequence of zero or more Unicode characters enclosed within single or double quotes (' or </a:t>
            </a:r>
            <a:r>
              <a:rPr lang="en-US" dirty="0" smtClean="0"/>
              <a:t>")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"" – empty string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"a" – string with single character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backslash character (\) has a special purpose in JavaScript strings. Combined with the character that follows it, it represents a character that is not otherwise representable within the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4569" y="5469523"/>
            <a:ext cx="290015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\'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my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\'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example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\'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'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70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Escape </a:t>
            </a:r>
            <a:r>
              <a:rPr lang="en-US" dirty="0"/>
              <a:t>sequences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42456"/>
              </p:ext>
            </p:extLst>
          </p:nvPr>
        </p:nvGraphicFramePr>
        <p:xfrm>
          <a:off x="287338" y="1676400"/>
          <a:ext cx="8593136" cy="398145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389062"/>
                <a:gridCol w="7204074"/>
              </a:tblGrid>
              <a:tr h="331470">
                <a:tc>
                  <a:txBody>
                    <a:bodyPr/>
                    <a:lstStyle/>
                    <a:p>
                      <a:r>
                        <a:rPr lang="en-US" sz="2000" dirty="0"/>
                        <a:t>Sequence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Character represented</a:t>
                      </a:r>
                    </a:p>
                  </a:txBody>
                  <a:tcPr marL="28575" marR="28575" marT="28575" marB="28575" anchor="ctr"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\</a:t>
                      </a:r>
                      <a:r>
                        <a:rPr lang="en-US" sz="2000" dirty="0" smtClean="0"/>
                        <a:t>0</a:t>
                      </a:r>
                      <a:endParaRPr lang="ru-RU" sz="20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NUL character (\u0000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28575" marR="28575" marT="28575" marB="28575" anchor="ctr"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rPr lang="en-US" sz="2000" dirty="0"/>
                        <a:t>\b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Backspace (\u0008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28575" marR="28575" marT="28575" marB="28575" anchor="ctr"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rPr lang="en-US" sz="2000"/>
                        <a:t>\t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Horizontal tab (\u0009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28575" marR="28575" marT="28575" marB="28575" anchor="ctr"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rPr lang="en-US" sz="2000"/>
                        <a:t>\n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Newline (\u000A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28575" marR="28575" marT="28575" marB="28575" anchor="ctr"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rPr lang="en-US" sz="2000"/>
                        <a:t>\v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Vertical tab (\u000B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28575" marR="28575" marT="28575" marB="28575" anchor="ctr"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rPr lang="en-US" sz="2000"/>
                        <a:t>\f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Form feed (\u000C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28575" marR="28575" marT="28575" marB="28575" anchor="ctr"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rPr lang="en-US" sz="2000"/>
                        <a:t>\r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Carriage return (\u000D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28575" marR="28575" marT="28575" marB="28575" anchor="ctr"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rPr lang="ru-RU" sz="2000" dirty="0"/>
                        <a:t>\"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Double quote (\u0022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28575" marR="28575" marT="28575" marB="28575" anchor="ctr"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rPr lang="ru-RU" sz="2000" dirty="0"/>
                        <a:t>\'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Apostrophe or single quote (\u0027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28575" marR="28575" marT="28575" marB="28575" anchor="ctr"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rPr lang="ru-RU" sz="2000" dirty="0"/>
                        <a:t>\\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Backslash (\u005C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7338" y="23606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01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Escape </a:t>
            </a:r>
            <a:r>
              <a:rPr lang="en-US" dirty="0"/>
              <a:t>sequences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661690"/>
              </p:ext>
            </p:extLst>
          </p:nvPr>
        </p:nvGraphicFramePr>
        <p:xfrm>
          <a:off x="287338" y="1676400"/>
          <a:ext cx="8593136" cy="108585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389062"/>
                <a:gridCol w="7204074"/>
              </a:tblGrid>
              <a:tr h="331470">
                <a:tc>
                  <a:txBody>
                    <a:bodyPr/>
                    <a:lstStyle/>
                    <a:p>
                      <a:r>
                        <a:rPr lang="en-US" sz="2000" dirty="0"/>
                        <a:t>Sequence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Character represented</a:t>
                      </a:r>
                    </a:p>
                  </a:txBody>
                  <a:tcPr marL="28575" marR="28575" marT="28575" marB="28575" anchor="ctr"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rPr lang="en-US" sz="2000" dirty="0"/>
                        <a:t>\</a:t>
                      </a:r>
                      <a:r>
                        <a:rPr lang="en-US" sz="2000" dirty="0" err="1"/>
                        <a:t>x</a:t>
                      </a:r>
                      <a:r>
                        <a:rPr lang="en-US" sz="2000" i="1" dirty="0" err="1"/>
                        <a:t>XX</a:t>
                      </a:r>
                      <a:endParaRPr lang="en-US" sz="20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Latin-1 </a:t>
                      </a:r>
                      <a:r>
                        <a:rPr lang="en-US" sz="2000" dirty="0" smtClean="0"/>
                        <a:t>character</a:t>
                      </a:r>
                      <a:endParaRPr lang="en-US" sz="2000" dirty="0"/>
                    </a:p>
                  </a:txBody>
                  <a:tcPr marL="28575" marR="28575" marT="28575" marB="28575" anchor="ctr"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rPr lang="en-US" sz="2000"/>
                        <a:t>\u</a:t>
                      </a:r>
                      <a:r>
                        <a:rPr lang="en-US" sz="2000" i="1"/>
                        <a:t>XXXX</a:t>
                      </a:r>
                      <a:endParaRPr lang="en-US" sz="200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</a:t>
                      </a:r>
                      <a:r>
                        <a:rPr lang="en-US" sz="2000" dirty="0" smtClean="0"/>
                        <a:t>Unicode </a:t>
                      </a:r>
                      <a:r>
                        <a:rPr lang="en-US" sz="2000" dirty="0" err="1" smtClean="0"/>
                        <a:t>codepoint</a:t>
                      </a:r>
                      <a:endParaRPr lang="en-US" sz="2000" dirty="0"/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7338" y="23606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46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86481" y="1196978"/>
            <a:ext cx="8593931" cy="5008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first character in a string is </a:t>
            </a:r>
            <a:r>
              <a:rPr lang="en-US" dirty="0" smtClean="0"/>
              <a:t>character with index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Working with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Strings are immutable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Operator </a:t>
            </a:r>
            <a:r>
              <a:rPr lang="en-US" dirty="0"/>
              <a:t>== </a:t>
            </a:r>
            <a:r>
              <a:rPr lang="en-US" dirty="0" smtClean="0"/>
              <a:t>compares </a:t>
            </a:r>
            <a:r>
              <a:rPr lang="en-US" dirty="0"/>
              <a:t>the values of </a:t>
            </a:r>
            <a:r>
              <a:rPr lang="en-US" dirty="0" smtClean="0"/>
              <a:t>strings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5800" y="2286000"/>
            <a:ext cx="43815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msg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Hello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"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+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world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len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length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lastChar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charAt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(s.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length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-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sub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substring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4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indexOf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'a'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86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3200" dirty="0" smtClean="0">
                <a:solidFill>
                  <a:schemeClr val="accent2"/>
                </a:solidFill>
              </a:rPr>
              <a:t>Booleans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boolean</a:t>
            </a:r>
            <a:r>
              <a:rPr lang="en-US" dirty="0"/>
              <a:t> data </a:t>
            </a:r>
            <a:r>
              <a:rPr lang="en-US" dirty="0" smtClean="0"/>
              <a:t>type </a:t>
            </a:r>
            <a:r>
              <a:rPr lang="en-US" dirty="0"/>
              <a:t>has only </a:t>
            </a:r>
            <a:r>
              <a:rPr lang="en-US" dirty="0" smtClean="0"/>
              <a:t>two values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true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Boolean values are generally the result of comparisons you make in your JavaScript </a:t>
            </a:r>
            <a:r>
              <a:rPr lang="en-US" dirty="0" smtClean="0"/>
              <a:t>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0, -0, </a:t>
            </a:r>
            <a:r>
              <a:rPr lang="en-US" dirty="0">
                <a:solidFill>
                  <a:schemeClr val="accent5"/>
                </a:solidFill>
              </a:rPr>
              <a:t>null</a:t>
            </a:r>
            <a:r>
              <a:rPr lang="en-US" dirty="0"/>
              <a:t>, </a:t>
            </a:r>
            <a:r>
              <a:rPr lang="en-US" dirty="0">
                <a:solidFill>
                  <a:schemeClr val="accent5"/>
                </a:solidFill>
              </a:rPr>
              <a:t>false</a:t>
            </a:r>
            <a:r>
              <a:rPr lang="en-US" dirty="0"/>
              <a:t>, </a:t>
            </a:r>
            <a:r>
              <a:rPr lang="en-US" dirty="0" err="1">
                <a:solidFill>
                  <a:schemeClr val="accent5"/>
                </a:solidFill>
              </a:rPr>
              <a:t>NaN</a:t>
            </a:r>
            <a:r>
              <a:rPr lang="en-US" dirty="0"/>
              <a:t>, </a:t>
            </a:r>
            <a:r>
              <a:rPr lang="en-US" dirty="0">
                <a:solidFill>
                  <a:schemeClr val="accent5"/>
                </a:solidFill>
              </a:rPr>
              <a:t>undefined</a:t>
            </a:r>
            <a:r>
              <a:rPr lang="en-US" dirty="0"/>
              <a:t>, or the empty string </a:t>
            </a:r>
            <a:r>
              <a:rPr lang="en-US" dirty="0" smtClean="0"/>
              <a:t>("") –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other values, including any object or the string "</a:t>
            </a:r>
            <a:r>
              <a:rPr lang="en-US" dirty="0" smtClean="0"/>
              <a:t>false“ - true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90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function is a piece of executable code that is defined by a JavaScript program or predefined by the JavaScript </a:t>
            </a:r>
            <a:r>
              <a:rPr lang="en-US" dirty="0" smtClean="0"/>
              <a:t>implementation</a:t>
            </a:r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JavaScript, functions </a:t>
            </a:r>
            <a:r>
              <a:rPr lang="en-US" dirty="0"/>
              <a:t>are values that can be manipulated by JavaScript </a:t>
            </a:r>
            <a:r>
              <a:rPr lang="en-US" dirty="0" smtClean="0"/>
              <a:t>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Functions defined in this way are sometimes called </a:t>
            </a:r>
            <a:r>
              <a:rPr lang="en-US" i="1" dirty="0"/>
              <a:t>lambda </a:t>
            </a:r>
            <a:r>
              <a:rPr lang="en-US" i="1" dirty="0" smtClean="0"/>
              <a:t>function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2342" y="2133600"/>
            <a:ext cx="327660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function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square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(x)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x * 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1573" y="4267200"/>
            <a:ext cx="355485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square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function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(x)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x * 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8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object is a collection of named values. These named values are usually referred to as properties of the </a:t>
            </a:r>
            <a:r>
              <a:rPr lang="en-US" dirty="0" smtClean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Objects can be created using: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new operator 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Literal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Object.create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37899" y="2743200"/>
            <a:ext cx="34290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o1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en-US" altLang="ru-RU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Object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37899" y="3259723"/>
            <a:ext cx="25908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o2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{}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37899" y="3741753"/>
            <a:ext cx="37641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o3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Object.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create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2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array is a collection of data values, just as an object is. While each data value contained in an object has a name, each data value in an array has a number, or </a:t>
            </a:r>
            <a:r>
              <a:rPr lang="en-US" dirty="0" smtClean="0"/>
              <a:t>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Array can </a:t>
            </a:r>
            <a:r>
              <a:rPr lang="en-US" dirty="0"/>
              <a:t>be created using</a:t>
            </a:r>
            <a:r>
              <a:rPr lang="en-US" dirty="0" smtClean="0"/>
              <a:t>: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/>
              <a:t>new operator 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Literal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smtClean="0"/>
              <a:t>only </a:t>
            </a:r>
            <a:r>
              <a:rPr lang="en-US" dirty="0"/>
              <a:t>a single number </a:t>
            </a:r>
            <a:r>
              <a:rPr lang="en-US" dirty="0" smtClean="0"/>
              <a:t>passed to </a:t>
            </a:r>
            <a:r>
              <a:rPr lang="en-US" dirty="0"/>
              <a:t>the Array( </a:t>
            </a:r>
            <a:r>
              <a:rPr lang="en-US" dirty="0" smtClean="0"/>
              <a:t>), </a:t>
            </a:r>
            <a:r>
              <a:rPr lang="en-US" dirty="0"/>
              <a:t>it specifies the length of the </a:t>
            </a:r>
            <a:r>
              <a:rPr lang="en-US" dirty="0" smtClean="0"/>
              <a:t>array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29000" y="3090446"/>
            <a:ext cx="351731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Array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29000" y="3640723"/>
            <a:ext cx="240642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[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]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429000" y="4174123"/>
            <a:ext cx="302358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Array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77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null and undefined values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null</a:t>
            </a:r>
            <a:r>
              <a:rPr lang="en-US" dirty="0"/>
              <a:t> is a special value that indicates no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null</a:t>
            </a:r>
            <a:r>
              <a:rPr lang="en-US" dirty="0"/>
              <a:t> is a value that represents no </a:t>
            </a:r>
            <a:r>
              <a:rPr lang="en-US" dirty="0" smtClean="0"/>
              <a:t>object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null</a:t>
            </a:r>
            <a:r>
              <a:rPr lang="en-US" dirty="0"/>
              <a:t> is a unique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7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null and undefined values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undefined</a:t>
            </a:r>
            <a:r>
              <a:rPr lang="en-US" dirty="0"/>
              <a:t> value returned when you use either a variable that has been declared but never had a value assigned to it, or an object property that does not </a:t>
            </a:r>
            <a:r>
              <a:rPr lang="en-US" dirty="0" smtClean="0"/>
              <a:t>exist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null</a:t>
            </a:r>
            <a:r>
              <a:rPr lang="en-US" dirty="0"/>
              <a:t> and the </a:t>
            </a:r>
            <a:r>
              <a:rPr lang="en-US" dirty="0">
                <a:solidFill>
                  <a:schemeClr val="accent5"/>
                </a:solidFill>
              </a:rPr>
              <a:t>undefined</a:t>
            </a:r>
            <a:r>
              <a:rPr lang="en-US" dirty="0"/>
              <a:t> value are </a:t>
            </a:r>
            <a:r>
              <a:rPr lang="en-US" dirty="0" smtClean="0"/>
              <a:t>distinct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== equality operator considers them to be equal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7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  <a:endParaRPr lang="ru-R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ru-RU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ver. 1.0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1518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wrappers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corresponding object class is defined for </a:t>
            </a:r>
            <a:r>
              <a:rPr lang="en-US" dirty="0" smtClean="0"/>
              <a:t>strings, numbers and </a:t>
            </a:r>
            <a:r>
              <a:rPr lang="en-US" dirty="0" err="1" smtClean="0"/>
              <a:t>booleans</a:t>
            </a:r>
            <a:r>
              <a:rPr lang="en-US" dirty="0" smtClean="0"/>
              <a:t> primitive </a:t>
            </a:r>
            <a:r>
              <a:rPr lang="en-US" dirty="0"/>
              <a:t>data </a:t>
            </a:r>
            <a:r>
              <a:rPr lang="en-US" dirty="0" smtClean="0"/>
              <a:t>types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String class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Number class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Boolean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classes are wrappers around the primitive data </a:t>
            </a:r>
            <a:r>
              <a:rPr lang="en-US" dirty="0" smtClean="0"/>
              <a:t>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wrapper contains the same primitive data value, but it also defines properties and methods that can be used to manipulate that </a:t>
            </a:r>
            <a:r>
              <a:rPr lang="en-US" dirty="0" smtClean="0"/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</a:t>
            </a:r>
            <a:r>
              <a:rPr lang="en-US" dirty="0" smtClean="0"/>
              <a:t>will </a:t>
            </a:r>
            <a:r>
              <a:rPr lang="en-US" dirty="0"/>
              <a:t>automatically wrap/unwrap value when </a:t>
            </a:r>
            <a:r>
              <a:rPr lang="en-US" dirty="0" smtClean="0"/>
              <a:t>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1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7691" y="1196978"/>
            <a:ext cx="85344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primitive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value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primitive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object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of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String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class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object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wrappers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86481" y="1066800"/>
            <a:ext cx="8593931" cy="5008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Primitive value can be explicitly convert to object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0" y="3276600"/>
            <a:ext cx="83820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Number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Object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42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Boolean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Object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false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String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Object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927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770808"/>
              </p:ext>
            </p:extLst>
          </p:nvPr>
        </p:nvGraphicFramePr>
        <p:xfrm>
          <a:off x="381000" y="1143000"/>
          <a:ext cx="8569325" cy="3978593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712913"/>
                <a:gridCol w="1887537"/>
                <a:gridCol w="1727200"/>
                <a:gridCol w="1657350"/>
                <a:gridCol w="1584325"/>
              </a:tblGrid>
              <a:tr h="549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Context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9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String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Number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Boolean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Object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+mn-ea"/>
                          <a:cs typeface="+mn-cs"/>
                        </a:rPr>
                        <a:t>u</a:t>
                      </a:r>
                      <a:r>
                        <a:rPr kumimoji="0" lang="en-US" altLang="ru-RU" sz="2000" b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+mn-ea"/>
                          <a:cs typeface="+mn-cs"/>
                        </a:rPr>
                        <a:t>ndefined</a:t>
                      </a:r>
                      <a:endParaRPr kumimoji="0" lang="en-US" altLang="ru-RU" sz="2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"</a:t>
                      </a:r>
                      <a:r>
                        <a:rPr kumimoji="0" lang="en-US" altLang="ru-RU" sz="2000" b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undefined</a:t>
                      </a: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"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NaN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false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Error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571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"</a:t>
                      </a: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null</a:t>
                      </a: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"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false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Error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Nonempty</a:t>
                      </a: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string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As</a:t>
                      </a: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is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Numeric</a:t>
                      </a: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value</a:t>
                      </a: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of</a:t>
                      </a: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string</a:t>
                      </a: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or</a:t>
                      </a: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NaN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true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String</a:t>
                      </a: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object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Empty</a:t>
                      </a: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string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As is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false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String</a:t>
                      </a: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object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7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91869"/>
              </p:ext>
            </p:extLst>
          </p:nvPr>
        </p:nvGraphicFramePr>
        <p:xfrm>
          <a:off x="381000" y="1143000"/>
          <a:ext cx="8569325" cy="4624388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712913"/>
                <a:gridCol w="1887537"/>
                <a:gridCol w="1727200"/>
                <a:gridCol w="1657350"/>
                <a:gridCol w="1584325"/>
              </a:tblGrid>
              <a:tr h="549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Context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9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String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Number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Boolean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Object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"0"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As</a:t>
                      </a: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is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false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object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kumimoji="0" lang="ru-RU" altLang="ru-RU" sz="2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kumimoji="0" lang="ru-RU" altLang="ru-RU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is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kumimoji="0" lang="ru-RU" altLang="ru-RU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kumimoji="0" lang="ru-RU" altLang="ru-RU" sz="2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571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Infinity</a:t>
                      </a:r>
                      <a:endParaRPr kumimoji="0" lang="ru-RU" altLang="ru-RU" sz="2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Infinity</a:t>
                      </a:r>
                      <a:r>
                        <a:rPr kumimoji="0" lang="ru-RU" altLang="ru-RU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is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object</a:t>
                      </a:r>
                    </a:p>
                  </a:txBody>
                  <a:tcPr horzOverflow="overflow"/>
                </a:tc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Negative infinity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"-</a:t>
                      </a: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Infinity</a:t>
                      </a:r>
                      <a:r>
                        <a:rPr kumimoji="0" lang="ru-RU" altLang="ru-RU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kumimoji="0" lang="ru-RU" altLang="ru-RU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endParaRPr kumimoji="0" lang="ru-RU" altLang="ru-RU" sz="2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object</a:t>
                      </a:r>
                    </a:p>
                  </a:txBody>
                  <a:tcPr horzOverflow="overflow"/>
                </a:tc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other number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value of number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kumimoji="0" lang="ru-RU" altLang="ru-RU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endParaRPr kumimoji="0" lang="ru-RU" altLang="ru-RU" sz="2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kumimoji="0" lang="ru-RU" altLang="ru-RU" sz="2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kumimoji="0" lang="ru-RU" altLang="ru-RU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kumimoji="0" lang="ru-RU" altLang="ru-RU" sz="2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61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27268"/>
              </p:ext>
            </p:extLst>
          </p:nvPr>
        </p:nvGraphicFramePr>
        <p:xfrm>
          <a:off x="381000" y="1314926"/>
          <a:ext cx="8569325" cy="4228148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712913"/>
                <a:gridCol w="1887537"/>
                <a:gridCol w="1727200"/>
                <a:gridCol w="1657350"/>
                <a:gridCol w="1584325"/>
              </a:tblGrid>
              <a:tr h="549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Context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9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String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Number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Boolean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Object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kumimoji="0" lang="ru-RU" altLang="ru-RU" sz="2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ru-RU" altLang="ru-RU" sz="2000" b="0" u="none" strike="noStrike" kern="1200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is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ru-RU" altLang="ru-RU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kumimoji="0" lang="ru-RU" altLang="ru-RU" sz="2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571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kumimoji="0" lang="ru-RU" altLang="ru-RU" sz="2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kumimoji="0" lang="ru-RU" altLang="ru-RU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ru-RU" altLang="ru-RU" sz="2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is</a:t>
                      </a:r>
                      <a:endParaRPr kumimoji="0" lang="ru-RU" altLang="ru-RU" sz="2000" b="0" u="none" strike="noStrike" kern="1200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object</a:t>
                      </a:r>
                    </a:p>
                  </a:txBody>
                  <a:tcPr horzOverflow="overflow"/>
                </a:tc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ru-RU" altLang="ru-RU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valueOf</a:t>
                      </a:r>
                      <a:r>
                        <a:rPr kumimoji="0" lang="ru-RU" altLang="ru-RU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), </a:t>
                      </a: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ru-RU" altLang="ru-RU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), </a:t>
                      </a: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kumimoji="0" lang="ru-RU" altLang="ru-RU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kumimoji="0" lang="ru-RU" altLang="ru-RU" sz="2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kumimoji="0" lang="ru-RU" altLang="ru-RU" sz="2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kumimoji="0" lang="ru-RU" altLang="ru-RU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endParaRPr kumimoji="0" lang="ru-RU" altLang="ru-RU" sz="2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kumimoji="0" lang="ru-RU" altLang="ru-RU" sz="2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ru-RU" altLang="ru-RU" sz="2000" b="0" u="none" strike="noStrike" kern="1200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kumimoji="0" lang="ru-RU" altLang="ru-RU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endParaRPr kumimoji="0" lang="ru-RU" altLang="ru-RU" sz="2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ru-RU" altLang="ru-RU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altLang="ru-RU" sz="2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kumimoji="0" lang="ru-RU" altLang="ru-RU" sz="2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28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object is converted to a number by calling </a:t>
            </a:r>
            <a:r>
              <a:rPr lang="en-US" dirty="0" err="1"/>
              <a:t>valueOf</a:t>
            </a:r>
            <a:r>
              <a:rPr lang="en-US" dirty="0"/>
              <a:t>(). If the return is not a number, then call </a:t>
            </a:r>
            <a:r>
              <a:rPr lang="en-US" dirty="0" err="1"/>
              <a:t>toString</a:t>
            </a:r>
            <a:r>
              <a:rPr lang="en-US" dirty="0"/>
              <a:t> () and the result is converted to a </a:t>
            </a:r>
            <a:r>
              <a:rPr lang="en-US" dirty="0" smtClean="0"/>
              <a:t>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string context use </a:t>
            </a:r>
            <a:r>
              <a:rPr lang="en-US" dirty="0" err="1"/>
              <a:t>toString</a:t>
            </a:r>
            <a:r>
              <a:rPr lang="en-US" dirty="0"/>
              <a:t>(), in the numerical - </a:t>
            </a:r>
            <a:r>
              <a:rPr lang="en-US" dirty="0" err="1"/>
              <a:t>valueOf</a:t>
            </a:r>
            <a:r>
              <a:rPr lang="en-US" dirty="0"/>
              <a:t>(), however, if by the </a:t>
            </a:r>
            <a:r>
              <a:rPr lang="en-US" dirty="0" err="1"/>
              <a:t>valueOf</a:t>
            </a:r>
            <a:r>
              <a:rPr lang="en-US" dirty="0"/>
              <a:t>() is defined, the operation of concatenation is invoked this method with subsequent conversion to a string, instead of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39071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Boolean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null </a:t>
            </a:r>
            <a:r>
              <a:rPr lang="en-US" dirty="0"/>
              <a:t>and undefined </a:t>
            </a:r>
            <a:r>
              <a:rPr lang="en-US" dirty="0" smtClean="0"/>
              <a:t>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 </a:t>
            </a:r>
            <a:r>
              <a:rPr lang="en-US" dirty="0"/>
              <a:t>wrappers for primitive </a:t>
            </a:r>
            <a:r>
              <a:rPr lang="en-US" dirty="0" smtClean="0"/>
              <a:t>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type </a:t>
            </a:r>
            <a:r>
              <a:rPr lang="en-US" dirty="0" smtClean="0"/>
              <a:t>conversion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228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Boolean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null </a:t>
            </a:r>
            <a:r>
              <a:rPr lang="en-US" dirty="0"/>
              <a:t>and undefined </a:t>
            </a:r>
            <a:r>
              <a:rPr lang="en-US" dirty="0" smtClean="0"/>
              <a:t>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 </a:t>
            </a:r>
            <a:r>
              <a:rPr lang="en-US" dirty="0"/>
              <a:t>wrappers for primitive </a:t>
            </a:r>
            <a:r>
              <a:rPr lang="en-US" dirty="0" smtClean="0"/>
              <a:t>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type conversion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76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recognizes the following five types of primitive values:</a:t>
            </a:r>
            <a:endParaRPr lang="en-US" dirty="0" smtClean="0"/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Numbers – 42, 3.1415 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Logical (Boolean) – true/false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Strings – “Hello”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null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undefined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Objects and functions are the other fundamental elements in the </a:t>
            </a:r>
            <a:r>
              <a:rPr lang="en-US" dirty="0" smtClean="0"/>
              <a:t>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think of objects as named containers for values, and functions as procedures that your application can </a:t>
            </a:r>
            <a:r>
              <a:rPr lang="en-US" dirty="0" smtClean="0"/>
              <a:t>perform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1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is a dynamically typed </a:t>
            </a:r>
            <a:r>
              <a:rPr lang="en-US" dirty="0" smtClean="0"/>
              <a:t>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Variables do not have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types are converted automatically as needed during script </a:t>
            </a:r>
            <a:r>
              <a:rPr lang="en-US" dirty="0" smtClean="0"/>
              <a:t>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2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numbers in JavaScript are double-precision floating-point numbers, that is, the 64-bit encoding of numbers specified by the IEEE 754 standard—commonly known as </a:t>
            </a:r>
            <a:r>
              <a:rPr lang="en-US" dirty="0" smtClean="0"/>
              <a:t>“doubles”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Literals represent </a:t>
            </a:r>
            <a:r>
              <a:rPr lang="en-US" dirty="0"/>
              <a:t>values in </a:t>
            </a:r>
            <a:r>
              <a:rPr lang="en-US" dirty="0" smtClean="0"/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Integers can be expressed in decimal (base 10), hexadecimal (base 16), and octal </a:t>
            </a:r>
            <a:r>
              <a:rPr lang="en-US" dirty="0" smtClean="0"/>
              <a:t>(deprecated)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/>
              <a:t>Decimal integer literal consists of a sequence of digits without a leading 0 (zero</a:t>
            </a:r>
            <a:r>
              <a:rPr lang="en-US" dirty="0" smtClean="0"/>
              <a:t>)</a:t>
            </a:r>
            <a:endParaRPr lang="en-US" dirty="0"/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/>
              <a:t>Leading 0 (zero) on an integer literal indicates it is in </a:t>
            </a:r>
            <a:r>
              <a:rPr lang="en-US" dirty="0" smtClean="0"/>
              <a:t>octal</a:t>
            </a:r>
            <a:endParaRPr lang="en-US" dirty="0"/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/>
              <a:t>Leading 0x (or 0X) indicates </a:t>
            </a:r>
            <a:r>
              <a:rPr lang="en-US" dirty="0" smtClean="0"/>
              <a:t>hexadecimal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3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floating-point literal can have the following parts: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smtClean="0"/>
              <a:t>decimal </a:t>
            </a:r>
            <a:r>
              <a:rPr lang="en-US" dirty="0"/>
              <a:t>integer which can be signed (preceded by "+" or "</a:t>
            </a:r>
            <a:r>
              <a:rPr lang="en-US" dirty="0" smtClean="0"/>
              <a:t>-”)</a:t>
            </a:r>
            <a:endParaRPr lang="en-US" dirty="0"/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/>
              <a:t>A decimal point ("</a:t>
            </a:r>
            <a:r>
              <a:rPr lang="en-US" dirty="0" smtClean="0"/>
              <a:t>.”)</a:t>
            </a:r>
            <a:endParaRPr lang="en-US" dirty="0"/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/>
              <a:t>A fraction (another decimal number</a:t>
            </a:r>
            <a:r>
              <a:rPr lang="en-US" dirty="0" smtClean="0"/>
              <a:t>)</a:t>
            </a:r>
            <a:endParaRPr lang="en-US" dirty="0"/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dirty="0" smtClean="0"/>
              <a:t>exponent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syntax is</a:t>
            </a:r>
            <a:r>
              <a:rPr lang="en-US" dirty="0" smtClean="0"/>
              <a:t>: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[(+|-)][</a:t>
            </a:r>
            <a:r>
              <a:rPr lang="en-US" dirty="0"/>
              <a:t>digits][.digits][(</a:t>
            </a:r>
            <a:r>
              <a:rPr lang="en-US" dirty="0" err="1"/>
              <a:t>E|e</a:t>
            </a:r>
            <a:r>
              <a:rPr lang="en-US" dirty="0"/>
              <a:t>)[(+|-)]digits]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2000" y="5006215"/>
            <a:ext cx="480060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3.14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.333333333333333333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6.02e23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6.02 x 1023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1.4738223E-32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1.4738223</a:t>
            </a:r>
            <a:r>
              <a:rPr kumimoji="0" lang="en-US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x</a:t>
            </a:r>
            <a:r>
              <a:rPr kumimoji="0" lang="en-US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10</a:t>
            </a:r>
            <a:r>
              <a:rPr kumimoji="0" lang="ru-RU" altLang="ru-RU" sz="1600" b="0" i="1" u="none" strike="noStrike" cap="none" normalizeH="0" baseline="3000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-32</a:t>
            </a:r>
            <a:endParaRPr kumimoji="0" lang="ru-RU" altLang="ru-RU" sz="16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06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86481" y="1196979"/>
            <a:ext cx="8593931" cy="5556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Floating-point </a:t>
            </a:r>
            <a:r>
              <a:rPr lang="en-US" dirty="0"/>
              <a:t>numbers </a:t>
            </a:r>
            <a:r>
              <a:rPr lang="en-US" dirty="0" smtClean="0"/>
              <a:t>are inaccurate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888124"/>
            <a:ext cx="56388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0.1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+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0.2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0.30000000000000004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284549"/>
            <a:ext cx="56388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1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 +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5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-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5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 *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3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0.9999999999999991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86919" y="2819400"/>
            <a:ext cx="8593931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EB571C"/>
              </a:buClr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359991" algn="l" defTabSz="914377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EB571C"/>
              </a:buClr>
              <a:buFont typeface="Arial" panose="020B0604020202020204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359991" algn="l" defTabSz="914377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24447D"/>
              </a:buClr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359991" algn="l" defTabSz="914377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24447D"/>
              </a:buClr>
              <a:buFont typeface="Arial" panose="020B0604020202020204" pitchFamily="34" charset="0"/>
              <a:buChar char="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359991" algn="l" defTabSz="914377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EB571C"/>
              </a:buClr>
              <a:buFont typeface="Wingdings" panose="05000000000000000000" pitchFamily="2" charset="2"/>
              <a:buChar char="w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are special values: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NaN</a:t>
            </a:r>
            <a:r>
              <a:rPr lang="en-US" dirty="0" smtClean="0"/>
              <a:t> – not a number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+Infinity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-Infinity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functions </a:t>
            </a:r>
            <a:r>
              <a:rPr lang="en-US" dirty="0" err="1" smtClean="0"/>
              <a:t>isNaN</a:t>
            </a:r>
            <a:r>
              <a:rPr lang="en-US" dirty="0" smtClean="0"/>
              <a:t>() and </a:t>
            </a:r>
            <a:r>
              <a:rPr lang="en-US" dirty="0" err="1" smtClean="0"/>
              <a:t>isFinite</a:t>
            </a:r>
            <a:r>
              <a:rPr lang="en-US" dirty="0" smtClean="0"/>
              <a:t>() to check these values</a:t>
            </a:r>
          </a:p>
        </p:txBody>
      </p:sp>
    </p:spTree>
    <p:extLst>
      <p:ext uri="{BB962C8B-B14F-4D97-AF65-F5344CB8AC3E}">
        <p14:creationId xmlns:p14="http://schemas.microsoft.com/office/powerpoint/2010/main" val="280507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Special values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48712"/>
              </p:ext>
            </p:extLst>
          </p:nvPr>
        </p:nvGraphicFramePr>
        <p:xfrm>
          <a:off x="292081" y="1676400"/>
          <a:ext cx="8623319" cy="42252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70319"/>
                <a:gridCol w="4953000"/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Constant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 marL="28575" marR="28575" marT="28575" marB="28575" anchor="ctr"/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Infinity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Special value to represent infinity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498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NaN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Special not-a-number value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Number.MAX_VALUE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Largest</a:t>
                      </a: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representable</a:t>
                      </a: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Number.MIN_VALUE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Smallest (closest to zero) representable number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Number.NaN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Special not-a-number value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493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Number.POSITIVE_INFINITY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Special value to represent infinity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Number.NEGATIVE_INFINITY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28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80000"/>
                        <a:buFont typeface="Wingdings" pitchFamily="2" charset="2"/>
                        <a:defRPr sz="1400" b="1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14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itchFamily="2" charset="2"/>
                        <a:defRPr sz="1200">
                          <a:solidFill>
                            <a:srgbClr val="004080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Special</a:t>
                      </a: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value</a:t>
                      </a: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</a:t>
                      </a: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represent</a:t>
                      </a: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negative</a:t>
                      </a:r>
                      <a:r>
                        <a:rPr kumimoji="0" lang="ru-RU" altLang="ru-RU" sz="2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2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infinity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11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uxoft-corporate-ppt-template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F7716D20-A5D3-4677-B270-2AEEC011A1D9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37383A5C-C4E3-4CA0-9820-12933A0EA401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luxoft-corporate-ppt-template</Template>
  <TotalTime>11974</TotalTime>
  <Words>1280</Words>
  <Application>Microsoft Macintosh PowerPoint</Application>
  <PresentationFormat>On-screen Show (4:3)</PresentationFormat>
  <Paragraphs>282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luxoft-corporate-ppt-template</vt:lpstr>
      <vt:lpstr>Luxoft: Computer / TV</vt:lpstr>
      <vt:lpstr>WEB-007 JavaScript</vt:lpstr>
      <vt:lpstr>WEB-007 JavaScript</vt:lpstr>
      <vt:lpstr>Data types</vt:lpstr>
      <vt:lpstr>Overview</vt:lpstr>
      <vt:lpstr>Overview</vt:lpstr>
      <vt:lpstr>Numbers</vt:lpstr>
      <vt:lpstr>Numbers</vt:lpstr>
      <vt:lpstr>Numbers</vt:lpstr>
      <vt:lpstr>Numbers</vt:lpstr>
      <vt:lpstr>Strings</vt:lpstr>
      <vt:lpstr>Strings</vt:lpstr>
      <vt:lpstr>Strings</vt:lpstr>
      <vt:lpstr>Strings</vt:lpstr>
      <vt:lpstr>Booleans</vt:lpstr>
      <vt:lpstr>Functions</vt:lpstr>
      <vt:lpstr>Objects</vt:lpstr>
      <vt:lpstr>Arrays</vt:lpstr>
      <vt:lpstr>null and undefined values</vt:lpstr>
      <vt:lpstr>null and undefined values</vt:lpstr>
      <vt:lpstr>Object wrappers</vt:lpstr>
      <vt:lpstr>Object wrappers</vt:lpstr>
      <vt:lpstr>Data type conversion</vt:lpstr>
      <vt:lpstr>Data type conversion</vt:lpstr>
      <vt:lpstr>Data type conversion</vt:lpstr>
      <vt:lpstr>Data type conversion</vt:lpstr>
      <vt:lpstr>Data types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Polish Labor Law</dc:title>
  <dc:creator>Sawicka - Kucharska, Joanna</dc:creator>
  <cp:lastModifiedBy>Mikhail Vaisman</cp:lastModifiedBy>
  <cp:revision>204</cp:revision>
  <dcterms:created xsi:type="dcterms:W3CDTF">2014-06-05T10:48:46Z</dcterms:created>
  <dcterms:modified xsi:type="dcterms:W3CDTF">2015-05-13T22:47:26Z</dcterms:modified>
</cp:coreProperties>
</file>