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54" r:id="rId2"/>
  </p:sldMasterIdLst>
  <p:handoutMasterIdLst>
    <p:handoutMasterId r:id="rId35"/>
  </p:handoutMasterIdLst>
  <p:sldIdLst>
    <p:sldId id="279" r:id="rId3"/>
    <p:sldId id="359" r:id="rId4"/>
    <p:sldId id="366" r:id="rId5"/>
    <p:sldId id="370" r:id="rId6"/>
    <p:sldId id="369"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03B1046-DCF6-48A4-A75E-088AD02CCEF8}">
          <p14:sldIdLst>
            <p14:sldId id="279"/>
            <p14:sldId id="359"/>
            <p14:sldId id="366"/>
            <p14:sldId id="370"/>
            <p14:sldId id="369"/>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Lst>
        </p14:section>
        <p14:section name="Untitled Section" id="{DF1CB8E3-3467-4037-A760-623FA6BB45FA}">
          <p14:sldIdLst>
            <p14:sldId id="391"/>
            <p14:sldId id="392"/>
            <p14:sldId id="393"/>
            <p14:sldId id="394"/>
            <p14:sldId id="395"/>
            <p14:sldId id="396"/>
            <p14:sldId id="368"/>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1C"/>
    <a:srgbClr val="1B2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975" autoAdjust="0"/>
    <p:restoredTop sz="94660" autoAdjust="0"/>
  </p:normalViewPr>
  <p:slideViewPr>
    <p:cSldViewPr snapToObjects="1" showGuides="1">
      <p:cViewPr>
        <p:scale>
          <a:sx n="93" d="100"/>
          <a:sy n="93" d="100"/>
        </p:scale>
        <p:origin x="-512" y="-744"/>
      </p:cViewPr>
      <p:guideLst>
        <p:guide orient="horz" pos="2160"/>
        <p:guide pos="2880"/>
      </p:guideLst>
    </p:cSldViewPr>
  </p:slideViewPr>
  <p:outlineViewPr>
    <p:cViewPr>
      <p:scale>
        <a:sx n="33" d="100"/>
        <a:sy n="33" d="100"/>
      </p:scale>
      <p:origin x="0" y="11544"/>
    </p:cViewPr>
  </p:outlineViewPr>
  <p:notesTextViewPr>
    <p:cViewPr>
      <p:scale>
        <a:sx n="1" d="1"/>
        <a:sy n="1" d="1"/>
      </p:scale>
      <p:origin x="0" y="0"/>
    </p:cViewPr>
  </p:notesTextViewPr>
  <p:notesViewPr>
    <p:cSldViewPr snapToObject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14.05.15</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7" y="2955779"/>
            <a:ext cx="3966584"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a:t>
            </a:r>
            <a:r>
              <a:rPr lang="en-US" noProof="0" dirty="0" smtClean="0"/>
              <a:t>TITLE</a:t>
            </a:r>
            <a:endParaRPr lang="en-US" noProof="0" dirty="0"/>
          </a:p>
        </p:txBody>
      </p:sp>
      <p:sp>
        <p:nvSpPr>
          <p:cNvPr id="34" name="Prostokąt 33"/>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65" name="Symbol zastępczy tekstu 33"/>
          <p:cNvSpPr>
            <a:spLocks noGrp="1"/>
          </p:cNvSpPr>
          <p:nvPr>
            <p:ph type="body" sz="quarter" idx="11" hasCustomPrompt="1"/>
          </p:nvPr>
        </p:nvSpPr>
        <p:spPr>
          <a:xfrm>
            <a:off x="285229" y="3962355"/>
            <a:ext cx="3978545" cy="835676"/>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Tree>
    <p:extLst>
      <p:ext uri="{BB962C8B-B14F-4D97-AF65-F5344CB8AC3E}">
        <p14:creationId xmlns:p14="http://schemas.microsoft.com/office/powerpoint/2010/main" val="127750995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dirty="0"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357376981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105658206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137033882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41370579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40257212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8228406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dirty="0" smtClean="0"/>
              <a:t>EDIT SUBTITLE</a:t>
            </a:r>
          </a:p>
        </p:txBody>
      </p:sp>
      <p:sp>
        <p:nvSpPr>
          <p:cNvPr id="6" name="Symbol zastępczy zawartości 4"/>
          <p:cNvSpPr>
            <a:spLocks noGrp="1"/>
          </p:cNvSpPr>
          <p:nvPr>
            <p:ph sz="quarter" idx="13" hasCustomPrompt="1"/>
          </p:nvPr>
        </p:nvSpPr>
        <p:spPr>
          <a:xfrm>
            <a:off x="286942" y="1878226"/>
            <a:ext cx="2762088" cy="4327311"/>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878226"/>
            <a:ext cx="2762088" cy="4327311"/>
          </a:xfrm>
        </p:spPr>
        <p:txBody>
          <a:bodyPr/>
          <a:lstStyle>
            <a:lvl1pPr marL="359991">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878226"/>
            <a:ext cx="2762088" cy="4327311"/>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418046922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82529604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651362537"/>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2" y="3958416"/>
            <a:ext cx="3997382"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5" y="4840282"/>
            <a:ext cx="3999094"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42159880"/>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20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lstStyle>
            <a:lvl1pPr marL="0" indent="0">
              <a:buNone/>
              <a:defRPr sz="20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20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5" y="1578756"/>
            <a:ext cx="205779"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90792228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Timeline</a:t>
            </a:r>
            <a:endParaRPr lang="en-US"/>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lstStyle>
            <a:lvl1pPr marL="0" indent="0">
              <a:buNone/>
              <a:defRPr sz="20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lstStyle>
            <a:lvl1pPr marL="0" indent="0">
              <a:buNone/>
              <a:defRPr sz="20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lstStyle>
            <a:lvl1pPr marL="0" indent="0">
              <a:buNone/>
              <a:defRPr sz="20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20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
        <p:nvSpPr>
          <p:cNvPr id="4" name="Symbol zastępczy tekstu 3"/>
          <p:cNvSpPr>
            <a:spLocks noGrp="1"/>
          </p:cNvSpPr>
          <p:nvPr>
            <p:ph type="body" sz="quarter" idx="28" hasCustomPrompt="1"/>
          </p:nvPr>
        </p:nvSpPr>
        <p:spPr>
          <a:xfrm>
            <a:off x="2701529"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0" name="Symbol zastępczy tekstu 3"/>
          <p:cNvSpPr>
            <a:spLocks noGrp="1"/>
          </p:cNvSpPr>
          <p:nvPr>
            <p:ph type="body" sz="quarter" idx="29" hasCustomPrompt="1"/>
          </p:nvPr>
        </p:nvSpPr>
        <p:spPr>
          <a:xfrm>
            <a:off x="5453598"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1" name="Symbol zastępczy tekstu 3"/>
          <p:cNvSpPr>
            <a:spLocks noGrp="1"/>
          </p:cNvSpPr>
          <p:nvPr>
            <p:ph type="body" sz="quarter" idx="30" hasCustomPrompt="1"/>
          </p:nvPr>
        </p:nvSpPr>
        <p:spPr>
          <a:xfrm>
            <a:off x="8205325"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Tree>
    <p:extLst>
      <p:ext uri="{BB962C8B-B14F-4D97-AF65-F5344CB8AC3E}">
        <p14:creationId xmlns:p14="http://schemas.microsoft.com/office/powerpoint/2010/main" val="3777155567"/>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rostokąt 2"/>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
        <p:nvSpPr>
          <p:cNvPr id="2" name="Tytuł 1"/>
          <p:cNvSpPr>
            <a:spLocks noGrp="1"/>
          </p:cNvSpPr>
          <p:nvPr>
            <p:ph type="title" hasCustomPrompt="1"/>
          </p:nvPr>
        </p:nvSpPr>
        <p:spPr>
          <a:xfrm>
            <a:off x="286917" y="2955779"/>
            <a:ext cx="3976858"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Symbol zastępczy tekstu 33"/>
          <p:cNvSpPr>
            <a:spLocks noGrp="1"/>
          </p:cNvSpPr>
          <p:nvPr>
            <p:ph type="body" sz="quarter" idx="10" hasCustomPrompt="1"/>
          </p:nvPr>
        </p:nvSpPr>
        <p:spPr>
          <a:xfrm>
            <a:off x="286943" y="3958416"/>
            <a:ext cx="3987106"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1670" y="580958"/>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77149"/>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p:nvPr>
        </p:nvSpPr>
        <p:spPr>
          <a:xfrm>
            <a:off x="286943" y="3958416"/>
            <a:ext cx="3956284"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endParaRPr lang="pl-PL" dirty="0" smtClean="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7"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85241"/>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4" y="4840282"/>
            <a:ext cx="3945829"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808818777"/>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baseline="0">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781547740"/>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6" name="Symbol zastępczy zawartości 4"/>
          <p:cNvSpPr>
            <a:spLocks noGrp="1"/>
          </p:cNvSpPr>
          <p:nvPr>
            <p:ph sz="quarter" idx="12" hasCustomPrompt="1"/>
          </p:nvPr>
        </p:nvSpPr>
        <p:spPr>
          <a:xfrm>
            <a:off x="4660643" y="1196978"/>
            <a:ext cx="4219769" cy="5008563"/>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smtClean="0"/>
              <a:t>Up to nine lines of text.</a:t>
            </a:r>
            <a:endParaRPr lang="en-US"/>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4148543113"/>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2080363028"/>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1572553487"/>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14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normAutofit/>
          </a:bodyPr>
          <a:lstStyle>
            <a:lvl1pPr marL="0" indent="0">
              <a:buNone/>
              <a:defRPr sz="14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14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6" y="1578756"/>
            <a:ext cx="201318"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2490713372"/>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Timeline</a:t>
            </a:r>
            <a:endParaRPr lang="en-US" dirty="0"/>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16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Tree>
    <p:extLst>
      <p:ext uri="{BB962C8B-B14F-4D97-AF65-F5344CB8AC3E}">
        <p14:creationId xmlns:p14="http://schemas.microsoft.com/office/powerpoint/2010/main" val="26436957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461469473"/>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dirty="0" smtClean="0"/>
              <a:t>Edit Title for Manuals</a:t>
            </a:r>
            <a:endParaRPr lang="en-US" dirty="0"/>
          </a:p>
        </p:txBody>
      </p:sp>
      <p:sp>
        <p:nvSpPr>
          <p:cNvPr id="7" name="Symbol zastępczy zawartości 4"/>
          <p:cNvSpPr>
            <a:spLocks noGrp="1"/>
          </p:cNvSpPr>
          <p:nvPr>
            <p:ph sz="quarter" idx="11" hasCustomPrompt="1"/>
          </p:nvPr>
        </p:nvSpPr>
        <p:spPr>
          <a:xfrm>
            <a:off x="286942" y="1879601"/>
            <a:ext cx="4184754" cy="4325936"/>
          </a:xfrm>
        </p:spPr>
        <p:txBody>
          <a:bodyPr/>
          <a:lstStyle>
            <a:lvl1pPr marL="359991">
              <a:defRPr/>
            </a:lvl1pPr>
          </a:lstStyle>
          <a:p>
            <a:pPr lvl="0"/>
            <a:r>
              <a:rPr lang="pl-PL" smtClean="0"/>
              <a:t>Click to edit content</a:t>
            </a:r>
            <a:endParaRPr lang="en-US"/>
          </a:p>
        </p:txBody>
      </p:sp>
      <p:sp>
        <p:nvSpPr>
          <p:cNvPr id="8" name="Symbol zastępczy zawartości 4"/>
          <p:cNvSpPr>
            <a:spLocks noGrp="1"/>
          </p:cNvSpPr>
          <p:nvPr>
            <p:ph sz="quarter" idx="12" hasCustomPrompt="1"/>
          </p:nvPr>
        </p:nvSpPr>
        <p:spPr>
          <a:xfrm>
            <a:off x="4660643" y="1879601"/>
            <a:ext cx="4219769" cy="4325936"/>
          </a:xfrm>
        </p:spPr>
        <p:txBody>
          <a:bodyPr/>
          <a:lstStyle>
            <a:lvl1pPr marL="359991">
              <a:defRPr lang="pl-PL" smtClean="0"/>
            </a:lvl1pPr>
          </a:lstStyle>
          <a:p>
            <a:pPr lvl="0"/>
            <a:r>
              <a:rPr lang="pl-PL" smtClean="0"/>
              <a:t>Click to edit content</a:t>
            </a:r>
          </a:p>
        </p:txBody>
      </p:sp>
      <p:sp>
        <p:nvSpPr>
          <p:cNvPr id="5" name="Symbol zastępczy tekstu 3"/>
          <p:cNvSpPr>
            <a:spLocks noGrp="1"/>
          </p:cNvSpPr>
          <p:nvPr>
            <p:ph type="body" sz="quarter" idx="13"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7"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8"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54294"/>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7"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8"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15857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9" y="365126"/>
            <a:ext cx="8593493"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8"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9"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6962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8"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9"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1539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31842284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
        <p:nvSpPr>
          <p:cNvPr id="7"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272444508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dirty="0" smtClean="0"/>
              <a:t>Up to seven lines of text.</a:t>
            </a:r>
            <a:endParaRPr lang="en-US" dirty="0"/>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41932152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gi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23" Type="http://schemas.openxmlformats.org/officeDocument/2006/relationships/image" Target="../media/image1.gif"/><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pic>
        <p:nvPicPr>
          <p:cNvPr id="4" name="Picture 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343613" y="6476614"/>
            <a:ext cx="576000" cy="230400"/>
          </a:xfrm>
          <a:prstGeom prst="rect">
            <a:avLst/>
          </a:prstGeom>
        </p:spPr>
      </p:pic>
      <p:sp>
        <p:nvSpPr>
          <p:cNvPr id="7" name="PoleTekstowe 1"/>
          <p:cNvSpPr txBox="1"/>
          <p:nvPr userDrawn="1"/>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52" r:id="rId1"/>
    <p:sldLayoutId id="2147483680" r:id="rId2"/>
    <p:sldLayoutId id="2147483691" r:id="rId3"/>
    <p:sldLayoutId id="2147483650" r:id="rId4"/>
    <p:sldLayoutId id="2147483696" r:id="rId5"/>
    <p:sldLayoutId id="2147483695" r:id="rId6"/>
    <p:sldLayoutId id="2147483662" r:id="rId7"/>
    <p:sldLayoutId id="2147483651" r:id="rId8"/>
    <p:sldLayoutId id="2147483663" r:id="rId9"/>
    <p:sldLayoutId id="2147483684" r:id="rId10"/>
    <p:sldLayoutId id="2147483666" r:id="rId11"/>
    <p:sldLayoutId id="2147483668" r:id="rId12"/>
    <p:sldLayoutId id="2147483667" r:id="rId13"/>
    <p:sldLayoutId id="2147483664" r:id="rId14"/>
    <p:sldLayoutId id="2147483665" r:id="rId15"/>
    <p:sldLayoutId id="2147483678" r:id="rId16"/>
    <p:sldLayoutId id="2147483669" r:id="rId17"/>
    <p:sldLayoutId id="2147483670" r:id="rId18"/>
    <p:sldLayoutId id="2147483653" r:id="rId19"/>
    <p:sldLayoutId id="2147483677" r:id="rId20"/>
    <p:sldLayoutId id="2147483687"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8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24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20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8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smtClean="0"/>
              <a:t>Edit Title</a:t>
            </a:r>
            <a:endParaRPr lang="en-US"/>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8"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pic>
        <p:nvPicPr>
          <p:cNvPr id="7" name="Picture 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162638" y="6459060"/>
            <a:ext cx="720000" cy="288000"/>
          </a:xfrm>
          <a:prstGeom prst="rect">
            <a:avLst/>
          </a:prstGeom>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55" r:id="rId1"/>
    <p:sldLayoutId id="2147483681" r:id="rId2"/>
    <p:sldLayoutId id="2147483692" r:id="rId3"/>
    <p:sldLayoutId id="2147483656" r:id="rId4"/>
    <p:sldLayoutId id="2147483682" r:id="rId5"/>
    <p:sldLayoutId id="2147483657" r:id="rId6"/>
    <p:sldLayoutId id="2147483683" r:id="rId7"/>
    <p:sldLayoutId id="2147483685" r:id="rId8"/>
    <p:sldLayoutId id="2147483673" r:id="rId9"/>
    <p:sldLayoutId id="2147483674" r:id="rId10"/>
    <p:sldLayoutId id="2147483675" r:id="rId11"/>
    <p:sldLayoutId id="2147483659" r:id="rId12"/>
    <p:sldLayoutId id="2147483661" r:id="rId13"/>
    <p:sldLayoutId id="2147483671" r:id="rId14"/>
    <p:sldLayoutId id="2147483672" r:id="rId15"/>
    <p:sldLayoutId id="2147483688" r:id="rId16"/>
    <p:sldLayoutId id="2147483690" r:id="rId17"/>
    <p:sldLayoutId id="2147483689" r:id="rId18"/>
    <p:sldLayoutId id="2147483660" r:id="rId19"/>
    <p:sldLayoutId id="2147483693" r:id="rId20"/>
    <p:sldLayoutId id="2147483694"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0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18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16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4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WEB-007 JavaScript</a:t>
            </a:r>
          </a:p>
        </p:txBody>
      </p:sp>
      <p:sp>
        <p:nvSpPr>
          <p:cNvPr id="2" name="Symbol zastępczy tekstu 1"/>
          <p:cNvSpPr>
            <a:spLocks noGrp="1"/>
          </p:cNvSpPr>
          <p:nvPr>
            <p:ph type="body" sz="quarter" idx="10"/>
          </p:nvPr>
        </p:nvSpPr>
        <p:spPr/>
        <p:txBody>
          <a:bodyPr>
            <a:normAutofit/>
          </a:bodyPr>
          <a:lstStyle/>
          <a:p>
            <a:r>
              <a:rPr lang="en-US" sz="1400" dirty="0" smtClean="0"/>
              <a:t> ver. 1.0</a:t>
            </a:r>
            <a:endParaRPr lang="en-US" sz="1400" dirty="0"/>
          </a:p>
        </p:txBody>
      </p:sp>
    </p:spTree>
    <p:extLst>
      <p:ext uri="{BB962C8B-B14F-4D97-AF65-F5344CB8AC3E}">
        <p14:creationId xmlns:p14="http://schemas.microsoft.com/office/powerpoint/2010/main" val="23510551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r>
              <a:rPr lang="en-US" dirty="0" smtClean="0"/>
              <a:t>Associativity</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In </a:t>
            </a:r>
            <a:r>
              <a:rPr lang="en-US" dirty="0" smtClean="0"/>
              <a:t>the table, </a:t>
            </a:r>
            <a:r>
              <a:rPr lang="en-US" dirty="0"/>
              <a:t>the column labeled A specifies the associativity of the operator. A value of L specifies left-to-right associativity, and a value of R specifies right-to-left </a:t>
            </a:r>
            <a:r>
              <a:rPr lang="en-US" dirty="0" smtClean="0"/>
              <a:t>associativity</a:t>
            </a:r>
          </a:p>
          <a:p>
            <a:pPr marL="342900" indent="-342900">
              <a:buFont typeface="Arial" panose="020B0604020202020204" pitchFamily="34" charset="0"/>
              <a:buChar char="•"/>
            </a:pPr>
            <a:r>
              <a:rPr lang="en-US" dirty="0"/>
              <a:t>The associativity of an operator specifies the order in which operations of the same precedence are performed. Left-to-right associativity means that operations are performed from left to </a:t>
            </a:r>
            <a:r>
              <a:rPr lang="en-US" dirty="0" smtClean="0"/>
              <a:t>right</a:t>
            </a:r>
          </a:p>
          <a:p>
            <a:pPr marL="1028683" lvl="1" indent="-342900">
              <a:buFont typeface="Arial" panose="020B0604020202020204" pitchFamily="34" charset="0"/>
              <a:buChar char="•"/>
            </a:pPr>
            <a:r>
              <a:rPr lang="en-US" dirty="0" smtClean="0"/>
              <a:t>Left-to-right:                                is the same as </a:t>
            </a:r>
          </a:p>
          <a:p>
            <a:pPr marL="1028683" lvl="1" indent="-342900">
              <a:buFont typeface="Arial" panose="020B0604020202020204" pitchFamily="34" charset="0"/>
              <a:buChar char="•"/>
            </a:pPr>
            <a:r>
              <a:rPr lang="en-US" dirty="0" smtClean="0"/>
              <a:t>Right-to-left:                                </a:t>
            </a:r>
            <a:r>
              <a:rPr lang="en-US" dirty="0"/>
              <a:t>is the same </a:t>
            </a:r>
            <a:r>
              <a:rPr lang="en-US" dirty="0" smtClean="0"/>
              <a:t>as  </a:t>
            </a:r>
          </a:p>
          <a:p>
            <a:endParaRPr lang="en-US" dirty="0" smtClean="0"/>
          </a:p>
        </p:txBody>
      </p:sp>
      <p:sp>
        <p:nvSpPr>
          <p:cNvPr id="4" name="Rectangle 1"/>
          <p:cNvSpPr>
            <a:spLocks noChangeArrowheads="1"/>
          </p:cNvSpPr>
          <p:nvPr/>
        </p:nvSpPr>
        <p:spPr bwMode="auto">
          <a:xfrm>
            <a:off x="2667000" y="3928646"/>
            <a:ext cx="19050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w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y - z</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5" name="Rectangle 2"/>
          <p:cNvSpPr>
            <a:spLocks noChangeArrowheads="1"/>
          </p:cNvSpPr>
          <p:nvPr/>
        </p:nvSpPr>
        <p:spPr bwMode="auto">
          <a:xfrm>
            <a:off x="6400800" y="3928646"/>
            <a:ext cx="24384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w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y) - z)</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6" name="Rectangle 3"/>
          <p:cNvSpPr>
            <a:spLocks noChangeArrowheads="1"/>
          </p:cNvSpPr>
          <p:nvPr/>
        </p:nvSpPr>
        <p:spPr bwMode="auto">
          <a:xfrm>
            <a:off x="2679843" y="4462046"/>
            <a:ext cx="19050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ru-RU" altLang="ru-RU" sz="1600" b="1" dirty="0">
                <a:solidFill>
                  <a:srgbClr val="660E7A"/>
                </a:solidFill>
                <a:latin typeface="Lucida Console" panose="020B0609040504020204" pitchFamily="49" charset="0"/>
                <a:cs typeface="Courier New" pitchFamily="49" charset="0"/>
              </a:rPr>
              <a:t>w</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z</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7" name="Rectangle 4"/>
          <p:cNvSpPr>
            <a:spLocks noChangeArrowheads="1"/>
          </p:cNvSpPr>
          <p:nvPr/>
        </p:nvSpPr>
        <p:spPr bwMode="auto">
          <a:xfrm>
            <a:off x="6400799" y="4462002"/>
            <a:ext cx="2514601" cy="3077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ru-RU" altLang="ru-RU" sz="1600" b="1" dirty="0">
                <a:solidFill>
                  <a:srgbClr val="660E7A"/>
                </a:solidFill>
                <a:latin typeface="Lucida Console" panose="020B0609040504020204" pitchFamily="49" charset="0"/>
                <a:cs typeface="Courier New" pitchFamily="49" charset="0"/>
              </a:rPr>
              <a:t>w</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z))</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81886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Arithmetic operators</a:t>
            </a:r>
          </a:p>
        </p:txBody>
      </p:sp>
      <p:sp>
        <p:nvSpPr>
          <p:cNvPr id="3" name="Text Placeholder 2"/>
          <p:cNvSpPr>
            <a:spLocks noGrp="1"/>
          </p:cNvSpPr>
          <p:nvPr>
            <p:ph type="body" sz="quarter" idx="12"/>
          </p:nvPr>
        </p:nvSpPr>
        <p:spPr/>
        <p:txBody>
          <a:bodyPr>
            <a:normAutofit fontScale="92500" lnSpcReduction="10000"/>
          </a:bodyPr>
          <a:lstStyle/>
          <a:p>
            <a:pPr marL="342900" indent="-342900">
              <a:buFont typeface="Arial" panose="020B0604020202020204" pitchFamily="34" charset="0"/>
              <a:buChar char="•"/>
            </a:pPr>
            <a:r>
              <a:rPr lang="en-US" dirty="0"/>
              <a:t>The basic arithmetic operators are * (multiplication), / (division), % (modulo: remainder after division), + (addition), and - (subtraction</a:t>
            </a:r>
            <a:r>
              <a:rPr lang="en-US" dirty="0" smtClean="0"/>
              <a:t>)</a:t>
            </a:r>
          </a:p>
          <a:p>
            <a:pPr marL="1028683" lvl="1" indent="-342900">
              <a:buFont typeface="Arial" panose="020B0604020202020204" pitchFamily="34" charset="0"/>
              <a:buChar char="•"/>
            </a:pPr>
            <a:r>
              <a:rPr lang="en-US" dirty="0"/>
              <a:t>C</a:t>
            </a:r>
            <a:r>
              <a:rPr lang="en-US" dirty="0" smtClean="0"/>
              <a:t>onvert </a:t>
            </a:r>
            <a:r>
              <a:rPr lang="en-US" dirty="0"/>
              <a:t>the values to numbers if </a:t>
            </a:r>
            <a:r>
              <a:rPr lang="en-US" dirty="0" smtClean="0"/>
              <a:t>necessary</a:t>
            </a:r>
          </a:p>
          <a:p>
            <a:pPr marL="1028683" lvl="1" indent="-342900">
              <a:buFont typeface="Arial" panose="020B0604020202020204" pitchFamily="34" charset="0"/>
              <a:buChar char="•"/>
            </a:pPr>
            <a:r>
              <a:rPr lang="en-US" dirty="0"/>
              <a:t>Non-numeric operands that cannot convert to numbers convert to the </a:t>
            </a:r>
            <a:r>
              <a:rPr lang="en-US" dirty="0" err="1"/>
              <a:t>NaN</a:t>
            </a:r>
            <a:r>
              <a:rPr lang="en-US" dirty="0"/>
              <a:t> </a:t>
            </a:r>
            <a:r>
              <a:rPr lang="en-US" dirty="0" smtClean="0"/>
              <a:t>value</a:t>
            </a:r>
          </a:p>
          <a:p>
            <a:pPr marL="1028683" lvl="1" indent="-342900">
              <a:buFont typeface="Arial" panose="020B0604020202020204" pitchFamily="34" charset="0"/>
              <a:buChar char="•"/>
            </a:pPr>
            <a:r>
              <a:rPr lang="en-US" dirty="0"/>
              <a:t>If either operand is </a:t>
            </a:r>
            <a:r>
              <a:rPr lang="en-US" dirty="0" err="1" smtClean="0"/>
              <a:t>NaN</a:t>
            </a:r>
            <a:r>
              <a:rPr lang="en-US" dirty="0"/>
              <a:t>, the result of the operation is </a:t>
            </a:r>
            <a:r>
              <a:rPr lang="en-US" dirty="0" smtClean="0"/>
              <a:t>also </a:t>
            </a:r>
            <a:r>
              <a:rPr lang="en-US" dirty="0" err="1" smtClean="0"/>
              <a:t>NaN</a:t>
            </a:r>
            <a:endParaRPr lang="en-US" dirty="0" smtClean="0"/>
          </a:p>
          <a:p>
            <a:pPr marL="342900" indent="-342900">
              <a:buFont typeface="Arial" panose="020B0604020202020204" pitchFamily="34" charset="0"/>
              <a:buChar char="•"/>
            </a:pPr>
            <a:r>
              <a:rPr lang="en-US" dirty="0"/>
              <a:t> In JavaScript, </a:t>
            </a:r>
            <a:r>
              <a:rPr lang="en-US" dirty="0" smtClean="0"/>
              <a:t>all </a:t>
            </a:r>
            <a:r>
              <a:rPr lang="en-US" dirty="0"/>
              <a:t>numbers are </a:t>
            </a:r>
            <a:r>
              <a:rPr lang="en-US" dirty="0" smtClean="0"/>
              <a:t>floating-point</a:t>
            </a:r>
          </a:p>
          <a:p>
            <a:pPr marL="1028683" lvl="1" indent="-342900">
              <a:buFont typeface="Arial" panose="020B0604020202020204" pitchFamily="34" charset="0"/>
              <a:buChar char="•"/>
            </a:pPr>
            <a:r>
              <a:rPr lang="en-US" dirty="0"/>
              <a:t>5/2 evaluates to </a:t>
            </a:r>
            <a:r>
              <a:rPr lang="en-US" dirty="0" smtClean="0"/>
              <a:t>2.5</a:t>
            </a:r>
          </a:p>
          <a:p>
            <a:pPr marL="342900" indent="-342900">
              <a:buFont typeface="Arial" panose="020B0604020202020204" pitchFamily="34" charset="0"/>
              <a:buChar char="•"/>
            </a:pPr>
            <a:r>
              <a:rPr lang="en-US" dirty="0"/>
              <a:t>The % operator computes the first operand modulo the second </a:t>
            </a:r>
            <a:r>
              <a:rPr lang="en-US" dirty="0" smtClean="0"/>
              <a:t>operand</a:t>
            </a:r>
          </a:p>
          <a:p>
            <a:pPr marL="1028683" lvl="1" indent="-342900">
              <a:buFont typeface="Arial" panose="020B0604020202020204" pitchFamily="34" charset="0"/>
              <a:buChar char="•"/>
            </a:pPr>
            <a:r>
              <a:rPr lang="en-US" dirty="0"/>
              <a:t>The sign of the result is the same as the sign of the first </a:t>
            </a:r>
            <a:r>
              <a:rPr lang="en-US" dirty="0" smtClean="0"/>
              <a:t>operand</a:t>
            </a:r>
          </a:p>
          <a:p>
            <a:pPr marL="1028683" lvl="1" indent="-342900">
              <a:buFont typeface="Arial" panose="020B0604020202020204" pitchFamily="34" charset="0"/>
              <a:buChar char="•"/>
            </a:pPr>
            <a:r>
              <a:rPr lang="en-US" dirty="0"/>
              <a:t>W</a:t>
            </a:r>
            <a:r>
              <a:rPr lang="en-US" dirty="0" smtClean="0"/>
              <a:t>orks </a:t>
            </a:r>
            <a:r>
              <a:rPr lang="en-US" dirty="0"/>
              <a:t>for floating-point values. 6.5 % 2.1 evaluates to 0.2</a:t>
            </a:r>
          </a:p>
        </p:txBody>
      </p:sp>
    </p:spTree>
    <p:extLst>
      <p:ext uri="{BB962C8B-B14F-4D97-AF65-F5344CB8AC3E}">
        <p14:creationId xmlns:p14="http://schemas.microsoft.com/office/powerpoint/2010/main" val="6295275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4" name="Content Placeholder 3"/>
          <p:cNvSpPr>
            <a:spLocks noGrp="1"/>
          </p:cNvSpPr>
          <p:nvPr>
            <p:ph sz="quarter" idx="11"/>
          </p:nvPr>
        </p:nvSpPr>
        <p:spPr/>
        <p:txBody>
          <a:bodyPr>
            <a:normAutofit/>
          </a:bodyPr>
          <a:lstStyle/>
          <a:p>
            <a:pPr>
              <a:buFont typeface="Arial" panose="020B0604020202020204" pitchFamily="34" charset="0"/>
              <a:buChar char="•"/>
            </a:pPr>
            <a:r>
              <a:rPr lang="en-US" dirty="0"/>
              <a:t>The binary + operator adds numeric operands or concatenates string </a:t>
            </a:r>
            <a:r>
              <a:rPr lang="en-US" dirty="0" smtClean="0"/>
              <a:t>operands</a:t>
            </a:r>
          </a:p>
          <a:p>
            <a:pPr lvl="1">
              <a:buFont typeface="Arial" panose="020B0604020202020204" pitchFamily="34" charset="0"/>
              <a:buChar char="•"/>
            </a:pPr>
            <a:r>
              <a:rPr lang="en-US" dirty="0"/>
              <a:t>If either of its operand values is an object, it converts it to a </a:t>
            </a:r>
            <a:r>
              <a:rPr lang="en-US" dirty="0" smtClean="0"/>
              <a:t>primitive: </a:t>
            </a:r>
            <a:r>
              <a:rPr lang="en-US" dirty="0"/>
              <a:t>Date objects are converted by their </a:t>
            </a:r>
            <a:r>
              <a:rPr lang="en-US" dirty="0" err="1"/>
              <a:t>toString</a:t>
            </a:r>
            <a:r>
              <a:rPr lang="en-US" dirty="0"/>
              <a:t>() method, and all other objects are converted via </a:t>
            </a:r>
            <a:r>
              <a:rPr lang="en-US" dirty="0" err="1"/>
              <a:t>valueOf</a:t>
            </a:r>
            <a:r>
              <a:rPr lang="en-US" dirty="0"/>
              <a:t>(), </a:t>
            </a:r>
            <a:r>
              <a:rPr lang="en-US" dirty="0" smtClean="0"/>
              <a:t>if objects </a:t>
            </a:r>
            <a:r>
              <a:rPr lang="en-US" dirty="0"/>
              <a:t>do not have a useful </a:t>
            </a:r>
            <a:r>
              <a:rPr lang="en-US" dirty="0" err="1"/>
              <a:t>valueOf</a:t>
            </a:r>
            <a:r>
              <a:rPr lang="en-US" dirty="0"/>
              <a:t>() method, </a:t>
            </a:r>
            <a:r>
              <a:rPr lang="en-US" dirty="0" smtClean="0"/>
              <a:t>they </a:t>
            </a:r>
            <a:r>
              <a:rPr lang="en-US" dirty="0"/>
              <a:t>are converted via </a:t>
            </a:r>
            <a:r>
              <a:rPr lang="en-US" dirty="0" err="1"/>
              <a:t>toString</a:t>
            </a:r>
            <a:r>
              <a:rPr lang="en-US" dirty="0"/>
              <a:t>() as </a:t>
            </a:r>
            <a:r>
              <a:rPr lang="en-US" dirty="0" smtClean="0"/>
              <a:t>well</a:t>
            </a:r>
            <a:endParaRPr lang="en-US" dirty="0"/>
          </a:p>
          <a:p>
            <a:pPr lvl="1">
              <a:buFont typeface="Arial" panose="020B0604020202020204" pitchFamily="34" charset="0"/>
              <a:buChar char="•"/>
            </a:pPr>
            <a:r>
              <a:rPr lang="en-US" dirty="0"/>
              <a:t>After object-to-primitive conversion, if either operand is a string, the other is converted to a string and concatenation is </a:t>
            </a:r>
            <a:r>
              <a:rPr lang="en-US" dirty="0" smtClean="0"/>
              <a:t>performed</a:t>
            </a:r>
            <a:endParaRPr lang="en-US" dirty="0"/>
          </a:p>
          <a:p>
            <a:pPr lvl="1">
              <a:buFont typeface="Arial" panose="020B0604020202020204" pitchFamily="34" charset="0"/>
              <a:buChar char="•"/>
            </a:pPr>
            <a:r>
              <a:rPr lang="en-US" dirty="0"/>
              <a:t>Otherwise, both operands are converted to numbers (or to </a:t>
            </a:r>
            <a:r>
              <a:rPr lang="en-US" dirty="0" err="1"/>
              <a:t>NaN</a:t>
            </a:r>
            <a:r>
              <a:rPr lang="en-US" dirty="0"/>
              <a:t>) and addition is </a:t>
            </a:r>
            <a:r>
              <a:rPr lang="en-US" dirty="0" smtClean="0"/>
              <a:t>performed</a:t>
            </a:r>
            <a:endParaRPr lang="en-US" dirty="0"/>
          </a:p>
        </p:txBody>
      </p:sp>
      <p:sp>
        <p:nvSpPr>
          <p:cNvPr id="5" name="Text Placeholder 4"/>
          <p:cNvSpPr>
            <a:spLocks noGrp="1"/>
          </p:cNvSpPr>
          <p:nvPr>
            <p:ph type="body" sz="quarter" idx="12"/>
          </p:nvPr>
        </p:nvSpPr>
        <p:spPr/>
        <p:txBody>
          <a:bodyPr/>
          <a:lstStyle/>
          <a:p>
            <a:r>
              <a:rPr lang="en-US" dirty="0"/>
              <a:t>The + Operator</a:t>
            </a:r>
          </a:p>
        </p:txBody>
      </p:sp>
    </p:spTree>
    <p:extLst>
      <p:ext uri="{BB962C8B-B14F-4D97-AF65-F5344CB8AC3E}">
        <p14:creationId xmlns:p14="http://schemas.microsoft.com/office/powerpoint/2010/main" val="22788114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Equality (==) </a:t>
            </a:r>
            <a:r>
              <a:rPr lang="ru-RU" dirty="0"/>
              <a:t>и </a:t>
            </a:r>
            <a:r>
              <a:rPr lang="en-US" dirty="0"/>
              <a:t>Identity </a:t>
            </a:r>
            <a:r>
              <a:rPr lang="en-US" dirty="0" smtClean="0"/>
              <a:t>(===)</a:t>
            </a:r>
            <a:endParaRPr lang="en-US" dirty="0"/>
          </a:p>
        </p:txBody>
      </p:sp>
      <p:sp>
        <p:nvSpPr>
          <p:cNvPr id="3" name="Text Placeholder 2"/>
          <p:cNvSpPr>
            <a:spLocks noGrp="1"/>
          </p:cNvSpPr>
          <p:nvPr>
            <p:ph type="body" sz="quarter" idx="12"/>
          </p:nvPr>
        </p:nvSpPr>
        <p:spPr/>
        <p:txBody>
          <a:bodyPr>
            <a:normAutofit fontScale="55000" lnSpcReduction="20000"/>
          </a:bodyPr>
          <a:lstStyle/>
          <a:p>
            <a:r>
              <a:rPr lang="en-US" sz="2900" dirty="0" smtClean="0"/>
              <a:t>The</a:t>
            </a:r>
            <a:r>
              <a:rPr lang="en-US" sz="2900" dirty="0"/>
              <a:t> === operator is known as the strict equality operator (or sometimes the identity operator), and it checks whether its two operands are </a:t>
            </a:r>
            <a:r>
              <a:rPr lang="en-US" sz="2900" dirty="0" smtClean="0"/>
              <a:t>“identical” </a:t>
            </a:r>
            <a:r>
              <a:rPr lang="en-US" sz="2900" dirty="0"/>
              <a:t>using a strict definition of </a:t>
            </a:r>
            <a:r>
              <a:rPr lang="en-US" sz="2900" dirty="0" smtClean="0"/>
              <a:t>sameness:</a:t>
            </a:r>
          </a:p>
          <a:p>
            <a:pPr marL="342900" indent="-342900">
              <a:buFont typeface="Arial" panose="020B0604020202020204" pitchFamily="34" charset="0"/>
              <a:buChar char="•"/>
            </a:pPr>
            <a:r>
              <a:rPr lang="en-US" sz="2900" dirty="0" smtClean="0"/>
              <a:t>If </a:t>
            </a:r>
            <a:r>
              <a:rPr lang="en-US" sz="2900" dirty="0"/>
              <a:t>the two values have different types, they are not </a:t>
            </a:r>
            <a:r>
              <a:rPr lang="en-US" sz="2900" dirty="0" smtClean="0"/>
              <a:t>equal</a:t>
            </a:r>
          </a:p>
          <a:p>
            <a:pPr marL="342900" indent="-342900">
              <a:buFont typeface="Arial" panose="020B0604020202020204" pitchFamily="34" charset="0"/>
              <a:buChar char="•"/>
            </a:pPr>
            <a:r>
              <a:rPr lang="en-US" sz="2900" dirty="0" smtClean="0"/>
              <a:t>If </a:t>
            </a:r>
            <a:r>
              <a:rPr lang="en-US" sz="2900" dirty="0"/>
              <a:t>both values are null or both values are undefined, they are </a:t>
            </a:r>
            <a:r>
              <a:rPr lang="en-US" sz="2900" dirty="0" smtClean="0"/>
              <a:t>equal</a:t>
            </a:r>
          </a:p>
          <a:p>
            <a:pPr marL="342900" indent="-342900">
              <a:buFont typeface="Arial" panose="020B0604020202020204" pitchFamily="34" charset="0"/>
              <a:buChar char="•"/>
            </a:pPr>
            <a:r>
              <a:rPr lang="en-US" sz="2900" dirty="0" smtClean="0"/>
              <a:t>If </a:t>
            </a:r>
            <a:r>
              <a:rPr lang="en-US" sz="2900" dirty="0"/>
              <a:t>both values are the </a:t>
            </a:r>
            <a:r>
              <a:rPr lang="en-US" sz="2900" dirty="0" err="1"/>
              <a:t>boolean</a:t>
            </a:r>
            <a:r>
              <a:rPr lang="en-US" sz="2900" dirty="0"/>
              <a:t> value true or both are the </a:t>
            </a:r>
            <a:r>
              <a:rPr lang="en-US" sz="2900" dirty="0" err="1"/>
              <a:t>boolean</a:t>
            </a:r>
            <a:r>
              <a:rPr lang="en-US" sz="2900" dirty="0"/>
              <a:t> value false, they are </a:t>
            </a:r>
            <a:r>
              <a:rPr lang="en-US" sz="2900" dirty="0" smtClean="0"/>
              <a:t>equal</a:t>
            </a:r>
          </a:p>
          <a:p>
            <a:pPr marL="342900" indent="-342900">
              <a:buFont typeface="Arial" panose="020B0604020202020204" pitchFamily="34" charset="0"/>
              <a:buChar char="•"/>
            </a:pPr>
            <a:r>
              <a:rPr lang="en-US" sz="2900" dirty="0" smtClean="0"/>
              <a:t>If </a:t>
            </a:r>
            <a:r>
              <a:rPr lang="en-US" sz="2900" dirty="0"/>
              <a:t>one or both values is </a:t>
            </a:r>
            <a:r>
              <a:rPr lang="en-US" sz="2900" dirty="0" err="1"/>
              <a:t>NaN</a:t>
            </a:r>
            <a:r>
              <a:rPr lang="en-US" sz="2900" dirty="0"/>
              <a:t>, they are not equal. The </a:t>
            </a:r>
            <a:r>
              <a:rPr lang="en-US" sz="2900" dirty="0" err="1"/>
              <a:t>NaN</a:t>
            </a:r>
            <a:r>
              <a:rPr lang="en-US" sz="2900" dirty="0"/>
              <a:t> value is never equal to any other value, including itself! </a:t>
            </a:r>
            <a:endParaRPr lang="en-US" sz="2900" dirty="0" smtClean="0"/>
          </a:p>
          <a:p>
            <a:pPr marL="342900" indent="-342900">
              <a:buFont typeface="Arial" panose="020B0604020202020204" pitchFamily="34" charset="0"/>
              <a:buChar char="•"/>
            </a:pPr>
            <a:r>
              <a:rPr lang="en-US" sz="2900" dirty="0" smtClean="0"/>
              <a:t>If </a:t>
            </a:r>
            <a:r>
              <a:rPr lang="en-US" sz="2900" dirty="0"/>
              <a:t>both values are numbers and have the same value, they are equal. If one value is 0 and the other is -0, they are also </a:t>
            </a:r>
            <a:r>
              <a:rPr lang="en-US" sz="2900" dirty="0" smtClean="0"/>
              <a:t>equal</a:t>
            </a:r>
          </a:p>
          <a:p>
            <a:pPr marL="342900" indent="-342900">
              <a:buFont typeface="Arial" panose="020B0604020202020204" pitchFamily="34" charset="0"/>
              <a:buChar char="•"/>
            </a:pPr>
            <a:r>
              <a:rPr lang="en-US" sz="2900" dirty="0" smtClean="0"/>
              <a:t>If </a:t>
            </a:r>
            <a:r>
              <a:rPr lang="en-US" sz="2900" dirty="0"/>
              <a:t>both values are strings and contain exactly the same 16-bit values </a:t>
            </a:r>
            <a:r>
              <a:rPr lang="en-US" sz="2900" dirty="0" smtClean="0"/>
              <a:t>in </a:t>
            </a:r>
            <a:r>
              <a:rPr lang="en-US" sz="2900" dirty="0"/>
              <a:t>the same positions, they are </a:t>
            </a:r>
            <a:r>
              <a:rPr lang="en-US" sz="2900" dirty="0" smtClean="0"/>
              <a:t>equal</a:t>
            </a:r>
          </a:p>
          <a:p>
            <a:pPr marL="342900" indent="-342900">
              <a:buFont typeface="Arial" panose="020B0604020202020204" pitchFamily="34" charset="0"/>
              <a:buChar char="•"/>
            </a:pPr>
            <a:r>
              <a:rPr lang="en-US" sz="2900" dirty="0" smtClean="0"/>
              <a:t>If </a:t>
            </a:r>
            <a:r>
              <a:rPr lang="en-US" sz="2900" dirty="0"/>
              <a:t>both values refer to the same object, array, or function, they are </a:t>
            </a:r>
            <a:r>
              <a:rPr lang="en-US" sz="2900" dirty="0" smtClean="0"/>
              <a:t>equal</a:t>
            </a:r>
          </a:p>
        </p:txBody>
      </p:sp>
    </p:spTree>
    <p:extLst>
      <p:ext uri="{BB962C8B-B14F-4D97-AF65-F5344CB8AC3E}">
        <p14:creationId xmlns:p14="http://schemas.microsoft.com/office/powerpoint/2010/main" val="34505067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Equality (==) </a:t>
            </a:r>
            <a:r>
              <a:rPr lang="ru-RU" dirty="0"/>
              <a:t>и </a:t>
            </a:r>
            <a:r>
              <a:rPr lang="en-US" dirty="0"/>
              <a:t>Identity </a:t>
            </a:r>
            <a:r>
              <a:rPr lang="en-US" dirty="0" smtClean="0"/>
              <a:t>(===)</a:t>
            </a:r>
            <a:endParaRPr lang="en-US" dirty="0"/>
          </a:p>
        </p:txBody>
      </p:sp>
      <p:sp>
        <p:nvSpPr>
          <p:cNvPr id="3" name="Text Placeholder 2"/>
          <p:cNvSpPr>
            <a:spLocks noGrp="1"/>
          </p:cNvSpPr>
          <p:nvPr>
            <p:ph type="body" sz="quarter" idx="12"/>
          </p:nvPr>
        </p:nvSpPr>
        <p:spPr/>
        <p:txBody>
          <a:bodyPr>
            <a:normAutofit fontScale="85000" lnSpcReduction="20000"/>
          </a:bodyPr>
          <a:lstStyle/>
          <a:p>
            <a:r>
              <a:rPr lang="en-US" dirty="0"/>
              <a:t> The == operator is known as the equality operator; r; it checks whether its two operands are “equal</a:t>
            </a:r>
            <a:r>
              <a:rPr lang="en-US" dirty="0" smtClean="0"/>
              <a:t>”</a:t>
            </a:r>
          </a:p>
          <a:p>
            <a:pPr marL="342900" indent="-342900">
              <a:buFont typeface="Arial" panose="020B0604020202020204" pitchFamily="34" charset="0"/>
              <a:buChar char="•"/>
            </a:pPr>
            <a:r>
              <a:rPr lang="en-US" dirty="0"/>
              <a:t>If the two values have the same type, test them for strict </a:t>
            </a:r>
            <a:r>
              <a:rPr lang="en-US" dirty="0" smtClean="0"/>
              <a:t>equality. </a:t>
            </a:r>
            <a:r>
              <a:rPr lang="en-US" dirty="0"/>
              <a:t>If they are strictly equal, they are equal. If they are not strictly equal, they are not </a:t>
            </a:r>
            <a:r>
              <a:rPr lang="en-US" dirty="0" smtClean="0"/>
              <a:t>equal</a:t>
            </a:r>
          </a:p>
          <a:p>
            <a:pPr marL="342900" indent="-342900">
              <a:buFont typeface="Arial" panose="020B0604020202020204" pitchFamily="34" charset="0"/>
              <a:buChar char="•"/>
            </a:pPr>
            <a:r>
              <a:rPr lang="en-US" dirty="0" smtClean="0"/>
              <a:t>If </a:t>
            </a:r>
            <a:r>
              <a:rPr lang="en-US" dirty="0"/>
              <a:t>the two values do not have the same </a:t>
            </a:r>
            <a:r>
              <a:rPr lang="en-US" dirty="0" smtClean="0"/>
              <a:t>type: </a:t>
            </a:r>
          </a:p>
          <a:p>
            <a:pPr marL="1028683" lvl="1" indent="-342900">
              <a:buFont typeface="Arial" panose="020B0604020202020204" pitchFamily="34" charset="0"/>
              <a:buChar char="•"/>
            </a:pPr>
            <a:r>
              <a:rPr lang="en-US" dirty="0" smtClean="0"/>
              <a:t>If </a:t>
            </a:r>
            <a:r>
              <a:rPr lang="en-US" dirty="0"/>
              <a:t>one value is null and the other is undefined, they are </a:t>
            </a:r>
            <a:r>
              <a:rPr lang="en-US" dirty="0" smtClean="0"/>
              <a:t>equal</a:t>
            </a:r>
          </a:p>
          <a:p>
            <a:pPr marL="1028683" lvl="1" indent="-342900">
              <a:buFont typeface="Arial" panose="020B0604020202020204" pitchFamily="34" charset="0"/>
              <a:buChar char="•"/>
            </a:pPr>
            <a:r>
              <a:rPr lang="en-US" dirty="0" smtClean="0"/>
              <a:t>If </a:t>
            </a:r>
            <a:r>
              <a:rPr lang="en-US" dirty="0"/>
              <a:t>one value is a number and the other is a string, convert the string to a number and try the comparison again, using the converted </a:t>
            </a:r>
            <a:r>
              <a:rPr lang="en-US" dirty="0" smtClean="0"/>
              <a:t>value</a:t>
            </a:r>
          </a:p>
          <a:p>
            <a:pPr marL="1028683" lvl="1" indent="-342900">
              <a:buFont typeface="Arial" panose="020B0604020202020204" pitchFamily="34" charset="0"/>
              <a:buChar char="•"/>
            </a:pPr>
            <a:r>
              <a:rPr lang="en-US" dirty="0" smtClean="0"/>
              <a:t>If </a:t>
            </a:r>
            <a:r>
              <a:rPr lang="en-US" dirty="0"/>
              <a:t>either value is true, convert it to 1 and try the comparison again. If either value is false, convert it to 0 and try the comparison </a:t>
            </a:r>
            <a:r>
              <a:rPr lang="en-US" dirty="0" smtClean="0"/>
              <a:t>again</a:t>
            </a:r>
          </a:p>
          <a:p>
            <a:pPr marL="1028683" lvl="1" indent="-342900">
              <a:buFont typeface="Arial" panose="020B0604020202020204" pitchFamily="34" charset="0"/>
              <a:buChar char="•"/>
            </a:pPr>
            <a:r>
              <a:rPr lang="en-US" dirty="0" smtClean="0"/>
              <a:t>If </a:t>
            </a:r>
            <a:r>
              <a:rPr lang="en-US" dirty="0"/>
              <a:t>one value is an object and the other is a number or string, convert the object to a primitive </a:t>
            </a:r>
            <a:r>
              <a:rPr lang="en-US" dirty="0" smtClean="0"/>
              <a:t>and </a:t>
            </a:r>
            <a:r>
              <a:rPr lang="en-US" dirty="0"/>
              <a:t>try the comparison again. An object is converted to a primitive value by either its </a:t>
            </a:r>
            <a:r>
              <a:rPr lang="en-US" dirty="0" err="1"/>
              <a:t>toString</a:t>
            </a:r>
            <a:r>
              <a:rPr lang="en-US" dirty="0"/>
              <a:t>() method or its </a:t>
            </a:r>
            <a:r>
              <a:rPr lang="en-US" dirty="0" err="1"/>
              <a:t>valueOf</a:t>
            </a:r>
            <a:r>
              <a:rPr lang="en-US" dirty="0"/>
              <a:t>() method. The built-in classes of core JavaScript attempt </a:t>
            </a:r>
            <a:r>
              <a:rPr lang="en-US" dirty="0" err="1"/>
              <a:t>valueOf</a:t>
            </a:r>
            <a:r>
              <a:rPr lang="en-US" dirty="0"/>
              <a:t>() conversion before </a:t>
            </a:r>
            <a:r>
              <a:rPr lang="en-US" dirty="0" err="1"/>
              <a:t>toString</a:t>
            </a:r>
            <a:r>
              <a:rPr lang="en-US" dirty="0"/>
              <a:t>() conversion, except for the Date class, which performs </a:t>
            </a:r>
            <a:r>
              <a:rPr lang="en-US" dirty="0" err="1"/>
              <a:t>toString</a:t>
            </a:r>
            <a:r>
              <a:rPr lang="en-US" dirty="0"/>
              <a:t>() </a:t>
            </a:r>
            <a:r>
              <a:rPr lang="en-US" dirty="0" smtClean="0"/>
              <a:t>conversion </a:t>
            </a:r>
          </a:p>
        </p:txBody>
      </p:sp>
    </p:spTree>
    <p:extLst>
      <p:ext uri="{BB962C8B-B14F-4D97-AF65-F5344CB8AC3E}">
        <p14:creationId xmlns:p14="http://schemas.microsoft.com/office/powerpoint/2010/main" val="13334213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Conditional operators</a:t>
            </a:r>
          </a:p>
        </p:txBody>
      </p:sp>
      <p:sp>
        <p:nvSpPr>
          <p:cNvPr id="3" name="Text Placeholder 2"/>
          <p:cNvSpPr>
            <a:spLocks noGrp="1"/>
          </p:cNvSpPr>
          <p:nvPr>
            <p:ph type="body" sz="quarter" idx="12"/>
          </p:nvPr>
        </p:nvSpPr>
        <p:spPr/>
        <p:txBody>
          <a:bodyPr>
            <a:normAutofit fontScale="85000" lnSpcReduction="10000"/>
          </a:bodyPr>
          <a:lstStyle/>
          <a:p>
            <a:r>
              <a:rPr lang="en-US" dirty="0"/>
              <a:t>The comparison operators test the relative order (numerical or </a:t>
            </a:r>
            <a:r>
              <a:rPr lang="en-US" dirty="0" err="1"/>
              <a:t>alphabetics</a:t>
            </a:r>
            <a:r>
              <a:rPr lang="en-US" dirty="0"/>
              <a:t>) of their two </a:t>
            </a:r>
            <a:r>
              <a:rPr lang="en-US" dirty="0" smtClean="0"/>
              <a:t>operands</a:t>
            </a:r>
          </a:p>
          <a:p>
            <a:pPr marL="342900" indent="-342900">
              <a:buFont typeface="Arial" panose="020B0604020202020204" pitchFamily="34" charset="0"/>
              <a:buChar char="•"/>
            </a:pPr>
            <a:r>
              <a:rPr lang="en-US" dirty="0"/>
              <a:t>&lt;, &gt;, &lt;=, &gt;=</a:t>
            </a:r>
          </a:p>
          <a:p>
            <a:pPr marL="342900" indent="-342900">
              <a:buFont typeface="Arial" panose="020B0604020202020204" pitchFamily="34" charset="0"/>
              <a:buChar char="•"/>
            </a:pPr>
            <a:r>
              <a:rPr lang="en-US" dirty="0"/>
              <a:t>The operands of these comparison operators may be of any </a:t>
            </a:r>
            <a:r>
              <a:rPr lang="en-US" dirty="0" smtClean="0"/>
              <a:t>type</a:t>
            </a:r>
          </a:p>
          <a:p>
            <a:pPr marL="342900" indent="-342900">
              <a:buFont typeface="Arial" panose="020B0604020202020204" pitchFamily="34" charset="0"/>
              <a:buChar char="•"/>
            </a:pPr>
            <a:r>
              <a:rPr lang="en-US" dirty="0"/>
              <a:t>Comparison can be performed only on numbers and </a:t>
            </a:r>
            <a:r>
              <a:rPr lang="en-US" dirty="0" smtClean="0"/>
              <a:t>strings</a:t>
            </a:r>
          </a:p>
          <a:p>
            <a:pPr marL="1028683" lvl="1" indent="-342900">
              <a:buFont typeface="Arial" panose="020B0604020202020204" pitchFamily="34" charset="0"/>
              <a:buChar char="•"/>
            </a:pPr>
            <a:r>
              <a:rPr lang="en-US" dirty="0"/>
              <a:t>If either operand evaluates to an object, that object is converted to a primitive </a:t>
            </a:r>
            <a:r>
              <a:rPr lang="en-US" dirty="0" smtClean="0"/>
              <a:t>value</a:t>
            </a:r>
          </a:p>
          <a:p>
            <a:pPr marL="1028683" lvl="1" indent="-342900">
              <a:buFont typeface="Arial" panose="020B0604020202020204" pitchFamily="34" charset="0"/>
              <a:buChar char="•"/>
            </a:pPr>
            <a:r>
              <a:rPr lang="en-US" dirty="0"/>
              <a:t>If, after any required object-to-primitive conversion, both operands are strings, the two strings are compared, using alphabetical </a:t>
            </a:r>
            <a:r>
              <a:rPr lang="en-US" dirty="0" smtClean="0"/>
              <a:t>order</a:t>
            </a:r>
          </a:p>
          <a:p>
            <a:pPr marL="1028683" lvl="1" indent="-342900">
              <a:buFont typeface="Arial" panose="020B0604020202020204" pitchFamily="34" charset="0"/>
              <a:buChar char="•"/>
            </a:pPr>
            <a:r>
              <a:rPr lang="en-US" dirty="0"/>
              <a:t>If</a:t>
            </a:r>
            <a:r>
              <a:rPr lang="en-US" dirty="0" smtClean="0"/>
              <a:t>, after conversion, </a:t>
            </a:r>
            <a:r>
              <a:rPr lang="en-US" dirty="0"/>
              <a:t>at least one operand is not a string, both operands are converted to numbers and compared numerically. 0 and -0 are considered equal. Infinity is larger than any number other than itself, and -Infinity is smaller than any number other than itself. If either operand is (or converts to) </a:t>
            </a:r>
            <a:r>
              <a:rPr lang="en-US" dirty="0" err="1"/>
              <a:t>NaN</a:t>
            </a:r>
            <a:r>
              <a:rPr lang="en-US" dirty="0"/>
              <a:t>, then the comparison operator always returns false.</a:t>
            </a:r>
          </a:p>
          <a:p>
            <a:pPr marL="1028683"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6850654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operators</a:t>
            </a:r>
          </a:p>
        </p:txBody>
      </p:sp>
      <p:sp>
        <p:nvSpPr>
          <p:cNvPr id="6" name="Content Placeholder 5"/>
          <p:cNvSpPr>
            <a:spLocks noGrp="1"/>
          </p:cNvSpPr>
          <p:nvPr>
            <p:ph sz="quarter" idx="11"/>
          </p:nvPr>
        </p:nvSpPr>
        <p:spPr/>
        <p:txBody>
          <a:bodyPr/>
          <a:lstStyle/>
          <a:p>
            <a:pPr marL="0" indent="0">
              <a:buNone/>
            </a:pPr>
            <a:r>
              <a:rPr lang="en-US" dirty="0"/>
              <a:t>The </a:t>
            </a:r>
            <a:r>
              <a:rPr lang="en-US" dirty="0">
                <a:solidFill>
                  <a:schemeClr val="accent5"/>
                </a:solidFill>
              </a:rPr>
              <a:t>in</a:t>
            </a:r>
            <a:r>
              <a:rPr lang="en-US" dirty="0"/>
              <a:t> operator expects a left-side operand that is or can be converted to a string. It expects a right-side operand that is an object. It evaluates to true if the left-side value is the name of a property of the right-side </a:t>
            </a:r>
            <a:r>
              <a:rPr lang="en-US" dirty="0" smtClean="0"/>
              <a:t>object</a:t>
            </a:r>
            <a:endParaRPr lang="en-US" dirty="0"/>
          </a:p>
          <a:p>
            <a:pPr marL="0" indent="0">
              <a:buNone/>
            </a:pPr>
            <a:endParaRPr lang="en-US" dirty="0"/>
          </a:p>
        </p:txBody>
      </p:sp>
      <p:sp>
        <p:nvSpPr>
          <p:cNvPr id="3" name="Text Placeholder 2"/>
          <p:cNvSpPr>
            <a:spLocks noGrp="1"/>
          </p:cNvSpPr>
          <p:nvPr>
            <p:ph type="body" sz="quarter" idx="12"/>
          </p:nvPr>
        </p:nvSpPr>
        <p:spPr/>
        <p:txBody>
          <a:bodyPr/>
          <a:lstStyle/>
          <a:p>
            <a:r>
              <a:rPr lang="en-US" dirty="0"/>
              <a:t>The in </a:t>
            </a:r>
            <a:r>
              <a:rPr lang="en-US" dirty="0" smtClean="0"/>
              <a:t>operator</a:t>
            </a:r>
            <a:endParaRPr lang="en-US" dirty="0"/>
          </a:p>
        </p:txBody>
      </p:sp>
      <p:sp>
        <p:nvSpPr>
          <p:cNvPr id="4" name="Rectangle 1"/>
          <p:cNvSpPr>
            <a:spLocks noChangeArrowheads="1"/>
          </p:cNvSpPr>
          <p:nvPr/>
        </p:nvSpPr>
        <p:spPr bwMode="auto">
          <a:xfrm>
            <a:off x="286944" y="3426431"/>
            <a:ext cx="829392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point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Define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"x"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point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named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"z"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point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"z"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toString</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point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inherits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toString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method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data</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7</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8</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9</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0, 1,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"0"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data</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"0"</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data</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numbers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converted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strings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data</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30158800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Conditional operators</a:t>
            </a:r>
          </a:p>
        </p:txBody>
      </p:sp>
      <p:sp>
        <p:nvSpPr>
          <p:cNvPr id="5" name="Content Placeholder 4"/>
          <p:cNvSpPr>
            <a:spLocks noGrp="1"/>
          </p:cNvSpPr>
          <p:nvPr>
            <p:ph sz="quarter" idx="11"/>
          </p:nvPr>
        </p:nvSpPr>
        <p:spPr/>
        <p:txBody>
          <a:bodyPr/>
          <a:lstStyle/>
          <a:p>
            <a:pPr marL="0" indent="0">
              <a:buNone/>
            </a:pPr>
            <a:r>
              <a:rPr lang="en-US" dirty="0"/>
              <a:t>The </a:t>
            </a:r>
            <a:r>
              <a:rPr lang="en-US" dirty="0" err="1">
                <a:solidFill>
                  <a:schemeClr val="accent5"/>
                </a:solidFill>
              </a:rPr>
              <a:t>instanceof</a:t>
            </a:r>
            <a:r>
              <a:rPr lang="en-US" dirty="0">
                <a:solidFill>
                  <a:schemeClr val="accent5"/>
                </a:solidFill>
              </a:rPr>
              <a:t> </a:t>
            </a:r>
            <a:r>
              <a:rPr lang="en-US" dirty="0"/>
              <a:t>operator expects a left-side operand that is an object and a right-side operand that identifies a class of objects. The operator evaluates to true if the left-side object is an instance of the right-side class and evaluates to false otherwise. </a:t>
            </a:r>
            <a:r>
              <a:rPr lang="en-US" dirty="0" smtClean="0"/>
              <a:t>Thus</a:t>
            </a:r>
            <a:r>
              <a:rPr lang="en-US" dirty="0"/>
              <a:t>, the right-side operand of </a:t>
            </a:r>
            <a:r>
              <a:rPr lang="en-US" dirty="0" err="1"/>
              <a:t>instanceof</a:t>
            </a:r>
            <a:r>
              <a:rPr lang="en-US" dirty="0"/>
              <a:t> should be a </a:t>
            </a:r>
            <a:r>
              <a:rPr lang="en-US" dirty="0" smtClean="0"/>
              <a:t>function</a:t>
            </a:r>
            <a:endParaRPr lang="en-US" dirty="0"/>
          </a:p>
        </p:txBody>
      </p:sp>
      <p:sp>
        <p:nvSpPr>
          <p:cNvPr id="6" name="Text Placeholder 5"/>
          <p:cNvSpPr>
            <a:spLocks noGrp="1"/>
          </p:cNvSpPr>
          <p:nvPr>
            <p:ph type="body" sz="quarter" idx="12"/>
          </p:nvPr>
        </p:nvSpPr>
        <p:spPr/>
        <p:txBody>
          <a:bodyPr/>
          <a:lstStyle/>
          <a:p>
            <a:r>
              <a:rPr lang="en-US" dirty="0"/>
              <a:t>The </a:t>
            </a:r>
            <a:r>
              <a:rPr lang="en-US" dirty="0" err="1"/>
              <a:t>instanceof</a:t>
            </a:r>
            <a:r>
              <a:rPr lang="en-US" dirty="0"/>
              <a:t> Operator</a:t>
            </a:r>
          </a:p>
        </p:txBody>
      </p:sp>
      <p:sp>
        <p:nvSpPr>
          <p:cNvPr id="7" name="Rectangle 1"/>
          <p:cNvSpPr>
            <a:spLocks noChangeArrowheads="1"/>
          </p:cNvSpPr>
          <p:nvPr/>
        </p:nvSpPr>
        <p:spPr bwMode="auto">
          <a:xfrm>
            <a:off x="289512" y="4199712"/>
            <a:ext cx="859089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d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Date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constructor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d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instanceof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Date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Evaluates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d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d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instanceof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Object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Evaluates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instances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d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instanceof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Number</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Evaluates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d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Number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literal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syntax</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instanceof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Array</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Evaluates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instanceof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Object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Evaluates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instanceof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RegExp</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Evaluates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regular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expressions</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18597072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String operators</a:t>
            </a:r>
          </a:p>
        </p:txBody>
      </p:sp>
      <p:sp>
        <p:nvSpPr>
          <p:cNvPr id="5" name="Content Placeholder 4"/>
          <p:cNvSpPr>
            <a:spLocks noGrp="1"/>
          </p:cNvSpPr>
          <p:nvPr>
            <p:ph sz="quarter" idx="11"/>
          </p:nvPr>
        </p:nvSpPr>
        <p:spPr/>
        <p:txBody>
          <a:bodyPr/>
          <a:lstStyle/>
          <a:p>
            <a:r>
              <a:rPr lang="en-US" dirty="0" smtClean="0"/>
              <a:t>The + operator </a:t>
            </a:r>
            <a:r>
              <a:rPr lang="en-US" dirty="0"/>
              <a:t>concatenates string operands</a:t>
            </a:r>
          </a:p>
          <a:p>
            <a:r>
              <a:rPr lang="en-US" dirty="0"/>
              <a:t> The &lt;, &gt;, &lt;=, &gt;= operators </a:t>
            </a:r>
            <a:r>
              <a:rPr lang="en-US" dirty="0" smtClean="0"/>
              <a:t>compare strings </a:t>
            </a:r>
            <a:r>
              <a:rPr lang="en-US" dirty="0"/>
              <a:t>using alphabetical order</a:t>
            </a:r>
          </a:p>
          <a:p>
            <a:endParaRPr lang="en-US" dirty="0" smtClean="0"/>
          </a:p>
          <a:p>
            <a:endParaRPr lang="en-US" dirty="0"/>
          </a:p>
        </p:txBody>
      </p:sp>
    </p:spTree>
    <p:extLst>
      <p:ext uri="{BB962C8B-B14F-4D97-AF65-F5344CB8AC3E}">
        <p14:creationId xmlns:p14="http://schemas.microsoft.com/office/powerpoint/2010/main" val="378710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Logical operators</a:t>
            </a:r>
          </a:p>
        </p:txBody>
      </p:sp>
      <p:sp>
        <p:nvSpPr>
          <p:cNvPr id="4" name="Content Placeholder 3"/>
          <p:cNvSpPr>
            <a:spLocks noGrp="1"/>
          </p:cNvSpPr>
          <p:nvPr>
            <p:ph sz="quarter" idx="11"/>
          </p:nvPr>
        </p:nvSpPr>
        <p:spPr/>
        <p:txBody>
          <a:bodyPr/>
          <a:lstStyle/>
          <a:p>
            <a:pPr marL="0" indent="0">
              <a:buNone/>
            </a:pPr>
            <a:r>
              <a:rPr lang="en-US" dirty="0" smtClean="0"/>
              <a:t>This operator starts by evaluating its first operand, the expression on its left. If the value on the left is </a:t>
            </a:r>
            <a:r>
              <a:rPr lang="en-US" dirty="0" err="1" smtClean="0"/>
              <a:t>falsy</a:t>
            </a:r>
            <a:r>
              <a:rPr lang="en-US" dirty="0" smtClean="0"/>
              <a:t>, the value of the entire expression must also be </a:t>
            </a:r>
            <a:r>
              <a:rPr lang="en-US" dirty="0" err="1" smtClean="0"/>
              <a:t>falsy</a:t>
            </a:r>
            <a:r>
              <a:rPr lang="en-US" dirty="0" smtClean="0"/>
              <a:t>, so &amp;&amp; simply returns the value on the left and does not even evaluate the expression on the right</a:t>
            </a:r>
            <a:endParaRPr lang="en-US" dirty="0"/>
          </a:p>
        </p:txBody>
      </p:sp>
      <p:sp>
        <p:nvSpPr>
          <p:cNvPr id="5" name="Text Placeholder 4"/>
          <p:cNvSpPr>
            <a:spLocks noGrp="1"/>
          </p:cNvSpPr>
          <p:nvPr>
            <p:ph type="body" sz="quarter" idx="12"/>
          </p:nvPr>
        </p:nvSpPr>
        <p:spPr/>
        <p:txBody>
          <a:bodyPr/>
          <a:lstStyle/>
          <a:p>
            <a:pPr fontAlgn="base"/>
            <a:r>
              <a:rPr lang="en-US" dirty="0"/>
              <a:t>Logical AND (&amp;&amp;)</a:t>
            </a:r>
          </a:p>
        </p:txBody>
      </p:sp>
      <p:sp>
        <p:nvSpPr>
          <p:cNvPr id="6" name="Rectangle 1"/>
          <p:cNvSpPr>
            <a:spLocks noChangeArrowheads="1"/>
          </p:cNvSpPr>
          <p:nvPr/>
        </p:nvSpPr>
        <p:spPr bwMode="auto">
          <a:xfrm>
            <a:off x="381000" y="3691189"/>
            <a:ext cx="83820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p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null</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&amp;&amp;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x</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1: o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truthy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value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o.x</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p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&amp;&amp;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p</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x</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p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evaluate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p.x</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7" name="Rectangle 2"/>
          <p:cNvSpPr>
            <a:spLocks noChangeArrowheads="1"/>
          </p:cNvSpPr>
          <p:nvPr/>
        </p:nvSpPr>
        <p:spPr bwMode="auto">
          <a:xfrm>
            <a:off x="414391" y="4942431"/>
            <a:ext cx="70104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b</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stop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Invoke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stop</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only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 b</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b</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&amp;&amp;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stop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same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thing</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4113298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WEB-007 JavaScript</a:t>
            </a:r>
            <a:endParaRPr lang="ru-RU" dirty="0"/>
          </a:p>
        </p:txBody>
      </p:sp>
      <p:sp>
        <p:nvSpPr>
          <p:cNvPr id="14" name="Text Placeholder 13"/>
          <p:cNvSpPr>
            <a:spLocks noGrp="1"/>
          </p:cNvSpPr>
          <p:nvPr>
            <p:ph type="body" sz="quarter" idx="10"/>
          </p:nvPr>
        </p:nvSpPr>
        <p:spPr/>
        <p:txBody>
          <a:bodyPr/>
          <a:lstStyle/>
          <a:p>
            <a:r>
              <a:rPr lang="en-US" dirty="0"/>
              <a:t>Operators</a:t>
            </a:r>
            <a:endParaRPr lang="ru-RU" dirty="0"/>
          </a:p>
        </p:txBody>
      </p:sp>
      <p:sp>
        <p:nvSpPr>
          <p:cNvPr id="15" name="Text Placeholder 14"/>
          <p:cNvSpPr>
            <a:spLocks noGrp="1"/>
          </p:cNvSpPr>
          <p:nvPr>
            <p:ph type="body" sz="quarter" idx="11"/>
          </p:nvPr>
        </p:nvSpPr>
        <p:spPr/>
        <p:txBody>
          <a:bodyPr>
            <a:normAutofit/>
          </a:bodyPr>
          <a:lstStyle/>
          <a:p>
            <a:r>
              <a:rPr lang="en-US" sz="1400" dirty="0" smtClean="0"/>
              <a:t>ver. 1.0</a:t>
            </a:r>
            <a:endParaRPr lang="ru-RU" sz="1400" dirty="0"/>
          </a:p>
        </p:txBody>
      </p:sp>
    </p:spTree>
    <p:extLst>
      <p:ext uri="{BB962C8B-B14F-4D97-AF65-F5344CB8AC3E}">
        <p14:creationId xmlns:p14="http://schemas.microsoft.com/office/powerpoint/2010/main" val="28151899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Logical operators</a:t>
            </a:r>
          </a:p>
        </p:txBody>
      </p:sp>
      <p:sp>
        <p:nvSpPr>
          <p:cNvPr id="4" name="Content Placeholder 3"/>
          <p:cNvSpPr>
            <a:spLocks noGrp="1"/>
          </p:cNvSpPr>
          <p:nvPr>
            <p:ph sz="quarter" idx="11"/>
          </p:nvPr>
        </p:nvSpPr>
        <p:spPr/>
        <p:txBody>
          <a:bodyPr/>
          <a:lstStyle/>
          <a:p>
            <a:pPr marL="0" indent="0">
              <a:buNone/>
            </a:pPr>
            <a:r>
              <a:rPr lang="en-US" dirty="0" smtClean="0"/>
              <a:t>This</a:t>
            </a:r>
            <a:r>
              <a:rPr lang="en-US" dirty="0"/>
              <a:t> operator performs the Boolean OR operation on its two operands. If one or both operands is </a:t>
            </a:r>
            <a:r>
              <a:rPr lang="en-US" dirty="0" err="1"/>
              <a:t>truthy</a:t>
            </a:r>
            <a:r>
              <a:rPr lang="en-US" dirty="0"/>
              <a:t>, it returns a </a:t>
            </a:r>
            <a:r>
              <a:rPr lang="en-US" dirty="0" err="1"/>
              <a:t>truthy</a:t>
            </a:r>
            <a:r>
              <a:rPr lang="en-US" dirty="0"/>
              <a:t> value. If both operands are </a:t>
            </a:r>
            <a:r>
              <a:rPr lang="en-US" dirty="0" err="1"/>
              <a:t>falsy</a:t>
            </a:r>
            <a:r>
              <a:rPr lang="en-US" dirty="0"/>
              <a:t>, it returns a </a:t>
            </a:r>
            <a:r>
              <a:rPr lang="en-US" dirty="0" err="1"/>
              <a:t>falsy</a:t>
            </a:r>
            <a:r>
              <a:rPr lang="en-US" dirty="0"/>
              <a:t> </a:t>
            </a:r>
            <a:r>
              <a:rPr lang="en-US" dirty="0" smtClean="0"/>
              <a:t>value.</a:t>
            </a:r>
            <a:endParaRPr lang="en-US" dirty="0"/>
          </a:p>
        </p:txBody>
      </p:sp>
      <p:sp>
        <p:nvSpPr>
          <p:cNvPr id="5" name="Text Placeholder 4"/>
          <p:cNvSpPr>
            <a:spLocks noGrp="1"/>
          </p:cNvSpPr>
          <p:nvPr>
            <p:ph type="body" sz="quarter" idx="12"/>
          </p:nvPr>
        </p:nvSpPr>
        <p:spPr/>
        <p:txBody>
          <a:bodyPr/>
          <a:lstStyle/>
          <a:p>
            <a:pPr fontAlgn="base"/>
            <a:r>
              <a:rPr lang="en-US" dirty="0"/>
              <a:t>Logical OR (||)</a:t>
            </a:r>
          </a:p>
        </p:txBody>
      </p:sp>
      <p:sp>
        <p:nvSpPr>
          <p:cNvPr id="3" name="Rectangle 1"/>
          <p:cNvSpPr>
            <a:spLocks noChangeArrowheads="1"/>
          </p:cNvSpPr>
          <p:nvPr/>
        </p:nvSpPr>
        <p:spPr bwMode="auto">
          <a:xfrm>
            <a:off x="286919" y="3429000"/>
            <a:ext cx="85344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max_width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defined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Otherwise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look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value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preferences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defined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hard-coded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constant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max</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max_width</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preferences.max_width</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500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75527738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Logical operators</a:t>
            </a:r>
          </a:p>
        </p:txBody>
      </p:sp>
      <p:sp>
        <p:nvSpPr>
          <p:cNvPr id="4" name="Content Placeholder 3"/>
          <p:cNvSpPr>
            <a:spLocks noGrp="1"/>
          </p:cNvSpPr>
          <p:nvPr>
            <p:ph sz="quarter" idx="11"/>
          </p:nvPr>
        </p:nvSpPr>
        <p:spPr/>
        <p:txBody>
          <a:bodyPr/>
          <a:lstStyle/>
          <a:p>
            <a:pPr marL="0" indent="0">
              <a:buNone/>
            </a:pPr>
            <a:r>
              <a:rPr lang="en-US" dirty="0" smtClean="0"/>
              <a:t>This</a:t>
            </a:r>
            <a:r>
              <a:rPr lang="en-US" dirty="0"/>
              <a:t> operator </a:t>
            </a:r>
            <a:r>
              <a:rPr lang="en-US" dirty="0" smtClean="0"/>
              <a:t>invert </a:t>
            </a:r>
            <a:r>
              <a:rPr lang="en-US" dirty="0"/>
              <a:t>the </a:t>
            </a:r>
            <a:r>
              <a:rPr lang="en-US" dirty="0" err="1"/>
              <a:t>boolean</a:t>
            </a:r>
            <a:r>
              <a:rPr lang="en-US" dirty="0"/>
              <a:t> value of its operand. For example, if x is </a:t>
            </a:r>
            <a:r>
              <a:rPr lang="en-US" dirty="0" err="1"/>
              <a:t>truthy</a:t>
            </a:r>
            <a:r>
              <a:rPr lang="en-US" dirty="0"/>
              <a:t> !x evaluates to false. If x is </a:t>
            </a:r>
            <a:r>
              <a:rPr lang="en-US" dirty="0" err="1"/>
              <a:t>falsy</a:t>
            </a:r>
            <a:r>
              <a:rPr lang="en-US" dirty="0"/>
              <a:t>, then !x is true</a:t>
            </a:r>
            <a:r>
              <a:rPr lang="en-US" dirty="0" smtClean="0"/>
              <a:t>.</a:t>
            </a:r>
          </a:p>
          <a:p>
            <a:pPr marL="0" indent="0">
              <a:buNone/>
            </a:pPr>
            <a:r>
              <a:rPr lang="en-US" dirty="0"/>
              <a:t>This operator</a:t>
            </a:r>
            <a:r>
              <a:rPr lang="en-US" dirty="0" smtClean="0"/>
              <a:t> can convert </a:t>
            </a:r>
            <a:r>
              <a:rPr lang="en-US" dirty="0"/>
              <a:t>any value x to its equivalent </a:t>
            </a:r>
            <a:r>
              <a:rPr lang="en-US" dirty="0" err="1"/>
              <a:t>boolean</a:t>
            </a:r>
            <a:r>
              <a:rPr lang="en-US" dirty="0"/>
              <a:t> value by applying </a:t>
            </a:r>
            <a:r>
              <a:rPr lang="en-US" dirty="0" smtClean="0"/>
              <a:t>it twice</a:t>
            </a:r>
            <a:r>
              <a:rPr lang="en-US" dirty="0"/>
              <a:t>: </a:t>
            </a:r>
          </a:p>
        </p:txBody>
      </p:sp>
      <p:sp>
        <p:nvSpPr>
          <p:cNvPr id="5" name="Text Placeholder 4"/>
          <p:cNvSpPr>
            <a:spLocks noGrp="1"/>
          </p:cNvSpPr>
          <p:nvPr>
            <p:ph type="body" sz="quarter" idx="12"/>
          </p:nvPr>
        </p:nvSpPr>
        <p:spPr/>
        <p:txBody>
          <a:bodyPr/>
          <a:lstStyle/>
          <a:p>
            <a:pPr fontAlgn="base"/>
            <a:r>
              <a:rPr lang="en-US" dirty="0"/>
              <a:t>Logical NOT </a:t>
            </a:r>
            <a:r>
              <a:rPr lang="en-US" dirty="0" smtClean="0"/>
              <a:t>(!)</a:t>
            </a:r>
            <a:endParaRPr lang="en-US" dirty="0"/>
          </a:p>
        </p:txBody>
      </p:sp>
      <p:sp>
        <p:nvSpPr>
          <p:cNvPr id="8" name="Rectangle 3"/>
          <p:cNvSpPr>
            <a:spLocks noChangeArrowheads="1"/>
          </p:cNvSpPr>
          <p:nvPr/>
        </p:nvSpPr>
        <p:spPr bwMode="auto">
          <a:xfrm>
            <a:off x="2438400" y="3297148"/>
            <a:ext cx="55496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9689543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US" dirty="0"/>
              <a:t>Bitwise Operators</a:t>
            </a:r>
          </a:p>
        </p:txBody>
      </p:sp>
      <p:sp>
        <p:nvSpPr>
          <p:cNvPr id="6" name="Content Placeholder 5"/>
          <p:cNvSpPr>
            <a:spLocks noGrp="1"/>
          </p:cNvSpPr>
          <p:nvPr>
            <p:ph sz="quarter" idx="11"/>
          </p:nvPr>
        </p:nvSpPr>
        <p:spPr/>
        <p:txBody>
          <a:bodyPr>
            <a:normAutofit lnSpcReduction="10000"/>
          </a:bodyPr>
          <a:lstStyle/>
          <a:p>
            <a:pPr>
              <a:buFont typeface="Arial" panose="020B0604020202020204" pitchFamily="34" charset="0"/>
              <a:buChar char="•"/>
            </a:pPr>
            <a:r>
              <a:rPr lang="ru-RU" dirty="0"/>
              <a:t>AND (&amp;)</a:t>
            </a:r>
          </a:p>
          <a:p>
            <a:pPr>
              <a:buFont typeface="Arial" panose="020B0604020202020204" pitchFamily="34" charset="0"/>
              <a:buChar char="•"/>
            </a:pPr>
            <a:r>
              <a:rPr lang="ru-RU" dirty="0"/>
              <a:t>OR (|)</a:t>
            </a:r>
          </a:p>
          <a:p>
            <a:pPr>
              <a:buFont typeface="Arial" panose="020B0604020202020204" pitchFamily="34" charset="0"/>
              <a:buChar char="•"/>
            </a:pPr>
            <a:r>
              <a:rPr lang="ru-RU" dirty="0"/>
              <a:t>XOR (^)</a:t>
            </a:r>
          </a:p>
          <a:p>
            <a:pPr>
              <a:buFont typeface="Arial" panose="020B0604020202020204" pitchFamily="34" charset="0"/>
              <a:buChar char="•"/>
            </a:pPr>
            <a:r>
              <a:rPr lang="ru-RU" dirty="0"/>
              <a:t>NOT(~)</a:t>
            </a:r>
          </a:p>
          <a:p>
            <a:pPr>
              <a:buFont typeface="Arial" panose="020B0604020202020204" pitchFamily="34" charset="0"/>
              <a:buChar char="•"/>
            </a:pPr>
            <a:r>
              <a:rPr lang="en-US" dirty="0"/>
              <a:t>Shift left</a:t>
            </a:r>
            <a:r>
              <a:rPr lang="ru-RU" dirty="0" smtClean="0"/>
              <a:t> </a:t>
            </a:r>
            <a:r>
              <a:rPr lang="ru-RU" dirty="0"/>
              <a:t>(&lt;&lt;)</a:t>
            </a:r>
          </a:p>
          <a:p>
            <a:pPr>
              <a:buFont typeface="Arial" panose="020B0604020202020204" pitchFamily="34" charset="0"/>
              <a:buChar char="•"/>
            </a:pPr>
            <a:r>
              <a:rPr lang="en-US" dirty="0"/>
              <a:t>Shift right with sign</a:t>
            </a:r>
            <a:r>
              <a:rPr lang="ru-RU" dirty="0" smtClean="0"/>
              <a:t> </a:t>
            </a:r>
            <a:r>
              <a:rPr lang="ru-RU" dirty="0"/>
              <a:t>(&gt;&gt;)</a:t>
            </a:r>
          </a:p>
          <a:p>
            <a:pPr>
              <a:buFont typeface="Arial" panose="020B0604020202020204" pitchFamily="34" charset="0"/>
              <a:buChar char="•"/>
            </a:pPr>
            <a:r>
              <a:rPr lang="en-US" dirty="0"/>
              <a:t>Shift right </a:t>
            </a:r>
            <a:r>
              <a:rPr lang="en-US" dirty="0" smtClean="0"/>
              <a:t>with zero fill</a:t>
            </a:r>
            <a:r>
              <a:rPr lang="ru-RU" dirty="0" smtClean="0"/>
              <a:t> </a:t>
            </a:r>
            <a:r>
              <a:rPr lang="ru-RU" dirty="0"/>
              <a:t>(&gt;&gt;&gt;)</a:t>
            </a:r>
          </a:p>
          <a:p>
            <a:pPr marL="0" indent="0">
              <a:buNone/>
            </a:pPr>
            <a:r>
              <a:rPr lang="en-US" dirty="0"/>
              <a:t>The bitwise operators expect integer operands and behave as if those values were represented as 32-bit </a:t>
            </a:r>
            <a:r>
              <a:rPr lang="en-US" dirty="0" smtClean="0"/>
              <a:t>integers (</a:t>
            </a:r>
            <a:r>
              <a:rPr lang="en-US" dirty="0"/>
              <a:t>dropping any fractional part and any bits beyond the </a:t>
            </a:r>
            <a:r>
              <a:rPr lang="en-US" dirty="0" smtClean="0"/>
              <a:t>32</a:t>
            </a:r>
            <a:r>
              <a:rPr lang="en-US" baseline="30000" dirty="0" smtClean="0"/>
              <a:t>nd</a:t>
            </a:r>
            <a:r>
              <a:rPr lang="en-US" dirty="0" smtClean="0"/>
              <a:t>)</a:t>
            </a:r>
            <a:endParaRPr lang="en-US" dirty="0"/>
          </a:p>
        </p:txBody>
      </p:sp>
    </p:spTree>
    <p:extLst>
      <p:ext uri="{BB962C8B-B14F-4D97-AF65-F5344CB8AC3E}">
        <p14:creationId xmlns:p14="http://schemas.microsoft.com/office/powerpoint/2010/main" val="5304848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342900" indent="-342900"/>
            <a:r>
              <a:rPr lang="en-US" dirty="0"/>
              <a:t>Assignment operator</a:t>
            </a:r>
          </a:p>
        </p:txBody>
      </p:sp>
      <p:sp>
        <p:nvSpPr>
          <p:cNvPr id="6" name="Content Placeholder 5"/>
          <p:cNvSpPr>
            <a:spLocks noGrp="1"/>
          </p:cNvSpPr>
          <p:nvPr>
            <p:ph sz="quarter" idx="11"/>
          </p:nvPr>
        </p:nvSpPr>
        <p:spPr/>
        <p:txBody>
          <a:bodyPr>
            <a:normAutofit/>
          </a:bodyPr>
          <a:lstStyle/>
          <a:p>
            <a:pPr>
              <a:buFont typeface="Arial" panose="020B0604020202020204" pitchFamily="34" charset="0"/>
              <a:buChar char="•"/>
            </a:pPr>
            <a:r>
              <a:rPr lang="en-US" dirty="0" smtClean="0"/>
              <a:t>Left-side </a:t>
            </a:r>
            <a:r>
              <a:rPr lang="en-US" dirty="0"/>
              <a:t>operand to be an </a:t>
            </a:r>
            <a:r>
              <a:rPr lang="en-US" dirty="0" err="1"/>
              <a:t>lvalue</a:t>
            </a:r>
            <a:r>
              <a:rPr lang="en-US" dirty="0"/>
              <a:t>: a variable or object property (or array element</a:t>
            </a:r>
            <a:r>
              <a:rPr lang="en-US" dirty="0" smtClean="0"/>
              <a:t>)</a:t>
            </a:r>
          </a:p>
          <a:p>
            <a:pPr>
              <a:buFont typeface="Arial" panose="020B0604020202020204" pitchFamily="34" charset="0"/>
              <a:buChar char="•"/>
            </a:pPr>
            <a:r>
              <a:rPr lang="en-US" dirty="0" smtClean="0"/>
              <a:t>Right-side</a:t>
            </a:r>
            <a:r>
              <a:rPr lang="en-US" dirty="0"/>
              <a:t> operand to be an arbitrary value of any </a:t>
            </a:r>
            <a:r>
              <a:rPr lang="en-US" dirty="0" smtClean="0"/>
              <a:t>type</a:t>
            </a:r>
          </a:p>
          <a:p>
            <a:pPr>
              <a:buFont typeface="Arial" panose="020B0604020202020204" pitchFamily="34" charset="0"/>
              <a:buChar char="•"/>
            </a:pPr>
            <a:r>
              <a:rPr lang="en-US" dirty="0"/>
              <a:t>The assignment operator has right-to-left associativity, which means that when multiple assignment operators appear in an expression, they are evaluated from right to </a:t>
            </a:r>
            <a:r>
              <a:rPr lang="en-US" dirty="0" smtClean="0"/>
              <a:t>left</a:t>
            </a:r>
            <a:endParaRPr lang="en-US" dirty="0"/>
          </a:p>
        </p:txBody>
      </p:sp>
      <p:sp>
        <p:nvSpPr>
          <p:cNvPr id="2" name="Rectangle 1"/>
          <p:cNvSpPr>
            <a:spLocks noChangeArrowheads="1"/>
          </p:cNvSpPr>
          <p:nvPr/>
        </p:nvSpPr>
        <p:spPr bwMode="auto">
          <a:xfrm>
            <a:off x="685800" y="4260394"/>
            <a:ext cx="75438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j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k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Initialize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variables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0</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30826446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Miscellaneous Operators</a:t>
            </a:r>
          </a:p>
        </p:txBody>
      </p:sp>
      <p:sp>
        <p:nvSpPr>
          <p:cNvPr id="4" name="Content Placeholder 3"/>
          <p:cNvSpPr>
            <a:spLocks noGrp="1"/>
          </p:cNvSpPr>
          <p:nvPr>
            <p:ph sz="quarter" idx="11"/>
          </p:nvPr>
        </p:nvSpPr>
        <p:spPr/>
        <p:txBody>
          <a:bodyPr/>
          <a:lstStyle/>
          <a:p>
            <a:pPr marL="0" indent="0">
              <a:buNone/>
            </a:pPr>
            <a:endParaRPr lang="en-US" dirty="0"/>
          </a:p>
          <a:p>
            <a:pPr>
              <a:buFont typeface="Arial" panose="020B0604020202020204" pitchFamily="34" charset="0"/>
              <a:buChar char="•"/>
            </a:pPr>
            <a:r>
              <a:rPr lang="en-US" dirty="0" smtClean="0"/>
              <a:t>The </a:t>
            </a:r>
            <a:r>
              <a:rPr lang="en-US" dirty="0"/>
              <a:t>first operand is evaluated and interpreted as a </a:t>
            </a:r>
            <a:r>
              <a:rPr lang="en-US" dirty="0" err="1" smtClean="0"/>
              <a:t>boolean</a:t>
            </a:r>
            <a:endParaRPr lang="en-US" dirty="0" smtClean="0"/>
          </a:p>
          <a:p>
            <a:pPr>
              <a:buFont typeface="Arial" panose="020B0604020202020204" pitchFamily="34" charset="0"/>
              <a:buChar char="•"/>
            </a:pPr>
            <a:r>
              <a:rPr lang="en-US" dirty="0" smtClean="0"/>
              <a:t>If </a:t>
            </a:r>
            <a:r>
              <a:rPr lang="en-US" dirty="0"/>
              <a:t>the value of the first operand is </a:t>
            </a:r>
            <a:r>
              <a:rPr lang="en-US" dirty="0" err="1"/>
              <a:t>truthy</a:t>
            </a:r>
            <a:r>
              <a:rPr lang="en-US" dirty="0"/>
              <a:t>, then the second operand is evaluated, and its value is </a:t>
            </a:r>
            <a:r>
              <a:rPr lang="en-US" dirty="0" smtClean="0"/>
              <a:t>returned</a:t>
            </a:r>
          </a:p>
          <a:p>
            <a:pPr>
              <a:buFont typeface="Arial" panose="020B0604020202020204" pitchFamily="34" charset="0"/>
              <a:buChar char="•"/>
            </a:pPr>
            <a:r>
              <a:rPr lang="en-US" dirty="0" smtClean="0"/>
              <a:t>Otherwise</a:t>
            </a:r>
            <a:r>
              <a:rPr lang="en-US" dirty="0"/>
              <a:t>, if the first operand is </a:t>
            </a:r>
            <a:r>
              <a:rPr lang="en-US" dirty="0" err="1"/>
              <a:t>falsy</a:t>
            </a:r>
            <a:r>
              <a:rPr lang="en-US" dirty="0"/>
              <a:t>, then the third operand is evaluated and its value is returned. Only one of the second and third operands is evaluated, </a:t>
            </a:r>
            <a:r>
              <a:rPr lang="en-US"/>
              <a:t>never </a:t>
            </a:r>
            <a:r>
              <a:rPr lang="en-US" smtClean="0"/>
              <a:t>both</a:t>
            </a:r>
            <a:endParaRPr lang="en-US" dirty="0"/>
          </a:p>
        </p:txBody>
      </p:sp>
      <p:sp>
        <p:nvSpPr>
          <p:cNvPr id="5" name="Text Placeholder 4"/>
          <p:cNvSpPr>
            <a:spLocks noGrp="1"/>
          </p:cNvSpPr>
          <p:nvPr>
            <p:ph type="body" sz="quarter" idx="12"/>
          </p:nvPr>
        </p:nvSpPr>
        <p:spPr/>
        <p:txBody>
          <a:bodyPr/>
          <a:lstStyle/>
          <a:p>
            <a:r>
              <a:rPr lang="en-US" dirty="0"/>
              <a:t>The Conditional Operator (?:)</a:t>
            </a:r>
          </a:p>
        </p:txBody>
      </p:sp>
      <p:sp>
        <p:nvSpPr>
          <p:cNvPr id="6" name="Rectangle 1"/>
          <p:cNvSpPr>
            <a:spLocks noChangeArrowheads="1"/>
          </p:cNvSpPr>
          <p:nvPr/>
        </p:nvSpPr>
        <p:spPr bwMode="auto">
          <a:xfrm>
            <a:off x="381000" y="2006405"/>
            <a:ext cx="573907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 &gt;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x : -x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absolute</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value</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1457308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Operators</a:t>
            </a:r>
          </a:p>
        </p:txBody>
      </p:sp>
      <p:sp>
        <p:nvSpPr>
          <p:cNvPr id="4" name="Text Placeholder 3"/>
          <p:cNvSpPr>
            <a:spLocks noGrp="1"/>
          </p:cNvSpPr>
          <p:nvPr>
            <p:ph type="body" sz="quarter" idx="12"/>
          </p:nvPr>
        </p:nvSpPr>
        <p:spPr/>
        <p:txBody>
          <a:bodyPr/>
          <a:lstStyle/>
          <a:p>
            <a:pPr fontAlgn="base"/>
            <a:r>
              <a:rPr lang="en-US" dirty="0"/>
              <a:t>The </a:t>
            </a:r>
            <a:r>
              <a:rPr lang="en-US" dirty="0" err="1"/>
              <a:t>typeof</a:t>
            </a:r>
            <a:r>
              <a:rPr lang="en-US" dirty="0"/>
              <a:t> Operator</a:t>
            </a:r>
          </a:p>
        </p:txBody>
      </p:sp>
      <p:graphicFrame>
        <p:nvGraphicFramePr>
          <p:cNvPr id="5" name="Table 4"/>
          <p:cNvGraphicFramePr>
            <a:graphicFrameLocks noGrp="1"/>
          </p:cNvGraphicFramePr>
          <p:nvPr>
            <p:extLst>
              <p:ext uri="{D42A27DB-BD31-4B8C-83A1-F6EECF244321}">
                <p14:modId xmlns:p14="http://schemas.microsoft.com/office/powerpoint/2010/main" val="1035063658"/>
              </p:ext>
            </p:extLst>
          </p:nvPr>
        </p:nvGraphicFramePr>
        <p:xfrm>
          <a:off x="340420" y="1752600"/>
          <a:ext cx="8191500" cy="4396740"/>
        </p:xfrm>
        <a:graphic>
          <a:graphicData uri="http://schemas.openxmlformats.org/drawingml/2006/table">
            <a:tbl>
              <a:tblPr firstRow="1">
                <a:tableStyleId>{616DA210-FB5B-4158-B5E0-FEB733F419BA}</a:tableStyleId>
              </a:tblPr>
              <a:tblGrid>
                <a:gridCol w="4095750"/>
                <a:gridCol w="4095750"/>
              </a:tblGrid>
              <a:tr h="0">
                <a:tc>
                  <a:txBody>
                    <a:bodyPr/>
                    <a:lstStyle/>
                    <a:p>
                      <a:pPr algn="l" fontAlgn="base"/>
                      <a:r>
                        <a:rPr lang="en-US" sz="1600">
                          <a:effectLst/>
                        </a:rPr>
                        <a:t>x</a:t>
                      </a:r>
                      <a:endParaRPr lang="en-US" sz="1600" b="1" i="0">
                        <a:solidFill>
                          <a:srgbClr val="000000"/>
                        </a:solidFill>
                        <a:effectLst/>
                        <a:latin typeface="+mn-lt"/>
                      </a:endParaRPr>
                    </a:p>
                  </a:txBody>
                  <a:tcPr marL="95250" marR="95250" marT="95250" marB="95250" anchor="ctr"/>
                </a:tc>
                <a:tc>
                  <a:txBody>
                    <a:bodyPr/>
                    <a:lstStyle/>
                    <a:p>
                      <a:pPr algn="l" fontAlgn="base"/>
                      <a:r>
                        <a:rPr lang="en-US" sz="1600">
                          <a:effectLst/>
                        </a:rPr>
                        <a:t>typeof x</a:t>
                      </a:r>
                      <a:endParaRPr lang="en-US" sz="1600" b="1" i="0">
                        <a:solidFill>
                          <a:srgbClr val="000000"/>
                        </a:solidFill>
                        <a:effectLst/>
                        <a:latin typeface="+mn-lt"/>
                      </a:endParaRPr>
                    </a:p>
                  </a:txBody>
                  <a:tcPr marL="95250" marR="95250" marT="95250" marB="95250" anchor="ctr"/>
                </a:tc>
              </a:tr>
              <a:tr h="0">
                <a:tc>
                  <a:txBody>
                    <a:bodyPr/>
                    <a:lstStyle/>
                    <a:p>
                      <a:pPr algn="l" fontAlgn="base"/>
                      <a:r>
                        <a:rPr lang="en-US" sz="1600">
                          <a:effectLst/>
                        </a:rPr>
                        <a:t>undefined</a:t>
                      </a:r>
                      <a:endParaRPr lang="en-US" sz="1600">
                        <a:effectLst/>
                        <a:latin typeface="+mn-lt"/>
                      </a:endParaRPr>
                    </a:p>
                  </a:txBody>
                  <a:tcPr marL="95250" marR="95250" marT="95250" marB="95250" anchor="ctr"/>
                </a:tc>
                <a:tc>
                  <a:txBody>
                    <a:bodyPr/>
                    <a:lstStyle/>
                    <a:p>
                      <a:pPr algn="l" fontAlgn="base"/>
                      <a:r>
                        <a:rPr lang="en-US" sz="1600">
                          <a:effectLst/>
                        </a:rPr>
                        <a:t>"undefined"</a:t>
                      </a:r>
                      <a:endParaRPr lang="en-US" sz="1600">
                        <a:effectLst/>
                        <a:latin typeface="+mn-lt"/>
                      </a:endParaRPr>
                    </a:p>
                  </a:txBody>
                  <a:tcPr marL="95250" marR="95250" marT="95250" marB="95250" anchor="ctr"/>
                </a:tc>
              </a:tr>
              <a:tr h="0">
                <a:tc>
                  <a:txBody>
                    <a:bodyPr/>
                    <a:lstStyle/>
                    <a:p>
                      <a:pPr algn="l" fontAlgn="base"/>
                      <a:r>
                        <a:rPr lang="en-US" sz="1600" dirty="0">
                          <a:effectLst/>
                        </a:rPr>
                        <a:t>null</a:t>
                      </a:r>
                      <a:endParaRPr lang="en-US" sz="1600" dirty="0">
                        <a:effectLst/>
                        <a:latin typeface="+mn-lt"/>
                      </a:endParaRPr>
                    </a:p>
                  </a:txBody>
                  <a:tcPr marL="95250" marR="95250" marT="95250" marB="95250" anchor="ctr"/>
                </a:tc>
                <a:tc>
                  <a:txBody>
                    <a:bodyPr/>
                    <a:lstStyle/>
                    <a:p>
                      <a:pPr algn="l" fontAlgn="base"/>
                      <a:r>
                        <a:rPr lang="en-US" sz="1600">
                          <a:effectLst/>
                        </a:rPr>
                        <a:t>"object"</a:t>
                      </a:r>
                      <a:endParaRPr lang="en-US" sz="1600">
                        <a:effectLst/>
                        <a:latin typeface="+mn-lt"/>
                      </a:endParaRPr>
                    </a:p>
                  </a:txBody>
                  <a:tcPr marL="95250" marR="95250" marT="95250" marB="95250" anchor="ctr"/>
                </a:tc>
              </a:tr>
              <a:tr h="0">
                <a:tc>
                  <a:txBody>
                    <a:bodyPr/>
                    <a:lstStyle/>
                    <a:p>
                      <a:pPr algn="l" fontAlgn="base"/>
                      <a:r>
                        <a:rPr lang="en-US" sz="1600">
                          <a:effectLst/>
                        </a:rPr>
                        <a:t>true or false</a:t>
                      </a:r>
                      <a:endParaRPr lang="en-US" sz="1600">
                        <a:effectLst/>
                        <a:latin typeface="+mn-lt"/>
                      </a:endParaRPr>
                    </a:p>
                  </a:txBody>
                  <a:tcPr marL="95250" marR="95250" marT="95250" marB="95250" anchor="ctr"/>
                </a:tc>
                <a:tc>
                  <a:txBody>
                    <a:bodyPr/>
                    <a:lstStyle/>
                    <a:p>
                      <a:pPr algn="l" fontAlgn="base"/>
                      <a:r>
                        <a:rPr lang="en-US" sz="1600">
                          <a:effectLst/>
                        </a:rPr>
                        <a:t>"boolean"</a:t>
                      </a:r>
                      <a:endParaRPr lang="en-US" sz="1600">
                        <a:effectLst/>
                        <a:latin typeface="+mn-lt"/>
                      </a:endParaRPr>
                    </a:p>
                  </a:txBody>
                  <a:tcPr marL="95250" marR="95250" marT="95250" marB="95250" anchor="ctr"/>
                </a:tc>
              </a:tr>
              <a:tr h="0">
                <a:tc>
                  <a:txBody>
                    <a:bodyPr/>
                    <a:lstStyle/>
                    <a:p>
                      <a:pPr algn="l" fontAlgn="base"/>
                      <a:r>
                        <a:rPr lang="en-US" sz="1600" dirty="0">
                          <a:effectLst/>
                        </a:rPr>
                        <a:t>any number or </a:t>
                      </a:r>
                      <a:r>
                        <a:rPr lang="en-US" sz="1600" dirty="0" err="1">
                          <a:effectLst/>
                        </a:rPr>
                        <a:t>NaN</a:t>
                      </a:r>
                      <a:endParaRPr lang="en-US" sz="1600" dirty="0">
                        <a:effectLst/>
                        <a:latin typeface="+mn-lt"/>
                      </a:endParaRPr>
                    </a:p>
                  </a:txBody>
                  <a:tcPr marL="95250" marR="95250" marT="95250" marB="95250" anchor="ctr"/>
                </a:tc>
                <a:tc>
                  <a:txBody>
                    <a:bodyPr/>
                    <a:lstStyle/>
                    <a:p>
                      <a:pPr algn="l" fontAlgn="base"/>
                      <a:r>
                        <a:rPr lang="en-US" sz="1600">
                          <a:effectLst/>
                        </a:rPr>
                        <a:t>"number"</a:t>
                      </a:r>
                      <a:endParaRPr lang="en-US" sz="1600">
                        <a:effectLst/>
                        <a:latin typeface="+mn-lt"/>
                      </a:endParaRPr>
                    </a:p>
                  </a:txBody>
                  <a:tcPr marL="95250" marR="95250" marT="95250" marB="95250" anchor="ctr"/>
                </a:tc>
              </a:tr>
              <a:tr h="0">
                <a:tc>
                  <a:txBody>
                    <a:bodyPr/>
                    <a:lstStyle/>
                    <a:p>
                      <a:pPr algn="l" fontAlgn="base"/>
                      <a:r>
                        <a:rPr lang="en-US" sz="1600" dirty="0">
                          <a:effectLst/>
                        </a:rPr>
                        <a:t>any string</a:t>
                      </a:r>
                      <a:endParaRPr lang="en-US" sz="1600" dirty="0">
                        <a:effectLst/>
                        <a:latin typeface="+mn-lt"/>
                      </a:endParaRPr>
                    </a:p>
                  </a:txBody>
                  <a:tcPr marL="95250" marR="95250" marT="95250" marB="95250" anchor="ctr"/>
                </a:tc>
                <a:tc>
                  <a:txBody>
                    <a:bodyPr/>
                    <a:lstStyle/>
                    <a:p>
                      <a:pPr algn="l" fontAlgn="base"/>
                      <a:r>
                        <a:rPr lang="en-US" sz="1600">
                          <a:effectLst/>
                        </a:rPr>
                        <a:t>"string"</a:t>
                      </a:r>
                      <a:endParaRPr lang="en-US" sz="1600">
                        <a:effectLst/>
                        <a:latin typeface="+mn-lt"/>
                      </a:endParaRPr>
                    </a:p>
                  </a:txBody>
                  <a:tcPr marL="95250" marR="95250" marT="95250" marB="95250" anchor="ctr"/>
                </a:tc>
              </a:tr>
              <a:tr h="0">
                <a:tc>
                  <a:txBody>
                    <a:bodyPr/>
                    <a:lstStyle/>
                    <a:p>
                      <a:pPr algn="l" fontAlgn="base"/>
                      <a:r>
                        <a:rPr lang="en-US" sz="1600">
                          <a:effectLst/>
                        </a:rPr>
                        <a:t>any function</a:t>
                      </a:r>
                      <a:endParaRPr lang="en-US" sz="1600">
                        <a:effectLst/>
                        <a:latin typeface="+mn-lt"/>
                      </a:endParaRPr>
                    </a:p>
                  </a:txBody>
                  <a:tcPr marL="95250" marR="95250" marT="95250" marB="95250" anchor="ctr"/>
                </a:tc>
                <a:tc>
                  <a:txBody>
                    <a:bodyPr/>
                    <a:lstStyle/>
                    <a:p>
                      <a:pPr algn="l" fontAlgn="base"/>
                      <a:r>
                        <a:rPr lang="en-US" sz="1600">
                          <a:effectLst/>
                        </a:rPr>
                        <a:t>"function"</a:t>
                      </a:r>
                      <a:endParaRPr lang="en-US" sz="1600">
                        <a:effectLst/>
                        <a:latin typeface="+mn-lt"/>
                      </a:endParaRPr>
                    </a:p>
                  </a:txBody>
                  <a:tcPr marL="95250" marR="95250" marT="95250" marB="95250" anchor="ctr"/>
                </a:tc>
              </a:tr>
              <a:tr h="0">
                <a:tc>
                  <a:txBody>
                    <a:bodyPr/>
                    <a:lstStyle/>
                    <a:p>
                      <a:pPr algn="l" fontAlgn="base"/>
                      <a:r>
                        <a:rPr lang="en-US" sz="1600">
                          <a:effectLst/>
                        </a:rPr>
                        <a:t>any nonfunction native object</a:t>
                      </a:r>
                      <a:endParaRPr lang="en-US" sz="1600">
                        <a:effectLst/>
                        <a:latin typeface="+mn-lt"/>
                      </a:endParaRPr>
                    </a:p>
                  </a:txBody>
                  <a:tcPr marL="95250" marR="95250" marT="95250" marB="95250" anchor="ctr"/>
                </a:tc>
                <a:tc>
                  <a:txBody>
                    <a:bodyPr/>
                    <a:lstStyle/>
                    <a:p>
                      <a:pPr algn="l" fontAlgn="base"/>
                      <a:r>
                        <a:rPr lang="en-US" sz="1600">
                          <a:effectLst/>
                        </a:rPr>
                        <a:t>"object"</a:t>
                      </a:r>
                      <a:endParaRPr lang="en-US" sz="1600">
                        <a:effectLst/>
                        <a:latin typeface="+mn-lt"/>
                      </a:endParaRPr>
                    </a:p>
                  </a:txBody>
                  <a:tcPr marL="95250" marR="95250" marT="95250" marB="95250" anchor="ctr"/>
                </a:tc>
              </a:tr>
              <a:tr h="0">
                <a:tc>
                  <a:txBody>
                    <a:bodyPr/>
                    <a:lstStyle/>
                    <a:p>
                      <a:pPr algn="l" fontAlgn="base"/>
                      <a:r>
                        <a:rPr lang="en-US" sz="1600" dirty="0">
                          <a:effectLst/>
                        </a:rPr>
                        <a:t>any host object</a:t>
                      </a:r>
                      <a:endParaRPr lang="en-US" sz="1600" dirty="0">
                        <a:effectLst/>
                        <a:latin typeface="+mn-lt"/>
                      </a:endParaRPr>
                    </a:p>
                  </a:txBody>
                  <a:tcPr marL="95250" marR="95250" marT="95250" marB="95250" anchor="ctr"/>
                </a:tc>
                <a:tc>
                  <a:txBody>
                    <a:bodyPr/>
                    <a:lstStyle/>
                    <a:p>
                      <a:pPr algn="l" fontAlgn="base"/>
                      <a:r>
                        <a:rPr lang="en-US" sz="1600" dirty="0">
                          <a:effectLst/>
                        </a:rPr>
                        <a:t>An implementation-defined string, but not “undefined”, “</a:t>
                      </a:r>
                      <a:r>
                        <a:rPr lang="en-US" sz="1600" dirty="0" err="1">
                          <a:effectLst/>
                        </a:rPr>
                        <a:t>boolean</a:t>
                      </a:r>
                      <a:r>
                        <a:rPr lang="en-US" sz="1600" dirty="0">
                          <a:effectLst/>
                        </a:rPr>
                        <a:t>”, “number”, or “string”.</a:t>
                      </a:r>
                      <a:endParaRPr lang="en-US" sz="1600" dirty="0">
                        <a:effectLst/>
                        <a:latin typeface="+mn-lt"/>
                      </a:endParaRPr>
                    </a:p>
                  </a:txBody>
                  <a:tcPr marL="95250" marR="95250" marT="95250" marB="95250" anchor="ctr"/>
                </a:tc>
              </a:tr>
            </a:tbl>
          </a:graphicData>
        </a:graphic>
      </p:graphicFrame>
    </p:spTree>
    <p:extLst>
      <p:ext uri="{BB962C8B-B14F-4D97-AF65-F5344CB8AC3E}">
        <p14:creationId xmlns:p14="http://schemas.microsoft.com/office/powerpoint/2010/main" val="197727847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Operators</a:t>
            </a:r>
          </a:p>
        </p:txBody>
      </p:sp>
      <p:sp>
        <p:nvSpPr>
          <p:cNvPr id="3" name="Content Placeholder 2"/>
          <p:cNvSpPr>
            <a:spLocks noGrp="1"/>
          </p:cNvSpPr>
          <p:nvPr>
            <p:ph sz="quarter" idx="11"/>
          </p:nvPr>
        </p:nvSpPr>
        <p:spPr/>
        <p:txBody>
          <a:bodyPr/>
          <a:lstStyle/>
          <a:p>
            <a:pPr marL="0" indent="0">
              <a:buNone/>
            </a:pPr>
            <a:r>
              <a:rPr lang="en-US" dirty="0" smtClean="0"/>
              <a:t>This operator delete </a:t>
            </a:r>
            <a:r>
              <a:rPr lang="en-US" dirty="0"/>
              <a:t>the object property or array element specified as its operand.</a:t>
            </a:r>
          </a:p>
        </p:txBody>
      </p:sp>
      <p:sp>
        <p:nvSpPr>
          <p:cNvPr id="4" name="Text Placeholder 3"/>
          <p:cNvSpPr>
            <a:spLocks noGrp="1"/>
          </p:cNvSpPr>
          <p:nvPr>
            <p:ph type="body" sz="quarter" idx="12"/>
          </p:nvPr>
        </p:nvSpPr>
        <p:spPr/>
        <p:txBody>
          <a:bodyPr/>
          <a:lstStyle/>
          <a:p>
            <a:r>
              <a:rPr lang="en-US" dirty="0"/>
              <a:t>The delete Operator</a:t>
            </a:r>
          </a:p>
          <a:p>
            <a:endParaRPr lang="en-US" dirty="0"/>
          </a:p>
        </p:txBody>
      </p:sp>
      <p:sp>
        <p:nvSpPr>
          <p:cNvPr id="5" name="Rectangle 1"/>
          <p:cNvSpPr>
            <a:spLocks noChangeArrowheads="1"/>
          </p:cNvSpPr>
          <p:nvPr/>
        </p:nvSpPr>
        <p:spPr bwMode="auto">
          <a:xfrm>
            <a:off x="251816" y="2819400"/>
            <a:ext cx="880110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Start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delete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Delete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one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"x"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exist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anymore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Start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delete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Delete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last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exist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anymore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3: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length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change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though</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42605168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Operators</a:t>
            </a:r>
          </a:p>
        </p:txBody>
      </p:sp>
      <p:sp>
        <p:nvSpPr>
          <p:cNvPr id="3" name="Content Placeholder 2"/>
          <p:cNvSpPr>
            <a:spLocks noGrp="1"/>
          </p:cNvSpPr>
          <p:nvPr>
            <p:ph sz="quarter" idx="11"/>
          </p:nvPr>
        </p:nvSpPr>
        <p:spPr/>
        <p:txBody>
          <a:bodyPr/>
          <a:lstStyle/>
          <a:p>
            <a:pPr marL="0" indent="0">
              <a:buNone/>
            </a:pPr>
            <a:r>
              <a:rPr lang="en-US" dirty="0" smtClean="0"/>
              <a:t>This operator creates </a:t>
            </a:r>
            <a:r>
              <a:rPr lang="en-US" dirty="0"/>
              <a:t>a new object and invokes a function (called a constructor) to initialize the properties of that </a:t>
            </a:r>
            <a:r>
              <a:rPr lang="en-US" dirty="0" smtClean="0"/>
              <a:t>object</a:t>
            </a:r>
            <a:endParaRPr lang="en-US" dirty="0"/>
          </a:p>
        </p:txBody>
      </p:sp>
      <p:sp>
        <p:nvSpPr>
          <p:cNvPr id="4" name="Text Placeholder 3"/>
          <p:cNvSpPr>
            <a:spLocks noGrp="1"/>
          </p:cNvSpPr>
          <p:nvPr>
            <p:ph type="body" sz="quarter" idx="12"/>
          </p:nvPr>
        </p:nvSpPr>
        <p:spPr/>
        <p:txBody>
          <a:bodyPr/>
          <a:lstStyle/>
          <a:p>
            <a:r>
              <a:rPr lang="en-US" dirty="0" smtClean="0"/>
              <a:t>new operator</a:t>
            </a:r>
            <a:endParaRPr lang="en-US" dirty="0"/>
          </a:p>
        </p:txBody>
      </p:sp>
      <p:sp>
        <p:nvSpPr>
          <p:cNvPr id="5" name="Rectangle 1"/>
          <p:cNvSpPr>
            <a:spLocks noChangeArrowheads="1"/>
          </p:cNvSpPr>
          <p:nvPr/>
        </p:nvSpPr>
        <p:spPr bwMode="auto">
          <a:xfrm>
            <a:off x="381000" y="2905780"/>
            <a:ext cx="35814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Object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Point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2268578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Operators</a:t>
            </a:r>
          </a:p>
        </p:txBody>
      </p:sp>
      <p:sp>
        <p:nvSpPr>
          <p:cNvPr id="3" name="Content Placeholder 2"/>
          <p:cNvSpPr>
            <a:spLocks noGrp="1"/>
          </p:cNvSpPr>
          <p:nvPr>
            <p:ph sz="quarter" idx="11"/>
          </p:nvPr>
        </p:nvSpPr>
        <p:spPr/>
        <p:txBody>
          <a:bodyPr/>
          <a:lstStyle/>
          <a:p>
            <a:pPr marL="0" indent="0">
              <a:buNone/>
            </a:pPr>
            <a:r>
              <a:rPr lang="en-US" dirty="0"/>
              <a:t>A property access expression evaluates to the value of an object property or an array element. JavaScript defines two syntaxes for property access</a:t>
            </a:r>
            <a:r>
              <a:rPr lang="en-US" dirty="0" smtClean="0"/>
              <a:t>:</a:t>
            </a:r>
          </a:p>
          <a:p>
            <a:pPr>
              <a:buFont typeface="Arial" panose="020B0604020202020204" pitchFamily="34" charset="0"/>
              <a:buChar char="•"/>
            </a:pPr>
            <a:r>
              <a:rPr lang="en-US" dirty="0"/>
              <a:t>expression . </a:t>
            </a:r>
            <a:r>
              <a:rPr lang="en-US" dirty="0" smtClean="0"/>
              <a:t>Identifier</a:t>
            </a:r>
          </a:p>
          <a:p>
            <a:pPr>
              <a:buFont typeface="Arial" panose="020B0604020202020204" pitchFamily="34" charset="0"/>
              <a:buChar char="•"/>
            </a:pPr>
            <a:r>
              <a:rPr lang="en-US" dirty="0"/>
              <a:t>expression [ expression ]</a:t>
            </a:r>
          </a:p>
        </p:txBody>
      </p:sp>
      <p:sp>
        <p:nvSpPr>
          <p:cNvPr id="4" name="Text Placeholder 3"/>
          <p:cNvSpPr>
            <a:spLocks noGrp="1"/>
          </p:cNvSpPr>
          <p:nvPr>
            <p:ph type="body" sz="quarter" idx="12"/>
          </p:nvPr>
        </p:nvSpPr>
        <p:spPr/>
        <p:txBody>
          <a:bodyPr/>
          <a:lstStyle/>
          <a:p>
            <a:pPr fontAlgn="base"/>
            <a:r>
              <a:rPr lang="en-US" dirty="0"/>
              <a:t>Property Access Expressions</a:t>
            </a:r>
          </a:p>
        </p:txBody>
      </p:sp>
      <p:sp>
        <p:nvSpPr>
          <p:cNvPr id="5" name="Rectangle 1"/>
          <p:cNvSpPr>
            <a:spLocks noChangeArrowheads="1"/>
          </p:cNvSpPr>
          <p:nvPr/>
        </p:nvSpPr>
        <p:spPr bwMode="auto">
          <a:xfrm>
            <a:off x="381000" y="4038600"/>
            <a:ext cx="807720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z</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example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6</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example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contains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x</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o</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z</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3: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z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o</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4: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index</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6: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index</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a[0]</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50519424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Operators</a:t>
            </a:r>
          </a:p>
        </p:txBody>
      </p:sp>
      <p:sp>
        <p:nvSpPr>
          <p:cNvPr id="3" name="Content Placeholder 2"/>
          <p:cNvSpPr>
            <a:spLocks noGrp="1"/>
          </p:cNvSpPr>
          <p:nvPr>
            <p:ph sz="quarter" idx="11"/>
          </p:nvPr>
        </p:nvSpPr>
        <p:spPr/>
        <p:txBody>
          <a:bodyPr/>
          <a:lstStyle/>
          <a:p>
            <a:pPr marL="0" indent="0">
              <a:buNone/>
            </a:pPr>
            <a:r>
              <a:rPr lang="en-US" dirty="0"/>
              <a:t>The ( ) operator is used to invoke functions in JavaScript. This is an unusual operator in that it does not have a fixed number of operands. The first operand is always the name of a function or an expression that refers to a function. It is followed by the left parenthesis and any number of additional operands, which may be arbitrary expressions, each separated from the next with a comma.</a:t>
            </a:r>
          </a:p>
        </p:txBody>
      </p:sp>
      <p:sp>
        <p:nvSpPr>
          <p:cNvPr id="4" name="Text Placeholder 3"/>
          <p:cNvSpPr>
            <a:spLocks noGrp="1"/>
          </p:cNvSpPr>
          <p:nvPr>
            <p:ph type="body" sz="quarter" idx="12"/>
          </p:nvPr>
        </p:nvSpPr>
        <p:spPr/>
        <p:txBody>
          <a:bodyPr/>
          <a:lstStyle/>
          <a:p>
            <a:r>
              <a:rPr lang="en-US" dirty="0"/>
              <a:t>The Function Call Operator</a:t>
            </a:r>
          </a:p>
        </p:txBody>
      </p:sp>
      <p:sp>
        <p:nvSpPr>
          <p:cNvPr id="5" name="Rectangle 1"/>
          <p:cNvSpPr>
            <a:spLocks noChangeArrowheads="1"/>
          </p:cNvSpPr>
          <p:nvPr/>
        </p:nvSpPr>
        <p:spPr bwMode="auto">
          <a:xfrm>
            <a:off x="286919" y="4479667"/>
            <a:ext cx="85344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f(</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f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0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argument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Math</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max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err="1" smtClean="0">
                <a:ln>
                  <a:noFill/>
                </a:ln>
                <a:solidFill>
                  <a:srgbClr val="CC7832"/>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err="1"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z</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Math.max</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 y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z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arguments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sort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a.sort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arguments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9982109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a:t>
            </a:r>
            <a:endParaRPr lang="ru-RU" dirty="0"/>
          </a:p>
        </p:txBody>
      </p:sp>
      <p:sp>
        <p:nvSpPr>
          <p:cNvPr id="6" name="Text Placeholder 5"/>
          <p:cNvSpPr>
            <a:spLocks noGrp="1"/>
          </p:cNvSpPr>
          <p:nvPr>
            <p:ph type="body" sz="quarter" idx="12"/>
          </p:nvPr>
        </p:nvSpPr>
        <p:spPr/>
        <p:txBody>
          <a:bodyPr>
            <a:normAutofit fontScale="77500" lnSpcReduction="20000"/>
          </a:bodyPr>
          <a:lstStyle/>
          <a:p>
            <a:pPr marL="342900" indent="-342900">
              <a:buFont typeface="Arial" panose="020B0604020202020204" pitchFamily="34" charset="0"/>
              <a:buChar char="•"/>
            </a:pPr>
            <a:r>
              <a:rPr lang="en-US" dirty="0"/>
              <a:t>Overview</a:t>
            </a:r>
          </a:p>
          <a:p>
            <a:pPr marL="342900" indent="-342900">
              <a:buFont typeface="Arial" panose="020B0604020202020204" pitchFamily="34" charset="0"/>
              <a:buChar char="•"/>
            </a:pPr>
            <a:r>
              <a:rPr lang="en-US" dirty="0"/>
              <a:t>Number of operands</a:t>
            </a:r>
          </a:p>
          <a:p>
            <a:pPr marL="342900" indent="-342900">
              <a:buFont typeface="Arial" panose="020B0604020202020204" pitchFamily="34" charset="0"/>
              <a:buChar char="•"/>
            </a:pPr>
            <a:r>
              <a:rPr lang="en-US" dirty="0"/>
              <a:t>Operator Precedence</a:t>
            </a:r>
          </a:p>
          <a:p>
            <a:pPr marL="342900" indent="-342900">
              <a:buFont typeface="Arial" panose="020B0604020202020204" pitchFamily="34" charset="0"/>
              <a:buChar char="•"/>
            </a:pPr>
            <a:r>
              <a:rPr lang="en-US" dirty="0"/>
              <a:t>Operator Associativity</a:t>
            </a:r>
          </a:p>
          <a:p>
            <a:pPr marL="342900" indent="-342900">
              <a:buFont typeface="Arial" panose="020B0604020202020204" pitchFamily="34" charset="0"/>
              <a:buChar char="•"/>
            </a:pPr>
            <a:r>
              <a:rPr lang="en-US" dirty="0"/>
              <a:t>Arithmetic operators</a:t>
            </a:r>
          </a:p>
          <a:p>
            <a:pPr marL="342900" indent="-342900">
              <a:buFont typeface="Arial" panose="020B0604020202020204" pitchFamily="34" charset="0"/>
              <a:buChar char="•"/>
            </a:pPr>
            <a:r>
              <a:rPr lang="en-US" dirty="0"/>
              <a:t>Equality (==) and Identity (===)</a:t>
            </a:r>
          </a:p>
          <a:p>
            <a:pPr marL="342900" indent="-342900">
              <a:buFont typeface="Arial" panose="020B0604020202020204" pitchFamily="34" charset="0"/>
              <a:buChar char="•"/>
            </a:pPr>
            <a:r>
              <a:rPr lang="en-US" dirty="0"/>
              <a:t>Conditional operators</a:t>
            </a:r>
          </a:p>
          <a:p>
            <a:pPr marL="342900" indent="-342900">
              <a:buFont typeface="Arial" panose="020B0604020202020204" pitchFamily="34" charset="0"/>
              <a:buChar char="•"/>
            </a:pPr>
            <a:r>
              <a:rPr lang="en-US" dirty="0"/>
              <a:t>String operators</a:t>
            </a:r>
          </a:p>
          <a:p>
            <a:pPr marL="342900" indent="-342900">
              <a:buFont typeface="Arial" panose="020B0604020202020204" pitchFamily="34" charset="0"/>
              <a:buChar char="•"/>
            </a:pPr>
            <a:r>
              <a:rPr lang="en-US" dirty="0"/>
              <a:t>Logical operators</a:t>
            </a:r>
          </a:p>
          <a:p>
            <a:pPr marL="342900" indent="-342900">
              <a:buFont typeface="Arial" panose="020B0604020202020204" pitchFamily="34" charset="0"/>
              <a:buChar char="•"/>
            </a:pPr>
            <a:r>
              <a:rPr lang="en-US" dirty="0"/>
              <a:t>Bitwise Operators</a:t>
            </a:r>
          </a:p>
          <a:p>
            <a:pPr marL="342900" indent="-342900">
              <a:buFont typeface="Arial" panose="020B0604020202020204" pitchFamily="34" charset="0"/>
              <a:buChar char="•"/>
            </a:pPr>
            <a:r>
              <a:rPr lang="en-US" dirty="0" smtClean="0"/>
              <a:t>Assignment </a:t>
            </a:r>
            <a:r>
              <a:rPr lang="en-US" dirty="0"/>
              <a:t>operator</a:t>
            </a:r>
          </a:p>
          <a:p>
            <a:pPr marL="342900" indent="-342900">
              <a:buFont typeface="Arial" panose="020B0604020202020204" pitchFamily="34" charset="0"/>
              <a:buChar char="•"/>
            </a:pPr>
            <a:r>
              <a:rPr lang="en-US" dirty="0"/>
              <a:t>Miscellaneous Operators</a:t>
            </a:r>
          </a:p>
        </p:txBody>
      </p:sp>
    </p:spTree>
    <p:extLst>
      <p:ext uri="{BB962C8B-B14F-4D97-AF65-F5344CB8AC3E}">
        <p14:creationId xmlns:p14="http://schemas.microsoft.com/office/powerpoint/2010/main" val="420476683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Operators</a:t>
            </a:r>
          </a:p>
        </p:txBody>
      </p:sp>
      <p:sp>
        <p:nvSpPr>
          <p:cNvPr id="3" name="Content Placeholder 2"/>
          <p:cNvSpPr>
            <a:spLocks noGrp="1"/>
          </p:cNvSpPr>
          <p:nvPr>
            <p:ph sz="quarter" idx="11"/>
          </p:nvPr>
        </p:nvSpPr>
        <p:spPr/>
        <p:txBody>
          <a:bodyPr/>
          <a:lstStyle/>
          <a:p>
            <a:pPr marL="0" indent="0">
              <a:buNone/>
            </a:pPr>
            <a:r>
              <a:rPr lang="en-US" dirty="0"/>
              <a:t>This operator is unusual and infrequently used: it evaluates its operand, then discards the value and returns </a:t>
            </a:r>
            <a:r>
              <a:rPr lang="en-US" dirty="0" smtClean="0">
                <a:solidFill>
                  <a:schemeClr val="accent5"/>
                </a:solidFill>
              </a:rPr>
              <a:t>undefined</a:t>
            </a:r>
            <a:endParaRPr lang="en-US" dirty="0"/>
          </a:p>
        </p:txBody>
      </p:sp>
      <p:sp>
        <p:nvSpPr>
          <p:cNvPr id="4" name="Text Placeholder 3"/>
          <p:cNvSpPr>
            <a:spLocks noGrp="1"/>
          </p:cNvSpPr>
          <p:nvPr>
            <p:ph type="body" sz="quarter" idx="12"/>
          </p:nvPr>
        </p:nvSpPr>
        <p:spPr/>
        <p:txBody>
          <a:bodyPr/>
          <a:lstStyle/>
          <a:p>
            <a:pPr fontAlgn="base"/>
            <a:r>
              <a:rPr lang="en-US" dirty="0"/>
              <a:t>The void Operator</a:t>
            </a:r>
          </a:p>
        </p:txBody>
      </p:sp>
      <p:sp>
        <p:nvSpPr>
          <p:cNvPr id="5" name="Rectangle 1"/>
          <p:cNvSpPr>
            <a:spLocks noChangeArrowheads="1"/>
          </p:cNvSpPr>
          <p:nvPr/>
        </p:nvSpPr>
        <p:spPr bwMode="auto">
          <a:xfrm>
            <a:off x="322022" y="2975485"/>
            <a:ext cx="6692858"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a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href</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javascript:void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window</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open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Open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New</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Window</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4811387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Operators</a:t>
            </a:r>
          </a:p>
        </p:txBody>
      </p:sp>
      <p:sp>
        <p:nvSpPr>
          <p:cNvPr id="3" name="Content Placeholder 2"/>
          <p:cNvSpPr>
            <a:spLocks noGrp="1"/>
          </p:cNvSpPr>
          <p:nvPr>
            <p:ph sz="quarter" idx="11"/>
          </p:nvPr>
        </p:nvSpPr>
        <p:spPr/>
        <p:txBody>
          <a:bodyPr/>
          <a:lstStyle/>
          <a:p>
            <a:pPr marL="0" indent="0">
              <a:buNone/>
            </a:pPr>
            <a:r>
              <a:rPr lang="en-US" dirty="0"/>
              <a:t>This </a:t>
            </a:r>
            <a:r>
              <a:rPr lang="en-US" dirty="0" smtClean="0"/>
              <a:t>operator evaluates </a:t>
            </a:r>
            <a:r>
              <a:rPr lang="en-US" dirty="0"/>
              <a:t>its left operand, evaluates its right operand, and then returns the value of the right operand</a:t>
            </a:r>
          </a:p>
        </p:txBody>
      </p:sp>
      <p:sp>
        <p:nvSpPr>
          <p:cNvPr id="4" name="Text Placeholder 3"/>
          <p:cNvSpPr>
            <a:spLocks noGrp="1"/>
          </p:cNvSpPr>
          <p:nvPr>
            <p:ph type="body" sz="quarter" idx="12"/>
          </p:nvPr>
        </p:nvSpPr>
        <p:spPr/>
        <p:txBody>
          <a:bodyPr/>
          <a:lstStyle/>
          <a:p>
            <a:pPr fontAlgn="base"/>
            <a:r>
              <a:rPr lang="en-US" dirty="0"/>
              <a:t>The Comma Operator (,)</a:t>
            </a:r>
          </a:p>
        </p:txBody>
      </p:sp>
      <p:sp>
        <p:nvSpPr>
          <p:cNvPr id="5" name="Rectangle 1"/>
          <p:cNvSpPr>
            <a:spLocks noChangeArrowheads="1"/>
          </p:cNvSpPr>
          <p:nvPr/>
        </p:nvSpPr>
        <p:spPr bwMode="auto">
          <a:xfrm>
            <a:off x="445213" y="2967333"/>
            <a:ext cx="169148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i=</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j</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91477415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a:t>
            </a:r>
            <a:endParaRPr lang="ru-RU" dirty="0"/>
          </a:p>
        </p:txBody>
      </p:sp>
      <p:sp>
        <p:nvSpPr>
          <p:cNvPr id="6" name="Text Placeholder 5"/>
          <p:cNvSpPr>
            <a:spLocks noGrp="1"/>
          </p:cNvSpPr>
          <p:nvPr>
            <p:ph type="body" sz="quarter" idx="12"/>
          </p:nvPr>
        </p:nvSpPr>
        <p:spPr/>
        <p:txBody>
          <a:bodyPr>
            <a:normAutofit fontScale="77500" lnSpcReduction="20000"/>
          </a:bodyPr>
          <a:lstStyle/>
          <a:p>
            <a:pPr marL="342900" indent="-342900">
              <a:buFont typeface="Arial" panose="020B0604020202020204" pitchFamily="34" charset="0"/>
              <a:buChar char="•"/>
            </a:pPr>
            <a:r>
              <a:rPr lang="en-US" dirty="0" smtClean="0"/>
              <a:t>Overview</a:t>
            </a:r>
            <a:endParaRPr lang="en-US" dirty="0"/>
          </a:p>
          <a:p>
            <a:pPr marL="342900" indent="-342900">
              <a:buFont typeface="Arial" panose="020B0604020202020204" pitchFamily="34" charset="0"/>
              <a:buChar char="•"/>
            </a:pPr>
            <a:r>
              <a:rPr lang="en-US" dirty="0" smtClean="0"/>
              <a:t>Number </a:t>
            </a:r>
            <a:r>
              <a:rPr lang="en-US" dirty="0"/>
              <a:t>of operands</a:t>
            </a:r>
          </a:p>
          <a:p>
            <a:pPr marL="342900" indent="-342900">
              <a:buFont typeface="Arial" panose="020B0604020202020204" pitchFamily="34" charset="0"/>
              <a:buChar char="•"/>
            </a:pPr>
            <a:r>
              <a:rPr lang="en-US" dirty="0"/>
              <a:t>Operator Precedence</a:t>
            </a:r>
          </a:p>
          <a:p>
            <a:pPr marL="342900" indent="-342900">
              <a:buFont typeface="Arial" panose="020B0604020202020204" pitchFamily="34" charset="0"/>
              <a:buChar char="•"/>
            </a:pPr>
            <a:r>
              <a:rPr lang="en-US" dirty="0" smtClean="0"/>
              <a:t>Operator </a:t>
            </a:r>
            <a:r>
              <a:rPr lang="en-US" dirty="0"/>
              <a:t>Associativity</a:t>
            </a:r>
          </a:p>
          <a:p>
            <a:pPr marL="342900" indent="-342900">
              <a:buFont typeface="Arial" panose="020B0604020202020204" pitchFamily="34" charset="0"/>
              <a:buChar char="•"/>
            </a:pPr>
            <a:r>
              <a:rPr lang="en-US" dirty="0" smtClean="0"/>
              <a:t>Arithmetic </a:t>
            </a:r>
            <a:r>
              <a:rPr lang="en-US" dirty="0"/>
              <a:t>operators</a:t>
            </a:r>
          </a:p>
          <a:p>
            <a:pPr marL="342900" indent="-342900">
              <a:buFont typeface="Arial" panose="020B0604020202020204" pitchFamily="34" charset="0"/>
              <a:buChar char="•"/>
            </a:pPr>
            <a:r>
              <a:rPr lang="en-US" dirty="0" smtClean="0"/>
              <a:t>Equality </a:t>
            </a:r>
            <a:r>
              <a:rPr lang="en-US" dirty="0"/>
              <a:t>(==) and Identity (===)</a:t>
            </a:r>
          </a:p>
          <a:p>
            <a:pPr marL="342900" indent="-342900">
              <a:buFont typeface="Arial" panose="020B0604020202020204" pitchFamily="34" charset="0"/>
              <a:buChar char="•"/>
            </a:pPr>
            <a:r>
              <a:rPr lang="en-US" dirty="0" smtClean="0"/>
              <a:t>Conditional </a:t>
            </a:r>
            <a:r>
              <a:rPr lang="en-US" dirty="0"/>
              <a:t>operators</a:t>
            </a:r>
          </a:p>
          <a:p>
            <a:pPr marL="342900" indent="-342900">
              <a:buFont typeface="Arial" panose="020B0604020202020204" pitchFamily="34" charset="0"/>
              <a:buChar char="•"/>
            </a:pPr>
            <a:r>
              <a:rPr lang="en-US" dirty="0" smtClean="0"/>
              <a:t>String </a:t>
            </a:r>
            <a:r>
              <a:rPr lang="en-US" dirty="0"/>
              <a:t>operators</a:t>
            </a:r>
          </a:p>
          <a:p>
            <a:pPr marL="342900" indent="-342900">
              <a:buFont typeface="Arial" panose="020B0604020202020204" pitchFamily="34" charset="0"/>
              <a:buChar char="•"/>
            </a:pPr>
            <a:r>
              <a:rPr lang="en-US" dirty="0" smtClean="0"/>
              <a:t>Logical </a:t>
            </a:r>
            <a:r>
              <a:rPr lang="en-US" dirty="0"/>
              <a:t>operators</a:t>
            </a:r>
          </a:p>
          <a:p>
            <a:pPr marL="342900" indent="-342900">
              <a:buFont typeface="Arial" panose="020B0604020202020204" pitchFamily="34" charset="0"/>
              <a:buChar char="•"/>
            </a:pPr>
            <a:r>
              <a:rPr lang="en-US" dirty="0"/>
              <a:t>Bitwise </a:t>
            </a:r>
            <a:r>
              <a:rPr lang="en-US" dirty="0" smtClean="0"/>
              <a:t>Operators</a:t>
            </a:r>
          </a:p>
          <a:p>
            <a:pPr marL="342900" indent="-342900">
              <a:buFont typeface="Arial" panose="020B0604020202020204" pitchFamily="34" charset="0"/>
              <a:buChar char="•"/>
            </a:pPr>
            <a:r>
              <a:rPr lang="en-US" dirty="0" smtClean="0"/>
              <a:t>Assignment </a:t>
            </a:r>
            <a:r>
              <a:rPr lang="en-US" dirty="0"/>
              <a:t>operator</a:t>
            </a:r>
          </a:p>
          <a:p>
            <a:pPr marL="342900" indent="-342900">
              <a:buFont typeface="Arial" panose="020B0604020202020204" pitchFamily="34" charset="0"/>
              <a:buChar char="•"/>
            </a:pPr>
            <a:r>
              <a:rPr lang="en-US" dirty="0"/>
              <a:t>Miscellaneous Operators</a:t>
            </a:r>
          </a:p>
        </p:txBody>
      </p:sp>
    </p:spTree>
    <p:extLst>
      <p:ext uri="{BB962C8B-B14F-4D97-AF65-F5344CB8AC3E}">
        <p14:creationId xmlns:p14="http://schemas.microsoft.com/office/powerpoint/2010/main" val="26993826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17966055"/>
              </p:ext>
            </p:extLst>
          </p:nvPr>
        </p:nvGraphicFramePr>
        <p:xfrm>
          <a:off x="381000" y="1219200"/>
          <a:ext cx="8057338" cy="3463219"/>
        </p:xfrm>
        <a:graphic>
          <a:graphicData uri="http://schemas.openxmlformats.org/drawingml/2006/table">
            <a:tbl>
              <a:tblPr firstRow="1">
                <a:tableStyleId>{616DA210-FB5B-4158-B5E0-FEB733F419BA}</a:tableStyleId>
              </a:tblPr>
              <a:tblGrid>
                <a:gridCol w="1218265"/>
                <a:gridCol w="3168650"/>
                <a:gridCol w="443971"/>
                <a:gridCol w="330852"/>
                <a:gridCol w="2895600"/>
              </a:tblGrid>
              <a:tr h="331009">
                <a:tc>
                  <a:txBody>
                    <a:bodyPr/>
                    <a:lstStyle/>
                    <a:p>
                      <a:pPr algn="l" fontAlgn="ctr"/>
                      <a:r>
                        <a:rPr lang="en-US" sz="2000" u="none" strike="noStrike" dirty="0">
                          <a:effectLst/>
                        </a:rPr>
                        <a:t>Operator</a:t>
                      </a:r>
                      <a:endParaRPr lang="en-US" sz="2000" b="1" i="0" u="none" strike="noStrike" dirty="0">
                        <a:solidFill>
                          <a:srgbClr val="000000"/>
                        </a:solidFill>
                        <a:effectLst/>
                        <a:latin typeface="+mn-lt"/>
                      </a:endParaRPr>
                    </a:p>
                  </a:txBody>
                  <a:tcPr marL="69167" marR="7685" marT="7685" marB="0" anchor="ctr"/>
                </a:tc>
                <a:tc>
                  <a:txBody>
                    <a:bodyPr/>
                    <a:lstStyle/>
                    <a:p>
                      <a:pPr algn="l" fontAlgn="ctr"/>
                      <a:r>
                        <a:rPr lang="en-US" sz="2000" u="none" strike="noStrike" dirty="0">
                          <a:effectLst/>
                        </a:rPr>
                        <a:t>Operation</a:t>
                      </a:r>
                      <a:endParaRPr lang="en-US" sz="2000" b="1" i="0" u="none" strike="noStrike" dirty="0">
                        <a:solidFill>
                          <a:srgbClr val="000000"/>
                        </a:solidFill>
                        <a:effectLst/>
                        <a:latin typeface="+mn-lt"/>
                      </a:endParaRPr>
                    </a:p>
                  </a:txBody>
                  <a:tcPr marL="69167" marR="7685" marT="7685" marB="0" anchor="ctr"/>
                </a:tc>
                <a:tc>
                  <a:txBody>
                    <a:bodyPr/>
                    <a:lstStyle/>
                    <a:p>
                      <a:pPr algn="l" fontAlgn="ctr"/>
                      <a:r>
                        <a:rPr lang="en-US" sz="2000" u="none" strike="noStrike">
                          <a:effectLst/>
                        </a:rPr>
                        <a:t>A</a:t>
                      </a:r>
                      <a:endParaRPr lang="en-US" sz="2000" b="1" i="0" u="none" strike="noStrike">
                        <a:solidFill>
                          <a:srgbClr val="000000"/>
                        </a:solidFill>
                        <a:effectLst/>
                        <a:latin typeface="+mn-lt"/>
                      </a:endParaRPr>
                    </a:p>
                  </a:txBody>
                  <a:tcPr marL="69167" marR="7685" marT="7685" marB="0" anchor="ctr"/>
                </a:tc>
                <a:tc>
                  <a:txBody>
                    <a:bodyPr/>
                    <a:lstStyle/>
                    <a:p>
                      <a:pPr algn="l" fontAlgn="ctr"/>
                      <a:r>
                        <a:rPr lang="en-US" sz="2000" u="none" strike="noStrike">
                          <a:effectLst/>
                        </a:rPr>
                        <a:t>N</a:t>
                      </a:r>
                      <a:endParaRPr lang="en-US" sz="2000" b="1" i="0" u="none" strike="noStrike">
                        <a:solidFill>
                          <a:srgbClr val="000000"/>
                        </a:solidFill>
                        <a:effectLst/>
                        <a:latin typeface="+mn-lt"/>
                      </a:endParaRPr>
                    </a:p>
                  </a:txBody>
                  <a:tcPr marL="69167" marR="7685" marT="7685" marB="0" anchor="ctr"/>
                </a:tc>
                <a:tc>
                  <a:txBody>
                    <a:bodyPr/>
                    <a:lstStyle/>
                    <a:p>
                      <a:pPr algn="l" fontAlgn="ctr"/>
                      <a:r>
                        <a:rPr lang="en-US" sz="2000" u="none" strike="noStrike" dirty="0">
                          <a:effectLst/>
                        </a:rPr>
                        <a:t>Types</a:t>
                      </a:r>
                      <a:endParaRPr lang="en-US" sz="2000" b="1" i="0" u="none" strike="noStrike" dirty="0">
                        <a:solidFill>
                          <a:srgbClr val="000000"/>
                        </a:solidFill>
                        <a:effectLst/>
                        <a:latin typeface="+mn-lt"/>
                      </a:endParaRPr>
                    </a:p>
                  </a:txBody>
                  <a:tcPr marL="69167" marR="7685" marT="7685" marB="0" anchor="ctr"/>
                </a:tc>
              </a:tr>
              <a:tr h="312485">
                <a:tc>
                  <a:txBody>
                    <a:bodyPr/>
                    <a:lstStyle/>
                    <a:p>
                      <a:pPr algn="l" fontAlgn="ctr"/>
                      <a:r>
                        <a:rPr lang="ru-RU" sz="2000" u="none" strike="noStrike" dirty="0" smtClean="0">
                          <a:effectLst/>
                        </a:rPr>
                        <a:t>++</a:t>
                      </a:r>
                      <a:endParaRPr lang="ru-RU" sz="2000" b="0" i="0" u="none" strike="noStrike" dirty="0">
                        <a:solidFill>
                          <a:srgbClr val="333333"/>
                        </a:solidFill>
                        <a:effectLst/>
                        <a:latin typeface="+mn-lt"/>
                      </a:endParaRPr>
                    </a:p>
                  </a:txBody>
                  <a:tcPr marL="69167" marR="7685" marT="7685" marB="0" anchor="ctr"/>
                </a:tc>
                <a:tc>
                  <a:txBody>
                    <a:bodyPr/>
                    <a:lstStyle/>
                    <a:p>
                      <a:pPr algn="l" fontAlgn="ctr"/>
                      <a:r>
                        <a:rPr lang="en-US" sz="2000" u="none" strike="noStrike" smtClean="0">
                          <a:effectLst/>
                        </a:rPr>
                        <a:t>Pre- or post-increment</a:t>
                      </a:r>
                      <a:endParaRPr lang="en-US" sz="2000" b="0" i="0" u="none" strike="noStrike">
                        <a:solidFill>
                          <a:srgbClr val="333333"/>
                        </a:solidFill>
                        <a:effectLst/>
                        <a:latin typeface="+mn-lt"/>
                      </a:endParaRPr>
                    </a:p>
                  </a:txBody>
                  <a:tcPr marL="69167" marR="7685" marT="7685" marB="0" anchor="ctr"/>
                </a:tc>
                <a:tc>
                  <a:txBody>
                    <a:bodyPr/>
                    <a:lstStyle/>
                    <a:p>
                      <a:pPr algn="l" fontAlgn="ctr"/>
                      <a:r>
                        <a:rPr lang="en-US" sz="2000" u="none" strike="noStrike" smtClean="0">
                          <a:effectLst/>
                        </a:rPr>
                        <a:t>R</a:t>
                      </a:r>
                      <a:endParaRPr lang="en-US" sz="2000" b="0" i="0" u="none" strike="noStrike">
                        <a:solidFill>
                          <a:srgbClr val="333333"/>
                        </a:solidFill>
                        <a:effectLst/>
                        <a:latin typeface="+mn-lt"/>
                      </a:endParaRPr>
                    </a:p>
                  </a:txBody>
                  <a:tcPr marL="69167" marR="7685" marT="7685" marB="0" anchor="ctr"/>
                </a:tc>
                <a:tc>
                  <a:txBody>
                    <a:bodyPr/>
                    <a:lstStyle/>
                    <a:p>
                      <a:pPr algn="l" fontAlgn="ctr"/>
                      <a:r>
                        <a:rPr lang="ru-RU" sz="2000" u="none" strike="noStrike" smtClean="0">
                          <a:effectLst/>
                        </a:rPr>
                        <a:t>1</a:t>
                      </a:r>
                      <a:endParaRPr lang="ru-RU" sz="2000" b="0" i="0" u="none" strike="noStrike">
                        <a:solidFill>
                          <a:srgbClr val="333333"/>
                        </a:solidFill>
                        <a:effectLst/>
                        <a:latin typeface="+mn-lt"/>
                      </a:endParaRPr>
                    </a:p>
                  </a:txBody>
                  <a:tcPr marL="69167" marR="7685" marT="7685" marB="0" anchor="ctr"/>
                </a:tc>
                <a:tc>
                  <a:txBody>
                    <a:bodyPr/>
                    <a:lstStyle/>
                    <a:p>
                      <a:pPr algn="l" fontAlgn="ctr"/>
                      <a:r>
                        <a:rPr lang="en-US" sz="2000" u="none" strike="noStrike" smtClean="0">
                          <a:effectLst/>
                        </a:rPr>
                        <a:t>lval→num</a:t>
                      </a:r>
                      <a:endParaRPr lang="en-US" sz="2000" b="0" i="0" u="none" strike="noStrike">
                        <a:solidFill>
                          <a:srgbClr val="333333"/>
                        </a:solidFill>
                        <a:effectLst/>
                        <a:latin typeface="+mn-lt"/>
                      </a:endParaRPr>
                    </a:p>
                  </a:txBody>
                  <a:tcPr marL="69167" marR="7685" marT="7685" marB="0" anchor="ctr"/>
                </a:tc>
              </a:tr>
              <a:tr h="312485">
                <a:tc>
                  <a:txBody>
                    <a:bodyPr/>
                    <a:lstStyle/>
                    <a:p>
                      <a:pPr algn="l" fontAlgn="ctr"/>
                      <a:r>
                        <a:rPr lang="ru-RU" sz="2000" u="none" strike="noStrike" smtClean="0">
                          <a:effectLst/>
                        </a:rPr>
                        <a:t>--</a:t>
                      </a:r>
                      <a:endParaRPr lang="ru-RU" sz="2000" b="0" i="0" u="none" strike="noStrike" dirty="0">
                        <a:solidFill>
                          <a:srgbClr val="333333"/>
                        </a:solidFill>
                        <a:effectLst/>
                        <a:latin typeface="+mn-lt"/>
                      </a:endParaRPr>
                    </a:p>
                  </a:txBody>
                  <a:tcPr marL="69167" marR="7685" marT="7685" marB="0" anchor="ctr"/>
                </a:tc>
                <a:tc>
                  <a:txBody>
                    <a:bodyPr/>
                    <a:lstStyle/>
                    <a:p>
                      <a:pPr algn="l" fontAlgn="ctr"/>
                      <a:r>
                        <a:rPr lang="en-US" sz="2000" u="none" strike="noStrike" smtClean="0">
                          <a:effectLst/>
                        </a:rPr>
                        <a:t>Pre- or post-decrement</a:t>
                      </a:r>
                      <a:endParaRPr lang="en-US" sz="2000" b="0" i="0" u="none" strike="noStrike" dirty="0">
                        <a:solidFill>
                          <a:srgbClr val="333333"/>
                        </a:solidFill>
                        <a:effectLst/>
                        <a:latin typeface="+mn-lt"/>
                      </a:endParaRPr>
                    </a:p>
                  </a:txBody>
                  <a:tcPr marL="69167" marR="7685" marT="7685" marB="0" anchor="ctr"/>
                </a:tc>
                <a:tc>
                  <a:txBody>
                    <a:bodyPr/>
                    <a:lstStyle/>
                    <a:p>
                      <a:pPr algn="l" fontAlgn="ctr"/>
                      <a:r>
                        <a:rPr lang="en-US" sz="2000" u="none" strike="noStrike" smtClean="0">
                          <a:effectLst/>
                        </a:rPr>
                        <a:t>R</a:t>
                      </a:r>
                      <a:endParaRPr lang="en-US" sz="2000" b="0" i="0" u="none" strike="noStrike">
                        <a:solidFill>
                          <a:srgbClr val="333333"/>
                        </a:solidFill>
                        <a:effectLst/>
                        <a:latin typeface="+mn-lt"/>
                      </a:endParaRPr>
                    </a:p>
                  </a:txBody>
                  <a:tcPr marL="69167" marR="7685" marT="7685" marB="0" anchor="ctr"/>
                </a:tc>
                <a:tc>
                  <a:txBody>
                    <a:bodyPr/>
                    <a:lstStyle/>
                    <a:p>
                      <a:pPr algn="l" fontAlgn="ctr"/>
                      <a:r>
                        <a:rPr lang="ru-RU" sz="2000" u="none" strike="noStrike" smtClean="0">
                          <a:effectLst/>
                        </a:rPr>
                        <a:t>1</a:t>
                      </a:r>
                      <a:endParaRPr lang="ru-RU" sz="2000" b="0" i="0" u="none" strike="noStrike">
                        <a:solidFill>
                          <a:srgbClr val="333333"/>
                        </a:solidFill>
                        <a:effectLst/>
                        <a:latin typeface="+mn-lt"/>
                      </a:endParaRPr>
                    </a:p>
                  </a:txBody>
                  <a:tcPr marL="69167" marR="7685" marT="7685" marB="0" anchor="ctr"/>
                </a:tc>
                <a:tc>
                  <a:txBody>
                    <a:bodyPr/>
                    <a:lstStyle/>
                    <a:p>
                      <a:pPr algn="l" fontAlgn="ctr"/>
                      <a:r>
                        <a:rPr lang="en-US" sz="2000" u="none" strike="noStrike" smtClean="0">
                          <a:effectLst/>
                        </a:rPr>
                        <a:t>lval→num</a:t>
                      </a:r>
                      <a:endParaRPr lang="en-US" sz="2000" b="0" i="0" u="none" strike="noStrike">
                        <a:solidFill>
                          <a:srgbClr val="333333"/>
                        </a:solidFill>
                        <a:effectLst/>
                        <a:latin typeface="+mn-lt"/>
                      </a:endParaRPr>
                    </a:p>
                  </a:txBody>
                  <a:tcPr marL="69167" marR="7685" marT="7685" marB="0" anchor="ctr"/>
                </a:tc>
              </a:tr>
              <a:tr h="312485">
                <a:tc>
                  <a:txBody>
                    <a:bodyPr/>
                    <a:lstStyle/>
                    <a:p>
                      <a:pPr algn="l" fontAlgn="ctr"/>
                      <a:r>
                        <a:rPr lang="ru-RU" sz="2000" u="none" strike="noStrike" smtClean="0">
                          <a:effectLst/>
                        </a:rPr>
                        <a:t>-</a:t>
                      </a:r>
                      <a:endParaRPr lang="ru-RU" sz="2000" b="0" i="0" u="none" strike="noStrike">
                        <a:solidFill>
                          <a:srgbClr val="333333"/>
                        </a:solidFill>
                        <a:effectLst/>
                        <a:latin typeface="+mn-lt"/>
                      </a:endParaRPr>
                    </a:p>
                  </a:txBody>
                  <a:tcPr marL="69167" marR="7685" marT="7685" marB="0" anchor="ctr"/>
                </a:tc>
                <a:tc>
                  <a:txBody>
                    <a:bodyPr/>
                    <a:lstStyle/>
                    <a:p>
                      <a:pPr algn="l" fontAlgn="ctr"/>
                      <a:r>
                        <a:rPr lang="en-US" sz="2000" u="none" strike="noStrike" smtClean="0">
                          <a:effectLst/>
                        </a:rPr>
                        <a:t>Negate number</a:t>
                      </a:r>
                      <a:endParaRPr lang="en-US" sz="2000" b="0" i="0" u="none" strike="noStrike" dirty="0">
                        <a:solidFill>
                          <a:srgbClr val="333333"/>
                        </a:solidFill>
                        <a:effectLst/>
                        <a:latin typeface="+mn-lt"/>
                      </a:endParaRPr>
                    </a:p>
                  </a:txBody>
                  <a:tcPr marL="69167" marR="7685" marT="7685" marB="0" anchor="ctr"/>
                </a:tc>
                <a:tc>
                  <a:txBody>
                    <a:bodyPr/>
                    <a:lstStyle/>
                    <a:p>
                      <a:pPr algn="l" fontAlgn="ctr"/>
                      <a:r>
                        <a:rPr lang="en-US" sz="2000" u="none" strike="noStrike" smtClean="0">
                          <a:effectLst/>
                        </a:rPr>
                        <a:t>R</a:t>
                      </a:r>
                      <a:endParaRPr lang="en-US" sz="2000" b="0" i="0" u="none" strike="noStrike">
                        <a:solidFill>
                          <a:srgbClr val="333333"/>
                        </a:solidFill>
                        <a:effectLst/>
                        <a:latin typeface="+mn-lt"/>
                      </a:endParaRPr>
                    </a:p>
                  </a:txBody>
                  <a:tcPr marL="69167" marR="7685" marT="7685" marB="0" anchor="ctr"/>
                </a:tc>
                <a:tc>
                  <a:txBody>
                    <a:bodyPr/>
                    <a:lstStyle/>
                    <a:p>
                      <a:pPr algn="l" fontAlgn="ctr"/>
                      <a:r>
                        <a:rPr lang="ru-RU" sz="2000" u="none" strike="noStrike" smtClean="0">
                          <a:effectLst/>
                        </a:rPr>
                        <a:t>1</a:t>
                      </a:r>
                      <a:endParaRPr lang="ru-RU" sz="2000" b="0" i="0" u="none" strike="noStrike">
                        <a:solidFill>
                          <a:srgbClr val="333333"/>
                        </a:solidFill>
                        <a:effectLst/>
                        <a:latin typeface="+mn-lt"/>
                      </a:endParaRPr>
                    </a:p>
                  </a:txBody>
                  <a:tcPr marL="69167" marR="7685" marT="7685" marB="0" anchor="ctr"/>
                </a:tc>
                <a:tc>
                  <a:txBody>
                    <a:bodyPr/>
                    <a:lstStyle/>
                    <a:p>
                      <a:pPr algn="l" fontAlgn="ctr"/>
                      <a:r>
                        <a:rPr lang="en-US" sz="2000" u="none" strike="noStrike" smtClean="0">
                          <a:effectLst/>
                        </a:rPr>
                        <a:t>num→num</a:t>
                      </a:r>
                      <a:endParaRPr lang="en-US" sz="2000" b="0" i="0" u="none" strike="noStrike">
                        <a:solidFill>
                          <a:srgbClr val="333333"/>
                        </a:solidFill>
                        <a:effectLst/>
                        <a:latin typeface="+mn-lt"/>
                      </a:endParaRPr>
                    </a:p>
                  </a:txBody>
                  <a:tcPr marL="69167" marR="7685" marT="7685" marB="0" anchor="ctr"/>
                </a:tc>
              </a:tr>
              <a:tr h="312485">
                <a:tc>
                  <a:txBody>
                    <a:bodyPr/>
                    <a:lstStyle/>
                    <a:p>
                      <a:pPr algn="l" fontAlgn="ctr"/>
                      <a:r>
                        <a:rPr lang="ru-RU" sz="2000" u="none" strike="noStrike" smtClean="0">
                          <a:effectLst/>
                        </a:rPr>
                        <a:t>+</a:t>
                      </a:r>
                      <a:endParaRPr lang="ru-RU" sz="2000" b="0" i="0" u="none" strike="noStrike">
                        <a:solidFill>
                          <a:srgbClr val="333333"/>
                        </a:solidFill>
                        <a:effectLst/>
                        <a:latin typeface="+mn-lt"/>
                      </a:endParaRPr>
                    </a:p>
                  </a:txBody>
                  <a:tcPr marL="69167" marR="7685" marT="7685" marB="0" anchor="ctr"/>
                </a:tc>
                <a:tc>
                  <a:txBody>
                    <a:bodyPr/>
                    <a:lstStyle/>
                    <a:p>
                      <a:pPr algn="l" fontAlgn="ctr"/>
                      <a:r>
                        <a:rPr lang="en-US" sz="2000" u="none" strike="noStrike" smtClean="0">
                          <a:effectLst/>
                        </a:rPr>
                        <a:t>Convert to number</a:t>
                      </a:r>
                      <a:endParaRPr lang="en-US" sz="2000" b="0" i="0" u="none" strike="noStrike" dirty="0">
                        <a:solidFill>
                          <a:srgbClr val="333333"/>
                        </a:solidFill>
                        <a:effectLst/>
                        <a:latin typeface="+mn-lt"/>
                      </a:endParaRPr>
                    </a:p>
                  </a:txBody>
                  <a:tcPr marL="69167" marR="7685" marT="7685" marB="0" anchor="ctr"/>
                </a:tc>
                <a:tc>
                  <a:txBody>
                    <a:bodyPr/>
                    <a:lstStyle/>
                    <a:p>
                      <a:pPr algn="l" fontAlgn="ctr"/>
                      <a:r>
                        <a:rPr lang="en-US" sz="2000" u="none" strike="noStrike" smtClean="0">
                          <a:effectLst/>
                        </a:rPr>
                        <a:t>R</a:t>
                      </a:r>
                      <a:endParaRPr lang="en-US" sz="2000" b="0" i="0" u="none" strike="noStrike">
                        <a:solidFill>
                          <a:srgbClr val="333333"/>
                        </a:solidFill>
                        <a:effectLst/>
                        <a:latin typeface="+mn-lt"/>
                      </a:endParaRPr>
                    </a:p>
                  </a:txBody>
                  <a:tcPr marL="69167" marR="7685" marT="7685" marB="0" anchor="ctr"/>
                </a:tc>
                <a:tc>
                  <a:txBody>
                    <a:bodyPr/>
                    <a:lstStyle/>
                    <a:p>
                      <a:pPr algn="l" fontAlgn="ctr"/>
                      <a:r>
                        <a:rPr lang="ru-RU" sz="2000" u="none" strike="noStrike" smtClean="0">
                          <a:effectLst/>
                        </a:rPr>
                        <a:t>1</a:t>
                      </a:r>
                      <a:endParaRPr lang="ru-RU" sz="2000" b="0" i="0" u="none" strike="noStrike">
                        <a:solidFill>
                          <a:srgbClr val="333333"/>
                        </a:solidFill>
                        <a:effectLst/>
                        <a:latin typeface="+mn-lt"/>
                      </a:endParaRPr>
                    </a:p>
                  </a:txBody>
                  <a:tcPr marL="69167" marR="7685" marT="7685" marB="0" anchor="ctr"/>
                </a:tc>
                <a:tc>
                  <a:txBody>
                    <a:bodyPr/>
                    <a:lstStyle/>
                    <a:p>
                      <a:pPr algn="l" fontAlgn="ctr"/>
                      <a:r>
                        <a:rPr lang="en-US" sz="2000" u="none" strike="noStrike" smtClean="0">
                          <a:effectLst/>
                        </a:rPr>
                        <a:t>num→num</a:t>
                      </a:r>
                      <a:endParaRPr lang="en-US" sz="2000" b="0" i="0" u="none" strike="noStrike" dirty="0">
                        <a:solidFill>
                          <a:srgbClr val="333333"/>
                        </a:solidFill>
                        <a:effectLst/>
                        <a:latin typeface="+mn-lt"/>
                      </a:endParaRPr>
                    </a:p>
                  </a:txBody>
                  <a:tcPr marL="69167" marR="7685" marT="7685" marB="0" anchor="ctr"/>
                </a:tc>
              </a:tr>
              <a:tr h="312485">
                <a:tc>
                  <a:txBody>
                    <a:bodyPr/>
                    <a:lstStyle/>
                    <a:p>
                      <a:pPr algn="l" fontAlgn="ctr"/>
                      <a:r>
                        <a:rPr lang="ru-RU" sz="2000" u="none" strike="noStrike" smtClean="0">
                          <a:effectLst/>
                        </a:rPr>
                        <a:t>~</a:t>
                      </a:r>
                      <a:endParaRPr lang="ru-RU" sz="2000" b="0" i="0" u="none" strike="noStrike">
                        <a:solidFill>
                          <a:srgbClr val="333333"/>
                        </a:solidFill>
                        <a:effectLst/>
                        <a:latin typeface="+mn-lt"/>
                      </a:endParaRPr>
                    </a:p>
                  </a:txBody>
                  <a:tcPr marL="69167" marR="7685" marT="7685" marB="0" anchor="ctr"/>
                </a:tc>
                <a:tc>
                  <a:txBody>
                    <a:bodyPr/>
                    <a:lstStyle/>
                    <a:p>
                      <a:pPr algn="l" fontAlgn="ctr"/>
                      <a:r>
                        <a:rPr lang="en-US" sz="2000" u="none" strike="noStrike" dirty="0" smtClean="0">
                          <a:effectLst/>
                        </a:rPr>
                        <a:t>Invert bits</a:t>
                      </a:r>
                      <a:endParaRPr lang="en-US" sz="2000" b="0" i="0" u="none" strike="noStrike" dirty="0">
                        <a:solidFill>
                          <a:srgbClr val="333333"/>
                        </a:solidFill>
                        <a:effectLst/>
                        <a:latin typeface="+mn-lt"/>
                      </a:endParaRPr>
                    </a:p>
                  </a:txBody>
                  <a:tcPr marL="69167" marR="7685" marT="7685" marB="0" anchor="ctr"/>
                </a:tc>
                <a:tc>
                  <a:txBody>
                    <a:bodyPr/>
                    <a:lstStyle/>
                    <a:p>
                      <a:pPr algn="l" fontAlgn="ctr"/>
                      <a:r>
                        <a:rPr lang="en-US" sz="2000" u="none" strike="noStrike" smtClean="0">
                          <a:effectLst/>
                        </a:rPr>
                        <a:t>R</a:t>
                      </a:r>
                      <a:endParaRPr lang="en-US" sz="2000" b="0" i="0" u="none" strike="noStrike">
                        <a:solidFill>
                          <a:srgbClr val="333333"/>
                        </a:solidFill>
                        <a:effectLst/>
                        <a:latin typeface="+mn-lt"/>
                      </a:endParaRPr>
                    </a:p>
                  </a:txBody>
                  <a:tcPr marL="69167" marR="7685" marT="7685" marB="0" anchor="ctr"/>
                </a:tc>
                <a:tc>
                  <a:txBody>
                    <a:bodyPr/>
                    <a:lstStyle/>
                    <a:p>
                      <a:pPr algn="l" fontAlgn="ctr"/>
                      <a:r>
                        <a:rPr lang="ru-RU" sz="2000" u="none" strike="noStrike" smtClean="0">
                          <a:effectLst/>
                        </a:rPr>
                        <a:t>1</a:t>
                      </a:r>
                      <a:endParaRPr lang="ru-RU" sz="2000" b="0" i="0" u="none" strike="noStrike">
                        <a:solidFill>
                          <a:srgbClr val="333333"/>
                        </a:solidFill>
                        <a:effectLst/>
                        <a:latin typeface="+mn-lt"/>
                      </a:endParaRPr>
                    </a:p>
                  </a:txBody>
                  <a:tcPr marL="69167" marR="7685" marT="7685" marB="0" anchor="ctr"/>
                </a:tc>
                <a:tc>
                  <a:txBody>
                    <a:bodyPr/>
                    <a:lstStyle/>
                    <a:p>
                      <a:pPr algn="l" fontAlgn="ctr"/>
                      <a:r>
                        <a:rPr lang="en-US" sz="2000" u="none" strike="noStrike" smtClean="0">
                          <a:effectLst/>
                        </a:rPr>
                        <a:t>int→int</a:t>
                      </a:r>
                      <a:endParaRPr lang="en-US" sz="2000" b="0" i="0" u="none" strike="noStrike">
                        <a:solidFill>
                          <a:srgbClr val="333333"/>
                        </a:solidFill>
                        <a:effectLst/>
                        <a:latin typeface="+mn-lt"/>
                      </a:endParaRPr>
                    </a:p>
                  </a:txBody>
                  <a:tcPr marL="69167" marR="7685" marT="7685" marB="0" anchor="ctr"/>
                </a:tc>
              </a:tr>
              <a:tr h="312485">
                <a:tc>
                  <a:txBody>
                    <a:bodyPr/>
                    <a:lstStyle/>
                    <a:p>
                      <a:pPr algn="l" fontAlgn="ctr"/>
                      <a:r>
                        <a:rPr lang="ru-RU" sz="2000" u="none" strike="noStrike" smtClean="0">
                          <a:effectLst/>
                        </a:rPr>
                        <a:t>!</a:t>
                      </a:r>
                      <a:endParaRPr lang="ru-RU" sz="2000" b="0" i="0" u="none" strike="noStrike" dirty="0">
                        <a:solidFill>
                          <a:srgbClr val="333333"/>
                        </a:solidFill>
                        <a:effectLst/>
                        <a:latin typeface="+mn-lt"/>
                      </a:endParaRPr>
                    </a:p>
                  </a:txBody>
                  <a:tcPr marL="69167" marR="7685" marT="7685" marB="0" anchor="ctr"/>
                </a:tc>
                <a:tc>
                  <a:txBody>
                    <a:bodyPr/>
                    <a:lstStyle/>
                    <a:p>
                      <a:pPr algn="l" fontAlgn="ctr"/>
                      <a:r>
                        <a:rPr lang="en-US" sz="2000" u="none" strike="noStrike" smtClean="0">
                          <a:effectLst/>
                        </a:rPr>
                        <a:t>Invert boolean value</a:t>
                      </a:r>
                      <a:endParaRPr lang="en-US" sz="2000" b="0" i="0" u="none" strike="noStrike" dirty="0">
                        <a:solidFill>
                          <a:srgbClr val="333333"/>
                        </a:solidFill>
                        <a:effectLst/>
                        <a:latin typeface="+mn-lt"/>
                      </a:endParaRPr>
                    </a:p>
                  </a:txBody>
                  <a:tcPr marL="69167" marR="7685" marT="7685" marB="0" anchor="ctr"/>
                </a:tc>
                <a:tc>
                  <a:txBody>
                    <a:bodyPr/>
                    <a:lstStyle/>
                    <a:p>
                      <a:pPr algn="l" fontAlgn="ctr"/>
                      <a:r>
                        <a:rPr lang="en-US" sz="2000" u="none" strike="noStrike" smtClean="0">
                          <a:effectLst/>
                        </a:rPr>
                        <a:t>R</a:t>
                      </a:r>
                      <a:endParaRPr lang="en-US" sz="2000" b="0" i="0" u="none" strike="noStrike">
                        <a:solidFill>
                          <a:srgbClr val="333333"/>
                        </a:solidFill>
                        <a:effectLst/>
                        <a:latin typeface="+mn-lt"/>
                      </a:endParaRPr>
                    </a:p>
                  </a:txBody>
                  <a:tcPr marL="69167" marR="7685" marT="7685" marB="0" anchor="ctr"/>
                </a:tc>
                <a:tc>
                  <a:txBody>
                    <a:bodyPr/>
                    <a:lstStyle/>
                    <a:p>
                      <a:pPr algn="l" fontAlgn="ctr"/>
                      <a:r>
                        <a:rPr lang="ru-RU" sz="2000" u="none" strike="noStrike" smtClean="0">
                          <a:effectLst/>
                        </a:rPr>
                        <a:t>1</a:t>
                      </a:r>
                      <a:endParaRPr lang="ru-RU" sz="2000" b="0" i="0" u="none" strike="noStrike">
                        <a:solidFill>
                          <a:srgbClr val="333333"/>
                        </a:solidFill>
                        <a:effectLst/>
                        <a:latin typeface="+mn-lt"/>
                      </a:endParaRPr>
                    </a:p>
                  </a:txBody>
                  <a:tcPr marL="69167" marR="7685" marT="7685" marB="0" anchor="ctr"/>
                </a:tc>
                <a:tc>
                  <a:txBody>
                    <a:bodyPr/>
                    <a:lstStyle/>
                    <a:p>
                      <a:pPr algn="l" fontAlgn="ctr"/>
                      <a:r>
                        <a:rPr lang="en-US" sz="2000" u="none" strike="noStrike" smtClean="0">
                          <a:effectLst/>
                        </a:rPr>
                        <a:t>bool→bool</a:t>
                      </a:r>
                      <a:endParaRPr lang="en-US" sz="2000" b="0" i="0" u="none" strike="noStrike" dirty="0">
                        <a:solidFill>
                          <a:srgbClr val="333333"/>
                        </a:solidFill>
                        <a:effectLst/>
                        <a:latin typeface="+mn-lt"/>
                      </a:endParaRPr>
                    </a:p>
                  </a:txBody>
                  <a:tcPr marL="69167" marR="7685" marT="7685" marB="0" anchor="ctr"/>
                </a:tc>
              </a:tr>
              <a:tr h="312485">
                <a:tc>
                  <a:txBody>
                    <a:bodyPr/>
                    <a:lstStyle/>
                    <a:p>
                      <a:pPr algn="l" fontAlgn="ctr"/>
                      <a:r>
                        <a:rPr lang="en-US" sz="2000" u="none" strike="noStrike" kern="1200" smtClean="0">
                          <a:solidFill>
                            <a:schemeClr val="tx1"/>
                          </a:solidFill>
                          <a:effectLst/>
                          <a:latin typeface="+mn-lt"/>
                          <a:ea typeface="+mn-ea"/>
                          <a:cs typeface="+mn-cs"/>
                        </a:rPr>
                        <a:t>delete</a:t>
                      </a:r>
                      <a:endParaRPr lang="en-US" sz="2000" u="none" strike="noStrike" kern="1200" dirty="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smtClean="0">
                          <a:solidFill>
                            <a:schemeClr val="tx1"/>
                          </a:solidFill>
                          <a:effectLst/>
                          <a:latin typeface="+mn-lt"/>
                          <a:ea typeface="+mn-ea"/>
                          <a:cs typeface="+mn-cs"/>
                        </a:rPr>
                        <a:t>Remove a property</a:t>
                      </a:r>
                      <a:endParaRPr lang="en-US" sz="2000" u="none" strike="noStrike" kern="120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smtClean="0">
                          <a:solidFill>
                            <a:schemeClr val="tx1"/>
                          </a:solidFill>
                          <a:effectLst/>
                          <a:latin typeface="+mn-lt"/>
                          <a:ea typeface="+mn-ea"/>
                          <a:cs typeface="+mn-cs"/>
                        </a:rPr>
                        <a:t>R</a:t>
                      </a:r>
                      <a:endParaRPr lang="en-US" sz="2000" u="none" strike="noStrike" kern="1200" dirty="0">
                        <a:solidFill>
                          <a:schemeClr val="tx1"/>
                        </a:solidFill>
                        <a:effectLst/>
                        <a:latin typeface="+mn-lt"/>
                        <a:ea typeface="+mn-ea"/>
                        <a:cs typeface="+mn-cs"/>
                      </a:endParaRPr>
                    </a:p>
                  </a:txBody>
                  <a:tcPr marL="85725" marR="9525" marT="9525" marB="0" anchor="ctr"/>
                </a:tc>
                <a:tc>
                  <a:txBody>
                    <a:bodyPr/>
                    <a:lstStyle/>
                    <a:p>
                      <a:pPr algn="l" fontAlgn="ctr"/>
                      <a:r>
                        <a:rPr lang="ru-RU" sz="2000" u="none" strike="noStrike" kern="1200" smtClean="0">
                          <a:solidFill>
                            <a:schemeClr val="tx1"/>
                          </a:solidFill>
                          <a:effectLst/>
                          <a:latin typeface="+mn-lt"/>
                          <a:ea typeface="+mn-ea"/>
                          <a:cs typeface="+mn-cs"/>
                        </a:rPr>
                        <a:t>1</a:t>
                      </a:r>
                      <a:endParaRPr lang="ru-RU" sz="2000" u="none" strike="noStrike" kern="120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smtClean="0">
                          <a:solidFill>
                            <a:schemeClr val="tx1"/>
                          </a:solidFill>
                          <a:effectLst/>
                          <a:latin typeface="+mn-lt"/>
                          <a:ea typeface="+mn-ea"/>
                          <a:cs typeface="+mn-cs"/>
                        </a:rPr>
                        <a:t>lval→bool</a:t>
                      </a:r>
                      <a:endParaRPr lang="en-US" sz="2000" u="none" strike="noStrike" kern="1200">
                        <a:solidFill>
                          <a:schemeClr val="tx1"/>
                        </a:solidFill>
                        <a:effectLst/>
                        <a:latin typeface="+mn-lt"/>
                        <a:ea typeface="+mn-ea"/>
                        <a:cs typeface="+mn-cs"/>
                      </a:endParaRPr>
                    </a:p>
                  </a:txBody>
                  <a:tcPr marL="85725" marR="9525" marT="9525" marB="0" anchor="ctr"/>
                </a:tc>
              </a:tr>
              <a:tr h="312485">
                <a:tc>
                  <a:txBody>
                    <a:bodyPr/>
                    <a:lstStyle/>
                    <a:p>
                      <a:pPr algn="l" fontAlgn="ctr"/>
                      <a:r>
                        <a:rPr lang="en-US" sz="2000" u="none" strike="noStrike" kern="1200" smtClean="0">
                          <a:solidFill>
                            <a:schemeClr val="tx1"/>
                          </a:solidFill>
                          <a:effectLst/>
                          <a:latin typeface="+mn-lt"/>
                          <a:ea typeface="+mn-ea"/>
                          <a:cs typeface="+mn-cs"/>
                        </a:rPr>
                        <a:t>typeof</a:t>
                      </a:r>
                      <a:endParaRPr lang="en-US" sz="2000" u="none" strike="noStrike" kern="1200" dirty="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smtClean="0">
                          <a:solidFill>
                            <a:schemeClr val="tx1"/>
                          </a:solidFill>
                          <a:effectLst/>
                          <a:latin typeface="+mn-lt"/>
                          <a:ea typeface="+mn-ea"/>
                          <a:cs typeface="+mn-cs"/>
                        </a:rPr>
                        <a:t>Determine type of operand</a:t>
                      </a:r>
                      <a:endParaRPr lang="en-US" sz="2000" u="none" strike="noStrike" kern="1200" dirty="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smtClean="0">
                          <a:solidFill>
                            <a:schemeClr val="tx1"/>
                          </a:solidFill>
                          <a:effectLst/>
                          <a:latin typeface="+mn-lt"/>
                          <a:ea typeface="+mn-ea"/>
                          <a:cs typeface="+mn-cs"/>
                        </a:rPr>
                        <a:t>R</a:t>
                      </a:r>
                      <a:endParaRPr lang="en-US" sz="2000" u="none" strike="noStrike" kern="1200">
                        <a:solidFill>
                          <a:schemeClr val="tx1"/>
                        </a:solidFill>
                        <a:effectLst/>
                        <a:latin typeface="+mn-lt"/>
                        <a:ea typeface="+mn-ea"/>
                        <a:cs typeface="+mn-cs"/>
                      </a:endParaRPr>
                    </a:p>
                  </a:txBody>
                  <a:tcPr marL="85725" marR="9525" marT="9525" marB="0" anchor="ctr"/>
                </a:tc>
                <a:tc>
                  <a:txBody>
                    <a:bodyPr/>
                    <a:lstStyle/>
                    <a:p>
                      <a:pPr algn="l" fontAlgn="ctr"/>
                      <a:r>
                        <a:rPr lang="ru-RU" sz="2000" u="none" strike="noStrike" kern="1200" smtClean="0">
                          <a:solidFill>
                            <a:schemeClr val="tx1"/>
                          </a:solidFill>
                          <a:effectLst/>
                          <a:latin typeface="+mn-lt"/>
                          <a:ea typeface="+mn-ea"/>
                          <a:cs typeface="+mn-cs"/>
                        </a:rPr>
                        <a:t>1</a:t>
                      </a:r>
                      <a:endParaRPr lang="ru-RU" sz="2000" u="none" strike="noStrike" kern="1200" dirty="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smtClean="0">
                          <a:solidFill>
                            <a:schemeClr val="tx1"/>
                          </a:solidFill>
                          <a:effectLst/>
                          <a:latin typeface="+mn-lt"/>
                          <a:ea typeface="+mn-ea"/>
                          <a:cs typeface="+mn-cs"/>
                        </a:rPr>
                        <a:t>any→str</a:t>
                      </a:r>
                      <a:endParaRPr lang="en-US" sz="2000" u="none" strike="noStrike" kern="1200" dirty="0">
                        <a:solidFill>
                          <a:schemeClr val="tx1"/>
                        </a:solidFill>
                        <a:effectLst/>
                        <a:latin typeface="+mn-lt"/>
                        <a:ea typeface="+mn-ea"/>
                        <a:cs typeface="+mn-cs"/>
                      </a:endParaRPr>
                    </a:p>
                  </a:txBody>
                  <a:tcPr marL="85725" marR="9525" marT="9525" marB="0" anchor="ctr"/>
                </a:tc>
              </a:tr>
              <a:tr h="312485">
                <a:tc>
                  <a:txBody>
                    <a:bodyPr/>
                    <a:lstStyle/>
                    <a:p>
                      <a:pPr algn="l" fontAlgn="ctr"/>
                      <a:r>
                        <a:rPr lang="en-US" sz="2000" u="none" strike="noStrike" kern="1200" smtClean="0">
                          <a:solidFill>
                            <a:schemeClr val="tx1"/>
                          </a:solidFill>
                          <a:effectLst/>
                          <a:latin typeface="+mn-lt"/>
                          <a:ea typeface="+mn-ea"/>
                          <a:cs typeface="+mn-cs"/>
                        </a:rPr>
                        <a:t>void</a:t>
                      </a:r>
                      <a:endParaRPr lang="en-US" sz="2000" u="none" strike="noStrike" kern="120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smtClean="0">
                          <a:solidFill>
                            <a:schemeClr val="tx1"/>
                          </a:solidFill>
                          <a:effectLst/>
                          <a:latin typeface="+mn-lt"/>
                          <a:ea typeface="+mn-ea"/>
                          <a:cs typeface="+mn-cs"/>
                        </a:rPr>
                        <a:t>Return undefined value</a:t>
                      </a:r>
                      <a:endParaRPr lang="en-US" sz="2000" u="none" strike="noStrike" kern="1200" dirty="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smtClean="0">
                          <a:solidFill>
                            <a:schemeClr val="tx1"/>
                          </a:solidFill>
                          <a:effectLst/>
                          <a:latin typeface="+mn-lt"/>
                          <a:ea typeface="+mn-ea"/>
                          <a:cs typeface="+mn-cs"/>
                        </a:rPr>
                        <a:t>R</a:t>
                      </a:r>
                      <a:endParaRPr lang="en-US" sz="2000" u="none" strike="noStrike" kern="1200" dirty="0">
                        <a:solidFill>
                          <a:schemeClr val="tx1"/>
                        </a:solidFill>
                        <a:effectLst/>
                        <a:latin typeface="+mn-lt"/>
                        <a:ea typeface="+mn-ea"/>
                        <a:cs typeface="+mn-cs"/>
                      </a:endParaRPr>
                    </a:p>
                  </a:txBody>
                  <a:tcPr marL="85725" marR="9525" marT="9525" marB="0" anchor="ctr"/>
                </a:tc>
                <a:tc>
                  <a:txBody>
                    <a:bodyPr/>
                    <a:lstStyle/>
                    <a:p>
                      <a:pPr algn="l" fontAlgn="ctr"/>
                      <a:r>
                        <a:rPr lang="ru-RU" sz="2000" u="none" strike="noStrike" kern="1200" smtClean="0">
                          <a:solidFill>
                            <a:schemeClr val="tx1"/>
                          </a:solidFill>
                          <a:effectLst/>
                          <a:latin typeface="+mn-lt"/>
                          <a:ea typeface="+mn-ea"/>
                          <a:cs typeface="+mn-cs"/>
                        </a:rPr>
                        <a:t>1</a:t>
                      </a:r>
                      <a:endParaRPr lang="ru-RU" sz="2000" u="none" strike="noStrike" kern="1200" dirty="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smtClean="0">
                          <a:solidFill>
                            <a:schemeClr val="tx1"/>
                          </a:solidFill>
                          <a:effectLst/>
                          <a:latin typeface="+mn-lt"/>
                          <a:ea typeface="+mn-ea"/>
                          <a:cs typeface="+mn-cs"/>
                        </a:rPr>
                        <a:t>any→undef</a:t>
                      </a:r>
                      <a:endParaRPr lang="en-US" sz="2000" u="none" strike="noStrike" kern="1200" dirty="0">
                        <a:solidFill>
                          <a:schemeClr val="tx1"/>
                        </a:solidFill>
                        <a:effectLst/>
                        <a:latin typeface="+mn-lt"/>
                        <a:ea typeface="+mn-ea"/>
                        <a:cs typeface="+mn-cs"/>
                      </a:endParaRPr>
                    </a:p>
                  </a:txBody>
                  <a:tcPr marL="85725" marR="9525" marT="9525" marB="0" anchor="ctr"/>
                </a:tc>
              </a:tr>
              <a:tr h="312485">
                <a:tc>
                  <a:txBody>
                    <a:bodyPr/>
                    <a:lstStyle/>
                    <a:p>
                      <a:pPr algn="l" fontAlgn="ctr"/>
                      <a:r>
                        <a:rPr lang="ru-RU" sz="2000" u="none" strike="noStrike" kern="1200" smtClean="0">
                          <a:solidFill>
                            <a:schemeClr val="tx1"/>
                          </a:solidFill>
                          <a:effectLst/>
                          <a:latin typeface="+mn-lt"/>
                          <a:ea typeface="+mn-ea"/>
                          <a:cs typeface="+mn-cs"/>
                        </a:rPr>
                        <a:t>*, /, %</a:t>
                      </a:r>
                      <a:endParaRPr lang="ru-RU" sz="2000" u="none" strike="noStrike" kern="120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smtClean="0">
                          <a:solidFill>
                            <a:schemeClr val="tx1"/>
                          </a:solidFill>
                          <a:effectLst/>
                          <a:latin typeface="+mn-lt"/>
                          <a:ea typeface="+mn-ea"/>
                          <a:cs typeface="+mn-cs"/>
                        </a:rPr>
                        <a:t>Multiply, divide, remainder</a:t>
                      </a:r>
                      <a:endParaRPr lang="en-US" sz="2000" u="none" strike="noStrike" kern="120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smtClean="0">
                          <a:solidFill>
                            <a:schemeClr val="tx1"/>
                          </a:solidFill>
                          <a:effectLst/>
                          <a:latin typeface="+mn-lt"/>
                          <a:ea typeface="+mn-ea"/>
                          <a:cs typeface="+mn-cs"/>
                        </a:rPr>
                        <a:t>L</a:t>
                      </a:r>
                      <a:endParaRPr lang="en-US" sz="2000" u="none" strike="noStrike" kern="1200">
                        <a:solidFill>
                          <a:schemeClr val="tx1"/>
                        </a:solidFill>
                        <a:effectLst/>
                        <a:latin typeface="+mn-lt"/>
                        <a:ea typeface="+mn-ea"/>
                        <a:cs typeface="+mn-cs"/>
                      </a:endParaRPr>
                    </a:p>
                  </a:txBody>
                  <a:tcPr marL="85725" marR="9525" marT="9525" marB="0" anchor="ctr"/>
                </a:tc>
                <a:tc>
                  <a:txBody>
                    <a:bodyPr/>
                    <a:lstStyle/>
                    <a:p>
                      <a:pPr algn="l" fontAlgn="ctr"/>
                      <a:r>
                        <a:rPr lang="ru-RU" sz="2000" u="none" strike="noStrike" kern="1200" smtClean="0">
                          <a:solidFill>
                            <a:schemeClr val="tx1"/>
                          </a:solidFill>
                          <a:effectLst/>
                          <a:latin typeface="+mn-lt"/>
                          <a:ea typeface="+mn-ea"/>
                          <a:cs typeface="+mn-cs"/>
                        </a:rPr>
                        <a:t>2</a:t>
                      </a:r>
                      <a:endParaRPr lang="ru-RU" sz="2000" u="none" strike="noStrike" kern="1200">
                        <a:solidFill>
                          <a:schemeClr val="tx1"/>
                        </a:solidFill>
                        <a:effectLst/>
                        <a:latin typeface="+mn-lt"/>
                        <a:ea typeface="+mn-ea"/>
                        <a:cs typeface="+mn-cs"/>
                      </a:endParaRPr>
                    </a:p>
                  </a:txBody>
                  <a:tcPr marL="85725" marR="9525" marT="9525" marB="0" anchor="ctr"/>
                </a:tc>
                <a:tc>
                  <a:txBody>
                    <a:bodyPr/>
                    <a:lstStyle/>
                    <a:p>
                      <a:pPr algn="l" fontAlgn="ctr"/>
                      <a:r>
                        <a:rPr lang="en-US" sz="2000" u="none" strike="noStrike" kern="1200" dirty="0" err="1" smtClean="0">
                          <a:solidFill>
                            <a:schemeClr val="tx1"/>
                          </a:solidFill>
                          <a:effectLst/>
                          <a:latin typeface="+mn-lt"/>
                          <a:ea typeface="+mn-ea"/>
                          <a:cs typeface="+mn-cs"/>
                        </a:rPr>
                        <a:t>num,num→num</a:t>
                      </a:r>
                      <a:endParaRPr lang="en-US" sz="2000" u="none" strike="noStrike" kern="1200" dirty="0">
                        <a:solidFill>
                          <a:schemeClr val="tx1"/>
                        </a:solidFill>
                        <a:effectLst/>
                        <a:latin typeface="+mn-lt"/>
                        <a:ea typeface="+mn-ea"/>
                        <a:cs typeface="+mn-cs"/>
                      </a:endParaRPr>
                    </a:p>
                  </a:txBody>
                  <a:tcPr marL="85725" marR="9525" marT="9525" marB="0" anchor="ctr"/>
                </a:tc>
              </a:tr>
            </a:tbl>
          </a:graphicData>
        </a:graphic>
      </p:graphicFrame>
    </p:spTree>
    <p:extLst>
      <p:ext uri="{BB962C8B-B14F-4D97-AF65-F5344CB8AC3E}">
        <p14:creationId xmlns:p14="http://schemas.microsoft.com/office/powerpoint/2010/main" val="2210563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52337710"/>
              </p:ext>
            </p:extLst>
          </p:nvPr>
        </p:nvGraphicFramePr>
        <p:xfrm>
          <a:off x="381000" y="1219200"/>
          <a:ext cx="8550398" cy="3159934"/>
        </p:xfrm>
        <a:graphic>
          <a:graphicData uri="http://schemas.openxmlformats.org/drawingml/2006/table">
            <a:tbl>
              <a:tblPr firstRow="1">
                <a:tableStyleId>{616DA210-FB5B-4158-B5E0-FEB733F419BA}</a:tableStyleId>
              </a:tblPr>
              <a:tblGrid>
                <a:gridCol w="1400175"/>
                <a:gridCol w="3479800"/>
                <a:gridCol w="443971"/>
                <a:gridCol w="330852"/>
                <a:gridCol w="2895600"/>
              </a:tblGrid>
              <a:tr h="331009">
                <a:tc>
                  <a:txBody>
                    <a:bodyPr/>
                    <a:lstStyle/>
                    <a:p>
                      <a:pPr algn="l" fontAlgn="ctr"/>
                      <a:r>
                        <a:rPr lang="en-US" sz="2000" u="none" strike="noStrike" dirty="0">
                          <a:effectLst/>
                        </a:rPr>
                        <a:t>Operator</a:t>
                      </a:r>
                      <a:endParaRPr lang="en-US" sz="2000" b="1" i="0" u="none" strike="noStrike" dirty="0">
                        <a:solidFill>
                          <a:srgbClr val="000000"/>
                        </a:solidFill>
                        <a:effectLst/>
                        <a:latin typeface="+mn-lt"/>
                      </a:endParaRPr>
                    </a:p>
                  </a:txBody>
                  <a:tcPr marL="69167" marR="7685" marT="7685" marB="0" anchor="ctr"/>
                </a:tc>
                <a:tc>
                  <a:txBody>
                    <a:bodyPr/>
                    <a:lstStyle/>
                    <a:p>
                      <a:pPr algn="l" fontAlgn="ctr"/>
                      <a:r>
                        <a:rPr lang="en-US" sz="2000" u="none" strike="noStrike" dirty="0">
                          <a:effectLst/>
                        </a:rPr>
                        <a:t>Operation</a:t>
                      </a:r>
                      <a:endParaRPr lang="en-US" sz="2000" b="1" i="0" u="none" strike="noStrike" dirty="0">
                        <a:solidFill>
                          <a:srgbClr val="000000"/>
                        </a:solidFill>
                        <a:effectLst/>
                        <a:latin typeface="+mn-lt"/>
                      </a:endParaRPr>
                    </a:p>
                  </a:txBody>
                  <a:tcPr marL="69167" marR="7685" marT="7685" marB="0" anchor="ctr"/>
                </a:tc>
                <a:tc>
                  <a:txBody>
                    <a:bodyPr/>
                    <a:lstStyle/>
                    <a:p>
                      <a:pPr algn="l" fontAlgn="ctr"/>
                      <a:r>
                        <a:rPr lang="en-US" sz="2000" u="none" strike="noStrike">
                          <a:effectLst/>
                        </a:rPr>
                        <a:t>A</a:t>
                      </a:r>
                      <a:endParaRPr lang="en-US" sz="2000" b="1" i="0" u="none" strike="noStrike">
                        <a:solidFill>
                          <a:srgbClr val="000000"/>
                        </a:solidFill>
                        <a:effectLst/>
                        <a:latin typeface="+mn-lt"/>
                      </a:endParaRPr>
                    </a:p>
                  </a:txBody>
                  <a:tcPr marL="69167" marR="7685" marT="7685" marB="0" anchor="ctr"/>
                </a:tc>
                <a:tc>
                  <a:txBody>
                    <a:bodyPr/>
                    <a:lstStyle/>
                    <a:p>
                      <a:pPr algn="l" fontAlgn="ctr"/>
                      <a:r>
                        <a:rPr lang="en-US" sz="2000" u="none" strike="noStrike">
                          <a:effectLst/>
                        </a:rPr>
                        <a:t>N</a:t>
                      </a:r>
                      <a:endParaRPr lang="en-US" sz="2000" b="1" i="0" u="none" strike="noStrike">
                        <a:solidFill>
                          <a:srgbClr val="000000"/>
                        </a:solidFill>
                        <a:effectLst/>
                        <a:latin typeface="+mn-lt"/>
                      </a:endParaRPr>
                    </a:p>
                  </a:txBody>
                  <a:tcPr marL="69167" marR="7685" marT="7685" marB="0" anchor="ctr"/>
                </a:tc>
                <a:tc>
                  <a:txBody>
                    <a:bodyPr/>
                    <a:lstStyle/>
                    <a:p>
                      <a:pPr algn="l" fontAlgn="ctr"/>
                      <a:r>
                        <a:rPr lang="en-US" sz="2000" u="none" strike="noStrike" dirty="0">
                          <a:effectLst/>
                        </a:rPr>
                        <a:t>Types</a:t>
                      </a:r>
                      <a:endParaRPr lang="en-US" sz="2000" b="1" i="0" u="none" strike="noStrike" dirty="0">
                        <a:solidFill>
                          <a:srgbClr val="000000"/>
                        </a:solidFill>
                        <a:effectLst/>
                        <a:latin typeface="+mn-lt"/>
                      </a:endParaRPr>
                    </a:p>
                  </a:txBody>
                  <a:tcPr marL="69167" marR="7685" marT="7685" marB="0" anchor="ctr"/>
                </a:tc>
              </a:tr>
              <a:tr h="312485">
                <a:tc>
                  <a:txBody>
                    <a:bodyPr/>
                    <a:lstStyle/>
                    <a:p>
                      <a:pPr algn="l" fontAlgn="ctr"/>
                      <a:r>
                        <a:rPr lang="ru-RU" sz="2000" u="none" strike="noStrike" kern="1200" dirty="0">
                          <a:solidFill>
                            <a:schemeClr val="tx1"/>
                          </a:solidFill>
                          <a:effectLst/>
                          <a:latin typeface="+mn-lt"/>
                          <a:ea typeface="+mn-ea"/>
                          <a:cs typeface="+mn-cs"/>
                        </a:rPr>
                        <a:t>+, -</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Add, subtract</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L</a:t>
                      </a:r>
                    </a:p>
                  </a:txBody>
                  <a:tcPr marL="85725" marR="9525" marT="9525" marB="0" anchor="ctr"/>
                </a:tc>
                <a:tc>
                  <a:txBody>
                    <a:bodyPr/>
                    <a:lstStyle/>
                    <a:p>
                      <a:pPr algn="l" fontAlgn="ctr"/>
                      <a:r>
                        <a:rPr lang="ru-RU" sz="2000" u="none" strike="noStrike" kern="1200">
                          <a:solidFill>
                            <a:schemeClr val="tx1"/>
                          </a:solidFill>
                          <a:effectLst/>
                          <a:latin typeface="+mn-lt"/>
                          <a:ea typeface="+mn-ea"/>
                          <a:cs typeface="+mn-cs"/>
                        </a:rPr>
                        <a:t>2</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num,num→num</a:t>
                      </a:r>
                    </a:p>
                  </a:txBody>
                  <a:tcPr marL="85725" marR="9525" marT="9525" marB="0" anchor="ctr"/>
                </a:tc>
              </a:tr>
              <a:tr h="312485">
                <a:tc>
                  <a:txBody>
                    <a:bodyPr/>
                    <a:lstStyle/>
                    <a:p>
                      <a:pPr algn="l" fontAlgn="ctr"/>
                      <a:r>
                        <a:rPr lang="ru-RU" sz="2000" u="none" strike="noStrike" kern="1200" dirty="0">
                          <a:solidFill>
                            <a:schemeClr val="tx1"/>
                          </a:solidFill>
                          <a:effectLst/>
                          <a:latin typeface="+mn-lt"/>
                          <a:ea typeface="+mn-ea"/>
                          <a:cs typeface="+mn-cs"/>
                        </a:rPr>
                        <a:t>+</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Concatenate strings</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L</a:t>
                      </a:r>
                    </a:p>
                  </a:txBody>
                  <a:tcPr marL="85725" marR="9525" marT="9525" marB="0" anchor="ctr"/>
                </a:tc>
                <a:tc>
                  <a:txBody>
                    <a:bodyPr/>
                    <a:lstStyle/>
                    <a:p>
                      <a:pPr algn="l" fontAlgn="ctr"/>
                      <a:r>
                        <a:rPr lang="ru-RU" sz="2000" u="none" strike="noStrike" kern="1200">
                          <a:solidFill>
                            <a:schemeClr val="tx1"/>
                          </a:solidFill>
                          <a:effectLst/>
                          <a:latin typeface="+mn-lt"/>
                          <a:ea typeface="+mn-ea"/>
                          <a:cs typeface="+mn-cs"/>
                        </a:rPr>
                        <a:t>2</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str,str→str</a:t>
                      </a:r>
                    </a:p>
                  </a:txBody>
                  <a:tcPr marL="85725" marR="9525" marT="9525" marB="0" anchor="ctr"/>
                </a:tc>
              </a:tr>
              <a:tr h="312485">
                <a:tc>
                  <a:txBody>
                    <a:bodyPr/>
                    <a:lstStyle/>
                    <a:p>
                      <a:pPr algn="l" fontAlgn="ctr"/>
                      <a:r>
                        <a:rPr lang="ru-RU" sz="2000" u="none" strike="noStrike" kern="1200" dirty="0">
                          <a:solidFill>
                            <a:schemeClr val="tx1"/>
                          </a:solidFill>
                          <a:effectLst/>
                          <a:latin typeface="+mn-lt"/>
                          <a:ea typeface="+mn-ea"/>
                          <a:cs typeface="+mn-cs"/>
                        </a:rPr>
                        <a:t>&lt;&lt;</a:t>
                      </a:r>
                    </a:p>
                  </a:txBody>
                  <a:tcPr marL="85725" marR="9525" marT="9525" marB="0" anchor="ctr"/>
                </a:tc>
                <a:tc>
                  <a:txBody>
                    <a:bodyPr/>
                    <a:lstStyle/>
                    <a:p>
                      <a:pPr algn="l" fontAlgn="ctr"/>
                      <a:r>
                        <a:rPr lang="en-US" sz="2000" u="none" strike="noStrike" kern="1200" dirty="0">
                          <a:solidFill>
                            <a:schemeClr val="tx1"/>
                          </a:solidFill>
                          <a:effectLst/>
                          <a:latin typeface="+mn-lt"/>
                          <a:ea typeface="+mn-ea"/>
                          <a:cs typeface="+mn-cs"/>
                        </a:rPr>
                        <a:t>Shift left</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L</a:t>
                      </a:r>
                    </a:p>
                  </a:txBody>
                  <a:tcPr marL="85725" marR="9525" marT="9525" marB="0" anchor="ctr"/>
                </a:tc>
                <a:tc>
                  <a:txBody>
                    <a:bodyPr/>
                    <a:lstStyle/>
                    <a:p>
                      <a:pPr algn="l" fontAlgn="ctr"/>
                      <a:r>
                        <a:rPr lang="ru-RU" sz="2000" u="none" strike="noStrike" kern="1200">
                          <a:solidFill>
                            <a:schemeClr val="tx1"/>
                          </a:solidFill>
                          <a:effectLst/>
                          <a:latin typeface="+mn-lt"/>
                          <a:ea typeface="+mn-ea"/>
                          <a:cs typeface="+mn-cs"/>
                        </a:rPr>
                        <a:t>2</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int,int→int</a:t>
                      </a:r>
                    </a:p>
                  </a:txBody>
                  <a:tcPr marL="85725" marR="9525" marT="9525" marB="0" anchor="ctr"/>
                </a:tc>
              </a:tr>
              <a:tr h="312485">
                <a:tc>
                  <a:txBody>
                    <a:bodyPr/>
                    <a:lstStyle/>
                    <a:p>
                      <a:pPr algn="l" fontAlgn="ctr"/>
                      <a:r>
                        <a:rPr lang="ru-RU" sz="2000" u="none" strike="noStrike" kern="1200">
                          <a:solidFill>
                            <a:schemeClr val="tx1"/>
                          </a:solidFill>
                          <a:effectLst/>
                          <a:latin typeface="+mn-lt"/>
                          <a:ea typeface="+mn-ea"/>
                          <a:cs typeface="+mn-cs"/>
                        </a:rPr>
                        <a:t>&gt;&gt;</a:t>
                      </a:r>
                    </a:p>
                  </a:txBody>
                  <a:tcPr marL="85725" marR="9525" marT="9525" marB="0" anchor="ctr"/>
                </a:tc>
                <a:tc>
                  <a:txBody>
                    <a:bodyPr/>
                    <a:lstStyle/>
                    <a:p>
                      <a:pPr algn="l" fontAlgn="ctr"/>
                      <a:r>
                        <a:rPr lang="en-US" sz="2000" u="none" strike="noStrike" kern="1200" dirty="0">
                          <a:solidFill>
                            <a:schemeClr val="tx1"/>
                          </a:solidFill>
                          <a:effectLst/>
                          <a:latin typeface="+mn-lt"/>
                          <a:ea typeface="+mn-ea"/>
                          <a:cs typeface="+mn-cs"/>
                        </a:rPr>
                        <a:t>Shift right with sign extension</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L</a:t>
                      </a:r>
                    </a:p>
                  </a:txBody>
                  <a:tcPr marL="85725" marR="9525" marT="9525" marB="0" anchor="ctr"/>
                </a:tc>
                <a:tc>
                  <a:txBody>
                    <a:bodyPr/>
                    <a:lstStyle/>
                    <a:p>
                      <a:pPr algn="l" fontAlgn="ctr"/>
                      <a:r>
                        <a:rPr lang="ru-RU" sz="2000" u="none" strike="noStrike" kern="1200">
                          <a:solidFill>
                            <a:schemeClr val="tx1"/>
                          </a:solidFill>
                          <a:effectLst/>
                          <a:latin typeface="+mn-lt"/>
                          <a:ea typeface="+mn-ea"/>
                          <a:cs typeface="+mn-cs"/>
                        </a:rPr>
                        <a:t>2</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int,int→int</a:t>
                      </a:r>
                    </a:p>
                  </a:txBody>
                  <a:tcPr marL="85725" marR="9525" marT="9525" marB="0" anchor="ctr"/>
                </a:tc>
              </a:tr>
              <a:tr h="312485">
                <a:tc>
                  <a:txBody>
                    <a:bodyPr/>
                    <a:lstStyle/>
                    <a:p>
                      <a:pPr algn="l" fontAlgn="ctr"/>
                      <a:r>
                        <a:rPr lang="ru-RU" sz="2000" u="none" strike="noStrike" kern="1200">
                          <a:solidFill>
                            <a:schemeClr val="tx1"/>
                          </a:solidFill>
                          <a:effectLst/>
                          <a:latin typeface="+mn-lt"/>
                          <a:ea typeface="+mn-ea"/>
                          <a:cs typeface="+mn-cs"/>
                        </a:rPr>
                        <a:t>&gt;&gt;&gt;</a:t>
                      </a:r>
                    </a:p>
                  </a:txBody>
                  <a:tcPr marL="85725" marR="9525" marT="9525" marB="0" anchor="ctr"/>
                </a:tc>
                <a:tc>
                  <a:txBody>
                    <a:bodyPr/>
                    <a:lstStyle/>
                    <a:p>
                      <a:pPr algn="l" fontAlgn="ctr"/>
                      <a:r>
                        <a:rPr lang="en-US" sz="2000" u="none" strike="noStrike" kern="1200" dirty="0">
                          <a:solidFill>
                            <a:schemeClr val="tx1"/>
                          </a:solidFill>
                          <a:effectLst/>
                          <a:latin typeface="+mn-lt"/>
                          <a:ea typeface="+mn-ea"/>
                          <a:cs typeface="+mn-cs"/>
                        </a:rPr>
                        <a:t>Shift right with zero extension</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L</a:t>
                      </a:r>
                    </a:p>
                  </a:txBody>
                  <a:tcPr marL="85725" marR="9525" marT="9525" marB="0" anchor="ctr"/>
                </a:tc>
                <a:tc>
                  <a:txBody>
                    <a:bodyPr/>
                    <a:lstStyle/>
                    <a:p>
                      <a:pPr algn="l" fontAlgn="ctr"/>
                      <a:r>
                        <a:rPr lang="ru-RU" sz="2000" u="none" strike="noStrike" kern="1200">
                          <a:solidFill>
                            <a:schemeClr val="tx1"/>
                          </a:solidFill>
                          <a:effectLst/>
                          <a:latin typeface="+mn-lt"/>
                          <a:ea typeface="+mn-ea"/>
                          <a:cs typeface="+mn-cs"/>
                        </a:rPr>
                        <a:t>2</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int,int→int</a:t>
                      </a:r>
                    </a:p>
                  </a:txBody>
                  <a:tcPr marL="85725" marR="9525" marT="9525" marB="0" anchor="ctr"/>
                </a:tc>
              </a:tr>
              <a:tr h="312485">
                <a:tc>
                  <a:txBody>
                    <a:bodyPr/>
                    <a:lstStyle/>
                    <a:p>
                      <a:pPr algn="l" fontAlgn="ctr"/>
                      <a:r>
                        <a:rPr lang="ru-RU" sz="2000" u="none" strike="noStrike" kern="1200">
                          <a:solidFill>
                            <a:schemeClr val="tx1"/>
                          </a:solidFill>
                          <a:effectLst/>
                          <a:latin typeface="+mn-lt"/>
                          <a:ea typeface="+mn-ea"/>
                          <a:cs typeface="+mn-cs"/>
                        </a:rPr>
                        <a:t>&lt;, &lt;=,&gt;, &gt;=</a:t>
                      </a:r>
                    </a:p>
                  </a:txBody>
                  <a:tcPr marL="85725" marR="9525" marT="9525" marB="0" anchor="ctr"/>
                </a:tc>
                <a:tc>
                  <a:txBody>
                    <a:bodyPr/>
                    <a:lstStyle/>
                    <a:p>
                      <a:pPr algn="l" fontAlgn="ctr"/>
                      <a:r>
                        <a:rPr lang="en-US" sz="2000" u="none" strike="noStrike" kern="1200" dirty="0">
                          <a:solidFill>
                            <a:schemeClr val="tx1"/>
                          </a:solidFill>
                          <a:effectLst/>
                          <a:latin typeface="+mn-lt"/>
                          <a:ea typeface="+mn-ea"/>
                          <a:cs typeface="+mn-cs"/>
                        </a:rPr>
                        <a:t>Compare in numeric order</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L</a:t>
                      </a:r>
                    </a:p>
                  </a:txBody>
                  <a:tcPr marL="85725" marR="9525" marT="9525" marB="0" anchor="ctr"/>
                </a:tc>
                <a:tc>
                  <a:txBody>
                    <a:bodyPr/>
                    <a:lstStyle/>
                    <a:p>
                      <a:pPr algn="l" fontAlgn="ctr"/>
                      <a:r>
                        <a:rPr lang="ru-RU" sz="2000" u="none" strike="noStrike" kern="1200">
                          <a:solidFill>
                            <a:schemeClr val="tx1"/>
                          </a:solidFill>
                          <a:effectLst/>
                          <a:latin typeface="+mn-lt"/>
                          <a:ea typeface="+mn-ea"/>
                          <a:cs typeface="+mn-cs"/>
                        </a:rPr>
                        <a:t>2</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num,num→bool</a:t>
                      </a:r>
                    </a:p>
                  </a:txBody>
                  <a:tcPr marL="85725" marR="9525" marT="9525" marB="0" anchor="ctr"/>
                </a:tc>
              </a:tr>
              <a:tr h="312485">
                <a:tc>
                  <a:txBody>
                    <a:bodyPr/>
                    <a:lstStyle/>
                    <a:p>
                      <a:pPr algn="l" fontAlgn="ctr"/>
                      <a:r>
                        <a:rPr lang="ru-RU" sz="2000" u="none" strike="noStrike" kern="1200">
                          <a:solidFill>
                            <a:schemeClr val="tx1"/>
                          </a:solidFill>
                          <a:effectLst/>
                          <a:latin typeface="+mn-lt"/>
                          <a:ea typeface="+mn-ea"/>
                          <a:cs typeface="+mn-cs"/>
                        </a:rPr>
                        <a:t>&lt;, &lt;=,&gt;, &gt;=</a:t>
                      </a:r>
                    </a:p>
                  </a:txBody>
                  <a:tcPr marL="85725" marR="9525" marT="9525" marB="0" anchor="ctr"/>
                </a:tc>
                <a:tc>
                  <a:txBody>
                    <a:bodyPr/>
                    <a:lstStyle/>
                    <a:p>
                      <a:pPr algn="l" fontAlgn="ctr"/>
                      <a:r>
                        <a:rPr lang="en-US" sz="2000" u="none" strike="noStrike" kern="1200" dirty="0">
                          <a:solidFill>
                            <a:schemeClr val="tx1"/>
                          </a:solidFill>
                          <a:effectLst/>
                          <a:latin typeface="+mn-lt"/>
                          <a:ea typeface="+mn-ea"/>
                          <a:cs typeface="+mn-cs"/>
                        </a:rPr>
                        <a:t>Compare in alphabetic order</a:t>
                      </a:r>
                    </a:p>
                  </a:txBody>
                  <a:tcPr marL="85725" marR="9525" marT="9525" marB="0" anchor="ctr"/>
                </a:tc>
                <a:tc>
                  <a:txBody>
                    <a:bodyPr/>
                    <a:lstStyle/>
                    <a:p>
                      <a:pPr algn="l" fontAlgn="ctr"/>
                      <a:r>
                        <a:rPr lang="en-US" sz="2000" u="none" strike="noStrike" kern="1200" dirty="0">
                          <a:solidFill>
                            <a:schemeClr val="tx1"/>
                          </a:solidFill>
                          <a:effectLst/>
                          <a:latin typeface="+mn-lt"/>
                          <a:ea typeface="+mn-ea"/>
                          <a:cs typeface="+mn-cs"/>
                        </a:rPr>
                        <a:t>L</a:t>
                      </a:r>
                    </a:p>
                  </a:txBody>
                  <a:tcPr marL="85725" marR="9525" marT="9525" marB="0" anchor="ctr"/>
                </a:tc>
                <a:tc>
                  <a:txBody>
                    <a:bodyPr/>
                    <a:lstStyle/>
                    <a:p>
                      <a:pPr algn="l" fontAlgn="ctr"/>
                      <a:r>
                        <a:rPr lang="ru-RU" sz="2000" u="none" strike="noStrike" kern="1200">
                          <a:solidFill>
                            <a:schemeClr val="tx1"/>
                          </a:solidFill>
                          <a:effectLst/>
                          <a:latin typeface="+mn-lt"/>
                          <a:ea typeface="+mn-ea"/>
                          <a:cs typeface="+mn-cs"/>
                        </a:rPr>
                        <a:t>2</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str,str→bool</a:t>
                      </a:r>
                    </a:p>
                  </a:txBody>
                  <a:tcPr marL="85725" marR="9525" marT="9525" marB="0" anchor="ctr"/>
                </a:tc>
              </a:tr>
              <a:tr h="312485">
                <a:tc>
                  <a:txBody>
                    <a:bodyPr/>
                    <a:lstStyle/>
                    <a:p>
                      <a:pPr algn="l" fontAlgn="ctr"/>
                      <a:r>
                        <a:rPr lang="en-US" sz="2000" u="none" strike="noStrike" kern="1200">
                          <a:solidFill>
                            <a:schemeClr val="tx1"/>
                          </a:solidFill>
                          <a:effectLst/>
                          <a:latin typeface="+mn-lt"/>
                          <a:ea typeface="+mn-ea"/>
                          <a:cs typeface="+mn-cs"/>
                        </a:rPr>
                        <a:t>instanceof</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Test object class</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L</a:t>
                      </a:r>
                    </a:p>
                  </a:txBody>
                  <a:tcPr marL="85725" marR="9525" marT="9525" marB="0" anchor="ctr"/>
                </a:tc>
                <a:tc>
                  <a:txBody>
                    <a:bodyPr/>
                    <a:lstStyle/>
                    <a:p>
                      <a:pPr algn="l" fontAlgn="ctr"/>
                      <a:r>
                        <a:rPr lang="ru-RU" sz="2000" u="none" strike="noStrike" kern="1200" dirty="0">
                          <a:solidFill>
                            <a:schemeClr val="tx1"/>
                          </a:solidFill>
                          <a:effectLst/>
                          <a:latin typeface="+mn-lt"/>
                          <a:ea typeface="+mn-ea"/>
                          <a:cs typeface="+mn-cs"/>
                        </a:rPr>
                        <a:t>2</a:t>
                      </a:r>
                    </a:p>
                  </a:txBody>
                  <a:tcPr marL="85725" marR="9525" marT="9525" marB="0" anchor="ctr"/>
                </a:tc>
                <a:tc>
                  <a:txBody>
                    <a:bodyPr/>
                    <a:lstStyle/>
                    <a:p>
                      <a:pPr algn="l" fontAlgn="ctr"/>
                      <a:r>
                        <a:rPr lang="en-US" sz="2000" u="none" strike="noStrike" kern="1200" dirty="0" err="1">
                          <a:solidFill>
                            <a:schemeClr val="tx1"/>
                          </a:solidFill>
                          <a:effectLst/>
                          <a:latin typeface="+mn-lt"/>
                          <a:ea typeface="+mn-ea"/>
                          <a:cs typeface="+mn-cs"/>
                        </a:rPr>
                        <a:t>obj,func→bool</a:t>
                      </a:r>
                      <a:endParaRPr lang="en-US" sz="2000" u="none" strike="noStrike" kern="1200" dirty="0">
                        <a:solidFill>
                          <a:schemeClr val="tx1"/>
                        </a:solidFill>
                        <a:effectLst/>
                        <a:latin typeface="+mn-lt"/>
                        <a:ea typeface="+mn-ea"/>
                        <a:cs typeface="+mn-cs"/>
                      </a:endParaRPr>
                    </a:p>
                  </a:txBody>
                  <a:tcPr marL="85725" marR="9525" marT="9525" marB="0" anchor="ctr"/>
                </a:tc>
              </a:tr>
              <a:tr h="312485">
                <a:tc>
                  <a:txBody>
                    <a:bodyPr/>
                    <a:lstStyle/>
                    <a:p>
                      <a:pPr algn="l" fontAlgn="ctr"/>
                      <a:r>
                        <a:rPr lang="en-US" sz="2000" u="none" strike="noStrike" kern="1200">
                          <a:solidFill>
                            <a:schemeClr val="tx1"/>
                          </a:solidFill>
                          <a:effectLst/>
                          <a:latin typeface="+mn-lt"/>
                          <a:ea typeface="+mn-ea"/>
                          <a:cs typeface="+mn-cs"/>
                        </a:rPr>
                        <a:t>in</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Test whether property exists</a:t>
                      </a:r>
                    </a:p>
                  </a:txBody>
                  <a:tcPr marL="85725" marR="9525" marT="9525" marB="0" anchor="ctr"/>
                </a:tc>
                <a:tc>
                  <a:txBody>
                    <a:bodyPr/>
                    <a:lstStyle/>
                    <a:p>
                      <a:pPr algn="l" fontAlgn="ctr"/>
                      <a:r>
                        <a:rPr lang="en-US" sz="2000" u="none" strike="noStrike" kern="1200">
                          <a:solidFill>
                            <a:schemeClr val="tx1"/>
                          </a:solidFill>
                          <a:effectLst/>
                          <a:latin typeface="+mn-lt"/>
                          <a:ea typeface="+mn-ea"/>
                          <a:cs typeface="+mn-cs"/>
                        </a:rPr>
                        <a:t>L</a:t>
                      </a:r>
                    </a:p>
                  </a:txBody>
                  <a:tcPr marL="85725" marR="9525" marT="9525" marB="0" anchor="ctr"/>
                </a:tc>
                <a:tc>
                  <a:txBody>
                    <a:bodyPr/>
                    <a:lstStyle/>
                    <a:p>
                      <a:pPr algn="l" fontAlgn="ctr"/>
                      <a:r>
                        <a:rPr lang="ru-RU" sz="2000" u="none" strike="noStrike" kern="1200">
                          <a:solidFill>
                            <a:schemeClr val="tx1"/>
                          </a:solidFill>
                          <a:effectLst/>
                          <a:latin typeface="+mn-lt"/>
                          <a:ea typeface="+mn-ea"/>
                          <a:cs typeface="+mn-cs"/>
                        </a:rPr>
                        <a:t>2</a:t>
                      </a:r>
                    </a:p>
                  </a:txBody>
                  <a:tcPr marL="85725" marR="9525" marT="9525" marB="0" anchor="ctr"/>
                </a:tc>
                <a:tc>
                  <a:txBody>
                    <a:bodyPr/>
                    <a:lstStyle/>
                    <a:p>
                      <a:pPr algn="l" fontAlgn="ctr"/>
                      <a:r>
                        <a:rPr lang="en-US" sz="2000" u="none" strike="noStrike" kern="1200" dirty="0" err="1">
                          <a:solidFill>
                            <a:schemeClr val="tx1"/>
                          </a:solidFill>
                          <a:effectLst/>
                          <a:latin typeface="+mn-lt"/>
                          <a:ea typeface="+mn-ea"/>
                          <a:cs typeface="+mn-cs"/>
                        </a:rPr>
                        <a:t>str,obj→bool</a:t>
                      </a:r>
                      <a:endParaRPr lang="en-US" sz="2000" u="none" strike="noStrike" kern="1200" dirty="0">
                        <a:solidFill>
                          <a:schemeClr val="tx1"/>
                        </a:solidFill>
                        <a:effectLst/>
                        <a:latin typeface="+mn-lt"/>
                        <a:ea typeface="+mn-ea"/>
                        <a:cs typeface="+mn-cs"/>
                      </a:endParaRPr>
                    </a:p>
                  </a:txBody>
                  <a:tcPr marL="85725" marR="9525" marT="9525" marB="0" anchor="ctr"/>
                </a:tc>
              </a:tr>
            </a:tbl>
          </a:graphicData>
        </a:graphic>
      </p:graphicFrame>
    </p:spTree>
    <p:extLst>
      <p:ext uri="{BB962C8B-B14F-4D97-AF65-F5344CB8AC3E}">
        <p14:creationId xmlns:p14="http://schemas.microsoft.com/office/powerpoint/2010/main" val="28304476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13905940"/>
              </p:ext>
            </p:extLst>
          </p:nvPr>
        </p:nvGraphicFramePr>
        <p:xfrm>
          <a:off x="381000" y="1066800"/>
          <a:ext cx="8622026" cy="3474259"/>
        </p:xfrm>
        <a:graphic>
          <a:graphicData uri="http://schemas.openxmlformats.org/drawingml/2006/table">
            <a:tbl>
              <a:tblPr firstRow="1">
                <a:tableStyleId>{616DA210-FB5B-4158-B5E0-FEB733F419BA}</a:tableStyleId>
              </a:tblPr>
              <a:tblGrid>
                <a:gridCol w="1920875"/>
                <a:gridCol w="3676650"/>
                <a:gridCol w="443971"/>
                <a:gridCol w="330852"/>
                <a:gridCol w="2249678"/>
              </a:tblGrid>
              <a:tr h="331009">
                <a:tc>
                  <a:txBody>
                    <a:bodyPr/>
                    <a:lstStyle/>
                    <a:p>
                      <a:pPr algn="l" fontAlgn="ctr"/>
                      <a:r>
                        <a:rPr lang="en-US" sz="2000" u="none" strike="noStrike" dirty="0">
                          <a:effectLst/>
                        </a:rPr>
                        <a:t>Operator</a:t>
                      </a:r>
                      <a:endParaRPr lang="en-US" sz="2000" b="1" i="0" u="none" strike="noStrike" dirty="0">
                        <a:solidFill>
                          <a:srgbClr val="000000"/>
                        </a:solidFill>
                        <a:effectLst/>
                        <a:latin typeface="+mn-lt"/>
                      </a:endParaRPr>
                    </a:p>
                  </a:txBody>
                  <a:tcPr marL="69167" marR="7685" marT="7685" marB="0" anchor="ctr"/>
                </a:tc>
                <a:tc>
                  <a:txBody>
                    <a:bodyPr/>
                    <a:lstStyle/>
                    <a:p>
                      <a:pPr algn="l" fontAlgn="ctr"/>
                      <a:r>
                        <a:rPr lang="en-US" sz="2000" u="none" strike="noStrike" dirty="0">
                          <a:effectLst/>
                        </a:rPr>
                        <a:t>Operation</a:t>
                      </a:r>
                      <a:endParaRPr lang="en-US" sz="2000" b="1" i="0" u="none" strike="noStrike" dirty="0">
                        <a:solidFill>
                          <a:srgbClr val="000000"/>
                        </a:solidFill>
                        <a:effectLst/>
                        <a:latin typeface="+mn-lt"/>
                      </a:endParaRPr>
                    </a:p>
                  </a:txBody>
                  <a:tcPr marL="69167" marR="7685" marT="7685" marB="0" anchor="ctr"/>
                </a:tc>
                <a:tc>
                  <a:txBody>
                    <a:bodyPr/>
                    <a:lstStyle/>
                    <a:p>
                      <a:pPr algn="l" fontAlgn="ctr"/>
                      <a:r>
                        <a:rPr lang="en-US" sz="2000" u="none" strike="noStrike">
                          <a:effectLst/>
                        </a:rPr>
                        <a:t>A</a:t>
                      </a:r>
                      <a:endParaRPr lang="en-US" sz="2000" b="1" i="0" u="none" strike="noStrike">
                        <a:solidFill>
                          <a:srgbClr val="000000"/>
                        </a:solidFill>
                        <a:effectLst/>
                        <a:latin typeface="+mn-lt"/>
                      </a:endParaRPr>
                    </a:p>
                  </a:txBody>
                  <a:tcPr marL="69167" marR="7685" marT="7685" marB="0" anchor="ctr"/>
                </a:tc>
                <a:tc>
                  <a:txBody>
                    <a:bodyPr/>
                    <a:lstStyle/>
                    <a:p>
                      <a:pPr algn="l" fontAlgn="ctr"/>
                      <a:r>
                        <a:rPr lang="en-US" sz="2000" u="none" strike="noStrike">
                          <a:effectLst/>
                        </a:rPr>
                        <a:t>N</a:t>
                      </a:r>
                      <a:endParaRPr lang="en-US" sz="2000" b="1" i="0" u="none" strike="noStrike">
                        <a:solidFill>
                          <a:srgbClr val="000000"/>
                        </a:solidFill>
                        <a:effectLst/>
                        <a:latin typeface="+mn-lt"/>
                      </a:endParaRPr>
                    </a:p>
                  </a:txBody>
                  <a:tcPr marL="69167" marR="7685" marT="7685" marB="0" anchor="ctr"/>
                </a:tc>
                <a:tc>
                  <a:txBody>
                    <a:bodyPr/>
                    <a:lstStyle/>
                    <a:p>
                      <a:pPr algn="l" fontAlgn="ctr"/>
                      <a:r>
                        <a:rPr lang="en-US" sz="2000" u="none" strike="noStrike" dirty="0">
                          <a:effectLst/>
                        </a:rPr>
                        <a:t>Types</a:t>
                      </a:r>
                      <a:endParaRPr lang="en-US" sz="2000" b="1" i="0" u="none" strike="noStrike" dirty="0">
                        <a:solidFill>
                          <a:srgbClr val="000000"/>
                        </a:solidFill>
                        <a:effectLst/>
                        <a:latin typeface="+mn-lt"/>
                      </a:endParaRPr>
                    </a:p>
                  </a:txBody>
                  <a:tcPr marL="69167" marR="7685" marT="7685" marB="0" anchor="ctr"/>
                </a:tc>
              </a:tr>
              <a:tr h="312485">
                <a:tc>
                  <a:txBody>
                    <a:bodyPr/>
                    <a:lstStyle/>
                    <a:p>
                      <a:pPr marL="0" algn="l" defTabSz="914377" rtl="0" eaLnBrk="1" fontAlgn="ctr" latinLnBrk="0" hangingPunct="1"/>
                      <a:r>
                        <a:rPr lang="ru-RU" sz="2000" u="none" strike="noStrike" kern="1200" dirty="0">
                          <a:solidFill>
                            <a:schemeClr val="tx1"/>
                          </a:solidFill>
                          <a:effectLst/>
                          <a:latin typeface="+mn-lt"/>
                          <a:ea typeface="+mn-ea"/>
                          <a:cs typeface="+mn-cs"/>
                        </a:rPr>
                        <a:t>==</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Test for equality</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L</a:t>
                      </a:r>
                    </a:p>
                  </a:txBody>
                  <a:tcPr marL="85725" marR="9525" marT="9525" marB="0" anchor="ctr"/>
                </a:tc>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2</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any,any→bool</a:t>
                      </a:r>
                    </a:p>
                  </a:txBody>
                  <a:tcPr marL="85725" marR="9525" marT="9525" marB="0" anchor="ctr"/>
                </a:tc>
              </a:tr>
              <a:tr h="312485">
                <a:tc>
                  <a:txBody>
                    <a:bodyPr/>
                    <a:lstStyle/>
                    <a:p>
                      <a:pPr marL="0" algn="l" defTabSz="914377" rtl="0" eaLnBrk="1" fontAlgn="ctr" latinLnBrk="0" hangingPunct="1"/>
                      <a:r>
                        <a:rPr lang="ru-RU" sz="2000" u="none" strike="noStrike" kern="1200" dirty="0">
                          <a:solidFill>
                            <a:schemeClr val="tx1"/>
                          </a:solidFill>
                          <a:effectLst/>
                          <a:latin typeface="+mn-lt"/>
                          <a:ea typeface="+mn-ea"/>
                          <a:cs typeface="+mn-cs"/>
                        </a:rPr>
                        <a:t>!=</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Test for inequality</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L</a:t>
                      </a:r>
                    </a:p>
                  </a:txBody>
                  <a:tcPr marL="85725" marR="9525" marT="9525" marB="0" anchor="ctr"/>
                </a:tc>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2</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any,any→bool</a:t>
                      </a:r>
                    </a:p>
                  </a:txBody>
                  <a:tcPr marL="85725" marR="9525" marT="9525" marB="0" anchor="ctr"/>
                </a:tc>
              </a:tr>
              <a:tr h="312485">
                <a:tc>
                  <a:txBody>
                    <a:bodyPr/>
                    <a:lstStyle/>
                    <a:p>
                      <a:pPr marL="0" algn="l" defTabSz="914377" rtl="0" eaLnBrk="1" fontAlgn="ctr" latinLnBrk="0" hangingPunct="1"/>
                      <a:r>
                        <a:rPr lang="ru-RU" sz="2000" u="none" strike="noStrike" kern="1200" dirty="0">
                          <a:solidFill>
                            <a:schemeClr val="tx1"/>
                          </a:solidFill>
                          <a:effectLst/>
                          <a:latin typeface="+mn-lt"/>
                          <a:ea typeface="+mn-ea"/>
                          <a:cs typeface="+mn-cs"/>
                        </a:rPr>
                        <a:t>===</a:t>
                      </a:r>
                    </a:p>
                  </a:txBody>
                  <a:tcPr marL="85725" marR="9525" marT="9525" marB="0" anchor="ctr"/>
                </a:tc>
                <a:tc>
                  <a:txBody>
                    <a:bodyPr/>
                    <a:lstStyle/>
                    <a:p>
                      <a:pPr marL="0" algn="l" defTabSz="914377" rtl="0" eaLnBrk="1" fontAlgn="ctr" latinLnBrk="0" hangingPunct="1"/>
                      <a:r>
                        <a:rPr lang="en-US" sz="2000" u="none" strike="noStrike" kern="1200" dirty="0">
                          <a:solidFill>
                            <a:schemeClr val="tx1"/>
                          </a:solidFill>
                          <a:effectLst/>
                          <a:latin typeface="+mn-lt"/>
                          <a:ea typeface="+mn-ea"/>
                          <a:cs typeface="+mn-cs"/>
                        </a:rPr>
                        <a:t>Test for strict equality</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L</a:t>
                      </a:r>
                    </a:p>
                  </a:txBody>
                  <a:tcPr marL="85725" marR="9525" marT="9525" marB="0" anchor="ctr"/>
                </a:tc>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2</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any,any→bool</a:t>
                      </a:r>
                    </a:p>
                  </a:txBody>
                  <a:tcPr marL="85725" marR="9525" marT="9525" marB="0" anchor="ctr"/>
                </a:tc>
              </a:tr>
              <a:tr h="312485">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a:t>
                      </a:r>
                    </a:p>
                  </a:txBody>
                  <a:tcPr marL="85725" marR="9525" marT="9525" marB="0" anchor="ctr"/>
                </a:tc>
                <a:tc>
                  <a:txBody>
                    <a:bodyPr/>
                    <a:lstStyle/>
                    <a:p>
                      <a:pPr marL="0" algn="l" defTabSz="914377" rtl="0" eaLnBrk="1" fontAlgn="ctr" latinLnBrk="0" hangingPunct="1"/>
                      <a:r>
                        <a:rPr lang="en-US" sz="2000" u="none" strike="noStrike" kern="1200" dirty="0">
                          <a:solidFill>
                            <a:schemeClr val="tx1"/>
                          </a:solidFill>
                          <a:effectLst/>
                          <a:latin typeface="+mn-lt"/>
                          <a:ea typeface="+mn-ea"/>
                          <a:cs typeface="+mn-cs"/>
                        </a:rPr>
                        <a:t>Test for strict inequality</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L</a:t>
                      </a:r>
                    </a:p>
                  </a:txBody>
                  <a:tcPr marL="85725" marR="9525" marT="9525" marB="0" anchor="ctr"/>
                </a:tc>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2</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any,any→bool</a:t>
                      </a:r>
                    </a:p>
                  </a:txBody>
                  <a:tcPr marL="85725" marR="9525" marT="9525" marB="0" anchor="ctr"/>
                </a:tc>
              </a:tr>
              <a:tr h="312485">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&amp;</a:t>
                      </a:r>
                    </a:p>
                  </a:txBody>
                  <a:tcPr marL="85725" marR="9525" marT="9525" marB="0" anchor="ctr"/>
                </a:tc>
                <a:tc>
                  <a:txBody>
                    <a:bodyPr/>
                    <a:lstStyle/>
                    <a:p>
                      <a:pPr marL="0" algn="l" defTabSz="914377" rtl="0" eaLnBrk="1" fontAlgn="ctr" latinLnBrk="0" hangingPunct="1"/>
                      <a:r>
                        <a:rPr lang="en-US" sz="2000" u="none" strike="noStrike" kern="1200" dirty="0">
                          <a:solidFill>
                            <a:schemeClr val="tx1"/>
                          </a:solidFill>
                          <a:effectLst/>
                          <a:latin typeface="+mn-lt"/>
                          <a:ea typeface="+mn-ea"/>
                          <a:cs typeface="+mn-cs"/>
                        </a:rPr>
                        <a:t>Compute bitwise AND</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L</a:t>
                      </a:r>
                    </a:p>
                  </a:txBody>
                  <a:tcPr marL="85725" marR="9525" marT="9525" marB="0" anchor="ctr"/>
                </a:tc>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2</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int,int→int</a:t>
                      </a:r>
                    </a:p>
                  </a:txBody>
                  <a:tcPr marL="85725" marR="9525" marT="9525" marB="0" anchor="ctr"/>
                </a:tc>
              </a:tr>
              <a:tr h="312485">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a:t>
                      </a:r>
                    </a:p>
                  </a:txBody>
                  <a:tcPr marL="85725" marR="9525" marT="9525" marB="0" anchor="ctr"/>
                </a:tc>
                <a:tc>
                  <a:txBody>
                    <a:bodyPr/>
                    <a:lstStyle/>
                    <a:p>
                      <a:pPr marL="0" algn="l" defTabSz="914377" rtl="0" eaLnBrk="1" fontAlgn="ctr" latinLnBrk="0" hangingPunct="1"/>
                      <a:r>
                        <a:rPr lang="en-US" sz="2000" u="none" strike="noStrike" kern="1200" dirty="0">
                          <a:solidFill>
                            <a:schemeClr val="tx1"/>
                          </a:solidFill>
                          <a:effectLst/>
                          <a:latin typeface="+mn-lt"/>
                          <a:ea typeface="+mn-ea"/>
                          <a:cs typeface="+mn-cs"/>
                        </a:rPr>
                        <a:t>Compute bitwise XOR</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L</a:t>
                      </a:r>
                    </a:p>
                  </a:txBody>
                  <a:tcPr marL="85725" marR="9525" marT="9525" marB="0" anchor="ctr"/>
                </a:tc>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2</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int,int→int</a:t>
                      </a:r>
                    </a:p>
                  </a:txBody>
                  <a:tcPr marL="85725" marR="9525" marT="9525" marB="0" anchor="ctr"/>
                </a:tc>
              </a:tr>
              <a:tr h="312485">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a:t>
                      </a:r>
                    </a:p>
                  </a:txBody>
                  <a:tcPr marL="85725" marR="9525" marT="9525" marB="0" anchor="ctr"/>
                </a:tc>
                <a:tc>
                  <a:txBody>
                    <a:bodyPr/>
                    <a:lstStyle/>
                    <a:p>
                      <a:pPr marL="0" algn="l" defTabSz="914377" rtl="0" eaLnBrk="1" fontAlgn="ctr" latinLnBrk="0" hangingPunct="1"/>
                      <a:r>
                        <a:rPr lang="en-US" sz="2000" u="none" strike="noStrike" kern="1200" dirty="0">
                          <a:solidFill>
                            <a:schemeClr val="tx1"/>
                          </a:solidFill>
                          <a:effectLst/>
                          <a:latin typeface="+mn-lt"/>
                          <a:ea typeface="+mn-ea"/>
                          <a:cs typeface="+mn-cs"/>
                        </a:rPr>
                        <a:t>Compute bitwise OR</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L</a:t>
                      </a:r>
                    </a:p>
                  </a:txBody>
                  <a:tcPr marL="85725" marR="9525" marT="9525" marB="0" anchor="ctr"/>
                </a:tc>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2</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int,int→int</a:t>
                      </a:r>
                    </a:p>
                  </a:txBody>
                  <a:tcPr marL="85725" marR="9525" marT="9525" marB="0" anchor="ctr"/>
                </a:tc>
              </a:tr>
              <a:tr h="312485">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&amp;&amp;</a:t>
                      </a:r>
                    </a:p>
                  </a:txBody>
                  <a:tcPr marL="85725" marR="9525" marT="9525" marB="0" anchor="ctr"/>
                </a:tc>
                <a:tc>
                  <a:txBody>
                    <a:bodyPr/>
                    <a:lstStyle/>
                    <a:p>
                      <a:pPr marL="0" algn="l" defTabSz="914377" rtl="0" eaLnBrk="1" fontAlgn="ctr" latinLnBrk="0" hangingPunct="1"/>
                      <a:r>
                        <a:rPr lang="en-US" sz="2000" u="none" strike="noStrike" kern="1200" dirty="0">
                          <a:solidFill>
                            <a:schemeClr val="tx1"/>
                          </a:solidFill>
                          <a:effectLst/>
                          <a:latin typeface="+mn-lt"/>
                          <a:ea typeface="+mn-ea"/>
                          <a:cs typeface="+mn-cs"/>
                        </a:rPr>
                        <a:t>Compute logical AND</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L</a:t>
                      </a:r>
                    </a:p>
                  </a:txBody>
                  <a:tcPr marL="85725" marR="9525" marT="9525" marB="0" anchor="ctr"/>
                </a:tc>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2</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any,any→any</a:t>
                      </a:r>
                    </a:p>
                  </a:txBody>
                  <a:tcPr marL="85725" marR="9525" marT="9525" marB="0" anchor="ctr"/>
                </a:tc>
              </a:tr>
              <a:tr h="312485">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a:t>
                      </a:r>
                    </a:p>
                  </a:txBody>
                  <a:tcPr marL="85725" marR="9525" marT="9525" marB="0" anchor="ctr"/>
                </a:tc>
                <a:tc>
                  <a:txBody>
                    <a:bodyPr/>
                    <a:lstStyle/>
                    <a:p>
                      <a:pPr marL="0" algn="l" defTabSz="914377" rtl="0" eaLnBrk="1" fontAlgn="ctr" latinLnBrk="0" hangingPunct="1"/>
                      <a:r>
                        <a:rPr lang="en-US" sz="2000" u="none" strike="noStrike" kern="1200" dirty="0">
                          <a:solidFill>
                            <a:schemeClr val="tx1"/>
                          </a:solidFill>
                          <a:effectLst/>
                          <a:latin typeface="+mn-lt"/>
                          <a:ea typeface="+mn-ea"/>
                          <a:cs typeface="+mn-cs"/>
                        </a:rPr>
                        <a:t>Compute logical OR</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L</a:t>
                      </a:r>
                    </a:p>
                  </a:txBody>
                  <a:tcPr marL="85725" marR="9525" marT="9525" marB="0" anchor="ctr"/>
                </a:tc>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2</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any,any→any</a:t>
                      </a:r>
                    </a:p>
                  </a:txBody>
                  <a:tcPr marL="85725" marR="9525" marT="9525" marB="0" anchor="ctr"/>
                </a:tc>
              </a:tr>
              <a:tr h="312485">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a:t>
                      </a:r>
                    </a:p>
                  </a:txBody>
                  <a:tcPr marL="85725" marR="9525" marT="9525" marB="0" anchor="ctr"/>
                </a:tc>
                <a:tc>
                  <a:txBody>
                    <a:bodyPr/>
                    <a:lstStyle/>
                    <a:p>
                      <a:pPr marL="0" algn="l" defTabSz="914377" rtl="0" eaLnBrk="1" fontAlgn="ctr" latinLnBrk="0" hangingPunct="1"/>
                      <a:r>
                        <a:rPr lang="en-US" sz="2000" u="none" strike="noStrike" kern="1200" dirty="0">
                          <a:solidFill>
                            <a:schemeClr val="tx1"/>
                          </a:solidFill>
                          <a:effectLst/>
                          <a:latin typeface="+mn-lt"/>
                          <a:ea typeface="+mn-ea"/>
                          <a:cs typeface="+mn-cs"/>
                        </a:rPr>
                        <a:t>Choose 2nd or 3rd operand</a:t>
                      </a:r>
                    </a:p>
                  </a:txBody>
                  <a:tcPr marL="85725" marR="9525" marT="9525" marB="0" anchor="ctr"/>
                </a:tc>
                <a:tc>
                  <a:txBody>
                    <a:bodyPr/>
                    <a:lstStyle/>
                    <a:p>
                      <a:pPr marL="0" algn="l" defTabSz="914377" rtl="0" eaLnBrk="1" fontAlgn="ctr" latinLnBrk="0" hangingPunct="1"/>
                      <a:r>
                        <a:rPr lang="en-US" sz="2000" u="none" strike="noStrike" kern="1200" dirty="0">
                          <a:solidFill>
                            <a:schemeClr val="tx1"/>
                          </a:solidFill>
                          <a:effectLst/>
                          <a:latin typeface="+mn-lt"/>
                          <a:ea typeface="+mn-ea"/>
                          <a:cs typeface="+mn-cs"/>
                        </a:rPr>
                        <a:t>R</a:t>
                      </a:r>
                    </a:p>
                  </a:txBody>
                  <a:tcPr marL="85725" marR="9525" marT="9525" marB="0" anchor="ctr"/>
                </a:tc>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3</a:t>
                      </a:r>
                    </a:p>
                  </a:txBody>
                  <a:tcPr marL="85725" marR="9525" marT="9525" marB="0" anchor="ctr"/>
                </a:tc>
                <a:tc>
                  <a:txBody>
                    <a:bodyPr/>
                    <a:lstStyle/>
                    <a:p>
                      <a:pPr marL="0" algn="l" defTabSz="914377" rtl="0" eaLnBrk="1" fontAlgn="ctr" latinLnBrk="0" hangingPunct="1"/>
                      <a:r>
                        <a:rPr lang="en-US" sz="2000" u="none" strike="noStrike" kern="1200" dirty="0" err="1">
                          <a:solidFill>
                            <a:schemeClr val="tx1"/>
                          </a:solidFill>
                          <a:effectLst/>
                          <a:latin typeface="+mn-lt"/>
                          <a:ea typeface="+mn-ea"/>
                          <a:cs typeface="+mn-cs"/>
                        </a:rPr>
                        <a:t>bool,any,any→any</a:t>
                      </a:r>
                      <a:endParaRPr lang="en-US" sz="2000" u="none" strike="noStrike" kern="1200" dirty="0">
                        <a:solidFill>
                          <a:schemeClr val="tx1"/>
                        </a:solidFill>
                        <a:effectLst/>
                        <a:latin typeface="+mn-lt"/>
                        <a:ea typeface="+mn-ea"/>
                        <a:cs typeface="+mn-cs"/>
                      </a:endParaRPr>
                    </a:p>
                  </a:txBody>
                  <a:tcPr marL="85725" marR="9525" marT="9525" marB="0" anchor="ctr"/>
                </a:tc>
              </a:tr>
            </a:tbl>
          </a:graphicData>
        </a:graphic>
      </p:graphicFrame>
    </p:spTree>
    <p:extLst>
      <p:ext uri="{BB962C8B-B14F-4D97-AF65-F5344CB8AC3E}">
        <p14:creationId xmlns:p14="http://schemas.microsoft.com/office/powerpoint/2010/main" val="109282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35788177"/>
              </p:ext>
            </p:extLst>
          </p:nvPr>
        </p:nvGraphicFramePr>
        <p:xfrm>
          <a:off x="381000" y="1066800"/>
          <a:ext cx="8622026" cy="2797984"/>
        </p:xfrm>
        <a:graphic>
          <a:graphicData uri="http://schemas.openxmlformats.org/drawingml/2006/table">
            <a:tbl>
              <a:tblPr firstRow="1">
                <a:tableStyleId>{616DA210-FB5B-4158-B5E0-FEB733F419BA}</a:tableStyleId>
              </a:tblPr>
              <a:tblGrid>
                <a:gridCol w="1920875"/>
                <a:gridCol w="3676650"/>
                <a:gridCol w="443971"/>
                <a:gridCol w="330852"/>
                <a:gridCol w="2249678"/>
              </a:tblGrid>
              <a:tr h="331009">
                <a:tc>
                  <a:txBody>
                    <a:bodyPr/>
                    <a:lstStyle/>
                    <a:p>
                      <a:pPr algn="l" fontAlgn="ctr"/>
                      <a:r>
                        <a:rPr lang="en-US" sz="2000" u="none" strike="noStrike" dirty="0">
                          <a:effectLst/>
                        </a:rPr>
                        <a:t>Operator</a:t>
                      </a:r>
                      <a:endParaRPr lang="en-US" sz="2000" b="1" i="0" u="none" strike="noStrike" dirty="0">
                        <a:solidFill>
                          <a:srgbClr val="000000"/>
                        </a:solidFill>
                        <a:effectLst/>
                        <a:latin typeface="+mn-lt"/>
                      </a:endParaRPr>
                    </a:p>
                  </a:txBody>
                  <a:tcPr marL="69167" marR="7685" marT="7685" marB="0" anchor="ctr"/>
                </a:tc>
                <a:tc>
                  <a:txBody>
                    <a:bodyPr/>
                    <a:lstStyle/>
                    <a:p>
                      <a:pPr algn="l" fontAlgn="ctr"/>
                      <a:r>
                        <a:rPr lang="en-US" sz="2000" u="none" strike="noStrike" dirty="0">
                          <a:effectLst/>
                        </a:rPr>
                        <a:t>Operation</a:t>
                      </a:r>
                      <a:endParaRPr lang="en-US" sz="2000" b="1" i="0" u="none" strike="noStrike" dirty="0">
                        <a:solidFill>
                          <a:srgbClr val="000000"/>
                        </a:solidFill>
                        <a:effectLst/>
                        <a:latin typeface="+mn-lt"/>
                      </a:endParaRPr>
                    </a:p>
                  </a:txBody>
                  <a:tcPr marL="69167" marR="7685" marT="7685" marB="0" anchor="ctr"/>
                </a:tc>
                <a:tc>
                  <a:txBody>
                    <a:bodyPr/>
                    <a:lstStyle/>
                    <a:p>
                      <a:pPr algn="l" fontAlgn="ctr"/>
                      <a:r>
                        <a:rPr lang="en-US" sz="2000" u="none" strike="noStrike">
                          <a:effectLst/>
                        </a:rPr>
                        <a:t>A</a:t>
                      </a:r>
                      <a:endParaRPr lang="en-US" sz="2000" b="1" i="0" u="none" strike="noStrike">
                        <a:solidFill>
                          <a:srgbClr val="000000"/>
                        </a:solidFill>
                        <a:effectLst/>
                        <a:latin typeface="+mn-lt"/>
                      </a:endParaRPr>
                    </a:p>
                  </a:txBody>
                  <a:tcPr marL="69167" marR="7685" marT="7685" marB="0" anchor="ctr"/>
                </a:tc>
                <a:tc>
                  <a:txBody>
                    <a:bodyPr/>
                    <a:lstStyle/>
                    <a:p>
                      <a:pPr algn="l" fontAlgn="ctr"/>
                      <a:r>
                        <a:rPr lang="en-US" sz="2000" u="none" strike="noStrike">
                          <a:effectLst/>
                        </a:rPr>
                        <a:t>N</a:t>
                      </a:r>
                      <a:endParaRPr lang="en-US" sz="2000" b="1" i="0" u="none" strike="noStrike">
                        <a:solidFill>
                          <a:srgbClr val="000000"/>
                        </a:solidFill>
                        <a:effectLst/>
                        <a:latin typeface="+mn-lt"/>
                      </a:endParaRPr>
                    </a:p>
                  </a:txBody>
                  <a:tcPr marL="69167" marR="7685" marT="7685" marB="0" anchor="ctr"/>
                </a:tc>
                <a:tc>
                  <a:txBody>
                    <a:bodyPr/>
                    <a:lstStyle/>
                    <a:p>
                      <a:pPr algn="l" fontAlgn="ctr"/>
                      <a:r>
                        <a:rPr lang="en-US" sz="2000" u="none" strike="noStrike" dirty="0">
                          <a:effectLst/>
                        </a:rPr>
                        <a:t>Types</a:t>
                      </a:r>
                      <a:endParaRPr lang="en-US" sz="2000" b="1" i="0" u="none" strike="noStrike" dirty="0">
                        <a:solidFill>
                          <a:srgbClr val="000000"/>
                        </a:solidFill>
                        <a:effectLst/>
                        <a:latin typeface="+mn-lt"/>
                      </a:endParaRPr>
                    </a:p>
                  </a:txBody>
                  <a:tcPr marL="69167" marR="7685" marT="7685" marB="0" anchor="ctr"/>
                </a:tc>
              </a:tr>
              <a:tr h="312485">
                <a:tc>
                  <a:txBody>
                    <a:bodyPr/>
                    <a:lstStyle/>
                    <a:p>
                      <a:pPr marL="0" algn="l" defTabSz="914377" rtl="0" eaLnBrk="1" fontAlgn="ctr" latinLnBrk="0" hangingPunct="1"/>
                      <a:r>
                        <a:rPr lang="ru-RU" sz="2000" u="none" strike="noStrike" kern="1200" dirty="0">
                          <a:solidFill>
                            <a:schemeClr val="tx1"/>
                          </a:solidFill>
                          <a:effectLst/>
                          <a:latin typeface="+mn-lt"/>
                          <a:ea typeface="+mn-ea"/>
                          <a:cs typeface="+mn-cs"/>
                        </a:rPr>
                        <a:t>=</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Assign to a variable or property</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R</a:t>
                      </a:r>
                    </a:p>
                  </a:txBody>
                  <a:tcPr marL="85725" marR="9525" marT="9525" marB="0" anchor="ctr"/>
                </a:tc>
                <a:tc>
                  <a:txBody>
                    <a:bodyPr/>
                    <a:lstStyle/>
                    <a:p>
                      <a:pPr marL="0" algn="l" defTabSz="914377" rtl="0" eaLnBrk="1" fontAlgn="ctr" latinLnBrk="0" hangingPunct="1"/>
                      <a:r>
                        <a:rPr lang="ru-RU" sz="2000" u="none" strike="noStrike" kern="1200" dirty="0">
                          <a:solidFill>
                            <a:schemeClr val="tx1"/>
                          </a:solidFill>
                          <a:effectLst/>
                          <a:latin typeface="+mn-lt"/>
                          <a:ea typeface="+mn-ea"/>
                          <a:cs typeface="+mn-cs"/>
                        </a:rPr>
                        <a:t>2</a:t>
                      </a:r>
                    </a:p>
                  </a:txBody>
                  <a:tcPr marL="85725" marR="9525" marT="9525" marB="0" anchor="ctr"/>
                </a:tc>
                <a:tc>
                  <a:txBody>
                    <a:bodyPr/>
                    <a:lstStyle/>
                    <a:p>
                      <a:pPr marL="0" algn="l" defTabSz="914377" rtl="0" eaLnBrk="1" fontAlgn="ctr" latinLnBrk="0" hangingPunct="1"/>
                      <a:r>
                        <a:rPr lang="en-US" sz="2000" u="none" strike="noStrike" kern="1200" dirty="0" err="1">
                          <a:solidFill>
                            <a:schemeClr val="tx1"/>
                          </a:solidFill>
                          <a:effectLst/>
                          <a:latin typeface="+mn-lt"/>
                          <a:ea typeface="+mn-ea"/>
                          <a:cs typeface="+mn-cs"/>
                        </a:rPr>
                        <a:t>lval,any→any</a:t>
                      </a:r>
                      <a:endParaRPr lang="en-US" sz="2000" u="none" strike="noStrike" kern="1200" dirty="0">
                        <a:solidFill>
                          <a:schemeClr val="tx1"/>
                        </a:solidFill>
                        <a:effectLst/>
                        <a:latin typeface="+mn-lt"/>
                        <a:ea typeface="+mn-ea"/>
                        <a:cs typeface="+mn-cs"/>
                      </a:endParaRPr>
                    </a:p>
                  </a:txBody>
                  <a:tcPr marL="85725" marR="9525" marT="9525" marB="0" anchor="ctr"/>
                </a:tc>
              </a:tr>
              <a:tr h="312485">
                <a:tc>
                  <a:txBody>
                    <a:bodyPr/>
                    <a:lstStyle/>
                    <a:p>
                      <a:pPr marL="0" algn="l" defTabSz="914377" rtl="0" eaLnBrk="1" fontAlgn="ctr" latinLnBrk="0" hangingPunct="1"/>
                      <a:r>
                        <a:rPr lang="ru-RU" sz="2000" u="none" strike="noStrike" kern="1200" dirty="0">
                          <a:solidFill>
                            <a:schemeClr val="tx1"/>
                          </a:solidFill>
                          <a:effectLst/>
                          <a:latin typeface="+mn-lt"/>
                          <a:ea typeface="+mn-ea"/>
                          <a:cs typeface="+mn-cs"/>
                        </a:rPr>
                        <a:t>*=, /=, %=, </a:t>
                      </a:r>
                      <a:r>
                        <a:rPr lang="ru-RU" sz="2000" u="none" strike="noStrike" kern="1200" dirty="0" smtClean="0">
                          <a:solidFill>
                            <a:schemeClr val="tx1"/>
                          </a:solidFill>
                          <a:effectLst/>
                          <a:latin typeface="+mn-lt"/>
                          <a:ea typeface="+mn-ea"/>
                          <a:cs typeface="+mn-cs"/>
                        </a:rPr>
                        <a:t>+=,</a:t>
                      </a:r>
                      <a:endParaRPr lang="en-US" sz="2000" u="none" strike="noStrike" kern="1200" dirty="0" smtClean="0">
                        <a:solidFill>
                          <a:schemeClr val="tx1"/>
                        </a:solidFill>
                        <a:effectLst/>
                        <a:latin typeface="+mn-lt"/>
                        <a:ea typeface="+mn-ea"/>
                        <a:cs typeface="+mn-cs"/>
                      </a:endParaRPr>
                    </a:p>
                    <a:p>
                      <a:pPr marL="0" marR="0" indent="0" algn="l" defTabSz="914377" rtl="0" eaLnBrk="1" fontAlgn="ctr" latinLnBrk="0" hangingPunct="1">
                        <a:lnSpc>
                          <a:spcPct val="100000"/>
                        </a:lnSpc>
                        <a:spcBef>
                          <a:spcPts val="0"/>
                        </a:spcBef>
                        <a:spcAft>
                          <a:spcPts val="0"/>
                        </a:spcAft>
                        <a:buClrTx/>
                        <a:buSzTx/>
                        <a:buFontTx/>
                        <a:buNone/>
                        <a:tabLst/>
                        <a:defRPr/>
                      </a:pPr>
                      <a:r>
                        <a:rPr lang="ru-RU" sz="2000" u="none" strike="noStrike" kern="1200" dirty="0" smtClean="0">
                          <a:solidFill>
                            <a:schemeClr val="tx1"/>
                          </a:solidFill>
                          <a:effectLst/>
                          <a:latin typeface="+mn-lt"/>
                          <a:ea typeface="+mn-ea"/>
                          <a:cs typeface="+mn-cs"/>
                        </a:rPr>
                        <a:t>-=, &amp;=, ^=, |=,</a:t>
                      </a:r>
                      <a:endParaRPr lang="en-US" sz="2000" u="none" strike="noStrike" kern="1200" dirty="0" smtClean="0">
                        <a:solidFill>
                          <a:schemeClr val="tx1"/>
                        </a:solidFill>
                        <a:effectLst/>
                        <a:latin typeface="+mn-lt"/>
                        <a:ea typeface="+mn-ea"/>
                        <a:cs typeface="+mn-cs"/>
                      </a:endParaRPr>
                    </a:p>
                    <a:p>
                      <a:pPr marL="0" marR="0" indent="0" algn="l" defTabSz="914377" rtl="0" eaLnBrk="1" fontAlgn="ctr" latinLnBrk="0" hangingPunct="1">
                        <a:lnSpc>
                          <a:spcPct val="100000"/>
                        </a:lnSpc>
                        <a:spcBef>
                          <a:spcPts val="0"/>
                        </a:spcBef>
                        <a:spcAft>
                          <a:spcPts val="0"/>
                        </a:spcAft>
                        <a:buClrTx/>
                        <a:buSzTx/>
                        <a:buFontTx/>
                        <a:buNone/>
                        <a:tabLst/>
                        <a:defRPr/>
                      </a:pPr>
                      <a:r>
                        <a:rPr lang="ru-RU" sz="2000" u="none" strike="noStrike" kern="1200" dirty="0" smtClean="0">
                          <a:solidFill>
                            <a:schemeClr val="tx1"/>
                          </a:solidFill>
                          <a:effectLst/>
                          <a:latin typeface="+mn-lt"/>
                          <a:ea typeface="+mn-ea"/>
                          <a:cs typeface="+mn-cs"/>
                        </a:rPr>
                        <a:t>&lt;&lt;=, &gt;&gt;=, &gt;&gt;&gt;=</a:t>
                      </a:r>
                    </a:p>
                    <a:p>
                      <a:pPr marL="0" marR="0" indent="0" algn="l" defTabSz="914377" rtl="0" eaLnBrk="1" fontAlgn="ctr" latinLnBrk="0" hangingPunct="1">
                        <a:lnSpc>
                          <a:spcPct val="100000"/>
                        </a:lnSpc>
                        <a:spcBef>
                          <a:spcPts val="0"/>
                        </a:spcBef>
                        <a:spcAft>
                          <a:spcPts val="0"/>
                        </a:spcAft>
                        <a:buClrTx/>
                        <a:buSzTx/>
                        <a:buFontTx/>
                        <a:buNone/>
                        <a:tabLst/>
                        <a:defRPr/>
                      </a:pPr>
                      <a:endParaRPr lang="ru-RU" sz="2000" u="none" strike="noStrike" kern="1200" dirty="0" smtClean="0">
                        <a:solidFill>
                          <a:schemeClr val="tx1"/>
                        </a:solidFill>
                        <a:effectLst/>
                        <a:latin typeface="+mn-lt"/>
                        <a:ea typeface="+mn-ea"/>
                        <a:cs typeface="+mn-cs"/>
                      </a:endParaRPr>
                    </a:p>
                    <a:p>
                      <a:pPr marL="0" algn="l" defTabSz="914377" rtl="0" eaLnBrk="1" fontAlgn="ctr" latinLnBrk="0" hangingPunct="1"/>
                      <a:endParaRPr lang="ru-RU" sz="2000" u="none" strike="noStrike" kern="1200" dirty="0">
                        <a:solidFill>
                          <a:schemeClr val="tx1"/>
                        </a:solidFill>
                        <a:effectLst/>
                        <a:latin typeface="+mn-lt"/>
                        <a:ea typeface="+mn-ea"/>
                        <a:cs typeface="+mn-cs"/>
                      </a:endParaRPr>
                    </a:p>
                  </a:txBody>
                  <a:tcPr marL="85725" marR="9525" marT="9525" marB="0" anchor="ctr"/>
                </a:tc>
                <a:tc>
                  <a:txBody>
                    <a:bodyPr/>
                    <a:lstStyle/>
                    <a:p>
                      <a:pPr marL="0" algn="l" defTabSz="914377" rtl="0" eaLnBrk="1" fontAlgn="ctr" latinLnBrk="0" hangingPunct="1"/>
                      <a:r>
                        <a:rPr lang="en-US" sz="2000" u="none" strike="noStrike" kern="1200" dirty="0">
                          <a:solidFill>
                            <a:schemeClr val="tx1"/>
                          </a:solidFill>
                          <a:effectLst/>
                          <a:latin typeface="+mn-lt"/>
                          <a:ea typeface="+mn-ea"/>
                          <a:cs typeface="+mn-cs"/>
                        </a:rPr>
                        <a:t>Operate and assign</a:t>
                      </a:r>
                    </a:p>
                  </a:txBody>
                  <a:tcPr marL="85725" marR="9525" marT="9525" marB="0" anchor="ctr"/>
                </a:tc>
                <a:tc>
                  <a:txBody>
                    <a:bodyPr/>
                    <a:lstStyle/>
                    <a:p>
                      <a:pPr marL="0" algn="l" defTabSz="914377" rtl="0" eaLnBrk="1" fontAlgn="ctr" latinLnBrk="0" hangingPunct="1"/>
                      <a:r>
                        <a:rPr lang="en-US" sz="2000" u="none" strike="noStrike" kern="1200">
                          <a:solidFill>
                            <a:schemeClr val="tx1"/>
                          </a:solidFill>
                          <a:effectLst/>
                          <a:latin typeface="+mn-lt"/>
                          <a:ea typeface="+mn-ea"/>
                          <a:cs typeface="+mn-cs"/>
                        </a:rPr>
                        <a:t>R</a:t>
                      </a:r>
                    </a:p>
                  </a:txBody>
                  <a:tcPr marL="85725" marR="9525" marT="9525" marB="0" anchor="ctr"/>
                </a:tc>
                <a:tc>
                  <a:txBody>
                    <a:bodyPr/>
                    <a:lstStyle/>
                    <a:p>
                      <a:pPr marL="0" algn="l" defTabSz="914377" rtl="0" eaLnBrk="1" fontAlgn="ctr" latinLnBrk="0" hangingPunct="1"/>
                      <a:r>
                        <a:rPr lang="ru-RU" sz="2000" u="none" strike="noStrike" kern="1200">
                          <a:solidFill>
                            <a:schemeClr val="tx1"/>
                          </a:solidFill>
                          <a:effectLst/>
                          <a:latin typeface="+mn-lt"/>
                          <a:ea typeface="+mn-ea"/>
                          <a:cs typeface="+mn-cs"/>
                        </a:rPr>
                        <a:t>2</a:t>
                      </a:r>
                    </a:p>
                  </a:txBody>
                  <a:tcPr marL="85725" marR="9525" marT="9525" marB="0" anchor="ctr"/>
                </a:tc>
                <a:tc>
                  <a:txBody>
                    <a:bodyPr/>
                    <a:lstStyle/>
                    <a:p>
                      <a:pPr marL="0" algn="l" defTabSz="914377" rtl="0" eaLnBrk="1" fontAlgn="ctr" latinLnBrk="0" hangingPunct="1"/>
                      <a:r>
                        <a:rPr lang="en-US" sz="2000" u="none" strike="noStrike" kern="1200" dirty="0" err="1">
                          <a:solidFill>
                            <a:schemeClr val="tx1"/>
                          </a:solidFill>
                          <a:effectLst/>
                          <a:latin typeface="+mn-lt"/>
                          <a:ea typeface="+mn-ea"/>
                          <a:cs typeface="+mn-cs"/>
                        </a:rPr>
                        <a:t>lval,any→any</a:t>
                      </a:r>
                      <a:endParaRPr lang="en-US" sz="2000" u="none" strike="noStrike" kern="1200" dirty="0">
                        <a:solidFill>
                          <a:schemeClr val="tx1"/>
                        </a:solidFill>
                        <a:effectLst/>
                        <a:latin typeface="+mn-lt"/>
                        <a:ea typeface="+mn-ea"/>
                        <a:cs typeface="+mn-cs"/>
                      </a:endParaRPr>
                    </a:p>
                  </a:txBody>
                  <a:tcPr marL="85725" marR="9525" marT="9525" marB="0" anchor="ctr"/>
                </a:tc>
              </a:tr>
              <a:tr h="312485">
                <a:tc>
                  <a:txBody>
                    <a:bodyPr/>
                    <a:lstStyle/>
                    <a:p>
                      <a:pPr marL="0" marR="0" indent="0" algn="l" defTabSz="914377" rtl="0" eaLnBrk="1" fontAlgn="ctr" latinLnBrk="0" hangingPunct="1">
                        <a:lnSpc>
                          <a:spcPct val="100000"/>
                        </a:lnSpc>
                        <a:spcBef>
                          <a:spcPts val="0"/>
                        </a:spcBef>
                        <a:spcAft>
                          <a:spcPts val="0"/>
                        </a:spcAft>
                        <a:buClrTx/>
                        <a:buSzTx/>
                        <a:buFontTx/>
                        <a:buNone/>
                        <a:tabLst/>
                        <a:defRPr/>
                      </a:pPr>
                      <a:r>
                        <a:rPr lang="ru-RU" sz="2000" u="none" strike="noStrike" kern="1200" dirty="0">
                          <a:solidFill>
                            <a:schemeClr val="tx1"/>
                          </a:solidFill>
                          <a:effectLst/>
                          <a:latin typeface="+mn-lt"/>
                          <a:ea typeface="+mn-ea"/>
                          <a:cs typeface="+mn-cs"/>
                        </a:rPr>
                        <a:t>,</a:t>
                      </a:r>
                    </a:p>
                  </a:txBody>
                  <a:tcPr marL="85725" marR="9525" marT="9525" marB="0" anchor="ctr"/>
                </a:tc>
                <a:tc>
                  <a:txBody>
                    <a:bodyPr/>
                    <a:lstStyle/>
                    <a:p>
                      <a:pPr marL="0" marR="0" indent="0" algn="l" defTabSz="914377" rtl="0" eaLnBrk="1" fontAlgn="ctr" latinLnBrk="0" hangingPunct="1">
                        <a:lnSpc>
                          <a:spcPct val="100000"/>
                        </a:lnSpc>
                        <a:spcBef>
                          <a:spcPts val="0"/>
                        </a:spcBef>
                        <a:spcAft>
                          <a:spcPts val="0"/>
                        </a:spcAft>
                        <a:buClrTx/>
                        <a:buSzTx/>
                        <a:buFontTx/>
                        <a:buNone/>
                        <a:tabLst/>
                        <a:defRPr/>
                      </a:pPr>
                      <a:r>
                        <a:rPr lang="en-US" sz="2000" u="none" strike="noStrike" kern="1200" dirty="0">
                          <a:solidFill>
                            <a:schemeClr val="tx1"/>
                          </a:solidFill>
                          <a:effectLst/>
                          <a:latin typeface="+mn-lt"/>
                          <a:ea typeface="+mn-ea"/>
                          <a:cs typeface="+mn-cs"/>
                        </a:rPr>
                        <a:t>Discard 1st operand, return second</a:t>
                      </a:r>
                    </a:p>
                  </a:txBody>
                  <a:tcPr marL="85725" marR="9525" marT="9525" marB="0" anchor="ctr"/>
                </a:tc>
                <a:tc>
                  <a:txBody>
                    <a:bodyPr/>
                    <a:lstStyle/>
                    <a:p>
                      <a:pPr marL="0" marR="0" indent="0" algn="l" defTabSz="914377" rtl="0" eaLnBrk="1" fontAlgn="ctr" latinLnBrk="0" hangingPunct="1">
                        <a:lnSpc>
                          <a:spcPct val="100000"/>
                        </a:lnSpc>
                        <a:spcBef>
                          <a:spcPts val="0"/>
                        </a:spcBef>
                        <a:spcAft>
                          <a:spcPts val="0"/>
                        </a:spcAft>
                        <a:buClrTx/>
                        <a:buSzTx/>
                        <a:buFontTx/>
                        <a:buNone/>
                        <a:tabLst/>
                        <a:defRPr/>
                      </a:pPr>
                      <a:r>
                        <a:rPr lang="en-US" sz="2000" u="none" strike="noStrike" kern="1200" dirty="0">
                          <a:solidFill>
                            <a:schemeClr val="tx1"/>
                          </a:solidFill>
                          <a:effectLst/>
                          <a:latin typeface="+mn-lt"/>
                          <a:ea typeface="+mn-ea"/>
                          <a:cs typeface="+mn-cs"/>
                        </a:rPr>
                        <a:t>L</a:t>
                      </a:r>
                    </a:p>
                  </a:txBody>
                  <a:tcPr marL="85725" marR="9525" marT="9525" marB="0" anchor="ctr"/>
                </a:tc>
                <a:tc>
                  <a:txBody>
                    <a:bodyPr/>
                    <a:lstStyle/>
                    <a:p>
                      <a:pPr marL="0" marR="0" indent="0" algn="l" defTabSz="914377" rtl="0" eaLnBrk="1" fontAlgn="ctr" latinLnBrk="0" hangingPunct="1">
                        <a:lnSpc>
                          <a:spcPct val="100000"/>
                        </a:lnSpc>
                        <a:spcBef>
                          <a:spcPts val="0"/>
                        </a:spcBef>
                        <a:spcAft>
                          <a:spcPts val="0"/>
                        </a:spcAft>
                        <a:buClrTx/>
                        <a:buSzTx/>
                        <a:buFontTx/>
                        <a:buNone/>
                        <a:tabLst/>
                        <a:defRPr/>
                      </a:pPr>
                      <a:r>
                        <a:rPr lang="ru-RU" sz="2000" u="none" strike="noStrike" kern="1200" dirty="0">
                          <a:solidFill>
                            <a:schemeClr val="tx1"/>
                          </a:solidFill>
                          <a:effectLst/>
                          <a:latin typeface="+mn-lt"/>
                          <a:ea typeface="+mn-ea"/>
                          <a:cs typeface="+mn-cs"/>
                        </a:rPr>
                        <a:t>2</a:t>
                      </a:r>
                    </a:p>
                  </a:txBody>
                  <a:tcPr marL="85725" marR="9525" marT="9525" marB="0" anchor="ctr"/>
                </a:tc>
                <a:tc>
                  <a:txBody>
                    <a:bodyPr/>
                    <a:lstStyle/>
                    <a:p>
                      <a:pPr marL="0" marR="0" indent="0" algn="l" defTabSz="914377" rtl="0" eaLnBrk="1" fontAlgn="ctr" latinLnBrk="0" hangingPunct="1">
                        <a:lnSpc>
                          <a:spcPct val="100000"/>
                        </a:lnSpc>
                        <a:spcBef>
                          <a:spcPts val="0"/>
                        </a:spcBef>
                        <a:spcAft>
                          <a:spcPts val="0"/>
                        </a:spcAft>
                        <a:buClrTx/>
                        <a:buSzTx/>
                        <a:buFontTx/>
                        <a:buNone/>
                        <a:tabLst/>
                        <a:defRPr/>
                      </a:pPr>
                      <a:r>
                        <a:rPr lang="en-US" sz="2000" u="none" strike="noStrike" kern="1200" dirty="0" err="1">
                          <a:solidFill>
                            <a:schemeClr val="tx1"/>
                          </a:solidFill>
                          <a:effectLst/>
                          <a:latin typeface="+mn-lt"/>
                          <a:ea typeface="+mn-ea"/>
                          <a:cs typeface="+mn-cs"/>
                        </a:rPr>
                        <a:t>any,any→any</a:t>
                      </a:r>
                      <a:endParaRPr lang="en-US" sz="2000" u="none" strike="noStrike" kern="1200" dirty="0">
                        <a:solidFill>
                          <a:schemeClr val="tx1"/>
                        </a:solidFill>
                        <a:effectLst/>
                        <a:latin typeface="+mn-lt"/>
                        <a:ea typeface="+mn-ea"/>
                        <a:cs typeface="+mn-cs"/>
                      </a:endParaRPr>
                    </a:p>
                  </a:txBody>
                  <a:tcPr marL="85725" marR="9525" marT="9525" marB="0" anchor="ctr"/>
                </a:tc>
              </a:tr>
            </a:tbl>
          </a:graphicData>
        </a:graphic>
      </p:graphicFrame>
    </p:spTree>
    <p:extLst>
      <p:ext uri="{BB962C8B-B14F-4D97-AF65-F5344CB8AC3E}">
        <p14:creationId xmlns:p14="http://schemas.microsoft.com/office/powerpoint/2010/main" val="239746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Number of operands</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There is three types of operators in JavaScript:</a:t>
            </a:r>
          </a:p>
          <a:p>
            <a:pPr marL="1028683" lvl="1" indent="-342900">
              <a:buFont typeface="Arial" panose="020B0604020202020204" pitchFamily="34" charset="0"/>
              <a:buChar char="•"/>
            </a:pPr>
            <a:r>
              <a:rPr lang="en-US" dirty="0" smtClean="0"/>
              <a:t>unary operators</a:t>
            </a:r>
          </a:p>
          <a:p>
            <a:pPr marL="1028683" lvl="1" indent="-342900">
              <a:buFont typeface="Arial" panose="020B0604020202020204" pitchFamily="34" charset="0"/>
              <a:buChar char="•"/>
            </a:pPr>
            <a:r>
              <a:rPr lang="en-US" dirty="0"/>
              <a:t>binary </a:t>
            </a:r>
            <a:r>
              <a:rPr lang="en-US" dirty="0" smtClean="0"/>
              <a:t>operator</a:t>
            </a:r>
          </a:p>
          <a:p>
            <a:pPr marL="1028683" lvl="1" indent="-342900">
              <a:buFont typeface="Arial" panose="020B0604020202020204" pitchFamily="34" charset="0"/>
              <a:buChar char="•"/>
            </a:pPr>
            <a:r>
              <a:rPr lang="en-US" dirty="0"/>
              <a:t>ternary operator</a:t>
            </a:r>
          </a:p>
        </p:txBody>
      </p:sp>
      <p:sp>
        <p:nvSpPr>
          <p:cNvPr id="4" name="Rectangle 1"/>
          <p:cNvSpPr>
            <a:spLocks noChangeArrowheads="1"/>
          </p:cNvSpPr>
          <p:nvPr/>
        </p:nvSpPr>
        <p:spPr bwMode="auto">
          <a:xfrm>
            <a:off x="3200400" y="1795046"/>
            <a:ext cx="838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5" name="Rectangle 2"/>
          <p:cNvSpPr>
            <a:spLocks noChangeArrowheads="1"/>
          </p:cNvSpPr>
          <p:nvPr/>
        </p:nvSpPr>
        <p:spPr bwMode="auto">
          <a:xfrm>
            <a:off x="3200400" y="2286000"/>
            <a:ext cx="1219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ru-RU" altLang="ru-RU" sz="1600" b="1" dirty="0">
                <a:solidFill>
                  <a:srgbClr val="660E7A"/>
                </a:solidFill>
                <a:latin typeface="Lucida Console" panose="020B0609040504020204" pitchFamily="49" charset="0"/>
                <a:cs typeface="Courier New" pitchFamily="49" charset="0"/>
              </a:rPr>
              <a:t>x</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6" name="Rectangle 3"/>
          <p:cNvSpPr>
            <a:spLocks noChangeArrowheads="1"/>
          </p:cNvSpPr>
          <p:nvPr/>
        </p:nvSpPr>
        <p:spPr bwMode="auto">
          <a:xfrm>
            <a:off x="3200400" y="2819400"/>
            <a:ext cx="26670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5430538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Operations priority</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operators listed in </a:t>
            </a:r>
            <a:r>
              <a:rPr lang="en-US" dirty="0" smtClean="0"/>
              <a:t>the table </a:t>
            </a:r>
            <a:r>
              <a:rPr lang="en-US" dirty="0"/>
              <a:t>are arranged in order from high precedence to low precedence, with horizontal lines separating groups of operators at the same precedence level. Operator precedence controls the order in which operations are performed. Operators with higher precedence (nearer the top of the table) are performed before those with lower precedence (nearer to the bottom</a:t>
            </a:r>
            <a:r>
              <a:rPr lang="en-US" dirty="0" smtClean="0"/>
              <a:t>)</a:t>
            </a:r>
          </a:p>
          <a:p>
            <a:pPr marL="342900" indent="-342900">
              <a:buFont typeface="Arial" panose="020B0604020202020204" pitchFamily="34" charset="0"/>
              <a:buChar char="•"/>
            </a:pPr>
            <a:r>
              <a:rPr lang="en-US" dirty="0"/>
              <a:t>Operator precedence can be overridden with the explicit use of </a:t>
            </a:r>
            <a:r>
              <a:rPr lang="en-US" dirty="0" smtClean="0"/>
              <a:t>parentheses</a:t>
            </a:r>
            <a:endParaRPr lang="en-US" dirty="0"/>
          </a:p>
        </p:txBody>
      </p:sp>
    </p:spTree>
    <p:extLst>
      <p:ext uri="{BB962C8B-B14F-4D97-AF65-F5344CB8AC3E}">
        <p14:creationId xmlns:p14="http://schemas.microsoft.com/office/powerpoint/2010/main" val="3628667403"/>
      </p:ext>
    </p:extLst>
  </p:cSld>
  <p:clrMapOvr>
    <a:masterClrMapping/>
  </p:clrMapOvr>
</p:sld>
</file>

<file path=ppt/theme/theme1.xml><?xml version="1.0" encoding="utf-8"?>
<a:theme xmlns:a="http://schemas.openxmlformats.org/drawingml/2006/main" name="luxoft-corporate-ppt-template">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F7716D20-A5D3-4677-B270-2AEEC011A1D9}"/>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37383A5C-C4E3-4CA0-9820-12933A0EA401}"/>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luxoft-corporate-ppt-template</Template>
  <TotalTime>14702</TotalTime>
  <Words>1832</Words>
  <Application>Microsoft Macintosh PowerPoint</Application>
  <PresentationFormat>On-screen Show (4:3)</PresentationFormat>
  <Paragraphs>370</Paragraphs>
  <Slides>32</Slides>
  <Notes>0</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luxoft-corporate-ppt-template</vt:lpstr>
      <vt:lpstr>Luxoft: Computer / TV</vt:lpstr>
      <vt:lpstr>WEB-007 JavaScript</vt:lpstr>
      <vt:lpstr>WEB-007 JavaScript</vt:lpstr>
      <vt:lpstr>Operators</vt:lpstr>
      <vt:lpstr>Overview</vt:lpstr>
      <vt:lpstr>Overview</vt:lpstr>
      <vt:lpstr>Overview</vt:lpstr>
      <vt:lpstr>Overview</vt:lpstr>
      <vt:lpstr>Number of operands</vt:lpstr>
      <vt:lpstr>Operations priority</vt:lpstr>
      <vt:lpstr>Operator Associativity</vt:lpstr>
      <vt:lpstr>Arithmetic operators</vt:lpstr>
      <vt:lpstr>Arithmetic operators</vt:lpstr>
      <vt:lpstr>Equality (==) и Identity (===)</vt:lpstr>
      <vt:lpstr>Equality (==) и Identity (===)</vt:lpstr>
      <vt:lpstr>Conditional operators</vt:lpstr>
      <vt:lpstr>Conditional operators</vt:lpstr>
      <vt:lpstr>Conditional operators</vt:lpstr>
      <vt:lpstr>String operators</vt:lpstr>
      <vt:lpstr>Logical operators</vt:lpstr>
      <vt:lpstr>Logical operators</vt:lpstr>
      <vt:lpstr>Logical operators</vt:lpstr>
      <vt:lpstr>Bitwise Operators</vt:lpstr>
      <vt:lpstr>Assignment operator</vt:lpstr>
      <vt:lpstr>Miscellaneous Operators</vt:lpstr>
      <vt:lpstr>Miscellaneous Operators</vt:lpstr>
      <vt:lpstr>Miscellaneous Operators</vt:lpstr>
      <vt:lpstr>Miscellaneous Operators</vt:lpstr>
      <vt:lpstr>Miscellaneous Operators</vt:lpstr>
      <vt:lpstr>Miscellaneous Operators</vt:lpstr>
      <vt:lpstr>Miscellaneous Operators</vt:lpstr>
      <vt:lpstr>Miscellaneous Operators</vt:lpstr>
      <vt:lpstr>Operators</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Labor Law</dc:title>
  <dc:creator>Sawicka - Kucharska, Joanna</dc:creator>
  <cp:lastModifiedBy>Mikhail Vaisman</cp:lastModifiedBy>
  <cp:revision>261</cp:revision>
  <dcterms:created xsi:type="dcterms:W3CDTF">2014-06-05T10:48:46Z</dcterms:created>
  <dcterms:modified xsi:type="dcterms:W3CDTF">2015-05-13T22:48:36Z</dcterms:modified>
</cp:coreProperties>
</file>