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54" r:id="rId2"/>
  </p:sldMasterIdLst>
  <p:notesMasterIdLst>
    <p:notesMasterId r:id="rId30"/>
  </p:notesMasterIdLst>
  <p:handoutMasterIdLst>
    <p:handoutMasterId r:id="rId31"/>
  </p:handoutMasterIdLst>
  <p:sldIdLst>
    <p:sldId id="279" r:id="rId3"/>
    <p:sldId id="359" r:id="rId4"/>
    <p:sldId id="361"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 id="41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03B1046-DCF6-48A4-A75E-088AD02CCEF8}">
          <p14:sldIdLst>
            <p14:sldId id="279"/>
            <p14:sldId id="359"/>
            <p14:sldId id="361"/>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1C"/>
    <a:srgbClr val="1B2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59" autoAdjust="0"/>
  </p:normalViewPr>
  <p:slideViewPr>
    <p:cSldViewPr snapToObjects="1" showGuides="1">
      <p:cViewPr>
        <p:scale>
          <a:sx n="93" d="100"/>
          <a:sy n="93" d="100"/>
        </p:scale>
        <p:origin x="-992" y="-368"/>
      </p:cViewPr>
      <p:guideLst>
        <p:guide orient="horz" pos="2160"/>
        <p:guide pos="2880"/>
      </p:guideLst>
    </p:cSldViewPr>
  </p:slideViewPr>
  <p:outlineViewPr>
    <p:cViewPr>
      <p:scale>
        <a:sx n="33" d="100"/>
        <a:sy n="33" d="100"/>
      </p:scale>
      <p:origin x="0" y="576"/>
    </p:cViewPr>
  </p:outlineViewPr>
  <p:notesTextViewPr>
    <p:cViewPr>
      <p:scale>
        <a:sx n="1" d="1"/>
        <a:sy n="1" d="1"/>
      </p:scale>
      <p:origin x="0" y="0"/>
    </p:cViewPr>
  </p:notesTextViewPr>
  <p:notesViewPr>
    <p:cSldViewPr snapToObject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14.05.15</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5BA33C-BD96-4523-92F8-3397B7B51B48}" type="datetimeFigureOut">
              <a:rPr lang="en-US" smtClean="0"/>
              <a:t>14.05.15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E9DBAE-2AB1-49E2-B823-929B4455512E}" type="slidenum">
              <a:rPr lang="en-US" smtClean="0"/>
              <a:t>‹#›</a:t>
            </a:fld>
            <a:endParaRPr lang="en-US"/>
          </a:p>
        </p:txBody>
      </p:sp>
    </p:spTree>
    <p:extLst>
      <p:ext uri="{BB962C8B-B14F-4D97-AF65-F5344CB8AC3E}">
        <p14:creationId xmlns:p14="http://schemas.microsoft.com/office/powerpoint/2010/main" val="406703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C30F001-76E7-4DC4-9AA0-AD0749473D7E}" type="slidenum">
              <a:rPr lang="ru-RU" altLang="ru-RU" sz="1200"/>
              <a:pPr algn="r" eaLnBrk="1" hangingPunct="1"/>
              <a:t>3</a:t>
            </a:fld>
            <a:endParaRPr lang="ru-RU" altLang="ru-RU" sz="1200"/>
          </a:p>
        </p:txBody>
      </p:sp>
      <p:sp>
        <p:nvSpPr>
          <p:cNvPr id="944131" name="Rectangle 2"/>
          <p:cNvSpPr>
            <a:spLocks noGrp="1" noRot="1" noChangeAspect="1" noChangeArrowheads="1" noTextEdit="1"/>
          </p:cNvSpPr>
          <p:nvPr>
            <p:ph type="sldImg"/>
          </p:nvPr>
        </p:nvSpPr>
        <p:spPr>
          <a:ln/>
        </p:spPr>
      </p:sp>
      <p:sp>
        <p:nvSpPr>
          <p:cNvPr id="944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9DBAE-2AB1-49E2-B823-929B4455512E}" type="slidenum">
              <a:rPr lang="en-US" smtClean="0"/>
              <a:t>12</a:t>
            </a:fld>
            <a:endParaRPr lang="en-US"/>
          </a:p>
        </p:txBody>
      </p:sp>
    </p:spTree>
    <p:extLst>
      <p:ext uri="{BB962C8B-B14F-4D97-AF65-F5344CB8AC3E}">
        <p14:creationId xmlns:p14="http://schemas.microsoft.com/office/powerpoint/2010/main" val="407143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9DBAE-2AB1-49E2-B823-929B4455512E}" type="slidenum">
              <a:rPr lang="en-US" smtClean="0"/>
              <a:t>13</a:t>
            </a:fld>
            <a:endParaRPr lang="en-US"/>
          </a:p>
        </p:txBody>
      </p:sp>
    </p:spTree>
    <p:extLst>
      <p:ext uri="{BB962C8B-B14F-4D97-AF65-F5344CB8AC3E}">
        <p14:creationId xmlns:p14="http://schemas.microsoft.com/office/powerpoint/2010/main" val="407143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Hoisting variables</a:t>
            </a:r>
            <a:endParaRPr lang="en-US" dirty="0"/>
          </a:p>
        </p:txBody>
      </p:sp>
      <p:sp>
        <p:nvSpPr>
          <p:cNvPr id="4" name="Slide Number Placeholder 3"/>
          <p:cNvSpPr>
            <a:spLocks noGrp="1"/>
          </p:cNvSpPr>
          <p:nvPr>
            <p:ph type="sldNum" sz="quarter" idx="10"/>
          </p:nvPr>
        </p:nvSpPr>
        <p:spPr/>
        <p:txBody>
          <a:bodyPr/>
          <a:lstStyle/>
          <a:p>
            <a:fld id="{15E9DBAE-2AB1-49E2-B823-929B4455512E}" type="slidenum">
              <a:rPr lang="en-US" smtClean="0"/>
              <a:t>19</a:t>
            </a:fld>
            <a:endParaRPr lang="en-US"/>
          </a:p>
        </p:txBody>
      </p:sp>
    </p:spTree>
    <p:extLst>
      <p:ext uri="{BB962C8B-B14F-4D97-AF65-F5344CB8AC3E}">
        <p14:creationId xmlns:p14="http://schemas.microsoft.com/office/powerpoint/2010/main" val="889581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CC30F001-76E7-4DC4-9AA0-AD0749473D7E}" type="slidenum">
              <a:rPr lang="ru-RU" altLang="ru-RU" sz="1200"/>
              <a:pPr algn="r" eaLnBrk="1" hangingPunct="1"/>
              <a:t>27</a:t>
            </a:fld>
            <a:endParaRPr lang="ru-RU" altLang="ru-RU" sz="1200"/>
          </a:p>
        </p:txBody>
      </p:sp>
      <p:sp>
        <p:nvSpPr>
          <p:cNvPr id="944131" name="Rectangle 2"/>
          <p:cNvSpPr>
            <a:spLocks noGrp="1" noRot="1" noChangeAspect="1" noChangeArrowheads="1" noTextEdit="1"/>
          </p:cNvSpPr>
          <p:nvPr>
            <p:ph type="sldImg"/>
          </p:nvPr>
        </p:nvSpPr>
        <p:spPr>
          <a:ln/>
        </p:spPr>
      </p:sp>
      <p:sp>
        <p:nvSpPr>
          <p:cNvPr id="944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7" y="2955779"/>
            <a:ext cx="3966584"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a:t>
            </a:r>
            <a:r>
              <a:rPr lang="en-US" noProof="0" dirty="0" smtClean="0"/>
              <a:t>TITLE</a:t>
            </a:r>
            <a:endParaRPr lang="en-US" noProof="0" dirty="0"/>
          </a:p>
        </p:txBody>
      </p:sp>
      <p:sp>
        <p:nvSpPr>
          <p:cNvPr id="34" name="Prostokąt 33"/>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65" name="Symbol zastępczy tekstu 33"/>
          <p:cNvSpPr>
            <a:spLocks noGrp="1"/>
          </p:cNvSpPr>
          <p:nvPr>
            <p:ph type="body" sz="quarter" idx="11" hasCustomPrompt="1"/>
          </p:nvPr>
        </p:nvSpPr>
        <p:spPr>
          <a:xfrm>
            <a:off x="285229" y="3962355"/>
            <a:ext cx="3978545" cy="835676"/>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Tree>
    <p:extLst>
      <p:ext uri="{BB962C8B-B14F-4D97-AF65-F5344CB8AC3E}">
        <p14:creationId xmlns:p14="http://schemas.microsoft.com/office/powerpoint/2010/main" val="127750995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dirty="0"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357376981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105658206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137033882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41370579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40257212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8228406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dirty="0" smtClean="0"/>
              <a:t>EDIT SUBTITLE</a:t>
            </a:r>
          </a:p>
        </p:txBody>
      </p:sp>
      <p:sp>
        <p:nvSpPr>
          <p:cNvPr id="6" name="Symbol zastępczy zawartości 4"/>
          <p:cNvSpPr>
            <a:spLocks noGrp="1"/>
          </p:cNvSpPr>
          <p:nvPr>
            <p:ph sz="quarter" idx="13" hasCustomPrompt="1"/>
          </p:nvPr>
        </p:nvSpPr>
        <p:spPr>
          <a:xfrm>
            <a:off x="286942" y="1878226"/>
            <a:ext cx="2762088" cy="4327311"/>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878226"/>
            <a:ext cx="2762088" cy="4327311"/>
          </a:xfrm>
        </p:spPr>
        <p:txBody>
          <a:bodyPr/>
          <a:lstStyle>
            <a:lvl1pPr marL="359991">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878226"/>
            <a:ext cx="2762088" cy="4327311"/>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418046922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82529604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651362537"/>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2" y="3958416"/>
            <a:ext cx="3997382"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5" y="4840282"/>
            <a:ext cx="3999094"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42159880"/>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20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lstStyle>
            <a:lvl1pPr marL="0" indent="0">
              <a:buNone/>
              <a:defRPr sz="20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20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5" y="1578756"/>
            <a:ext cx="205779"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90792228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Timeline</a:t>
            </a:r>
            <a:endParaRPr lang="en-US"/>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lstStyle>
            <a:lvl1pPr marL="0" indent="0">
              <a:buNone/>
              <a:defRPr sz="20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lstStyle>
            <a:lvl1pPr marL="0" indent="0">
              <a:buNone/>
              <a:defRPr sz="20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lstStyle>
            <a:lvl1pPr marL="0" indent="0">
              <a:buNone/>
              <a:defRPr sz="20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20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
        <p:nvSpPr>
          <p:cNvPr id="4" name="Symbol zastępczy tekstu 3"/>
          <p:cNvSpPr>
            <a:spLocks noGrp="1"/>
          </p:cNvSpPr>
          <p:nvPr>
            <p:ph type="body" sz="quarter" idx="28" hasCustomPrompt="1"/>
          </p:nvPr>
        </p:nvSpPr>
        <p:spPr>
          <a:xfrm>
            <a:off x="2701529"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0" name="Symbol zastępczy tekstu 3"/>
          <p:cNvSpPr>
            <a:spLocks noGrp="1"/>
          </p:cNvSpPr>
          <p:nvPr>
            <p:ph type="body" sz="quarter" idx="29" hasCustomPrompt="1"/>
          </p:nvPr>
        </p:nvSpPr>
        <p:spPr>
          <a:xfrm>
            <a:off x="5453598"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1" name="Symbol zastępczy tekstu 3"/>
          <p:cNvSpPr>
            <a:spLocks noGrp="1"/>
          </p:cNvSpPr>
          <p:nvPr>
            <p:ph type="body" sz="quarter" idx="30" hasCustomPrompt="1"/>
          </p:nvPr>
        </p:nvSpPr>
        <p:spPr>
          <a:xfrm>
            <a:off x="8205325"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Tree>
    <p:extLst>
      <p:ext uri="{BB962C8B-B14F-4D97-AF65-F5344CB8AC3E}">
        <p14:creationId xmlns:p14="http://schemas.microsoft.com/office/powerpoint/2010/main" val="3777155567"/>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rostokąt 2"/>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
        <p:nvSpPr>
          <p:cNvPr id="2" name="Tytuł 1"/>
          <p:cNvSpPr>
            <a:spLocks noGrp="1"/>
          </p:cNvSpPr>
          <p:nvPr>
            <p:ph type="title" hasCustomPrompt="1"/>
          </p:nvPr>
        </p:nvSpPr>
        <p:spPr>
          <a:xfrm>
            <a:off x="286917" y="2955779"/>
            <a:ext cx="3976858"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Symbol zastępczy tekstu 33"/>
          <p:cNvSpPr>
            <a:spLocks noGrp="1"/>
          </p:cNvSpPr>
          <p:nvPr>
            <p:ph type="body" sz="quarter" idx="10" hasCustomPrompt="1"/>
          </p:nvPr>
        </p:nvSpPr>
        <p:spPr>
          <a:xfrm>
            <a:off x="286943" y="3958416"/>
            <a:ext cx="3987106"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1670" y="580958"/>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77149"/>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p:nvPr>
        </p:nvSpPr>
        <p:spPr>
          <a:xfrm>
            <a:off x="286943" y="3958416"/>
            <a:ext cx="3956284"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endParaRPr lang="pl-PL" dirty="0" smtClean="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7"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85241"/>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4" y="4840282"/>
            <a:ext cx="3945829"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808818777"/>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baseline="0">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781547740"/>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6" name="Symbol zastępczy zawartości 4"/>
          <p:cNvSpPr>
            <a:spLocks noGrp="1"/>
          </p:cNvSpPr>
          <p:nvPr>
            <p:ph sz="quarter" idx="12" hasCustomPrompt="1"/>
          </p:nvPr>
        </p:nvSpPr>
        <p:spPr>
          <a:xfrm>
            <a:off x="4660643" y="1196978"/>
            <a:ext cx="4219769" cy="5008563"/>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smtClean="0"/>
              <a:t>Up to nine lines of text.</a:t>
            </a:r>
            <a:endParaRPr lang="en-US"/>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4148543113"/>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2080363028"/>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1572553487"/>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14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normAutofit/>
          </a:bodyPr>
          <a:lstStyle>
            <a:lvl1pPr marL="0" indent="0">
              <a:buNone/>
              <a:defRPr sz="14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14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6" y="1578756"/>
            <a:ext cx="201318"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2490713372"/>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Timeline</a:t>
            </a:r>
            <a:endParaRPr lang="en-US" dirty="0"/>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16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Tree>
    <p:extLst>
      <p:ext uri="{BB962C8B-B14F-4D97-AF65-F5344CB8AC3E}">
        <p14:creationId xmlns:p14="http://schemas.microsoft.com/office/powerpoint/2010/main" val="26436957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461469473"/>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dirty="0" smtClean="0"/>
              <a:t>Edit Title for Manuals</a:t>
            </a:r>
            <a:endParaRPr lang="en-US" dirty="0"/>
          </a:p>
        </p:txBody>
      </p:sp>
      <p:sp>
        <p:nvSpPr>
          <p:cNvPr id="7" name="Symbol zastępczy zawartości 4"/>
          <p:cNvSpPr>
            <a:spLocks noGrp="1"/>
          </p:cNvSpPr>
          <p:nvPr>
            <p:ph sz="quarter" idx="11" hasCustomPrompt="1"/>
          </p:nvPr>
        </p:nvSpPr>
        <p:spPr>
          <a:xfrm>
            <a:off x="286942" y="1879601"/>
            <a:ext cx="4184754" cy="4325936"/>
          </a:xfrm>
        </p:spPr>
        <p:txBody>
          <a:bodyPr/>
          <a:lstStyle>
            <a:lvl1pPr marL="359991">
              <a:defRPr/>
            </a:lvl1pPr>
          </a:lstStyle>
          <a:p>
            <a:pPr lvl="0"/>
            <a:r>
              <a:rPr lang="pl-PL" smtClean="0"/>
              <a:t>Click to edit content</a:t>
            </a:r>
            <a:endParaRPr lang="en-US"/>
          </a:p>
        </p:txBody>
      </p:sp>
      <p:sp>
        <p:nvSpPr>
          <p:cNvPr id="8" name="Symbol zastępczy zawartości 4"/>
          <p:cNvSpPr>
            <a:spLocks noGrp="1"/>
          </p:cNvSpPr>
          <p:nvPr>
            <p:ph sz="quarter" idx="12" hasCustomPrompt="1"/>
          </p:nvPr>
        </p:nvSpPr>
        <p:spPr>
          <a:xfrm>
            <a:off x="4660643" y="1879601"/>
            <a:ext cx="4219769" cy="4325936"/>
          </a:xfrm>
        </p:spPr>
        <p:txBody>
          <a:bodyPr/>
          <a:lstStyle>
            <a:lvl1pPr marL="359991">
              <a:defRPr lang="pl-PL" smtClean="0"/>
            </a:lvl1pPr>
          </a:lstStyle>
          <a:p>
            <a:pPr lvl="0"/>
            <a:r>
              <a:rPr lang="pl-PL" smtClean="0"/>
              <a:t>Click to edit content</a:t>
            </a:r>
          </a:p>
        </p:txBody>
      </p:sp>
      <p:sp>
        <p:nvSpPr>
          <p:cNvPr id="5" name="Symbol zastępczy tekstu 3"/>
          <p:cNvSpPr>
            <a:spLocks noGrp="1"/>
          </p:cNvSpPr>
          <p:nvPr>
            <p:ph type="body" sz="quarter" idx="13"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7"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8"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54294"/>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7"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8"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158572"/>
      </p:ext>
    </p:extLst>
  </p:cSld>
  <p:clrMapOvr>
    <a:masterClrMapping/>
  </p:clrMapOvr>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7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9" y="365126"/>
            <a:ext cx="8593493"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8"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9"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6962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8"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9"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1539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31842284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
        <p:nvSpPr>
          <p:cNvPr id="7"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272444508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dirty="0" smtClean="0"/>
              <a:t>Up to seven lines of text.</a:t>
            </a:r>
            <a:endParaRPr lang="en-US" dirty="0"/>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41932152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gi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slideLayout" Target="../slideLayouts/slideLayout43.xml"/><Relationship Id="rId23" Type="http://schemas.openxmlformats.org/officeDocument/2006/relationships/theme" Target="../theme/theme2.xml"/><Relationship Id="rId24" Type="http://schemas.openxmlformats.org/officeDocument/2006/relationships/image" Target="../media/image1.gif"/><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pic>
        <p:nvPicPr>
          <p:cNvPr id="4" name="Picture 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343613" y="6476614"/>
            <a:ext cx="576000" cy="230400"/>
          </a:xfrm>
          <a:prstGeom prst="rect">
            <a:avLst/>
          </a:prstGeom>
        </p:spPr>
      </p:pic>
      <p:sp>
        <p:nvSpPr>
          <p:cNvPr id="7" name="PoleTekstowe 1"/>
          <p:cNvSpPr txBox="1"/>
          <p:nvPr userDrawn="1"/>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52" r:id="rId1"/>
    <p:sldLayoutId id="2147483680" r:id="rId2"/>
    <p:sldLayoutId id="2147483691" r:id="rId3"/>
    <p:sldLayoutId id="2147483650" r:id="rId4"/>
    <p:sldLayoutId id="2147483696" r:id="rId5"/>
    <p:sldLayoutId id="2147483695" r:id="rId6"/>
    <p:sldLayoutId id="2147483662" r:id="rId7"/>
    <p:sldLayoutId id="2147483651" r:id="rId8"/>
    <p:sldLayoutId id="2147483663" r:id="rId9"/>
    <p:sldLayoutId id="2147483684" r:id="rId10"/>
    <p:sldLayoutId id="2147483666" r:id="rId11"/>
    <p:sldLayoutId id="2147483668" r:id="rId12"/>
    <p:sldLayoutId id="2147483667" r:id="rId13"/>
    <p:sldLayoutId id="2147483664" r:id="rId14"/>
    <p:sldLayoutId id="2147483665" r:id="rId15"/>
    <p:sldLayoutId id="2147483678" r:id="rId16"/>
    <p:sldLayoutId id="2147483669" r:id="rId17"/>
    <p:sldLayoutId id="2147483670" r:id="rId18"/>
    <p:sldLayoutId id="2147483653" r:id="rId19"/>
    <p:sldLayoutId id="2147483677" r:id="rId20"/>
    <p:sldLayoutId id="2147483687"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8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24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20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8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smtClean="0"/>
              <a:t>Edit Title</a:t>
            </a:r>
            <a:endParaRPr lang="en-US"/>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8"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162638" y="6459060"/>
            <a:ext cx="720000" cy="288000"/>
          </a:xfrm>
          <a:prstGeom prst="rect">
            <a:avLst/>
          </a:prstGeom>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55" r:id="rId1"/>
    <p:sldLayoutId id="2147483681" r:id="rId2"/>
    <p:sldLayoutId id="2147483692" r:id="rId3"/>
    <p:sldLayoutId id="2147483656" r:id="rId4"/>
    <p:sldLayoutId id="2147483682" r:id="rId5"/>
    <p:sldLayoutId id="2147483657" r:id="rId6"/>
    <p:sldLayoutId id="2147483683" r:id="rId7"/>
    <p:sldLayoutId id="2147483685" r:id="rId8"/>
    <p:sldLayoutId id="2147483673" r:id="rId9"/>
    <p:sldLayoutId id="2147483674" r:id="rId10"/>
    <p:sldLayoutId id="2147483675" r:id="rId11"/>
    <p:sldLayoutId id="2147483659" r:id="rId12"/>
    <p:sldLayoutId id="2147483661" r:id="rId13"/>
    <p:sldLayoutId id="2147483671" r:id="rId14"/>
    <p:sldLayoutId id="2147483672" r:id="rId15"/>
    <p:sldLayoutId id="2147483688" r:id="rId16"/>
    <p:sldLayoutId id="2147483690" r:id="rId17"/>
    <p:sldLayoutId id="2147483689" r:id="rId18"/>
    <p:sldLayoutId id="2147483660" r:id="rId19"/>
    <p:sldLayoutId id="2147483693" r:id="rId20"/>
    <p:sldLayoutId id="2147483694" r:id="rId21"/>
    <p:sldLayoutId id="2147483697" r:id="rId22"/>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0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18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16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4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WEB-007 JavaScript</a:t>
            </a:r>
          </a:p>
        </p:txBody>
      </p:sp>
      <p:sp>
        <p:nvSpPr>
          <p:cNvPr id="2" name="Symbol zastępczy tekstu 1"/>
          <p:cNvSpPr>
            <a:spLocks noGrp="1"/>
          </p:cNvSpPr>
          <p:nvPr>
            <p:ph type="body" sz="quarter" idx="10"/>
          </p:nvPr>
        </p:nvSpPr>
        <p:spPr/>
        <p:txBody>
          <a:bodyPr>
            <a:normAutofit/>
          </a:bodyPr>
          <a:lstStyle/>
          <a:p>
            <a:r>
              <a:rPr lang="en-US" sz="1400" dirty="0" smtClean="0"/>
              <a:t> ver. 1.0</a:t>
            </a:r>
            <a:endParaRPr lang="en-US" sz="1400" dirty="0"/>
          </a:p>
        </p:txBody>
      </p:sp>
    </p:spTree>
    <p:extLst>
      <p:ext uri="{BB962C8B-B14F-4D97-AF65-F5344CB8AC3E}">
        <p14:creationId xmlns:p14="http://schemas.microsoft.com/office/powerpoint/2010/main" val="23510551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for</a:t>
            </a:r>
            <a:endParaRPr lang="en-US" dirty="0"/>
          </a:p>
        </p:txBody>
      </p:sp>
      <p:sp>
        <p:nvSpPr>
          <p:cNvPr id="3" name="Text Placeholder 2"/>
          <p:cNvSpPr>
            <a:spLocks noGrp="1"/>
          </p:cNvSpPr>
          <p:nvPr>
            <p:ph type="body" sz="quarter" idx="12"/>
          </p:nvPr>
        </p:nvSpPr>
        <p:spPr/>
        <p:txBody>
          <a:bodyPr/>
          <a:lstStyle/>
          <a:p>
            <a:endParaRPr lang="en-US" dirty="0" smtClean="0"/>
          </a:p>
          <a:p>
            <a:endParaRPr lang="en-US" dirty="0"/>
          </a:p>
          <a:p>
            <a:pPr marL="342900" indent="-342900">
              <a:buFont typeface="Arial" panose="020B0604020202020204" pitchFamily="34" charset="0"/>
              <a:buChar char="•"/>
            </a:pPr>
            <a:r>
              <a:rPr lang="en-US" dirty="0">
                <a:solidFill>
                  <a:schemeClr val="accent3"/>
                </a:solidFill>
              </a:rPr>
              <a:t>initialize</a:t>
            </a:r>
            <a:r>
              <a:rPr lang="en-US" dirty="0"/>
              <a:t>, </a:t>
            </a:r>
            <a:r>
              <a:rPr lang="en-US" dirty="0">
                <a:solidFill>
                  <a:schemeClr val="accent3"/>
                </a:solidFill>
              </a:rPr>
              <a:t>test</a:t>
            </a:r>
            <a:r>
              <a:rPr lang="en-US" dirty="0"/>
              <a:t>, and </a:t>
            </a:r>
            <a:r>
              <a:rPr lang="en-US" dirty="0">
                <a:solidFill>
                  <a:schemeClr val="accent3"/>
                </a:solidFill>
              </a:rPr>
              <a:t>increment</a:t>
            </a:r>
            <a:r>
              <a:rPr lang="en-US" dirty="0"/>
              <a:t> are three expressions (separated by semicolons) that are responsible for initializing, testing, and incrementing the loop </a:t>
            </a:r>
            <a:r>
              <a:rPr lang="en-US" dirty="0" smtClean="0"/>
              <a:t>variable</a:t>
            </a:r>
            <a:endParaRPr lang="en-US" dirty="0" smtClean="0"/>
          </a:p>
          <a:p>
            <a:pPr marL="342900" indent="-342900">
              <a:buFont typeface="Arial" panose="020B0604020202020204" pitchFamily="34" charset="0"/>
              <a:buChar char="•"/>
            </a:pPr>
            <a:r>
              <a:rPr lang="en-US" dirty="0" smtClean="0"/>
              <a:t>The initialize </a:t>
            </a:r>
            <a:r>
              <a:rPr lang="en-US" dirty="0"/>
              <a:t>expression is evaluated once, before the loop </a:t>
            </a:r>
            <a:r>
              <a:rPr lang="en-US" dirty="0" smtClean="0"/>
              <a:t>begins</a:t>
            </a:r>
            <a:endParaRPr lang="en-US" dirty="0" smtClean="0"/>
          </a:p>
          <a:p>
            <a:pPr marL="342900" indent="-342900">
              <a:buFont typeface="Arial" panose="020B0604020202020204" pitchFamily="34" charset="0"/>
              <a:buChar char="•"/>
            </a:pPr>
            <a:r>
              <a:rPr lang="en-US" dirty="0" smtClean="0"/>
              <a:t>The </a:t>
            </a:r>
            <a:r>
              <a:rPr lang="en-US" dirty="0"/>
              <a:t>test expression is evaluated before each iteration and controls whether the body of the loop is </a:t>
            </a:r>
            <a:r>
              <a:rPr lang="en-US" dirty="0" smtClean="0"/>
              <a:t>executed</a:t>
            </a:r>
            <a:endParaRPr lang="en-US" dirty="0" smtClean="0"/>
          </a:p>
          <a:p>
            <a:pPr marL="342900" indent="-342900">
              <a:buFont typeface="Arial" panose="020B0604020202020204" pitchFamily="34" charset="0"/>
              <a:buChar char="•"/>
            </a:pPr>
            <a:r>
              <a:rPr lang="en-US" dirty="0"/>
              <a:t> the increment expression is </a:t>
            </a:r>
            <a:r>
              <a:rPr lang="en-US" dirty="0" smtClean="0"/>
              <a:t>evaluated at the end of the loop</a:t>
            </a:r>
            <a:endParaRPr lang="en-US" dirty="0"/>
          </a:p>
        </p:txBody>
      </p:sp>
      <p:sp>
        <p:nvSpPr>
          <p:cNvPr id="4" name="Rectangle 1"/>
          <p:cNvSpPr>
            <a:spLocks noChangeArrowheads="1"/>
          </p:cNvSpPr>
          <p:nvPr/>
        </p:nvSpPr>
        <p:spPr bwMode="auto">
          <a:xfrm>
            <a:off x="303186" y="1222663"/>
            <a:ext cx="472440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initialize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test</a:t>
            </a:r>
            <a:r>
              <a:rPr kumimoji="0" lang="ru-RU" altLang="ru-RU" sz="1600" b="0" i="1"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increment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statement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707247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for</a:t>
            </a:r>
            <a:endParaRPr lang="en-US" dirty="0"/>
          </a:p>
        </p:txBody>
      </p:sp>
      <p:sp>
        <p:nvSpPr>
          <p:cNvPr id="6" name="Rectangle 1"/>
          <p:cNvSpPr>
            <a:spLocks noChangeArrowheads="1"/>
          </p:cNvSpPr>
          <p:nvPr/>
        </p:nvSpPr>
        <p:spPr bwMode="auto">
          <a:xfrm>
            <a:off x="421240" y="1219200"/>
            <a:ext cx="502920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j</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sum</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j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10 </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10 </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j</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sum</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j</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89541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for/in</a:t>
            </a:r>
            <a:endParaRPr lang="en-US" dirty="0"/>
          </a:p>
        </p:txBody>
      </p:sp>
      <p:sp>
        <p:nvSpPr>
          <p:cNvPr id="3" name="Text Placeholder 2"/>
          <p:cNvSpPr>
            <a:spLocks noGrp="1"/>
          </p:cNvSpPr>
          <p:nvPr>
            <p:ph type="body" sz="quarter" idx="12"/>
          </p:nvPr>
        </p:nvSpPr>
        <p:spPr/>
        <p:txBody>
          <a:bodyPr>
            <a:normAutofit/>
          </a:bodyPr>
          <a:lstStyle/>
          <a:p>
            <a:endParaRPr lang="en-US" dirty="0" smtClean="0"/>
          </a:p>
          <a:p>
            <a:pPr marL="342900" indent="-342900">
              <a:buFont typeface="Arial" panose="020B0604020202020204" pitchFamily="34" charset="0"/>
              <a:buChar char="•"/>
            </a:pPr>
            <a:r>
              <a:rPr lang="en-US" dirty="0" smtClean="0">
                <a:solidFill>
                  <a:schemeClr val="accent3"/>
                </a:solidFill>
              </a:rPr>
              <a:t>variable</a:t>
            </a:r>
            <a:r>
              <a:rPr lang="en-US" dirty="0" smtClean="0"/>
              <a:t> </a:t>
            </a:r>
            <a:r>
              <a:rPr lang="en-US" dirty="0"/>
              <a:t>typically names a variable, but it may be any expression that evaluates to an </a:t>
            </a:r>
            <a:r>
              <a:rPr lang="en-US" dirty="0" err="1"/>
              <a:t>lvalue</a:t>
            </a:r>
            <a:r>
              <a:rPr lang="en-US" dirty="0"/>
              <a:t> </a:t>
            </a:r>
            <a:r>
              <a:rPr lang="en-US" dirty="0" smtClean="0"/>
              <a:t>or </a:t>
            </a:r>
            <a:r>
              <a:rPr lang="en-US" dirty="0"/>
              <a:t>a </a:t>
            </a:r>
            <a:r>
              <a:rPr lang="en-US" dirty="0" err="1"/>
              <a:t>var</a:t>
            </a:r>
            <a:r>
              <a:rPr lang="en-US" dirty="0"/>
              <a:t> statement that declares a single </a:t>
            </a:r>
            <a:r>
              <a:rPr lang="en-US" dirty="0" smtClean="0"/>
              <a:t>variable</a:t>
            </a:r>
            <a:endParaRPr lang="en-US" dirty="0" smtClean="0"/>
          </a:p>
          <a:p>
            <a:pPr marL="342900" indent="-342900">
              <a:buFont typeface="Arial" panose="020B0604020202020204" pitchFamily="34" charset="0"/>
              <a:buChar char="•"/>
            </a:pPr>
            <a:r>
              <a:rPr lang="en-US" dirty="0">
                <a:solidFill>
                  <a:schemeClr val="accent3"/>
                </a:solidFill>
              </a:rPr>
              <a:t>object</a:t>
            </a:r>
            <a:r>
              <a:rPr lang="en-US" dirty="0"/>
              <a:t> is an expression that evaluates to an </a:t>
            </a:r>
            <a:r>
              <a:rPr lang="en-US" dirty="0" smtClean="0"/>
              <a:t>object</a:t>
            </a:r>
            <a:endParaRPr lang="en-US" dirty="0" smtClean="0"/>
          </a:p>
          <a:p>
            <a:pPr marL="342900" indent="-342900">
              <a:buFont typeface="Arial" panose="020B0604020202020204" pitchFamily="34" charset="0"/>
              <a:buChar char="•"/>
            </a:pPr>
            <a:r>
              <a:rPr lang="en-US" dirty="0">
                <a:solidFill>
                  <a:schemeClr val="accent3"/>
                </a:solidFill>
              </a:rPr>
              <a:t>statement</a:t>
            </a:r>
            <a:r>
              <a:rPr lang="en-US" dirty="0"/>
              <a:t> is the statement or statement block that serves as the body of the </a:t>
            </a:r>
            <a:r>
              <a:rPr lang="en-US" dirty="0" smtClean="0"/>
              <a:t>loop</a:t>
            </a:r>
            <a:endParaRPr lang="en-US" dirty="0" smtClean="0"/>
          </a:p>
          <a:p>
            <a:pPr marL="342900" indent="-342900">
              <a:buFont typeface="Arial" panose="020B0604020202020204" pitchFamily="34" charset="0"/>
              <a:buChar char="•"/>
            </a:pPr>
            <a:r>
              <a:rPr lang="en-US" dirty="0"/>
              <a:t>The interpreter </a:t>
            </a:r>
            <a:r>
              <a:rPr lang="en-US" dirty="0" smtClean="0"/>
              <a:t>executes </a:t>
            </a:r>
            <a:r>
              <a:rPr lang="en-US" dirty="0"/>
              <a:t>the body of the loop once for each enumerable property of the </a:t>
            </a:r>
            <a:r>
              <a:rPr lang="en-US" dirty="0" smtClean="0"/>
              <a:t>object</a:t>
            </a:r>
            <a:endParaRPr lang="en-US" dirty="0" smtClean="0"/>
          </a:p>
          <a:p>
            <a:pPr marL="342900" indent="-342900">
              <a:buFont typeface="Arial" panose="020B0604020202020204" pitchFamily="34" charset="0"/>
              <a:buChar char="•"/>
            </a:pPr>
            <a:r>
              <a:rPr lang="en-US" dirty="0"/>
              <a:t>The ECMAScript specification does not specify the order in which the for/in loop enumerates the properties of an </a:t>
            </a:r>
            <a:r>
              <a:rPr lang="en-US" dirty="0" smtClean="0"/>
              <a:t>object</a:t>
            </a:r>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286481" y="1196978"/>
            <a:ext cx="314701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variable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object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statement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192181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for/in</a:t>
            </a:r>
            <a:endParaRPr lang="en-US" dirty="0"/>
          </a:p>
        </p:txBody>
      </p:sp>
      <p:sp>
        <p:nvSpPr>
          <p:cNvPr id="7" name="Text Placeholder 6"/>
          <p:cNvSpPr>
            <a:spLocks noGrp="1"/>
          </p:cNvSpPr>
          <p:nvPr>
            <p:ph type="body" sz="quarter" idx="12"/>
          </p:nvPr>
        </p:nvSpPr>
        <p:spPr/>
        <p:txBody>
          <a:bodyPr/>
          <a:lstStyle/>
          <a:p>
            <a:r>
              <a:rPr lang="en-US" dirty="0" smtClean="0"/>
              <a:t>Read properties of an object</a:t>
            </a:r>
          </a:p>
          <a:p>
            <a:endParaRPr lang="en-US" dirty="0" smtClean="0"/>
          </a:p>
          <a:p>
            <a:endParaRPr lang="en-US" dirty="0"/>
          </a:p>
          <a:p>
            <a:r>
              <a:rPr lang="en-US" dirty="0" smtClean="0"/>
              <a:t>Copy </a:t>
            </a:r>
            <a:r>
              <a:rPr lang="en-US" dirty="0"/>
              <a:t>the names of all object properties into an </a:t>
            </a:r>
            <a:r>
              <a:rPr lang="en-US" dirty="0" smtClean="0"/>
              <a:t>array</a:t>
            </a:r>
          </a:p>
          <a:p>
            <a:endParaRPr lang="en-US" dirty="0"/>
          </a:p>
        </p:txBody>
      </p:sp>
      <p:sp>
        <p:nvSpPr>
          <p:cNvPr id="6" name="Rectangle 1"/>
          <p:cNvSpPr>
            <a:spLocks noChangeArrowheads="1"/>
          </p:cNvSpPr>
          <p:nvPr/>
        </p:nvSpPr>
        <p:spPr bwMode="auto">
          <a:xfrm>
            <a:off x="360452" y="1752600"/>
            <a:ext cx="796083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prop</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name</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prop</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value</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document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prop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8" name="Rectangle 2"/>
          <p:cNvSpPr>
            <a:spLocks noChangeArrowheads="1"/>
          </p:cNvSpPr>
          <p:nvPr/>
        </p:nvSpPr>
        <p:spPr bwMode="auto">
          <a:xfrm>
            <a:off x="360452" y="3445266"/>
            <a:ext cx="388760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en-US"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en-US"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z</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en-US"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en-US"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empty</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21169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break</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break statement, used alone, causes the innermost enclosing loop or switch statement to exit </a:t>
            </a:r>
            <a:r>
              <a:rPr lang="en-US" dirty="0" smtClean="0"/>
              <a:t>immediately</a:t>
            </a:r>
            <a:endParaRPr lang="en-US" dirty="0" smtClean="0"/>
          </a:p>
          <a:p>
            <a:pPr marL="342900" indent="-342900">
              <a:buFont typeface="Arial" panose="020B0604020202020204" pitchFamily="34" charset="0"/>
              <a:buChar char="•"/>
            </a:pPr>
            <a:r>
              <a:rPr lang="en-US" dirty="0"/>
              <a:t>When break is used with a label, it jumps to the end of, or terminates, the enclosing statement that has the specified </a:t>
            </a:r>
            <a:r>
              <a:rPr lang="en-US" dirty="0" smtClean="0"/>
              <a:t>label</a:t>
            </a:r>
            <a:endParaRPr lang="en-US" dirty="0"/>
          </a:p>
        </p:txBody>
      </p:sp>
      <p:sp>
        <p:nvSpPr>
          <p:cNvPr id="4" name="Rectangle 1"/>
          <p:cNvSpPr>
            <a:spLocks noChangeArrowheads="1"/>
          </p:cNvSpPr>
          <p:nvPr/>
        </p:nvSpPr>
        <p:spPr bwMode="auto">
          <a:xfrm>
            <a:off x="658402" y="3121167"/>
            <a:ext cx="2159566"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break</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labelname</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22395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break</a:t>
            </a:r>
            <a:endParaRPr lang="en-US" dirty="0"/>
          </a:p>
        </p:txBody>
      </p:sp>
      <p:sp>
        <p:nvSpPr>
          <p:cNvPr id="5" name="Rectangle 1"/>
          <p:cNvSpPr>
            <a:spLocks noChangeArrowheads="1"/>
          </p:cNvSpPr>
          <p:nvPr/>
        </p:nvSpPr>
        <p:spPr bwMode="auto">
          <a:xfrm>
            <a:off x="286919" y="1177774"/>
            <a:ext cx="8725466" cy="4478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5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matrix</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getData</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Get</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2D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numbers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from</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somewhere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Now</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sum</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all</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numbers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matrix</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5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sum</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success</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false</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Start</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labeled</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statement</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can</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break</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out</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if</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errors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occur</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5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compute_sum</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5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matrix</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5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x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x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matrix</a:t>
            </a:r>
            <a:r>
              <a:rPr kumimoji="0" lang="ru-RU" altLang="ru-RU" sz="15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5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row</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matrix</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5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row</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break</a:t>
            </a:r>
            <a:r>
              <a:rPr kumimoji="0" lang="ru-RU" altLang="ru-RU" sz="15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5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compute_sum</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5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y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y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row</a:t>
            </a:r>
            <a:r>
              <a:rPr kumimoji="0" lang="ru-RU" altLang="ru-RU" sz="15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5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5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cell</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row</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5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isNaN</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cell</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break</a:t>
            </a:r>
            <a:r>
              <a:rPr kumimoji="0" lang="ru-RU" altLang="ru-RU" sz="15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5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compute_sum</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sum</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cell</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success</a:t>
            </a:r>
            <a:r>
              <a:rPr kumimoji="0" lang="ru-RU" altLang="ru-RU" sz="15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5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true</a:t>
            </a:r>
            <a: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5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5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break</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statements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jump</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here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If</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arrive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here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success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then</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there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was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something</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wrong</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matrix</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were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given</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Otherwise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sum</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contains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sum</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all</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cells</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5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matrix</a:t>
            </a:r>
            <a:r>
              <a:rPr kumimoji="0" lang="ru-RU" altLang="ru-RU" sz="15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endParaRPr kumimoji="0" lang="ru-RU" altLang="ru-RU" sz="15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15131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continue</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continue statement is similar to the break statement. Instead of exiting a loop, however, continue restarts a loop at the next </a:t>
            </a:r>
            <a:r>
              <a:rPr lang="en-US" dirty="0" smtClean="0"/>
              <a:t>iteration</a:t>
            </a:r>
            <a:endParaRPr lang="en-US" dirty="0" smtClean="0"/>
          </a:p>
          <a:p>
            <a:pPr marL="342900" indent="-342900">
              <a:buFont typeface="Arial" panose="020B0604020202020204" pitchFamily="34" charset="0"/>
              <a:buChar char="•"/>
            </a:pPr>
            <a:r>
              <a:rPr lang="en-US" dirty="0"/>
              <a:t>The continue statement, in both its labeled and unlabeled forms, can be used only within the body of a loop. Using it anywhere else causes a syntax </a:t>
            </a:r>
            <a:r>
              <a:rPr lang="en-US" dirty="0" smtClean="0"/>
              <a:t>error</a:t>
            </a:r>
            <a:endParaRPr lang="en-US" dirty="0"/>
          </a:p>
        </p:txBody>
      </p:sp>
    </p:spTree>
    <p:extLst>
      <p:ext uri="{BB962C8B-B14F-4D97-AF65-F5344CB8AC3E}">
        <p14:creationId xmlns:p14="http://schemas.microsoft.com/office/powerpoint/2010/main" val="2883249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continue</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In a while loop, the specified expression at the beginning of the loop is tested again, and if it’s true, the loop body is executed starting from the </a:t>
            </a:r>
            <a:r>
              <a:rPr lang="en-US" dirty="0" smtClean="0"/>
              <a:t>top</a:t>
            </a:r>
            <a:endParaRPr lang="en-US" dirty="0"/>
          </a:p>
          <a:p>
            <a:pPr marL="342900" indent="-342900">
              <a:buFont typeface="Arial" panose="020B0604020202020204" pitchFamily="34" charset="0"/>
              <a:buChar char="•"/>
            </a:pPr>
            <a:r>
              <a:rPr lang="en-US" dirty="0"/>
              <a:t>In a do/while loop, execution skips to the bottom of the loop, where the loop condition is tested again before restarting the loop at the </a:t>
            </a:r>
            <a:r>
              <a:rPr lang="en-US" dirty="0" smtClean="0"/>
              <a:t>top</a:t>
            </a:r>
            <a:endParaRPr lang="en-US" dirty="0"/>
          </a:p>
          <a:p>
            <a:pPr marL="342900" indent="-342900">
              <a:buFont typeface="Arial" panose="020B0604020202020204" pitchFamily="34" charset="0"/>
              <a:buChar char="•"/>
            </a:pPr>
            <a:r>
              <a:rPr lang="en-US" dirty="0"/>
              <a:t>In a for loop, the increment expression is evaluated, and the test expression is tested again to determine if another iteration should be </a:t>
            </a:r>
            <a:r>
              <a:rPr lang="en-US" dirty="0" smtClean="0"/>
              <a:t>done</a:t>
            </a:r>
            <a:endParaRPr lang="en-US" dirty="0" smtClean="0"/>
          </a:p>
          <a:p>
            <a:pPr marL="342900" indent="-342900">
              <a:buFont typeface="Arial" panose="020B0604020202020204" pitchFamily="34" charset="0"/>
              <a:buChar char="•"/>
            </a:pPr>
            <a:r>
              <a:rPr lang="en-US" dirty="0"/>
              <a:t>In a for/in loop, the loop starts over with the next property name being assigned to the specified </a:t>
            </a:r>
            <a:r>
              <a:rPr lang="en-US" dirty="0" smtClean="0"/>
              <a:t>variable</a:t>
            </a:r>
            <a:endParaRPr lang="en-US" dirty="0"/>
          </a:p>
        </p:txBody>
      </p:sp>
    </p:spTree>
    <p:extLst>
      <p:ext uri="{BB962C8B-B14F-4D97-AF65-F5344CB8AC3E}">
        <p14:creationId xmlns:p14="http://schemas.microsoft.com/office/powerpoint/2010/main" val="27449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continue</a:t>
            </a:r>
            <a:endParaRPr lang="en-US" dirty="0"/>
          </a:p>
        </p:txBody>
      </p:sp>
      <p:sp>
        <p:nvSpPr>
          <p:cNvPr id="4" name="Rectangle 1"/>
          <p:cNvSpPr>
            <a:spLocks noChangeArrowheads="1"/>
          </p:cNvSpPr>
          <p:nvPr/>
        </p:nvSpPr>
        <p:spPr bwMode="auto">
          <a:xfrm>
            <a:off x="286481" y="1197834"/>
            <a:ext cx="8207696"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data</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data</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continue</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Can't</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proceed</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undefined</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data</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total</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data</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883533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a:t>
            </a:r>
            <a:r>
              <a:rPr lang="en-US" dirty="0" err="1" smtClean="0"/>
              <a:t>var</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err="1">
                <a:solidFill>
                  <a:schemeClr val="accent3"/>
                </a:solidFill>
              </a:rPr>
              <a:t>var</a:t>
            </a:r>
            <a:r>
              <a:rPr lang="en-US" dirty="0">
                <a:solidFill>
                  <a:schemeClr val="accent3"/>
                </a:solidFill>
              </a:rPr>
              <a:t> </a:t>
            </a:r>
            <a:r>
              <a:rPr lang="en-US" dirty="0"/>
              <a:t>statement allows you to explicitly declare a variable or </a:t>
            </a:r>
            <a:r>
              <a:rPr lang="en-US" dirty="0" smtClean="0"/>
              <a:t>variables</a:t>
            </a:r>
            <a:endParaRPr lang="en-US" dirty="0" smtClean="0"/>
          </a:p>
          <a:p>
            <a:pPr marL="342900" indent="-342900">
              <a:buFont typeface="Arial" panose="020B0604020202020204" pitchFamily="34" charset="0"/>
              <a:buChar char="•"/>
            </a:pPr>
            <a:r>
              <a:rPr lang="en-US" dirty="0"/>
              <a:t>If no initial value is specified for a variable with the </a:t>
            </a:r>
            <a:r>
              <a:rPr lang="en-US" dirty="0" err="1">
                <a:solidFill>
                  <a:schemeClr val="accent3"/>
                </a:solidFill>
              </a:rPr>
              <a:t>var</a:t>
            </a:r>
            <a:r>
              <a:rPr lang="en-US" dirty="0">
                <a:solidFill>
                  <a:schemeClr val="accent3"/>
                </a:solidFill>
              </a:rPr>
              <a:t> </a:t>
            </a:r>
            <a:r>
              <a:rPr lang="en-US" dirty="0"/>
              <a:t>statement, the variable is defined but its initial value is </a:t>
            </a:r>
            <a:r>
              <a:rPr lang="en-US" dirty="0" smtClean="0">
                <a:solidFill>
                  <a:schemeClr val="accent3"/>
                </a:solidFill>
              </a:rPr>
              <a:t>undefined</a:t>
            </a:r>
            <a:endParaRPr lang="en-US" dirty="0" smtClean="0"/>
          </a:p>
          <a:p>
            <a:endParaRPr lang="en-US" dirty="0"/>
          </a:p>
        </p:txBody>
      </p:sp>
      <p:sp>
        <p:nvSpPr>
          <p:cNvPr id="4" name="Rectangle 1"/>
          <p:cNvSpPr>
            <a:spLocks noChangeArrowheads="1"/>
          </p:cNvSpPr>
          <p:nvPr/>
        </p:nvSpPr>
        <p:spPr bwMode="auto">
          <a:xfrm>
            <a:off x="251378" y="3244558"/>
            <a:ext cx="6479659"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name_1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value_1] [ </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name_n</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value_n</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58146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WEB-007 JavaScript</a:t>
            </a:r>
            <a:endParaRPr lang="ru-RU" dirty="0"/>
          </a:p>
        </p:txBody>
      </p:sp>
      <p:sp>
        <p:nvSpPr>
          <p:cNvPr id="14" name="Text Placeholder 13"/>
          <p:cNvSpPr>
            <a:spLocks noGrp="1"/>
          </p:cNvSpPr>
          <p:nvPr>
            <p:ph type="body" sz="quarter" idx="10"/>
          </p:nvPr>
        </p:nvSpPr>
        <p:spPr/>
        <p:txBody>
          <a:bodyPr/>
          <a:lstStyle/>
          <a:p>
            <a:r>
              <a:rPr lang="en-US" sz="2800" kern="1200" dirty="0" smtClean="0">
                <a:solidFill>
                  <a:srgbClr val="1B2E5B"/>
                </a:solidFill>
                <a:effectLst/>
                <a:latin typeface="+mn-lt"/>
                <a:ea typeface="+mn-ea"/>
                <a:cs typeface="+mn-cs"/>
              </a:rPr>
              <a:t>Statements</a:t>
            </a:r>
            <a:endParaRPr lang="ru-RU" dirty="0"/>
          </a:p>
        </p:txBody>
      </p:sp>
      <p:sp>
        <p:nvSpPr>
          <p:cNvPr id="15" name="Text Placeholder 14"/>
          <p:cNvSpPr>
            <a:spLocks noGrp="1"/>
          </p:cNvSpPr>
          <p:nvPr>
            <p:ph type="body" sz="quarter" idx="11"/>
          </p:nvPr>
        </p:nvSpPr>
        <p:spPr/>
        <p:txBody>
          <a:bodyPr>
            <a:normAutofit/>
          </a:bodyPr>
          <a:lstStyle/>
          <a:p>
            <a:r>
              <a:rPr lang="en-US" sz="1400" dirty="0" smtClean="0"/>
              <a:t>ver. 1.0</a:t>
            </a:r>
          </a:p>
          <a:p>
            <a:endParaRPr lang="ru-RU" sz="1400" dirty="0"/>
          </a:p>
        </p:txBody>
      </p:sp>
    </p:spTree>
    <p:extLst>
      <p:ext uri="{BB962C8B-B14F-4D97-AF65-F5344CB8AC3E}">
        <p14:creationId xmlns:p14="http://schemas.microsoft.com/office/powerpoint/2010/main" val="28151899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throw</a:t>
            </a:r>
            <a:endParaRPr lang="en-US" dirty="0"/>
          </a:p>
        </p:txBody>
      </p:sp>
      <p:sp>
        <p:nvSpPr>
          <p:cNvPr id="3" name="Text Placeholder 2"/>
          <p:cNvSpPr>
            <a:spLocks noGrp="1"/>
          </p:cNvSpPr>
          <p:nvPr>
            <p:ph type="body" sz="quarter" idx="12"/>
          </p:nvPr>
        </p:nvSpPr>
        <p:spPr>
          <a:xfrm>
            <a:off x="275034" y="1196978"/>
            <a:ext cx="8593931" cy="5008563"/>
          </a:xfrm>
        </p:spPr>
        <p:txBody>
          <a:bodyPr/>
          <a:lstStyle/>
          <a:p>
            <a:endParaRPr lang="en-US" dirty="0" smtClean="0"/>
          </a:p>
          <a:p>
            <a:pPr marL="342900" indent="-342900">
              <a:buFont typeface="Arial" panose="020B0604020202020204" pitchFamily="34" charset="0"/>
              <a:buChar char="•"/>
            </a:pPr>
            <a:r>
              <a:rPr lang="en-US" dirty="0" smtClean="0"/>
              <a:t>The </a:t>
            </a:r>
            <a:r>
              <a:rPr lang="en-US" dirty="0"/>
              <a:t>throw statement used to explicitly </a:t>
            </a:r>
            <a:r>
              <a:rPr lang="en-US" dirty="0" smtClean="0"/>
              <a:t>throws an </a:t>
            </a:r>
            <a:r>
              <a:rPr lang="en-US" dirty="0" smtClean="0"/>
              <a:t>exception</a:t>
            </a:r>
            <a:endParaRPr lang="en-US" dirty="0" smtClean="0"/>
          </a:p>
          <a:p>
            <a:pPr marL="342900" indent="-342900">
              <a:buFont typeface="Arial" panose="020B0604020202020204" pitchFamily="34" charset="0"/>
              <a:buChar char="•"/>
            </a:pPr>
            <a:r>
              <a:rPr lang="en-US" dirty="0"/>
              <a:t>The </a:t>
            </a:r>
            <a:r>
              <a:rPr lang="en-US" dirty="0">
                <a:solidFill>
                  <a:schemeClr val="accent3"/>
                </a:solidFill>
              </a:rPr>
              <a:t>expression</a:t>
            </a:r>
            <a:r>
              <a:rPr lang="en-US" dirty="0"/>
              <a:t> may evaluate to a value of any </a:t>
            </a:r>
            <a:r>
              <a:rPr lang="en-US" dirty="0" smtClean="0"/>
              <a:t>type</a:t>
            </a:r>
            <a:endParaRPr lang="en-US" dirty="0" smtClean="0"/>
          </a:p>
          <a:p>
            <a:pPr marL="342900" indent="-342900">
              <a:buFont typeface="Arial" panose="020B0604020202020204" pitchFamily="34" charset="0"/>
              <a:buChar char="•"/>
            </a:pPr>
            <a:r>
              <a:rPr lang="en-US" dirty="0"/>
              <a:t>The </a:t>
            </a:r>
            <a:r>
              <a:rPr lang="en-US" dirty="0">
                <a:solidFill>
                  <a:schemeClr val="accent3"/>
                </a:solidFill>
              </a:rPr>
              <a:t>Error</a:t>
            </a:r>
            <a:r>
              <a:rPr lang="en-US" dirty="0"/>
              <a:t> class and its subclasses are used when the JavaScript </a:t>
            </a:r>
            <a:r>
              <a:rPr lang="en-US" dirty="0" smtClean="0"/>
              <a:t>interpreter </a:t>
            </a:r>
            <a:r>
              <a:rPr lang="en-US" dirty="0"/>
              <a:t>itself throws an error, and you can use them as </a:t>
            </a:r>
            <a:r>
              <a:rPr lang="en-US" dirty="0" smtClean="0"/>
              <a:t>well</a:t>
            </a:r>
            <a:endParaRPr lang="en-US" dirty="0" smtClean="0"/>
          </a:p>
          <a:p>
            <a:pPr marL="342900" indent="-342900">
              <a:buFont typeface="Arial" panose="020B0604020202020204" pitchFamily="34" charset="0"/>
              <a:buChar char="•"/>
            </a:pPr>
            <a:r>
              <a:rPr lang="en-US" dirty="0"/>
              <a:t>When an exception is thrown, the JavaScript interpreter immediately stops normal program execution and jumps to the nearest exception handler. Exception handlers are written using the catch clause of </a:t>
            </a:r>
            <a:r>
              <a:rPr lang="en-US" dirty="0" smtClean="0"/>
              <a:t>the </a:t>
            </a:r>
            <a:r>
              <a:rPr lang="en-US" dirty="0" smtClean="0">
                <a:solidFill>
                  <a:schemeClr val="accent3"/>
                </a:solidFill>
              </a:rPr>
              <a:t>try</a:t>
            </a:r>
            <a:r>
              <a:rPr lang="en-US" dirty="0" smtClean="0"/>
              <a:t>/</a:t>
            </a:r>
            <a:r>
              <a:rPr lang="en-US" dirty="0" smtClean="0">
                <a:solidFill>
                  <a:schemeClr val="accent3"/>
                </a:solidFill>
              </a:rPr>
              <a:t>catch</a:t>
            </a:r>
            <a:r>
              <a:rPr lang="en-US" dirty="0" smtClean="0"/>
              <a:t>/</a:t>
            </a:r>
            <a:r>
              <a:rPr lang="en-US" dirty="0" smtClean="0">
                <a:solidFill>
                  <a:schemeClr val="accent3"/>
                </a:solidFill>
              </a:rPr>
              <a:t>finally</a:t>
            </a:r>
            <a:r>
              <a:rPr lang="en-US" dirty="0"/>
              <a:t> </a:t>
            </a:r>
            <a:r>
              <a:rPr lang="en-US" dirty="0" smtClean="0"/>
              <a:t>statement</a:t>
            </a:r>
            <a:endParaRPr lang="en-US" dirty="0"/>
          </a:p>
        </p:txBody>
      </p:sp>
      <p:sp>
        <p:nvSpPr>
          <p:cNvPr id="4" name="Rectangle 1"/>
          <p:cNvSpPr>
            <a:spLocks noChangeArrowheads="1"/>
          </p:cNvSpPr>
          <p:nvPr/>
        </p:nvSpPr>
        <p:spPr bwMode="auto">
          <a:xfrm>
            <a:off x="275034" y="1196978"/>
            <a:ext cx="2282997"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throw</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expression</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510836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try/catch/finally</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a:solidFill>
                  <a:schemeClr val="accent3"/>
                </a:solidFill>
              </a:rPr>
              <a:t>try</a:t>
            </a:r>
            <a:r>
              <a:rPr lang="en-US" dirty="0"/>
              <a:t>/</a:t>
            </a:r>
            <a:r>
              <a:rPr lang="en-US" dirty="0">
                <a:solidFill>
                  <a:schemeClr val="accent3"/>
                </a:solidFill>
              </a:rPr>
              <a:t>catch</a:t>
            </a:r>
            <a:r>
              <a:rPr lang="en-US" dirty="0"/>
              <a:t>/</a:t>
            </a:r>
            <a:r>
              <a:rPr lang="en-US" dirty="0">
                <a:solidFill>
                  <a:schemeClr val="accent3"/>
                </a:solidFill>
              </a:rPr>
              <a:t>finally</a:t>
            </a:r>
            <a:r>
              <a:rPr lang="en-US" dirty="0" smtClean="0"/>
              <a:t> </a:t>
            </a:r>
            <a:r>
              <a:rPr lang="en-US" dirty="0"/>
              <a:t>statement is JavaScript’s exception handling </a:t>
            </a:r>
            <a:r>
              <a:rPr lang="en-US" dirty="0" smtClean="0"/>
              <a:t>mechanism</a:t>
            </a:r>
            <a:endParaRPr lang="en-US" dirty="0" smtClean="0"/>
          </a:p>
          <a:p>
            <a:pPr marL="342900" indent="-342900">
              <a:buFont typeface="Arial" panose="020B0604020202020204" pitchFamily="34" charset="0"/>
              <a:buChar char="•"/>
            </a:pPr>
            <a:r>
              <a:rPr lang="en-US" dirty="0"/>
              <a:t>The </a:t>
            </a:r>
            <a:r>
              <a:rPr lang="en-US" dirty="0">
                <a:solidFill>
                  <a:schemeClr val="accent3"/>
                </a:solidFill>
              </a:rPr>
              <a:t>try</a:t>
            </a:r>
            <a:r>
              <a:rPr lang="en-US" dirty="0"/>
              <a:t> clause of this statement simply defines the block of code whose exceptions are to be </a:t>
            </a:r>
            <a:r>
              <a:rPr lang="en-US" dirty="0" smtClean="0"/>
              <a:t>handled</a:t>
            </a:r>
            <a:endParaRPr lang="en-US" dirty="0" smtClean="0"/>
          </a:p>
          <a:p>
            <a:pPr marL="342900" indent="-342900">
              <a:buFont typeface="Arial" panose="020B0604020202020204" pitchFamily="34" charset="0"/>
              <a:buChar char="•"/>
            </a:pPr>
            <a:r>
              <a:rPr lang="en-US" dirty="0"/>
              <a:t>The </a:t>
            </a:r>
            <a:r>
              <a:rPr lang="en-US" dirty="0">
                <a:solidFill>
                  <a:schemeClr val="accent3"/>
                </a:solidFill>
              </a:rPr>
              <a:t>try</a:t>
            </a:r>
            <a:r>
              <a:rPr lang="en-US" dirty="0"/>
              <a:t> block is followed by a </a:t>
            </a:r>
            <a:r>
              <a:rPr lang="en-US" dirty="0">
                <a:solidFill>
                  <a:schemeClr val="accent3"/>
                </a:solidFill>
              </a:rPr>
              <a:t>catch</a:t>
            </a:r>
            <a:r>
              <a:rPr lang="en-US" dirty="0"/>
              <a:t> clause, which is a block of statements that are invoked when an exception occurs anywhere within the </a:t>
            </a:r>
            <a:r>
              <a:rPr lang="en-US" dirty="0">
                <a:solidFill>
                  <a:schemeClr val="accent3"/>
                </a:solidFill>
              </a:rPr>
              <a:t>try</a:t>
            </a:r>
            <a:r>
              <a:rPr lang="en-US" dirty="0"/>
              <a:t> </a:t>
            </a:r>
            <a:r>
              <a:rPr lang="en-US" dirty="0" smtClean="0"/>
              <a:t>block</a:t>
            </a:r>
            <a:endParaRPr lang="en-US" dirty="0" smtClean="0"/>
          </a:p>
          <a:p>
            <a:pPr marL="342900" indent="-342900">
              <a:buFont typeface="Arial" panose="020B0604020202020204" pitchFamily="34" charset="0"/>
              <a:buChar char="•"/>
            </a:pPr>
            <a:r>
              <a:rPr lang="en-US" dirty="0" smtClean="0"/>
              <a:t>The </a:t>
            </a:r>
            <a:r>
              <a:rPr lang="en-US" dirty="0">
                <a:solidFill>
                  <a:schemeClr val="accent3"/>
                </a:solidFill>
              </a:rPr>
              <a:t>catch</a:t>
            </a:r>
            <a:r>
              <a:rPr lang="en-US" dirty="0"/>
              <a:t> clause is followed by a </a:t>
            </a:r>
            <a:r>
              <a:rPr lang="en-US" dirty="0">
                <a:solidFill>
                  <a:schemeClr val="accent3"/>
                </a:solidFill>
              </a:rPr>
              <a:t>finally</a:t>
            </a:r>
            <a:r>
              <a:rPr lang="en-US" dirty="0"/>
              <a:t> block containing cleanup code that is guaranteed to be executed, regardless of what happens in the try </a:t>
            </a:r>
            <a:r>
              <a:rPr lang="en-US" dirty="0" smtClean="0"/>
              <a:t>block</a:t>
            </a:r>
            <a:endParaRPr lang="en-US" dirty="0"/>
          </a:p>
        </p:txBody>
      </p:sp>
    </p:spTree>
    <p:extLst>
      <p:ext uri="{BB962C8B-B14F-4D97-AF65-F5344CB8AC3E}">
        <p14:creationId xmlns:p14="http://schemas.microsoft.com/office/powerpoint/2010/main" val="900629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try/catch/finally</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313023" y="1196978"/>
            <a:ext cx="8454559"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try</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Normally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code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runs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from</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top</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block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bottom</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without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problems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But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sometimes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throw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exception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either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directly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throw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indirectly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calling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method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throws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exception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catch</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(e)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block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executed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only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block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throws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exception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local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variable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e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refer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Error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other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value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thrown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block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handle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exception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somehow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ignore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exception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nothing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rethrow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exception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throw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finally</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block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contains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always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executed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regardless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happens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block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executed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whether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block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terminates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normally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after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reaching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bottom</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block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2)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because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break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continue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statement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3)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exception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handled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catch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clause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above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4)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uncaught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exception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still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propagating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670757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try/catch/finally</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Both the </a:t>
            </a:r>
            <a:r>
              <a:rPr lang="en-US" dirty="0">
                <a:solidFill>
                  <a:schemeClr val="accent3"/>
                </a:solidFill>
              </a:rPr>
              <a:t>catch</a:t>
            </a:r>
            <a:r>
              <a:rPr lang="en-US" dirty="0"/>
              <a:t> and </a:t>
            </a:r>
            <a:r>
              <a:rPr lang="en-US" dirty="0">
                <a:solidFill>
                  <a:schemeClr val="accent3"/>
                </a:solidFill>
              </a:rPr>
              <a:t>finally</a:t>
            </a:r>
            <a:r>
              <a:rPr lang="en-US" dirty="0"/>
              <a:t> blocks are optional, but a try block must be accompanied by at least one of these </a:t>
            </a:r>
            <a:r>
              <a:rPr lang="en-US" dirty="0" smtClean="0"/>
              <a:t>blocks</a:t>
            </a:r>
            <a:endParaRPr lang="en-US" dirty="0" smtClean="0"/>
          </a:p>
          <a:p>
            <a:pPr marL="342900" indent="-342900">
              <a:buFont typeface="Arial" panose="020B0604020202020204" pitchFamily="34" charset="0"/>
              <a:buChar char="•"/>
            </a:pPr>
            <a:r>
              <a:rPr lang="en-US" dirty="0"/>
              <a:t>The </a:t>
            </a:r>
            <a:r>
              <a:rPr lang="en-US" dirty="0">
                <a:solidFill>
                  <a:schemeClr val="accent3"/>
                </a:solidFill>
              </a:rPr>
              <a:t>try</a:t>
            </a:r>
            <a:r>
              <a:rPr lang="en-US" dirty="0"/>
              <a:t>, </a:t>
            </a:r>
            <a:r>
              <a:rPr lang="en-US" dirty="0">
                <a:solidFill>
                  <a:schemeClr val="accent3"/>
                </a:solidFill>
              </a:rPr>
              <a:t>catch</a:t>
            </a:r>
            <a:r>
              <a:rPr lang="en-US" dirty="0"/>
              <a:t>, and </a:t>
            </a:r>
            <a:r>
              <a:rPr lang="en-US" dirty="0">
                <a:solidFill>
                  <a:schemeClr val="accent3"/>
                </a:solidFill>
              </a:rPr>
              <a:t>finally</a:t>
            </a:r>
            <a:r>
              <a:rPr lang="en-US" dirty="0"/>
              <a:t> blocks all begin and end with curly </a:t>
            </a:r>
            <a:r>
              <a:rPr lang="en-US" dirty="0" smtClean="0"/>
              <a:t>braces</a:t>
            </a:r>
            <a:endParaRPr lang="en-US" dirty="0" smtClean="0"/>
          </a:p>
          <a:p>
            <a:pPr marL="342900" indent="-342900">
              <a:buFont typeface="Arial" panose="020B0604020202020204" pitchFamily="34" charset="0"/>
              <a:buChar char="•"/>
            </a:pPr>
            <a:r>
              <a:rPr lang="en-US" dirty="0"/>
              <a:t>These braces are a required part of the syntax and cannot be </a:t>
            </a:r>
            <a:r>
              <a:rPr lang="en-US" dirty="0" smtClean="0"/>
              <a:t>omitted</a:t>
            </a:r>
            <a:endParaRPr lang="en-US" dirty="0"/>
          </a:p>
        </p:txBody>
      </p:sp>
    </p:spTree>
    <p:extLst>
      <p:ext uri="{BB962C8B-B14F-4D97-AF65-F5344CB8AC3E}">
        <p14:creationId xmlns:p14="http://schemas.microsoft.com/office/powerpoint/2010/main" val="265056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with</a:t>
            </a:r>
            <a:endParaRPr lang="en-US" dirty="0"/>
          </a:p>
        </p:txBody>
      </p:sp>
      <p:sp>
        <p:nvSpPr>
          <p:cNvPr id="3" name="Text Placeholder 2"/>
          <p:cNvSpPr>
            <a:spLocks noGrp="1"/>
          </p:cNvSpPr>
          <p:nvPr>
            <p:ph type="body" sz="quarter" idx="12"/>
          </p:nvPr>
        </p:nvSpPr>
        <p:spPr/>
        <p:txBody>
          <a:bodyPr/>
          <a:lstStyle/>
          <a:p>
            <a:r>
              <a:rPr lang="en-US" dirty="0"/>
              <a:t>The with statement is used to temporarily extend the scope </a:t>
            </a:r>
            <a:r>
              <a:rPr lang="en-US" dirty="0" smtClean="0"/>
              <a:t>chain.</a:t>
            </a:r>
          </a:p>
          <a:p>
            <a:endParaRPr lang="en-US" dirty="0"/>
          </a:p>
          <a:p>
            <a:r>
              <a:rPr lang="en-US" dirty="0"/>
              <a:t>This statement adds object to the front of the scope chain, executes statement, and then restores the scope chain to its original state</a:t>
            </a:r>
            <a:r>
              <a:rPr lang="en-US" dirty="0" smtClean="0"/>
              <a:t>.</a:t>
            </a:r>
          </a:p>
          <a:p>
            <a:r>
              <a:rPr lang="en-US" dirty="0"/>
              <a:t>This statement should be considered deprecated in non-strict mode: avoid using it whenever </a:t>
            </a:r>
            <a:r>
              <a:rPr lang="en-US" dirty="0" smtClean="0"/>
              <a:t>possible.</a:t>
            </a:r>
          </a:p>
        </p:txBody>
      </p:sp>
      <p:sp>
        <p:nvSpPr>
          <p:cNvPr id="4" name="Rectangle 1"/>
          <p:cNvSpPr>
            <a:spLocks noChangeArrowheads="1"/>
          </p:cNvSpPr>
          <p:nvPr/>
        </p:nvSpPr>
        <p:spPr bwMode="auto">
          <a:xfrm>
            <a:off x="609600" y="1727771"/>
            <a:ext cx="178927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with</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object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statement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287803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 (empty statement)</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empty </a:t>
            </a:r>
            <a:r>
              <a:rPr lang="en-US" dirty="0" smtClean="0"/>
              <a:t>statement allows </a:t>
            </a:r>
            <a:r>
              <a:rPr lang="en-US" dirty="0"/>
              <a:t>you to include no statements where one is </a:t>
            </a:r>
            <a:r>
              <a:rPr lang="en-US" dirty="0" smtClean="0"/>
              <a:t>expected</a:t>
            </a:r>
            <a:endParaRPr lang="en-US" dirty="0" smtClean="0"/>
          </a:p>
          <a:p>
            <a:pPr marL="342900" indent="-342900">
              <a:buFont typeface="Arial" panose="020B0604020202020204" pitchFamily="34" charset="0"/>
              <a:buChar char="•"/>
            </a:pPr>
            <a:r>
              <a:rPr lang="en-US" dirty="0"/>
              <a:t>The JavaScript interpreter takes no action when it executes an empty </a:t>
            </a:r>
            <a:r>
              <a:rPr lang="en-US" dirty="0" smtClean="0"/>
              <a:t>statement</a:t>
            </a:r>
            <a:endParaRPr lang="en-US" dirty="0" smtClean="0"/>
          </a:p>
          <a:p>
            <a:pPr marL="342900" indent="-342900">
              <a:buFont typeface="Arial" panose="020B0604020202020204" pitchFamily="34" charset="0"/>
              <a:buChar char="•"/>
            </a:pPr>
            <a:r>
              <a:rPr lang="en-US" dirty="0"/>
              <a:t>The empty statement is occasionally useful when you want to create a loop that has an empty </a:t>
            </a:r>
            <a:r>
              <a:rPr lang="en-US" dirty="0" smtClean="0"/>
              <a:t>body</a:t>
            </a:r>
            <a:endParaRPr lang="en-US" dirty="0" smtClean="0"/>
          </a:p>
          <a:p>
            <a:pPr marL="342900" indent="-342900">
              <a:buFont typeface="Arial" panose="020B0604020202020204" pitchFamily="34" charset="0"/>
              <a:buChar char="•"/>
            </a:pPr>
            <a:r>
              <a:rPr lang="en-US" dirty="0" smtClean="0"/>
              <a:t>The </a:t>
            </a:r>
            <a:r>
              <a:rPr lang="en-US" dirty="0"/>
              <a:t>accidental inclusion of a semicolon after the right parenthesis of a for loop, while loop, or </a:t>
            </a:r>
            <a:r>
              <a:rPr lang="en-US" dirty="0" smtClean="0"/>
              <a:t>if statement </a:t>
            </a:r>
            <a:r>
              <a:rPr lang="en-US" dirty="0"/>
              <a:t>can cause frustrating bugs that are difficult to </a:t>
            </a:r>
            <a:r>
              <a:rPr lang="en-US" dirty="0" smtClean="0"/>
              <a:t>detect</a:t>
            </a:r>
            <a:endParaRPr lang="en-US" dirty="0"/>
          </a:p>
        </p:txBody>
      </p:sp>
      <p:sp>
        <p:nvSpPr>
          <p:cNvPr id="4" name="Rectangle 1"/>
          <p:cNvSpPr>
            <a:spLocks noChangeArrowheads="1"/>
          </p:cNvSpPr>
          <p:nvPr/>
        </p:nvSpPr>
        <p:spPr bwMode="auto">
          <a:xfrm>
            <a:off x="642750" y="5486400"/>
            <a:ext cx="8207696"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b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Oops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line</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nothing</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null</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line</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always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executed</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543308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 (empty statement)</a:t>
            </a:r>
          </a:p>
        </p:txBody>
      </p:sp>
      <p:sp>
        <p:nvSpPr>
          <p:cNvPr id="3" name="Text Placeholder 2"/>
          <p:cNvSpPr>
            <a:spLocks noGrp="1"/>
          </p:cNvSpPr>
          <p:nvPr>
            <p:ph type="body" sz="quarter" idx="12"/>
          </p:nvPr>
        </p:nvSpPr>
        <p:spPr/>
        <p:txBody>
          <a:bodyPr/>
          <a:lstStyle/>
          <a:p>
            <a:r>
              <a:rPr lang="en-US" dirty="0"/>
              <a:t>When you intentionally use the empty statement, it is a good idea to comment your code in a way that makes it clear that you are doing it on purpose</a:t>
            </a:r>
            <a:r>
              <a:rPr lang="en-US" dirty="0" smtClean="0"/>
              <a:t>.</a:t>
            </a:r>
          </a:p>
          <a:p>
            <a:endParaRPr lang="en-US" dirty="0" smtClean="0"/>
          </a:p>
          <a:p>
            <a:endParaRPr lang="en-US" dirty="0"/>
          </a:p>
          <a:p>
            <a:r>
              <a:rPr lang="en-US" dirty="0" smtClean="0"/>
              <a:t>It </a:t>
            </a:r>
            <a:r>
              <a:rPr lang="en-US" dirty="0"/>
              <a:t>is highly </a:t>
            </a:r>
            <a:r>
              <a:rPr lang="en-US" dirty="0" smtClean="0"/>
              <a:t>recommended to use </a:t>
            </a:r>
            <a:r>
              <a:rPr lang="en-US" dirty="0"/>
              <a:t>curly braces for if/else/for/while/do </a:t>
            </a:r>
            <a:r>
              <a:rPr lang="en-US" dirty="0" smtClean="0"/>
              <a:t>statements.</a:t>
            </a:r>
            <a:endParaRPr lang="en-US" dirty="0"/>
          </a:p>
        </p:txBody>
      </p:sp>
      <p:sp>
        <p:nvSpPr>
          <p:cNvPr id="4" name="Rectangle 1"/>
          <p:cNvSpPr>
            <a:spLocks noChangeArrowheads="1"/>
          </p:cNvSpPr>
          <p:nvPr/>
        </p:nvSpPr>
        <p:spPr bwMode="auto">
          <a:xfrm>
            <a:off x="310892" y="2661993"/>
            <a:ext cx="6479659"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en-US"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 </a:t>
            </a: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empty</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858588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250825" y="0"/>
            <a:ext cx="8893175" cy="908050"/>
          </a:xfrm>
        </p:spPr>
        <p:txBody>
          <a:bodyPr/>
          <a:lstStyle/>
          <a:p>
            <a:pPr eaLnBrk="1" hangingPunct="1"/>
            <a:r>
              <a:rPr lang="en-US" altLang="ru-RU" sz="3600" b="0" dirty="0" smtClean="0">
                <a:latin typeface="Arial Black" pitchFamily="34" charset="0"/>
              </a:rPr>
              <a:t>Overview</a:t>
            </a:r>
            <a:endParaRPr lang="ru-RU" altLang="ru-RU" sz="3600" b="0" dirty="0" smtClean="0">
              <a:latin typeface="Arial Black" pitchFamily="34" charset="0"/>
            </a:endParaRPr>
          </a:p>
        </p:txBody>
      </p:sp>
      <p:sp>
        <p:nvSpPr>
          <p:cNvPr id="943107" name="Rectangle 3"/>
          <p:cNvSpPr>
            <a:spLocks noGrp="1" noChangeArrowheads="1"/>
          </p:cNvSpPr>
          <p:nvPr>
            <p:ph type="body" idx="4294967295"/>
          </p:nvPr>
        </p:nvSpPr>
        <p:spPr>
          <a:xfrm>
            <a:off x="377825" y="986533"/>
            <a:ext cx="8388350" cy="5490467"/>
          </a:xfrm>
        </p:spPr>
        <p:txBody>
          <a:bodyPr>
            <a:normAutofit/>
          </a:bodyPr>
          <a:lstStyle/>
          <a:p>
            <a:pPr>
              <a:lnSpc>
                <a:spcPct val="80000"/>
              </a:lnSpc>
            </a:pPr>
            <a:r>
              <a:rPr lang="en-US" kern="1200" dirty="0" smtClean="0">
                <a:solidFill>
                  <a:schemeClr val="tx1"/>
                </a:solidFill>
                <a:effectLst/>
              </a:rPr>
              <a:t>Statement</a:t>
            </a:r>
            <a:r>
              <a:rPr lang="en-US" dirty="0"/>
              <a:t> </a:t>
            </a:r>
            <a:r>
              <a:rPr lang="en-US" altLang="ru-RU" dirty="0" smtClean="0"/>
              <a:t>if</a:t>
            </a:r>
            <a:endParaRPr lang="ru-RU" altLang="ru-RU"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dirty="0" err="1" smtClean="0"/>
              <a:t>switch</a:t>
            </a:r>
            <a:endParaRPr lang="ru-RU" altLang="ru-RU"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while</a:t>
            </a:r>
            <a:endParaRPr lang="ru-RU" altLang="ru-RU" b="0"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do</a:t>
            </a:r>
            <a:r>
              <a:rPr lang="ru-RU" altLang="ru-RU" b="0" dirty="0" smtClean="0"/>
              <a:t>/</a:t>
            </a:r>
            <a:r>
              <a:rPr lang="ru-RU" altLang="ru-RU" b="0" dirty="0" err="1" smtClean="0"/>
              <a:t>while</a:t>
            </a:r>
            <a:endParaRPr lang="ru-RU" altLang="ru-RU" b="0"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for</a:t>
            </a:r>
            <a:endParaRPr lang="ru-RU" altLang="ru-RU" b="0"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for</a:t>
            </a:r>
            <a:r>
              <a:rPr lang="ru-RU" altLang="ru-RU" b="0" dirty="0" smtClean="0"/>
              <a:t>/</a:t>
            </a:r>
            <a:r>
              <a:rPr lang="ru-RU" altLang="ru-RU" b="0" dirty="0" err="1" smtClean="0"/>
              <a:t>in</a:t>
            </a:r>
            <a:endParaRPr lang="ru-RU" altLang="ru-RU" b="0"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break</a:t>
            </a:r>
            <a:r>
              <a:rPr lang="ru-RU" altLang="ru-RU" b="0" dirty="0" smtClean="0"/>
              <a:t> </a:t>
            </a:r>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continue</a:t>
            </a:r>
            <a:r>
              <a:rPr lang="ru-RU" altLang="ru-RU" b="0" dirty="0" smtClean="0"/>
              <a:t> </a:t>
            </a:r>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var</a:t>
            </a:r>
            <a:r>
              <a:rPr lang="ru-RU" altLang="ru-RU" b="0" dirty="0" smtClean="0"/>
              <a:t> </a:t>
            </a:r>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throw</a:t>
            </a:r>
            <a:r>
              <a:rPr lang="ru-RU" altLang="ru-RU" dirty="0" smtClean="0"/>
              <a:t> </a:t>
            </a:r>
            <a:endParaRPr lang="ru-RU" altLang="ru-RU" b="0"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try-catch-finally</a:t>
            </a:r>
            <a:r>
              <a:rPr lang="ru-RU" altLang="ru-RU" b="0" dirty="0" smtClean="0"/>
              <a:t> </a:t>
            </a:r>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with</a:t>
            </a:r>
            <a:endParaRPr lang="ru-RU" altLang="ru-RU" b="0" dirty="0" smtClean="0"/>
          </a:p>
          <a:p>
            <a:pPr>
              <a:lnSpc>
                <a:spcPct val="80000"/>
              </a:lnSpc>
            </a:pPr>
            <a:r>
              <a:rPr lang="en-US" altLang="ru-RU" b="0" dirty="0" smtClean="0"/>
              <a:t>Empty </a:t>
            </a:r>
            <a:r>
              <a:rPr lang="en-US" kern="1200" dirty="0" smtClean="0">
                <a:solidFill>
                  <a:schemeClr val="tx1"/>
                </a:solidFill>
                <a:effectLst/>
              </a:rPr>
              <a:t>Statement</a:t>
            </a:r>
            <a:r>
              <a:rPr lang="en-US" kern="1200" baseline="0" dirty="0" smtClean="0">
                <a:solidFill>
                  <a:schemeClr val="tx1"/>
                </a:solidFill>
                <a:effectLst/>
              </a:rPr>
              <a:t> </a:t>
            </a:r>
            <a:r>
              <a:rPr lang="ru-RU" altLang="ru-RU" b="0" dirty="0" smtClean="0"/>
              <a:t>(;)</a:t>
            </a:r>
          </a:p>
        </p:txBody>
      </p:sp>
      <p:sp>
        <p:nvSpPr>
          <p:cNvPr id="943108" name="Rectangle 4"/>
          <p:cNvSpPr>
            <a:spLocks noChangeArrowheads="1"/>
          </p:cNvSpPr>
          <p:nvPr/>
        </p:nvSpPr>
        <p:spPr bwMode="auto">
          <a:xfrm>
            <a:off x="468313" y="981075"/>
            <a:ext cx="82184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rgbClr val="FF6600"/>
              </a:buClr>
              <a:buFont typeface="Wingdings" pitchFamily="2" charset="2"/>
              <a:buChar char="§"/>
            </a:pPr>
            <a:endParaRPr lang="ru-RU" altLang="ru-RU" b="1">
              <a:solidFill>
                <a:srgbClr val="004080"/>
              </a:solidFill>
              <a:latin typeface="Tahoma" pitchFamily="34" charset="0"/>
            </a:endParaRPr>
          </a:p>
        </p:txBody>
      </p:sp>
      <p:sp>
        <p:nvSpPr>
          <p:cNvPr id="943109" name="Text Box 6"/>
          <p:cNvSpPr txBox="1">
            <a:spLocks noChangeArrowheads="1"/>
          </p:cNvSpPr>
          <p:nvPr/>
        </p:nvSpPr>
        <p:spPr bwMode="auto">
          <a:xfrm>
            <a:off x="7524750" y="6538913"/>
            <a:ext cx="1619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ru-RU" sz="1200">
                <a:solidFill>
                  <a:schemeClr val="accent2"/>
                </a:solidFill>
                <a:latin typeface="Tahoma" pitchFamily="34" charset="0"/>
              </a:rPr>
              <a:t>6-</a:t>
            </a:r>
            <a:fld id="{30B11616-D05B-44F1-B881-DE28947526A0}" type="slidenum">
              <a:rPr lang="ru-RU" altLang="ru-RU" sz="1200">
                <a:solidFill>
                  <a:schemeClr val="accent2"/>
                </a:solidFill>
                <a:latin typeface="Tahoma" pitchFamily="34" charset="0"/>
              </a:rPr>
              <a:pPr algn="r" eaLnBrk="1" hangingPunct="1"/>
              <a:t>27</a:t>
            </a:fld>
            <a:endParaRPr lang="ru-RU" altLang="ru-RU" sz="1200">
              <a:solidFill>
                <a:schemeClr val="accent2"/>
              </a:solidFill>
              <a:latin typeface="Tahoma" pitchFamily="34" charset="0"/>
            </a:endParaRPr>
          </a:p>
        </p:txBody>
      </p:sp>
    </p:spTree>
    <p:extLst>
      <p:ext uri="{BB962C8B-B14F-4D97-AF65-F5344CB8AC3E}">
        <p14:creationId xmlns:p14="http://schemas.microsoft.com/office/powerpoint/2010/main" val="5743065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250825" y="0"/>
            <a:ext cx="8893175" cy="908050"/>
          </a:xfrm>
        </p:spPr>
        <p:txBody>
          <a:bodyPr/>
          <a:lstStyle/>
          <a:p>
            <a:pPr eaLnBrk="1" hangingPunct="1"/>
            <a:r>
              <a:rPr lang="en-US" altLang="ru-RU" sz="3600" b="0" dirty="0" smtClean="0">
                <a:latin typeface="Arial Black" pitchFamily="34" charset="0"/>
              </a:rPr>
              <a:t>Overview</a:t>
            </a:r>
            <a:endParaRPr lang="ru-RU" altLang="ru-RU" sz="3600" b="0" dirty="0" smtClean="0">
              <a:latin typeface="Arial Black" pitchFamily="34" charset="0"/>
            </a:endParaRPr>
          </a:p>
        </p:txBody>
      </p:sp>
      <p:sp>
        <p:nvSpPr>
          <p:cNvPr id="943107" name="Rectangle 3"/>
          <p:cNvSpPr>
            <a:spLocks noGrp="1" noChangeArrowheads="1"/>
          </p:cNvSpPr>
          <p:nvPr>
            <p:ph type="body" idx="4294967295"/>
          </p:nvPr>
        </p:nvSpPr>
        <p:spPr>
          <a:xfrm>
            <a:off x="377825" y="986533"/>
            <a:ext cx="8388350" cy="5490467"/>
          </a:xfrm>
        </p:spPr>
        <p:txBody>
          <a:bodyPr>
            <a:normAutofit/>
          </a:bodyPr>
          <a:lstStyle/>
          <a:p>
            <a:pPr>
              <a:lnSpc>
                <a:spcPct val="80000"/>
              </a:lnSpc>
            </a:pPr>
            <a:r>
              <a:rPr lang="en-US" kern="1200" dirty="0" smtClean="0">
                <a:solidFill>
                  <a:schemeClr val="tx1"/>
                </a:solidFill>
                <a:effectLst/>
              </a:rPr>
              <a:t>Statement</a:t>
            </a:r>
            <a:r>
              <a:rPr lang="en-US" dirty="0"/>
              <a:t> </a:t>
            </a:r>
            <a:r>
              <a:rPr lang="en-US" altLang="ru-RU" dirty="0" smtClean="0"/>
              <a:t>if</a:t>
            </a:r>
            <a:endParaRPr lang="ru-RU" altLang="ru-RU"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dirty="0" err="1" smtClean="0"/>
              <a:t>switch</a:t>
            </a:r>
            <a:endParaRPr lang="ru-RU" altLang="ru-RU"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while</a:t>
            </a:r>
            <a:endParaRPr lang="ru-RU" altLang="ru-RU" b="0"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do</a:t>
            </a:r>
            <a:r>
              <a:rPr lang="ru-RU" altLang="ru-RU" b="0" dirty="0" smtClean="0"/>
              <a:t>/</a:t>
            </a:r>
            <a:r>
              <a:rPr lang="ru-RU" altLang="ru-RU" b="0" dirty="0" err="1" smtClean="0"/>
              <a:t>while</a:t>
            </a:r>
            <a:endParaRPr lang="ru-RU" altLang="ru-RU" b="0"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for</a:t>
            </a:r>
            <a:endParaRPr lang="ru-RU" altLang="ru-RU" b="0"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for</a:t>
            </a:r>
            <a:r>
              <a:rPr lang="ru-RU" altLang="ru-RU" b="0" dirty="0" smtClean="0"/>
              <a:t>/</a:t>
            </a:r>
            <a:r>
              <a:rPr lang="ru-RU" altLang="ru-RU" b="0" dirty="0" err="1" smtClean="0"/>
              <a:t>in</a:t>
            </a:r>
            <a:endParaRPr lang="ru-RU" altLang="ru-RU" b="0"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break</a:t>
            </a:r>
            <a:r>
              <a:rPr lang="ru-RU" altLang="ru-RU" b="0" dirty="0" smtClean="0"/>
              <a:t> </a:t>
            </a:r>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continue</a:t>
            </a:r>
            <a:r>
              <a:rPr lang="ru-RU" altLang="ru-RU" b="0" dirty="0" smtClean="0"/>
              <a:t> </a:t>
            </a:r>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var</a:t>
            </a:r>
            <a:r>
              <a:rPr lang="ru-RU" altLang="ru-RU" b="0" dirty="0" smtClean="0"/>
              <a:t> </a:t>
            </a:r>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throw</a:t>
            </a:r>
            <a:r>
              <a:rPr lang="ru-RU" altLang="ru-RU" dirty="0" smtClean="0"/>
              <a:t> </a:t>
            </a:r>
            <a:endParaRPr lang="ru-RU" altLang="ru-RU" b="0" dirty="0" smtClean="0"/>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try-catch-finally</a:t>
            </a:r>
            <a:r>
              <a:rPr lang="ru-RU" altLang="ru-RU" b="0" dirty="0" smtClean="0"/>
              <a:t> </a:t>
            </a:r>
          </a:p>
          <a:p>
            <a:pPr>
              <a:lnSpc>
                <a:spcPct val="80000"/>
              </a:lnSpc>
            </a:pPr>
            <a:r>
              <a:rPr lang="en-US" kern="1200" dirty="0" smtClean="0">
                <a:solidFill>
                  <a:schemeClr val="tx1"/>
                </a:solidFill>
                <a:effectLst/>
              </a:rPr>
              <a:t>Statement</a:t>
            </a:r>
            <a:r>
              <a:rPr lang="en-US" kern="1200" baseline="0" dirty="0" smtClean="0">
                <a:solidFill>
                  <a:schemeClr val="tx1"/>
                </a:solidFill>
                <a:effectLst/>
              </a:rPr>
              <a:t> </a:t>
            </a:r>
            <a:r>
              <a:rPr lang="ru-RU" altLang="ru-RU" b="0" dirty="0" err="1" smtClean="0"/>
              <a:t>with</a:t>
            </a:r>
            <a:endParaRPr lang="ru-RU" altLang="ru-RU" b="0" dirty="0" smtClean="0"/>
          </a:p>
          <a:p>
            <a:pPr>
              <a:lnSpc>
                <a:spcPct val="80000"/>
              </a:lnSpc>
            </a:pPr>
            <a:r>
              <a:rPr lang="en-US" altLang="ru-RU" b="0" dirty="0" smtClean="0"/>
              <a:t>Empty </a:t>
            </a:r>
            <a:r>
              <a:rPr lang="en-US" kern="1200" dirty="0" smtClean="0">
                <a:solidFill>
                  <a:schemeClr val="tx1"/>
                </a:solidFill>
                <a:effectLst/>
              </a:rPr>
              <a:t>Statement</a:t>
            </a:r>
            <a:r>
              <a:rPr lang="en-US" kern="1200" baseline="0" dirty="0" smtClean="0">
                <a:solidFill>
                  <a:schemeClr val="tx1"/>
                </a:solidFill>
                <a:effectLst/>
              </a:rPr>
              <a:t> </a:t>
            </a:r>
            <a:r>
              <a:rPr lang="ru-RU" altLang="ru-RU" b="0" dirty="0" smtClean="0"/>
              <a:t>(;)</a:t>
            </a:r>
          </a:p>
        </p:txBody>
      </p:sp>
      <p:sp>
        <p:nvSpPr>
          <p:cNvPr id="943108" name="Rectangle 4"/>
          <p:cNvSpPr>
            <a:spLocks noChangeArrowheads="1"/>
          </p:cNvSpPr>
          <p:nvPr/>
        </p:nvSpPr>
        <p:spPr bwMode="auto">
          <a:xfrm>
            <a:off x="468313" y="981075"/>
            <a:ext cx="82184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rgbClr val="FF6600"/>
              </a:buClr>
              <a:buFont typeface="Wingdings" pitchFamily="2" charset="2"/>
              <a:buChar char="§"/>
            </a:pPr>
            <a:endParaRPr lang="ru-RU" altLang="ru-RU" b="1">
              <a:solidFill>
                <a:srgbClr val="004080"/>
              </a:solidFill>
              <a:latin typeface="Tahoma" pitchFamily="34" charset="0"/>
            </a:endParaRPr>
          </a:p>
        </p:txBody>
      </p:sp>
      <p:sp>
        <p:nvSpPr>
          <p:cNvPr id="943109" name="Text Box 6"/>
          <p:cNvSpPr txBox="1">
            <a:spLocks noChangeArrowheads="1"/>
          </p:cNvSpPr>
          <p:nvPr/>
        </p:nvSpPr>
        <p:spPr bwMode="auto">
          <a:xfrm>
            <a:off x="7524750" y="6538913"/>
            <a:ext cx="1619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r>
              <a:rPr lang="en-US" altLang="ru-RU" sz="1200">
                <a:solidFill>
                  <a:schemeClr val="accent2"/>
                </a:solidFill>
                <a:latin typeface="Tahoma" pitchFamily="34" charset="0"/>
              </a:rPr>
              <a:t>6-</a:t>
            </a:r>
            <a:fld id="{30B11616-D05B-44F1-B881-DE28947526A0}" type="slidenum">
              <a:rPr lang="ru-RU" altLang="ru-RU" sz="1200">
                <a:solidFill>
                  <a:schemeClr val="accent2"/>
                </a:solidFill>
                <a:latin typeface="Tahoma" pitchFamily="34" charset="0"/>
              </a:rPr>
              <a:pPr algn="r" eaLnBrk="1" hangingPunct="1"/>
              <a:t>3</a:t>
            </a:fld>
            <a:endParaRPr lang="ru-RU" altLang="ru-RU" sz="1200">
              <a:solidFill>
                <a:schemeClr val="accent2"/>
              </a:solidFill>
              <a:latin typeface="Tahoma" pitchFamily="34" charset="0"/>
            </a:endParaRPr>
          </a:p>
        </p:txBody>
      </p:sp>
    </p:spTree>
    <p:extLst>
      <p:ext uri="{BB962C8B-B14F-4D97-AF65-F5344CB8AC3E}">
        <p14:creationId xmlns:p14="http://schemas.microsoft.com/office/powerpoint/2010/main" val="27541341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if</a:t>
            </a:r>
          </a:p>
        </p:txBody>
      </p:sp>
      <p:sp>
        <p:nvSpPr>
          <p:cNvPr id="5" name="Text Placeholder 4"/>
          <p:cNvSpPr>
            <a:spLocks noGrp="1"/>
          </p:cNvSpPr>
          <p:nvPr>
            <p:ph type="body" sz="quarter" idx="12"/>
          </p:nvPr>
        </p:nvSpPr>
        <p:spPr/>
        <p:txBody>
          <a:bodyPr/>
          <a:lstStyle/>
          <a:p>
            <a:endParaRPr lang="en-US" dirty="0" smtClean="0"/>
          </a:p>
          <a:p>
            <a:endParaRPr lang="en-US" dirty="0"/>
          </a:p>
          <a:p>
            <a:endParaRPr lang="en-US" dirty="0" smtClean="0"/>
          </a:p>
          <a:p>
            <a:r>
              <a:rPr lang="en-US" dirty="0" smtClean="0"/>
              <a:t>The if statement </a:t>
            </a:r>
            <a:r>
              <a:rPr lang="en-US" dirty="0"/>
              <a:t>executes </a:t>
            </a:r>
            <a:r>
              <a:rPr lang="en-US" dirty="0">
                <a:solidFill>
                  <a:schemeClr val="accent3"/>
                </a:solidFill>
              </a:rPr>
              <a:t>statement1</a:t>
            </a:r>
            <a:r>
              <a:rPr lang="en-US" dirty="0"/>
              <a:t> if </a:t>
            </a:r>
            <a:r>
              <a:rPr lang="en-US" dirty="0">
                <a:solidFill>
                  <a:schemeClr val="accent3"/>
                </a:solidFill>
              </a:rPr>
              <a:t>expression</a:t>
            </a:r>
            <a:r>
              <a:rPr lang="en-US" dirty="0"/>
              <a:t> is </a:t>
            </a:r>
            <a:r>
              <a:rPr lang="en-US" dirty="0" err="1"/>
              <a:t>truthy</a:t>
            </a:r>
            <a:r>
              <a:rPr lang="en-US" dirty="0"/>
              <a:t> and executes </a:t>
            </a:r>
            <a:r>
              <a:rPr lang="en-US" dirty="0">
                <a:solidFill>
                  <a:schemeClr val="accent3"/>
                </a:solidFill>
              </a:rPr>
              <a:t>statement2</a:t>
            </a:r>
            <a:r>
              <a:rPr lang="en-US" dirty="0"/>
              <a:t> </a:t>
            </a:r>
            <a:r>
              <a:rPr lang="en-US" dirty="0" smtClean="0"/>
              <a:t>if </a:t>
            </a:r>
            <a:r>
              <a:rPr lang="en-US" dirty="0" smtClean="0">
                <a:solidFill>
                  <a:schemeClr val="accent3"/>
                </a:solidFill>
              </a:rPr>
              <a:t>expression</a:t>
            </a:r>
            <a:r>
              <a:rPr lang="en-US" dirty="0"/>
              <a:t> is </a:t>
            </a:r>
            <a:r>
              <a:rPr lang="en-US" dirty="0" err="1"/>
              <a:t>falsy</a:t>
            </a:r>
            <a:endParaRPr lang="en-US" dirty="0"/>
          </a:p>
        </p:txBody>
      </p:sp>
      <p:sp>
        <p:nvSpPr>
          <p:cNvPr id="4" name="Rectangle 1"/>
          <p:cNvSpPr>
            <a:spLocks noChangeArrowheads="1"/>
          </p:cNvSpPr>
          <p:nvPr/>
        </p:nvSpPr>
        <p:spPr bwMode="auto">
          <a:xfrm>
            <a:off x="372058" y="4114800"/>
            <a:ext cx="8399881"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n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You</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have</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1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new</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message</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else</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r>
            <a:b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b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You</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have</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n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new</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messages</a:t>
            </a:r>
            <a:r>
              <a:rPr kumimoji="0" lang="ru-RU" altLang="ru-RU" sz="16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6" name="Rectangle 2"/>
          <p:cNvSpPr>
            <a:spLocks noChangeArrowheads="1"/>
          </p:cNvSpPr>
          <p:nvPr/>
        </p:nvSpPr>
        <p:spPr bwMode="auto">
          <a:xfrm>
            <a:off x="372058" y="1249233"/>
            <a:ext cx="861060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expression</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statement1</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else</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r>
            <a:b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b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statement2</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14537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S</a:t>
            </a:r>
            <a:r>
              <a:rPr lang="en-US" dirty="0" smtClean="0"/>
              <a:t>tatement</a:t>
            </a:r>
            <a:r>
              <a:rPr lang="en-US" dirty="0"/>
              <a:t> </a:t>
            </a:r>
            <a:r>
              <a:rPr lang="en-US" dirty="0" smtClean="0"/>
              <a:t>switch</a:t>
            </a:r>
            <a:endParaRPr lang="en-US" dirty="0"/>
          </a:p>
        </p:txBody>
      </p:sp>
      <p:sp>
        <p:nvSpPr>
          <p:cNvPr id="3" name="Text Placeholder 2"/>
          <p:cNvSpPr>
            <a:spLocks noGrp="1"/>
          </p:cNvSpPr>
          <p:nvPr>
            <p:ph type="body" sz="quarter" idx="12"/>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pPr marL="342900" indent="-342900">
              <a:buFont typeface="Arial" panose="020B0604020202020204" pitchFamily="34" charset="0"/>
              <a:buChar char="•"/>
            </a:pPr>
            <a:r>
              <a:rPr lang="en-US" dirty="0" smtClean="0"/>
              <a:t>expression evaluated</a:t>
            </a:r>
          </a:p>
          <a:p>
            <a:pPr marL="342900" indent="-342900">
              <a:buFont typeface="Arial" panose="020B0604020202020204" pitchFamily="34" charset="0"/>
              <a:buChar char="•"/>
            </a:pPr>
            <a:r>
              <a:rPr lang="en-US" dirty="0" smtClean="0"/>
              <a:t>Case</a:t>
            </a:r>
            <a:r>
              <a:rPr lang="en-US" dirty="0"/>
              <a:t> clause with a label matching the value of </a:t>
            </a:r>
            <a:r>
              <a:rPr lang="en-US" dirty="0" smtClean="0"/>
              <a:t>expression </a:t>
            </a:r>
            <a:r>
              <a:rPr lang="en-US" dirty="0" err="1" smtClean="0"/>
              <a:t>choosed</a:t>
            </a:r>
            <a:r>
              <a:rPr lang="en-US" dirty="0" smtClean="0"/>
              <a:t> and then statements executed</a:t>
            </a:r>
          </a:p>
          <a:p>
            <a:pPr marL="342900" indent="-342900">
              <a:buFont typeface="Arial" panose="020B0604020202020204" pitchFamily="34" charset="0"/>
              <a:buChar char="•"/>
            </a:pPr>
            <a:r>
              <a:rPr lang="en-US" dirty="0" smtClean="0"/>
              <a:t>If </a:t>
            </a:r>
            <a:r>
              <a:rPr lang="en-US" dirty="0"/>
              <a:t>no matching label is found, the program looks for the optional default clause</a:t>
            </a:r>
          </a:p>
        </p:txBody>
      </p:sp>
      <p:sp>
        <p:nvSpPr>
          <p:cNvPr id="5" name="Rectangle 2"/>
          <p:cNvSpPr>
            <a:spLocks noChangeArrowheads="1"/>
          </p:cNvSpPr>
          <p:nvPr/>
        </p:nvSpPr>
        <p:spPr bwMode="auto">
          <a:xfrm>
            <a:off x="399408" y="1143000"/>
            <a:ext cx="485839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switch</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expression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case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label_1:</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statements_1</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break</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case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label_2:</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statements_2</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break</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default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statements_def</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break</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42863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switch</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break </a:t>
            </a:r>
            <a:r>
              <a:rPr lang="en-US" dirty="0" smtClean="0"/>
              <a:t>statement causes </a:t>
            </a:r>
            <a:r>
              <a:rPr lang="en-US" dirty="0"/>
              <a:t>the interpreter to jump to the end </a:t>
            </a:r>
            <a:r>
              <a:rPr lang="en-US" dirty="0" smtClean="0"/>
              <a:t>of </a:t>
            </a:r>
            <a:r>
              <a:rPr lang="en-US" dirty="0"/>
              <a:t>the switch statement and continue with the statement that follows </a:t>
            </a:r>
            <a:r>
              <a:rPr lang="en-US" dirty="0" smtClean="0"/>
              <a:t>it</a:t>
            </a:r>
            <a:endParaRPr lang="en-US" dirty="0" smtClean="0"/>
          </a:p>
          <a:p>
            <a:pPr marL="342900" indent="-342900">
              <a:buFont typeface="Arial" panose="020B0604020202020204" pitchFamily="34" charset="0"/>
              <a:buChar char="•"/>
            </a:pPr>
            <a:r>
              <a:rPr lang="en-US" dirty="0"/>
              <a:t>The matching case is determined using the === identity operator, not the == equality </a:t>
            </a:r>
            <a:r>
              <a:rPr lang="en-US" dirty="0" smtClean="0"/>
              <a:t>operator</a:t>
            </a:r>
            <a:endParaRPr lang="en-US" dirty="0" smtClean="0"/>
          </a:p>
          <a:p>
            <a:pPr marL="342900" indent="-342900">
              <a:buFont typeface="Arial" panose="020B0604020202020204" pitchFamily="34" charset="0"/>
              <a:buChar char="•"/>
            </a:pPr>
            <a:r>
              <a:rPr lang="en-US" dirty="0" smtClean="0"/>
              <a:t>The </a:t>
            </a:r>
            <a:r>
              <a:rPr lang="en-US" dirty="0"/>
              <a:t>ECMAScript standard allows each case to be followed by an arbitrary </a:t>
            </a:r>
            <a:r>
              <a:rPr lang="en-US" dirty="0" smtClean="0"/>
              <a:t>expression</a:t>
            </a:r>
            <a:endParaRPr lang="en-US" dirty="0" smtClean="0"/>
          </a:p>
          <a:p>
            <a:pPr marL="342900" indent="-342900">
              <a:buFont typeface="Arial" panose="020B0604020202020204" pitchFamily="34" charset="0"/>
              <a:buChar char="•"/>
            </a:pPr>
            <a:r>
              <a:rPr lang="en-US" dirty="0"/>
              <a:t>The safest course is simply to limit your case expressions to constant </a:t>
            </a:r>
            <a:r>
              <a:rPr lang="en-US" dirty="0" smtClean="0"/>
              <a:t>expressions</a:t>
            </a:r>
            <a:endParaRPr lang="en-US" dirty="0"/>
          </a:p>
        </p:txBody>
      </p:sp>
    </p:spTree>
    <p:extLst>
      <p:ext uri="{BB962C8B-B14F-4D97-AF65-F5344CB8AC3E}">
        <p14:creationId xmlns:p14="http://schemas.microsoft.com/office/powerpoint/2010/main" val="267865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while </a:t>
            </a:r>
            <a:endParaRPr lang="en-US" dirty="0"/>
          </a:p>
        </p:txBody>
      </p:sp>
      <p:sp>
        <p:nvSpPr>
          <p:cNvPr id="3" name="Text Placeholder 2"/>
          <p:cNvSpPr>
            <a:spLocks noGrp="1"/>
          </p:cNvSpPr>
          <p:nvPr>
            <p:ph type="body" sz="quarter" idx="12"/>
          </p:nvPr>
        </p:nvSpPr>
        <p:spPr/>
        <p:txBody>
          <a:bodyPr/>
          <a:lstStyle/>
          <a:p>
            <a:endParaRPr lang="en-US" dirty="0" smtClean="0"/>
          </a:p>
          <a:p>
            <a:pPr marL="342900" indent="-342900">
              <a:buFont typeface="Arial" panose="020B0604020202020204" pitchFamily="34" charset="0"/>
              <a:buChar char="•"/>
            </a:pPr>
            <a:r>
              <a:rPr lang="en-US" dirty="0" smtClean="0"/>
              <a:t>expression is evaluated</a:t>
            </a:r>
          </a:p>
          <a:p>
            <a:pPr marL="342900" indent="-342900">
              <a:buFont typeface="Arial" panose="020B0604020202020204" pitchFamily="34" charset="0"/>
              <a:buChar char="•"/>
            </a:pPr>
            <a:r>
              <a:rPr lang="en-US" dirty="0"/>
              <a:t>If the value of the expression is </a:t>
            </a:r>
            <a:r>
              <a:rPr lang="en-US" dirty="0" err="1"/>
              <a:t>falsy</a:t>
            </a:r>
            <a:r>
              <a:rPr lang="en-US" dirty="0"/>
              <a:t>, then the interpreter skips over the </a:t>
            </a:r>
            <a:r>
              <a:rPr lang="en-US" dirty="0" smtClean="0"/>
              <a:t>statement</a:t>
            </a:r>
          </a:p>
          <a:p>
            <a:pPr marL="342900" indent="-342900">
              <a:buFont typeface="Arial" panose="020B0604020202020204" pitchFamily="34" charset="0"/>
              <a:buChar char="•"/>
            </a:pPr>
            <a:r>
              <a:rPr lang="en-US" dirty="0" smtClean="0"/>
              <a:t>If </a:t>
            </a:r>
            <a:r>
              <a:rPr lang="en-US" dirty="0"/>
              <a:t>the expression is </a:t>
            </a:r>
            <a:r>
              <a:rPr lang="en-US" dirty="0" err="1"/>
              <a:t>truthy</a:t>
            </a:r>
            <a:r>
              <a:rPr lang="en-US" dirty="0"/>
              <a:t>, the interpreter executes the statement and repeats, jumping back to the top of the loop and evaluating expression </a:t>
            </a:r>
            <a:r>
              <a:rPr lang="en-US" dirty="0" smtClean="0"/>
              <a:t>again</a:t>
            </a:r>
            <a:endParaRPr lang="en-US" dirty="0"/>
          </a:p>
        </p:txBody>
      </p:sp>
      <p:sp>
        <p:nvSpPr>
          <p:cNvPr id="4" name="Rectangle 1"/>
          <p:cNvSpPr>
            <a:spLocks noChangeArrowheads="1"/>
          </p:cNvSpPr>
          <p:nvPr/>
        </p:nvSpPr>
        <p:spPr bwMode="auto">
          <a:xfrm>
            <a:off x="381000" y="1196978"/>
            <a:ext cx="53340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while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expression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statement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5" name="Rectangle 2"/>
          <p:cNvSpPr>
            <a:spLocks noChangeArrowheads="1"/>
          </p:cNvSpPr>
          <p:nvPr/>
        </p:nvSpPr>
        <p:spPr bwMode="auto">
          <a:xfrm>
            <a:off x="381000" y="4646711"/>
            <a:ext cx="8305800"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count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while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count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&lt;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count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count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85022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do/while </a:t>
            </a:r>
            <a:endParaRPr lang="en-US" dirty="0"/>
          </a:p>
        </p:txBody>
      </p:sp>
      <p:sp>
        <p:nvSpPr>
          <p:cNvPr id="3" name="Text Placeholder 2"/>
          <p:cNvSpPr>
            <a:spLocks noGrp="1"/>
          </p:cNvSpPr>
          <p:nvPr>
            <p:ph type="body" sz="quarter" idx="12"/>
          </p:nvPr>
        </p:nvSpPr>
        <p:spPr/>
        <p:txBody>
          <a:bodyPr/>
          <a:lstStyle/>
          <a:p>
            <a:endParaRPr lang="en-US" dirty="0" smtClean="0"/>
          </a:p>
          <a:p>
            <a:endParaRPr lang="en-US" dirty="0"/>
          </a:p>
          <a:p>
            <a:pPr marL="342900" indent="-342900">
              <a:buFont typeface="Arial" panose="020B0604020202020204" pitchFamily="34" charset="0"/>
              <a:buChar char="•"/>
            </a:pPr>
            <a:r>
              <a:rPr lang="en-US" dirty="0"/>
              <a:t>The do/while loop is like a while loop, except that the loop expression is tested at the bottom of the loop rather than at the top. This means that the body of the loop is always executed at least </a:t>
            </a:r>
            <a:r>
              <a:rPr lang="en-US" dirty="0" smtClean="0"/>
              <a:t>once</a:t>
            </a:r>
            <a:endParaRPr lang="en-US" dirty="0" smtClean="0"/>
          </a:p>
          <a:p>
            <a:pPr marL="342900" indent="-342900">
              <a:buFont typeface="Arial" panose="020B0604020202020204" pitchFamily="34" charset="0"/>
              <a:buChar char="•"/>
            </a:pPr>
            <a:r>
              <a:rPr lang="en-US" dirty="0" smtClean="0"/>
              <a:t>The</a:t>
            </a:r>
            <a:r>
              <a:rPr lang="en-US" dirty="0"/>
              <a:t> do loop must always be terminated with a </a:t>
            </a:r>
            <a:r>
              <a:rPr lang="en-US" dirty="0" smtClean="0"/>
              <a:t>semicolon</a:t>
            </a:r>
            <a:endParaRPr lang="en-US" dirty="0"/>
          </a:p>
        </p:txBody>
      </p:sp>
      <p:sp>
        <p:nvSpPr>
          <p:cNvPr id="6" name="Rectangle 1"/>
          <p:cNvSpPr>
            <a:spLocks noChangeArrowheads="1"/>
          </p:cNvSpPr>
          <p:nvPr/>
        </p:nvSpPr>
        <p:spPr bwMode="auto">
          <a:xfrm>
            <a:off x="325447" y="1295400"/>
            <a:ext cx="8880412"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do</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r>
            <a:b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statement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while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expression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70090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do/while </a:t>
            </a:r>
            <a:endParaRPr lang="en-US" dirty="0"/>
          </a:p>
        </p:txBody>
      </p:sp>
      <p:sp>
        <p:nvSpPr>
          <p:cNvPr id="3" name="Text Placeholder 2"/>
          <p:cNvSpPr>
            <a:spLocks noGrp="1"/>
          </p:cNvSpPr>
          <p:nvPr>
            <p:ph type="body" sz="quarter" idx="12"/>
          </p:nvPr>
        </p:nvSpPr>
        <p:spPr/>
        <p:txBody>
          <a:bodyPr/>
          <a:lstStyle/>
          <a:p>
            <a:endParaRPr lang="en-US" dirty="0" smtClean="0"/>
          </a:p>
          <a:p>
            <a:endParaRPr lang="en-US" dirty="0"/>
          </a:p>
          <a:p>
            <a:pPr marL="342900" indent="-342900">
              <a:buFont typeface="Arial" panose="020B0604020202020204" pitchFamily="34" charset="0"/>
              <a:buChar char="•"/>
            </a:pPr>
            <a:r>
              <a:rPr lang="en-US" dirty="0"/>
              <a:t>The do/while loop is like a while loop, except that the loop expression is tested at the bottom of the loop rather than at the top. This means that the body of the loop is always executed at least </a:t>
            </a:r>
            <a:r>
              <a:rPr lang="en-US" dirty="0" smtClean="0"/>
              <a:t>once</a:t>
            </a:r>
            <a:endParaRPr lang="en-US" dirty="0" smtClean="0"/>
          </a:p>
          <a:p>
            <a:pPr marL="342900" indent="-342900">
              <a:buFont typeface="Arial" panose="020B0604020202020204" pitchFamily="34" charset="0"/>
              <a:buChar char="•"/>
            </a:pPr>
            <a:r>
              <a:rPr lang="en-US" dirty="0" smtClean="0"/>
              <a:t>The</a:t>
            </a:r>
            <a:r>
              <a:rPr lang="en-US" dirty="0"/>
              <a:t> do loop must always be terminated with a </a:t>
            </a:r>
            <a:r>
              <a:rPr lang="en-US" dirty="0" smtClean="0"/>
              <a:t>semicolon</a:t>
            </a:r>
            <a:endParaRPr lang="en-US" dirty="0"/>
          </a:p>
        </p:txBody>
      </p:sp>
      <p:sp>
        <p:nvSpPr>
          <p:cNvPr id="6" name="Rectangle 1"/>
          <p:cNvSpPr>
            <a:spLocks noChangeArrowheads="1"/>
          </p:cNvSpPr>
          <p:nvPr/>
        </p:nvSpPr>
        <p:spPr bwMode="auto">
          <a:xfrm>
            <a:off x="325447" y="1295400"/>
            <a:ext cx="8880412"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do</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r>
            <a:b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statement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while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expression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549862577"/>
      </p:ext>
    </p:extLst>
  </p:cSld>
  <p:clrMapOvr>
    <a:masterClrMapping/>
  </p:clrMapOvr>
</p:sld>
</file>

<file path=ppt/theme/theme1.xml><?xml version="1.0" encoding="utf-8"?>
<a:theme xmlns:a="http://schemas.openxmlformats.org/drawingml/2006/main" name="luxoft-corporate-ppt-template">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F7716D20-A5D3-4677-B270-2AEEC011A1D9}"/>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luxoft-template-v3.4" id="{F0BBB28C-EED3-4C9E-AC46-0A2469816214}" vid="{37383A5C-C4E3-4CA0-9820-12933A0EA4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luxoft-corporate-ppt-template</Template>
  <TotalTime>23981</TotalTime>
  <Words>1040</Words>
  <Application>Microsoft Macintosh PowerPoint</Application>
  <PresentationFormat>On-screen Show (4:3)</PresentationFormat>
  <Paragraphs>163</Paragraphs>
  <Slides>27</Slides>
  <Notes>5</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luxoft-corporate-ppt-template</vt:lpstr>
      <vt:lpstr>Luxoft: Computer / TV</vt:lpstr>
      <vt:lpstr>WEB-007 JavaScript</vt:lpstr>
      <vt:lpstr>WEB-007 JavaScript</vt:lpstr>
      <vt:lpstr>Overview</vt:lpstr>
      <vt:lpstr>Statement if</vt:lpstr>
      <vt:lpstr>Statement switch</vt:lpstr>
      <vt:lpstr>Statement switch</vt:lpstr>
      <vt:lpstr>Statement while </vt:lpstr>
      <vt:lpstr>Statement do/while </vt:lpstr>
      <vt:lpstr>Statement do/while </vt:lpstr>
      <vt:lpstr>Statement for</vt:lpstr>
      <vt:lpstr>Statement for</vt:lpstr>
      <vt:lpstr>Statement for/in</vt:lpstr>
      <vt:lpstr>Statement for/in</vt:lpstr>
      <vt:lpstr>Statement break</vt:lpstr>
      <vt:lpstr>Statement break</vt:lpstr>
      <vt:lpstr>Statement continue</vt:lpstr>
      <vt:lpstr>Statement continue</vt:lpstr>
      <vt:lpstr>Statement continue</vt:lpstr>
      <vt:lpstr>Statement var</vt:lpstr>
      <vt:lpstr>Statement throw</vt:lpstr>
      <vt:lpstr>Statement try/catch/finally</vt:lpstr>
      <vt:lpstr>Statement try/catch/finally</vt:lpstr>
      <vt:lpstr>Statement try/catch/finally</vt:lpstr>
      <vt:lpstr>Statement with</vt:lpstr>
      <vt:lpstr>Statement ; (empty statement)</vt:lpstr>
      <vt:lpstr>Statement ; (empty statement)</vt:lpstr>
      <vt:lpstr>Overview</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Labor Law</dc:title>
  <dc:creator>Sawicka - Kucharska, Joanna</dc:creator>
  <cp:lastModifiedBy>Mikhail Vaisman</cp:lastModifiedBy>
  <cp:revision>260</cp:revision>
  <dcterms:created xsi:type="dcterms:W3CDTF">2014-06-05T10:48:46Z</dcterms:created>
  <dcterms:modified xsi:type="dcterms:W3CDTF">2015-05-13T22:50:41Z</dcterms:modified>
</cp:coreProperties>
</file>