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handoutMasterIdLst>
    <p:handoutMasterId r:id="rId15"/>
  </p:handoutMasterIdLst>
  <p:sldIdLst>
    <p:sldId id="279" r:id="rId3"/>
    <p:sldId id="359" r:id="rId4"/>
    <p:sldId id="366" r:id="rId5"/>
    <p:sldId id="368" r:id="rId6"/>
    <p:sldId id="369" r:id="rId7"/>
    <p:sldId id="370" r:id="rId8"/>
    <p:sldId id="372" r:id="rId9"/>
    <p:sldId id="371" r:id="rId10"/>
    <p:sldId id="373" r:id="rId11"/>
    <p:sldId id="374" r:id="rId12"/>
    <p:sldId id="375" r:id="rId13"/>
    <p:sldId id="3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68"/>
            <p14:sldId id="369"/>
            <p14:sldId id="370"/>
            <p14:sldId id="372"/>
            <p14:sldId id="371"/>
            <p14:sldId id="373"/>
            <p14:sldId id="374"/>
            <p14:sldId id="375"/>
            <p14:sldId id="367"/>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975" autoAdjust="0"/>
    <p:restoredTop sz="94660" autoAdjust="0"/>
  </p:normalViewPr>
  <p:slideViewPr>
    <p:cSldViewPr snapToGrid="0" showGuides="1">
      <p:cViewPr>
        <p:scale>
          <a:sx n="93" d="100"/>
          <a:sy n="93" d="100"/>
        </p:scale>
        <p:origin x="-512" y="-7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23"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try-catch-finally</a:t>
            </a:r>
          </a:p>
        </p:txBody>
      </p:sp>
      <p:sp>
        <p:nvSpPr>
          <p:cNvPr id="3" name="Text Placeholder 2"/>
          <p:cNvSpPr>
            <a:spLocks noGrp="1"/>
          </p:cNvSpPr>
          <p:nvPr>
            <p:ph type="body" sz="quarter" idx="12"/>
          </p:nvPr>
        </p:nvSpPr>
        <p:spPr/>
        <p:txBody>
          <a:bodyPr>
            <a:normAutofit/>
          </a:bodyPr>
          <a:lstStyle/>
          <a:p>
            <a:pPr marL="342900" indent="-342900">
              <a:buFont typeface="Arial"/>
              <a:buChar char="•"/>
            </a:pPr>
            <a:r>
              <a:rPr lang="en-US" dirty="0"/>
              <a:t>If a finally block itself causes a jump with a return, continue, break, or throw statement, or by calling a method that throws an exception, the interpreter abandons whatever jump was pending and performs the new </a:t>
            </a:r>
            <a:r>
              <a:rPr lang="en-US" dirty="0" smtClean="0"/>
              <a:t>jump</a:t>
            </a:r>
            <a:endParaRPr lang="en-US" dirty="0" smtClean="0"/>
          </a:p>
          <a:p>
            <a:pPr marL="342900" indent="-342900">
              <a:buFont typeface="Arial"/>
              <a:buChar char="•"/>
            </a:pPr>
            <a:r>
              <a:rPr lang="en-US" dirty="0"/>
              <a:t>if a finally clause throws an exception, that exception replaces any exception that was in the process of being </a:t>
            </a:r>
            <a:r>
              <a:rPr lang="en-US" dirty="0" smtClean="0"/>
              <a:t>thrown</a:t>
            </a:r>
            <a:endParaRPr lang="en-US" dirty="0" smtClean="0"/>
          </a:p>
          <a:p>
            <a:pPr marL="342900" indent="-342900">
              <a:buFont typeface="Arial"/>
              <a:buChar char="•"/>
            </a:pPr>
            <a:r>
              <a:rPr lang="en-US" dirty="0"/>
              <a:t>If a finally clause issues a return statement, the method returns normally, even if an exception has been thrown and has not yet been </a:t>
            </a:r>
            <a:r>
              <a:rPr lang="en-US" dirty="0" smtClean="0"/>
              <a:t>handled</a:t>
            </a:r>
            <a:endParaRPr lang="en-US" dirty="0"/>
          </a:p>
        </p:txBody>
      </p:sp>
    </p:spTree>
    <p:extLst>
      <p:ext uri="{BB962C8B-B14F-4D97-AF65-F5344CB8AC3E}">
        <p14:creationId xmlns:p14="http://schemas.microsoft.com/office/powerpoint/2010/main" val="133346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using </a:t>
            </a:r>
            <a:r>
              <a:rPr lang="en-US" dirty="0" smtClean="0"/>
              <a:t>exceptions</a:t>
            </a:r>
            <a:endParaRPr lang="en-US" dirty="0"/>
          </a:p>
        </p:txBody>
      </p:sp>
      <p:sp>
        <p:nvSpPr>
          <p:cNvPr id="3" name="Text Placeholder 2"/>
          <p:cNvSpPr>
            <a:spLocks noGrp="1"/>
          </p:cNvSpPr>
          <p:nvPr>
            <p:ph type="body" sz="quarter" idx="12"/>
          </p:nvPr>
        </p:nvSpPr>
        <p:spPr/>
        <p:txBody>
          <a:bodyPr/>
          <a:lstStyle/>
          <a:p>
            <a:pPr marL="342900" indent="-342900">
              <a:buFont typeface="Arial"/>
              <a:buChar char="•"/>
            </a:pPr>
            <a:r>
              <a:rPr lang="en-US" dirty="0"/>
              <a:t>One should avoid throw errors as the way to pass error conditions around in </a:t>
            </a:r>
            <a:r>
              <a:rPr lang="en-US" dirty="0" smtClean="0"/>
              <a:t>applications</a:t>
            </a:r>
            <a:endParaRPr lang="en-US" dirty="0" smtClean="0"/>
          </a:p>
          <a:p>
            <a:pPr marL="342900" indent="-342900">
              <a:buFont typeface="Arial"/>
              <a:buChar char="•"/>
            </a:pPr>
            <a:r>
              <a:rPr lang="en-US" dirty="0"/>
              <a:t>The throw statement should only be used "For this should never happen, crash and burn. Do not recover elegantly in any </a:t>
            </a:r>
            <a:r>
              <a:rPr lang="en-US" dirty="0" smtClean="0"/>
              <a:t>way</a:t>
            </a:r>
            <a:r>
              <a:rPr lang="en-US" dirty="0" smtClean="0"/>
              <a:t>”</a:t>
            </a:r>
            <a:endParaRPr lang="en-US" dirty="0" smtClean="0"/>
          </a:p>
          <a:p>
            <a:pPr marL="342900" indent="-342900">
              <a:buFont typeface="Arial"/>
              <a:buChar char="•"/>
            </a:pPr>
            <a:r>
              <a:rPr lang="en-US" dirty="0" smtClean="0"/>
              <a:t>try/catch is </a:t>
            </a:r>
            <a:r>
              <a:rPr lang="en-US" dirty="0"/>
              <a:t>used in situation where host objects or </a:t>
            </a:r>
            <a:r>
              <a:rPr lang="en-US" dirty="0" err="1"/>
              <a:t>ECMAScript</a:t>
            </a:r>
            <a:r>
              <a:rPr lang="en-US" dirty="0"/>
              <a:t> may throw </a:t>
            </a:r>
            <a:r>
              <a:rPr lang="en-US" dirty="0" smtClean="0"/>
              <a:t>errors</a:t>
            </a:r>
            <a:endParaRPr lang="en-US" dirty="0" smtClean="0"/>
          </a:p>
          <a:p>
            <a:pPr marL="342900" indent="-342900">
              <a:buFont typeface="Arial"/>
              <a:buChar char="•"/>
            </a:pPr>
            <a:r>
              <a:rPr lang="en-US" dirty="0" smtClean="0"/>
              <a:t>You </a:t>
            </a:r>
            <a:r>
              <a:rPr lang="en-US" dirty="0"/>
              <a:t>should try to write JavaScript code defensively so that you don't even need try/</a:t>
            </a:r>
            <a:r>
              <a:rPr lang="en-US" dirty="0" smtClean="0"/>
              <a:t>catch</a:t>
            </a:r>
            <a:endParaRPr lang="en-US" dirty="0"/>
          </a:p>
        </p:txBody>
      </p:sp>
    </p:spTree>
    <p:extLst>
      <p:ext uri="{BB962C8B-B14F-4D97-AF65-F5344CB8AC3E}">
        <p14:creationId xmlns:p14="http://schemas.microsoft.com/office/powerpoint/2010/main" val="111772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introduction</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What </a:t>
            </a:r>
            <a:r>
              <a:rPr lang="en-US" dirty="0"/>
              <a:t>are the exceptions</a:t>
            </a:r>
          </a:p>
          <a:p>
            <a:pPr marL="342900" indent="-342900">
              <a:buFont typeface="Arial" panose="020B0604020202020204" pitchFamily="34" charset="0"/>
              <a:buChar char="•"/>
            </a:pPr>
            <a:r>
              <a:rPr lang="en-US" dirty="0" smtClean="0"/>
              <a:t>throw</a:t>
            </a:r>
            <a:endParaRPr lang="en-US" dirty="0"/>
          </a:p>
          <a:p>
            <a:pPr marL="342900" indent="-342900">
              <a:buFont typeface="Arial" panose="020B0604020202020204" pitchFamily="34" charset="0"/>
              <a:buChar char="•"/>
            </a:pPr>
            <a:r>
              <a:rPr lang="en-US" dirty="0" smtClean="0"/>
              <a:t>try-catch-finally</a:t>
            </a:r>
            <a:endParaRPr lang="en-US" dirty="0"/>
          </a:p>
          <a:p>
            <a:pPr marL="342900" indent="-342900">
              <a:buFont typeface="Arial" panose="020B0604020202020204" pitchFamily="34" charset="0"/>
              <a:buChar char="•"/>
            </a:pPr>
            <a:r>
              <a:rPr lang="en-US" dirty="0" smtClean="0"/>
              <a:t>Best </a:t>
            </a:r>
            <a:r>
              <a:rPr lang="en-US" dirty="0"/>
              <a:t>practices for using exceptions in </a:t>
            </a:r>
            <a:r>
              <a:rPr lang="en-US" dirty="0" smtClean="0"/>
              <a:t>JavaScript</a:t>
            </a:r>
            <a:endParaRPr lang="en-US" dirty="0"/>
          </a:p>
        </p:txBody>
      </p:sp>
    </p:spTree>
    <p:extLst>
      <p:ext uri="{BB962C8B-B14F-4D97-AF65-F5344CB8AC3E}">
        <p14:creationId xmlns:p14="http://schemas.microsoft.com/office/powerpoint/2010/main" val="110735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normAutofit fontScale="70000" lnSpcReduction="20000"/>
          </a:bodyPr>
          <a:lstStyle/>
          <a:p>
            <a:r>
              <a:rPr lang="en-US" dirty="0"/>
              <a:t>Using exceptions </a:t>
            </a:r>
            <a:r>
              <a:rPr lang="en-US" dirty="0" smtClean="0"/>
              <a:t>in </a:t>
            </a:r>
            <a:r>
              <a:rPr lang="en-US" dirty="0"/>
              <a:t>JavaScript </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JavaScript introduction</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What </a:t>
            </a:r>
            <a:r>
              <a:rPr lang="en-US" dirty="0"/>
              <a:t>are the exceptions</a:t>
            </a:r>
          </a:p>
          <a:p>
            <a:pPr marL="342900" indent="-342900">
              <a:buFont typeface="Arial" panose="020B0604020202020204" pitchFamily="34" charset="0"/>
              <a:buChar char="•"/>
            </a:pPr>
            <a:r>
              <a:rPr lang="en-US" dirty="0" smtClean="0"/>
              <a:t>throw</a:t>
            </a:r>
            <a:endParaRPr lang="en-US" dirty="0"/>
          </a:p>
          <a:p>
            <a:pPr marL="342900" indent="-342900">
              <a:buFont typeface="Arial" panose="020B0604020202020204" pitchFamily="34" charset="0"/>
              <a:buChar char="•"/>
            </a:pPr>
            <a:r>
              <a:rPr lang="en-US" dirty="0" smtClean="0"/>
              <a:t>try-catch-finally</a:t>
            </a:r>
            <a:endParaRPr lang="en-US" dirty="0"/>
          </a:p>
          <a:p>
            <a:pPr marL="342900" indent="-342900">
              <a:buFont typeface="Arial" panose="020B0604020202020204" pitchFamily="34" charset="0"/>
              <a:buChar char="•"/>
            </a:pPr>
            <a:r>
              <a:rPr lang="en-US" dirty="0"/>
              <a:t>Best practices for using exceptions in JavaScript</a:t>
            </a:r>
          </a:p>
          <a:p>
            <a:endParaRPr lang="en-US" dirty="0"/>
          </a:p>
        </p:txBody>
      </p:sp>
    </p:spTree>
    <p:extLst>
      <p:ext uri="{BB962C8B-B14F-4D97-AF65-F5344CB8AC3E}">
        <p14:creationId xmlns:p14="http://schemas.microsoft.com/office/powerpoint/2010/main" val="420476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a:t>
            </a:r>
            <a:r>
              <a:rPr lang="en-US" dirty="0" smtClean="0"/>
              <a:t>exceptions</a:t>
            </a:r>
            <a:endParaRPr lang="en-US" dirty="0"/>
          </a:p>
        </p:txBody>
      </p:sp>
      <p:sp>
        <p:nvSpPr>
          <p:cNvPr id="3" name="Text Placeholder 2"/>
          <p:cNvSpPr>
            <a:spLocks noGrp="1"/>
          </p:cNvSpPr>
          <p:nvPr>
            <p:ph type="body" sz="quarter" idx="12"/>
          </p:nvPr>
        </p:nvSpPr>
        <p:spPr/>
        <p:txBody>
          <a:bodyPr/>
          <a:lstStyle/>
          <a:p>
            <a:pPr marL="342900" indent="-342900">
              <a:buFont typeface="Arial"/>
              <a:buChar char="•"/>
            </a:pPr>
            <a:r>
              <a:rPr lang="en-US" dirty="0"/>
              <a:t>An exception is a signal that indicates that some sort of exceptional condition or error has </a:t>
            </a:r>
            <a:r>
              <a:rPr lang="en-US" dirty="0" smtClean="0"/>
              <a:t>occurred</a:t>
            </a:r>
            <a:endParaRPr lang="en-US" dirty="0" smtClean="0"/>
          </a:p>
          <a:p>
            <a:pPr marL="342900" indent="-342900">
              <a:buFont typeface="Arial"/>
              <a:buChar char="•"/>
            </a:pPr>
            <a:r>
              <a:rPr lang="en-US" dirty="0"/>
              <a:t>To throw an exception is to signal such an error or exceptional </a:t>
            </a:r>
            <a:r>
              <a:rPr lang="en-US" dirty="0" smtClean="0"/>
              <a:t>condition</a:t>
            </a:r>
            <a:endParaRPr lang="en-US" dirty="0" smtClean="0"/>
          </a:p>
          <a:p>
            <a:pPr marL="342900" indent="-342900">
              <a:buFont typeface="Arial"/>
              <a:buChar char="•"/>
            </a:pPr>
            <a:r>
              <a:rPr lang="en-US" dirty="0"/>
              <a:t>To catch an exception is to handle it—to take whatever actions are necessary or appropriate to recover from the </a:t>
            </a:r>
            <a:r>
              <a:rPr lang="en-US" dirty="0" smtClean="0"/>
              <a:t>exception</a:t>
            </a:r>
            <a:endParaRPr lang="en-US" dirty="0" smtClean="0"/>
          </a:p>
          <a:p>
            <a:pPr marL="342900" indent="-342900">
              <a:buFont typeface="Arial"/>
              <a:buChar char="•"/>
            </a:pPr>
            <a:r>
              <a:rPr lang="en-US" dirty="0"/>
              <a:t> In JavaScript, exceptions are thrown whenever a runtime error occurs and whenever the program explicitly throws one using the throw statement. </a:t>
            </a:r>
            <a:r>
              <a:rPr lang="en-US" dirty="0" smtClean="0"/>
              <a:t>Exceptions</a:t>
            </a:r>
            <a:endParaRPr lang="en-US" dirty="0"/>
          </a:p>
        </p:txBody>
      </p:sp>
    </p:spTree>
    <p:extLst>
      <p:ext uri="{BB962C8B-B14F-4D97-AF65-F5344CB8AC3E}">
        <p14:creationId xmlns:p14="http://schemas.microsoft.com/office/powerpoint/2010/main" val="81251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t>
            </a:r>
          </a:p>
        </p:txBody>
      </p:sp>
      <p:sp>
        <p:nvSpPr>
          <p:cNvPr id="3" name="Text Placeholder 2"/>
          <p:cNvSpPr>
            <a:spLocks noGrp="1"/>
          </p:cNvSpPr>
          <p:nvPr>
            <p:ph type="body" sz="quarter" idx="12"/>
          </p:nvPr>
        </p:nvSpPr>
        <p:spPr/>
        <p:txBody>
          <a:bodyPr/>
          <a:lstStyle/>
          <a:p>
            <a:pPr marL="342900" indent="-342900">
              <a:buFont typeface="Arial"/>
              <a:buChar char="•"/>
            </a:pPr>
            <a:endParaRPr lang="en-US" dirty="0" smtClean="0"/>
          </a:p>
          <a:p>
            <a:pPr marL="342900" indent="-342900">
              <a:buFont typeface="Arial"/>
              <a:buChar char="•"/>
            </a:pPr>
            <a:r>
              <a:rPr lang="en-US" dirty="0"/>
              <a:t>expression may evaluate to a value of any </a:t>
            </a:r>
            <a:r>
              <a:rPr lang="en-US" dirty="0" smtClean="0"/>
              <a:t>type</a:t>
            </a:r>
            <a:endParaRPr lang="en-US" dirty="0" smtClean="0"/>
          </a:p>
          <a:p>
            <a:pPr marL="1028683" lvl="1" indent="-342900">
              <a:buFont typeface="Arial"/>
              <a:buChar char="•"/>
            </a:pPr>
            <a:r>
              <a:rPr lang="en-US" dirty="0"/>
              <a:t>You might throw a number that represents an error </a:t>
            </a:r>
            <a:r>
              <a:rPr lang="en-US" dirty="0" smtClean="0"/>
              <a:t>code</a:t>
            </a:r>
          </a:p>
          <a:p>
            <a:pPr marL="1028683" lvl="1" indent="-342900">
              <a:buFont typeface="Arial"/>
              <a:buChar char="•"/>
            </a:pPr>
            <a:r>
              <a:rPr lang="en-US" dirty="0" smtClean="0"/>
              <a:t>Or a </a:t>
            </a:r>
            <a:r>
              <a:rPr lang="en-US" dirty="0"/>
              <a:t>string that contains a human-readable error </a:t>
            </a:r>
            <a:r>
              <a:rPr lang="en-US" dirty="0" smtClean="0"/>
              <a:t>message</a:t>
            </a:r>
            <a:endParaRPr lang="en-US" dirty="0"/>
          </a:p>
          <a:p>
            <a:pPr marL="342900" indent="-342900">
              <a:buFont typeface="Arial"/>
              <a:buChar char="•"/>
            </a:pPr>
            <a:r>
              <a:rPr lang="en-US" dirty="0"/>
              <a:t>The Error class and its subclasses are used when the JavaScript interpreter itself throws an </a:t>
            </a:r>
            <a:r>
              <a:rPr lang="en-US" dirty="0" smtClean="0"/>
              <a:t>error</a:t>
            </a:r>
            <a:endParaRPr lang="en-US" dirty="0" smtClean="0"/>
          </a:p>
          <a:p>
            <a:pPr marL="342900" indent="-342900">
              <a:buFont typeface="Arial"/>
              <a:buChar char="•"/>
            </a:pPr>
            <a:r>
              <a:rPr lang="en-US" dirty="0"/>
              <a:t>An Error object has a name property that specifies the type of error and a message property that holds the string passed to the constructor </a:t>
            </a:r>
            <a:r>
              <a:rPr lang="en-US" dirty="0" smtClean="0"/>
              <a:t>function</a:t>
            </a:r>
            <a:endParaRPr lang="en-US" dirty="0"/>
          </a:p>
        </p:txBody>
      </p:sp>
      <p:sp>
        <p:nvSpPr>
          <p:cNvPr id="5" name="Rectangle 4"/>
          <p:cNvSpPr/>
          <p:nvPr/>
        </p:nvSpPr>
        <p:spPr>
          <a:xfrm>
            <a:off x="682771" y="1223459"/>
            <a:ext cx="3429528" cy="338554"/>
          </a:xfrm>
          <a:prstGeom prst="rect">
            <a:avLst/>
          </a:prstGeom>
        </p:spPr>
        <p:txBody>
          <a:bodyPr wrap="square">
            <a:spAutoFit/>
          </a:bodyPr>
          <a:lstStyle/>
          <a:p>
            <a:r>
              <a:rPr lang="en-US" sz="1600" b="1" dirty="0">
                <a:solidFill>
                  <a:srgbClr val="000080"/>
                </a:solidFill>
                <a:latin typeface="Lucida Console"/>
                <a:cs typeface="Lucida Console"/>
              </a:rPr>
              <a:t>throw </a:t>
            </a:r>
            <a:r>
              <a:rPr lang="en-US" sz="1600" dirty="0">
                <a:latin typeface="Lucida Console"/>
                <a:cs typeface="Lucida Console"/>
              </a:rPr>
              <a:t>expression</a:t>
            </a:r>
            <a:r>
              <a:rPr lang="en-US" sz="1600" dirty="0">
                <a:solidFill>
                  <a:srgbClr val="CC7832"/>
                </a:solidFill>
                <a:latin typeface="Lucida Console"/>
                <a:cs typeface="Lucida Console"/>
              </a:rPr>
              <a:t>;</a:t>
            </a:r>
            <a:endParaRPr lang="en-US" sz="1600" dirty="0">
              <a:latin typeface="Lucida Console"/>
              <a:cs typeface="Lucida Console"/>
            </a:endParaRPr>
          </a:p>
        </p:txBody>
      </p:sp>
    </p:spTree>
    <p:extLst>
      <p:ext uri="{BB962C8B-B14F-4D97-AF65-F5344CB8AC3E}">
        <p14:creationId xmlns:p14="http://schemas.microsoft.com/office/powerpoint/2010/main" val="343462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t>
            </a:r>
          </a:p>
        </p:txBody>
      </p:sp>
      <p:sp>
        <p:nvSpPr>
          <p:cNvPr id="3" name="Text Placeholder 2"/>
          <p:cNvSpPr>
            <a:spLocks noGrp="1"/>
          </p:cNvSpPr>
          <p:nvPr>
            <p:ph type="body" sz="quarter" idx="12"/>
          </p:nvPr>
        </p:nvSpPr>
        <p:spPr/>
        <p:txBody>
          <a:bodyPr/>
          <a:lstStyle/>
          <a:p>
            <a:pPr marL="342900" indent="-342900">
              <a:buFont typeface="Arial"/>
              <a:buChar char="•"/>
            </a:pPr>
            <a:endParaRPr lang="en-US" dirty="0" smtClean="0"/>
          </a:p>
          <a:p>
            <a:pPr marL="342900" indent="-342900">
              <a:buFont typeface="Arial"/>
              <a:buChar char="•"/>
            </a:pPr>
            <a:endParaRPr lang="en-US" dirty="0"/>
          </a:p>
          <a:p>
            <a:pPr marL="342900" indent="-342900">
              <a:buFont typeface="Arial"/>
              <a:buChar char="•"/>
            </a:pPr>
            <a:endParaRPr lang="en-US" dirty="0" smtClean="0"/>
          </a:p>
          <a:p>
            <a:pPr marL="342900" indent="-342900">
              <a:buFont typeface="Arial"/>
              <a:buChar char="•"/>
            </a:pPr>
            <a:endParaRPr lang="en-US" dirty="0"/>
          </a:p>
          <a:p>
            <a:pPr marL="342900" indent="-342900">
              <a:buFont typeface="Arial"/>
              <a:buChar char="•"/>
            </a:pPr>
            <a:r>
              <a:rPr lang="en-US" dirty="0"/>
              <a:t>When an exception is thrown, the JavaScript interpreter immediately stops normal program execution and jumps to the nearest exception </a:t>
            </a:r>
            <a:r>
              <a:rPr lang="en-US" dirty="0" smtClean="0"/>
              <a:t>handler</a:t>
            </a:r>
            <a:endParaRPr lang="en-US" dirty="0" smtClean="0"/>
          </a:p>
          <a:p>
            <a:pPr marL="342900" indent="-342900">
              <a:buFont typeface="Arial"/>
              <a:buChar char="•"/>
            </a:pPr>
            <a:r>
              <a:rPr lang="en-US" dirty="0"/>
              <a:t>Exception handlers are written using the catch clause of the try/catch/finally </a:t>
            </a:r>
            <a:r>
              <a:rPr lang="en-US" dirty="0" smtClean="0"/>
              <a:t>statement</a:t>
            </a:r>
            <a:endParaRPr lang="en-US" dirty="0"/>
          </a:p>
        </p:txBody>
      </p:sp>
      <p:sp>
        <p:nvSpPr>
          <p:cNvPr id="4" name="Rectangle 3"/>
          <p:cNvSpPr/>
          <p:nvPr/>
        </p:nvSpPr>
        <p:spPr>
          <a:xfrm>
            <a:off x="305967" y="1203922"/>
            <a:ext cx="8556390" cy="1815882"/>
          </a:xfrm>
          <a:prstGeom prst="rect">
            <a:avLst/>
          </a:prstGeom>
        </p:spPr>
        <p:txBody>
          <a:bodyPr wrap="square">
            <a:spAutoFit/>
          </a:bodyPr>
          <a:lstStyle/>
          <a:p>
            <a:r>
              <a:rPr lang="en-US" sz="1600" b="1" dirty="0">
                <a:solidFill>
                  <a:srgbClr val="000080"/>
                </a:solidFill>
                <a:latin typeface="Lucida Console"/>
                <a:cs typeface="Lucida Console"/>
              </a:rPr>
              <a:t>function </a:t>
            </a:r>
            <a:r>
              <a:rPr lang="en-US" sz="1600" i="1" dirty="0">
                <a:latin typeface="Lucida Console"/>
                <a:cs typeface="Lucida Console"/>
              </a:rPr>
              <a:t>factorial</a:t>
            </a:r>
            <a:r>
              <a:rPr lang="en-US" sz="1600" dirty="0">
                <a:latin typeface="Lucida Console"/>
                <a:cs typeface="Lucida Console"/>
              </a:rPr>
              <a:t>(x) {</a:t>
            </a:r>
            <a:br>
              <a:rPr lang="en-US" sz="1600" dirty="0">
                <a:latin typeface="Lucida Console"/>
                <a:cs typeface="Lucida Console"/>
              </a:rPr>
            </a:br>
            <a:r>
              <a:rPr lang="en-US" sz="1600" dirty="0">
                <a:latin typeface="Lucida Console"/>
                <a:cs typeface="Lucida Console"/>
              </a:rPr>
              <a:t>    </a:t>
            </a:r>
            <a:r>
              <a:rPr lang="en-US" sz="1600" i="1" dirty="0">
                <a:solidFill>
                  <a:srgbClr val="808080"/>
                </a:solidFill>
                <a:latin typeface="Lucida Console"/>
                <a:cs typeface="Lucida Console"/>
              </a:rPr>
              <a:t>// If the input argument is invalid, throw an exception!</a:t>
            </a:r>
            <a:br>
              <a:rPr lang="en-US" sz="1600" i="1" dirty="0">
                <a:solidFill>
                  <a:srgbClr val="808080"/>
                </a:solidFill>
                <a:latin typeface="Lucida Console"/>
                <a:cs typeface="Lucida Console"/>
              </a:rPr>
            </a:br>
            <a:r>
              <a:rPr lang="en-US" sz="1600" i="1" dirty="0">
                <a:solidFill>
                  <a:srgbClr val="808080"/>
                </a:solidFill>
                <a:latin typeface="Lucida Console"/>
                <a:cs typeface="Lucida Console"/>
              </a:rPr>
              <a:t>    </a:t>
            </a:r>
            <a:r>
              <a:rPr lang="en-US" sz="1600" b="1" dirty="0">
                <a:solidFill>
                  <a:srgbClr val="000080"/>
                </a:solidFill>
                <a:latin typeface="Lucida Console"/>
                <a:cs typeface="Lucida Console"/>
              </a:rPr>
              <a:t>if </a:t>
            </a:r>
            <a:r>
              <a:rPr lang="en-US" sz="1600" dirty="0">
                <a:latin typeface="Lucida Console"/>
                <a:cs typeface="Lucida Console"/>
              </a:rPr>
              <a:t>(x &lt; </a:t>
            </a:r>
            <a:r>
              <a:rPr lang="en-US" sz="1600" dirty="0">
                <a:solidFill>
                  <a:srgbClr val="0000FF"/>
                </a:solidFill>
                <a:latin typeface="Lucida Console"/>
                <a:cs typeface="Lucida Console"/>
              </a:rPr>
              <a:t>0</a:t>
            </a:r>
            <a:r>
              <a:rPr lang="en-US" sz="1600" dirty="0">
                <a:latin typeface="Lucida Console"/>
                <a:cs typeface="Lucida Console"/>
              </a:rPr>
              <a:t>) </a:t>
            </a:r>
            <a:r>
              <a:rPr lang="en-US" sz="1600" b="1" dirty="0">
                <a:solidFill>
                  <a:srgbClr val="000080"/>
                </a:solidFill>
                <a:latin typeface="Lucida Console"/>
                <a:cs typeface="Lucida Console"/>
              </a:rPr>
              <a:t>throw new </a:t>
            </a:r>
            <a:r>
              <a:rPr lang="en-US" sz="1600" i="1" dirty="0">
                <a:latin typeface="Lucida Console"/>
                <a:cs typeface="Lucida Console"/>
              </a:rPr>
              <a:t>Error</a:t>
            </a:r>
            <a:r>
              <a:rPr lang="en-US" sz="1600" dirty="0">
                <a:latin typeface="Lucida Console"/>
                <a:cs typeface="Lucida Console"/>
              </a:rPr>
              <a:t>(</a:t>
            </a:r>
            <a:r>
              <a:rPr lang="en-US" sz="1600" b="1" dirty="0">
                <a:solidFill>
                  <a:srgbClr val="008000"/>
                </a:solidFill>
                <a:latin typeface="Lucida Console"/>
                <a:cs typeface="Lucida Console"/>
              </a:rPr>
              <a:t>"x must not be negative"</a:t>
            </a:r>
            <a:r>
              <a:rPr lang="en-US" sz="1600" dirty="0">
                <a:latin typeface="Lucida Console"/>
                <a:cs typeface="Lucida Console"/>
              </a:rPr>
              <a:t>)</a:t>
            </a:r>
            <a:r>
              <a:rPr lang="en-US" sz="1600" dirty="0">
                <a:solidFill>
                  <a:srgbClr val="CC7832"/>
                </a:solidFill>
                <a:latin typeface="Lucida Console"/>
                <a:cs typeface="Lucida Console"/>
              </a:rPr>
              <a:t>;</a:t>
            </a:r>
            <a:br>
              <a:rPr lang="en-US" sz="1600" dirty="0">
                <a:solidFill>
                  <a:srgbClr val="CC7832"/>
                </a:solidFill>
                <a:latin typeface="Lucida Console"/>
                <a:cs typeface="Lucida Console"/>
              </a:rPr>
            </a:br>
            <a:r>
              <a:rPr lang="en-US" sz="1600" dirty="0">
                <a:solidFill>
                  <a:srgbClr val="CC7832"/>
                </a:solidFill>
                <a:latin typeface="Lucida Console"/>
                <a:cs typeface="Lucida Console"/>
              </a:rPr>
              <a:t>    </a:t>
            </a:r>
            <a:r>
              <a:rPr lang="en-US" sz="1600" i="1" dirty="0">
                <a:solidFill>
                  <a:srgbClr val="808080"/>
                </a:solidFill>
                <a:latin typeface="Lucida Console"/>
                <a:cs typeface="Lucida Console"/>
              </a:rPr>
              <a:t>// Otherwise, compute a value and return normally</a:t>
            </a:r>
            <a:br>
              <a:rPr lang="en-US" sz="1600" i="1" dirty="0">
                <a:solidFill>
                  <a:srgbClr val="808080"/>
                </a:solidFill>
                <a:latin typeface="Lucida Console"/>
                <a:cs typeface="Lucida Console"/>
              </a:rPr>
            </a:br>
            <a:r>
              <a:rPr lang="en-US" sz="1600" i="1" dirty="0">
                <a:solidFill>
                  <a:srgbClr val="808080"/>
                </a:solidFill>
                <a:latin typeface="Lucida Console"/>
                <a:cs typeface="Lucida Console"/>
              </a:rPr>
              <a:t>    </a:t>
            </a:r>
            <a:r>
              <a:rPr lang="en-US" sz="1600" b="1" dirty="0">
                <a:solidFill>
                  <a:srgbClr val="000080"/>
                </a:solidFill>
                <a:latin typeface="Lucida Console"/>
                <a:cs typeface="Lucida Console"/>
              </a:rPr>
              <a:t>for</a:t>
            </a:r>
            <a:r>
              <a:rPr lang="en-US" sz="1600" dirty="0">
                <a:latin typeface="Lucida Console"/>
                <a:cs typeface="Lucida Console"/>
              </a:rPr>
              <a:t>(</a:t>
            </a:r>
            <a:r>
              <a:rPr lang="en-US" sz="1600" b="1" dirty="0" err="1">
                <a:solidFill>
                  <a:srgbClr val="000080"/>
                </a:solidFill>
                <a:latin typeface="Lucida Console"/>
                <a:cs typeface="Lucida Console"/>
              </a:rPr>
              <a:t>var</a:t>
            </a:r>
            <a:r>
              <a:rPr lang="en-US" sz="1600" b="1" dirty="0">
                <a:solidFill>
                  <a:srgbClr val="000080"/>
                </a:solidFill>
                <a:latin typeface="Lucida Console"/>
                <a:cs typeface="Lucida Console"/>
              </a:rPr>
              <a:t> </a:t>
            </a:r>
            <a:r>
              <a:rPr lang="en-US" sz="1600" dirty="0">
                <a:solidFill>
                  <a:srgbClr val="458383"/>
                </a:solidFill>
                <a:latin typeface="Lucida Console"/>
                <a:cs typeface="Lucida Console"/>
              </a:rPr>
              <a:t>f </a:t>
            </a:r>
            <a:r>
              <a:rPr lang="en-US" sz="1600" dirty="0">
                <a:latin typeface="Lucida Console"/>
                <a:cs typeface="Lucida Console"/>
              </a:rPr>
              <a:t>= </a:t>
            </a:r>
            <a:r>
              <a:rPr lang="en-US" sz="1600" dirty="0">
                <a:solidFill>
                  <a:srgbClr val="0000FF"/>
                </a:solidFill>
                <a:latin typeface="Lucida Console"/>
                <a:cs typeface="Lucida Console"/>
              </a:rPr>
              <a:t>1</a:t>
            </a:r>
            <a:r>
              <a:rPr lang="en-US" sz="1600" dirty="0">
                <a:solidFill>
                  <a:srgbClr val="CC7832"/>
                </a:solidFill>
                <a:latin typeface="Lucida Console"/>
                <a:cs typeface="Lucida Console"/>
              </a:rPr>
              <a:t>; </a:t>
            </a:r>
            <a:r>
              <a:rPr lang="en-US" sz="1600" dirty="0">
                <a:latin typeface="Lucida Console"/>
                <a:cs typeface="Lucida Console"/>
              </a:rPr>
              <a:t>x &gt; </a:t>
            </a:r>
            <a:r>
              <a:rPr lang="en-US" sz="1600" dirty="0">
                <a:solidFill>
                  <a:srgbClr val="0000FF"/>
                </a:solidFill>
                <a:latin typeface="Lucida Console"/>
                <a:cs typeface="Lucida Console"/>
              </a:rPr>
              <a:t>1</a:t>
            </a:r>
            <a:r>
              <a:rPr lang="en-US" sz="1600" dirty="0">
                <a:solidFill>
                  <a:srgbClr val="CC7832"/>
                </a:solidFill>
                <a:latin typeface="Lucida Console"/>
                <a:cs typeface="Lucida Console"/>
              </a:rPr>
              <a:t>; </a:t>
            </a:r>
            <a:r>
              <a:rPr lang="en-US" sz="1600" dirty="0">
                <a:solidFill>
                  <a:srgbClr val="458383"/>
                </a:solidFill>
                <a:latin typeface="Lucida Console"/>
                <a:cs typeface="Lucida Console"/>
              </a:rPr>
              <a:t>f </a:t>
            </a:r>
            <a:r>
              <a:rPr lang="en-US" sz="1600" dirty="0">
                <a:latin typeface="Lucida Console"/>
                <a:cs typeface="Lucida Console"/>
              </a:rPr>
              <a:t>*= x</a:t>
            </a:r>
            <a:r>
              <a:rPr lang="en-US" sz="1600" dirty="0">
                <a:solidFill>
                  <a:srgbClr val="CC7832"/>
                </a:solidFill>
                <a:latin typeface="Lucida Console"/>
                <a:cs typeface="Lucida Console"/>
              </a:rPr>
              <a:t>, </a:t>
            </a:r>
            <a:r>
              <a:rPr lang="en-US" sz="1600" dirty="0">
                <a:latin typeface="Lucida Console"/>
                <a:cs typeface="Lucida Console"/>
              </a:rPr>
              <a:t>x--) </a:t>
            </a:r>
            <a:r>
              <a:rPr lang="en-US" sz="1600" i="1" dirty="0">
                <a:solidFill>
                  <a:srgbClr val="808080"/>
                </a:solidFill>
                <a:latin typeface="Lucida Console"/>
                <a:cs typeface="Lucida Console"/>
              </a:rPr>
              <a:t>/* empty */ </a:t>
            </a:r>
            <a:r>
              <a:rPr lang="en-US" sz="1600" dirty="0">
                <a:solidFill>
                  <a:srgbClr val="CC7832"/>
                </a:solidFill>
                <a:latin typeface="Lucida Console"/>
                <a:cs typeface="Lucida Console"/>
              </a:rPr>
              <a:t>;</a:t>
            </a:r>
            <a:br>
              <a:rPr lang="en-US" sz="1600" dirty="0">
                <a:solidFill>
                  <a:srgbClr val="CC7832"/>
                </a:solidFill>
                <a:latin typeface="Lucida Console"/>
                <a:cs typeface="Lucida Console"/>
              </a:rPr>
            </a:br>
            <a:r>
              <a:rPr lang="en-US" sz="1600" dirty="0">
                <a:solidFill>
                  <a:srgbClr val="CC7832"/>
                </a:solidFill>
                <a:latin typeface="Lucida Console"/>
                <a:cs typeface="Lucida Console"/>
              </a:rPr>
              <a:t>    </a:t>
            </a:r>
            <a:r>
              <a:rPr lang="en-US" sz="1600" b="1" dirty="0">
                <a:solidFill>
                  <a:srgbClr val="000080"/>
                </a:solidFill>
                <a:latin typeface="Lucida Console"/>
                <a:cs typeface="Lucida Console"/>
              </a:rPr>
              <a:t>return </a:t>
            </a:r>
            <a:r>
              <a:rPr lang="en-US" sz="1600" dirty="0">
                <a:solidFill>
                  <a:srgbClr val="458383"/>
                </a:solidFill>
                <a:latin typeface="Lucida Console"/>
                <a:cs typeface="Lucida Console"/>
              </a:rPr>
              <a:t>f</a:t>
            </a:r>
            <a:r>
              <a:rPr lang="en-US" sz="1600" dirty="0">
                <a:solidFill>
                  <a:srgbClr val="CC7832"/>
                </a:solidFill>
                <a:latin typeface="Lucida Console"/>
                <a:cs typeface="Lucida Console"/>
              </a:rPr>
              <a:t>;</a:t>
            </a:r>
            <a:br>
              <a:rPr lang="en-US" sz="1600" dirty="0">
                <a:solidFill>
                  <a:srgbClr val="CC7832"/>
                </a:solidFill>
                <a:latin typeface="Lucida Console"/>
                <a:cs typeface="Lucida Console"/>
              </a:rPr>
            </a:br>
            <a:r>
              <a:rPr lang="en-US" sz="1600" dirty="0">
                <a:latin typeface="Lucida Console"/>
                <a:cs typeface="Lucida Console"/>
              </a:rPr>
              <a:t>}</a:t>
            </a:r>
          </a:p>
        </p:txBody>
      </p:sp>
    </p:spTree>
    <p:extLst>
      <p:ext uri="{BB962C8B-B14F-4D97-AF65-F5344CB8AC3E}">
        <p14:creationId xmlns:p14="http://schemas.microsoft.com/office/powerpoint/2010/main" val="377815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try-catch-finally</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The try clause of this statement simply defines the block of code whose exceptions are to be </a:t>
            </a:r>
            <a:r>
              <a:rPr lang="en-US" dirty="0" smtClean="0"/>
              <a:t>handled</a:t>
            </a:r>
            <a:endParaRPr lang="en-US" dirty="0" smtClean="0"/>
          </a:p>
          <a:p>
            <a:pPr marL="342900" indent="-342900">
              <a:buFont typeface="Arial"/>
              <a:buChar char="•"/>
            </a:pPr>
            <a:r>
              <a:rPr lang="en-US" dirty="0"/>
              <a:t>The try block is followed by a catch clause, which is a block of statements that are invoked when an exception occurs anywhere within the try </a:t>
            </a:r>
            <a:r>
              <a:rPr lang="en-US" dirty="0" smtClean="0"/>
              <a:t>block</a:t>
            </a:r>
            <a:endParaRPr lang="en-US" dirty="0" smtClean="0"/>
          </a:p>
          <a:p>
            <a:pPr marL="342900" indent="-342900">
              <a:buFont typeface="Arial"/>
              <a:buChar char="•"/>
            </a:pPr>
            <a:r>
              <a:rPr lang="en-US" dirty="0"/>
              <a:t>The catch clause is followed by a finally block containing cleanup code that is guaranteed to be executed, regardless of what happens in the try </a:t>
            </a:r>
            <a:r>
              <a:rPr lang="en-US" dirty="0" smtClean="0"/>
              <a:t>block</a:t>
            </a:r>
            <a:endParaRPr lang="en-US" dirty="0" smtClean="0"/>
          </a:p>
          <a:p>
            <a:pPr marL="342900" indent="-342900">
              <a:buFont typeface="Arial"/>
              <a:buChar char="•"/>
            </a:pPr>
            <a:r>
              <a:rPr lang="en-US" dirty="0"/>
              <a:t>Both the catch and finally blocks are optional, but a try block must be accompanied by at least one of these </a:t>
            </a:r>
            <a:r>
              <a:rPr lang="en-US" dirty="0" smtClean="0"/>
              <a:t>blocks</a:t>
            </a:r>
            <a:endParaRPr lang="en-US" dirty="0" smtClean="0"/>
          </a:p>
        </p:txBody>
      </p:sp>
    </p:spTree>
    <p:extLst>
      <p:ext uri="{BB962C8B-B14F-4D97-AF65-F5344CB8AC3E}">
        <p14:creationId xmlns:p14="http://schemas.microsoft.com/office/powerpoint/2010/main" val="399044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try-catch-finally</a:t>
            </a:r>
          </a:p>
        </p:txBody>
      </p:sp>
      <p:sp>
        <p:nvSpPr>
          <p:cNvPr id="3" name="Text Placeholder 2"/>
          <p:cNvSpPr>
            <a:spLocks noGrp="1"/>
          </p:cNvSpPr>
          <p:nvPr>
            <p:ph type="body" sz="quarter" idx="12"/>
          </p:nvPr>
        </p:nvSpPr>
        <p:spPr/>
        <p:txBody>
          <a:bodyPr/>
          <a:lstStyle/>
          <a:p>
            <a:pPr marL="342900" indent="-342900">
              <a:buFont typeface="Arial"/>
              <a:buChar char="•"/>
            </a:pPr>
            <a:r>
              <a:rPr lang="en-US" dirty="0"/>
              <a:t>The try, catch, and finally blocks all begin and end with curly braces. These braces are a required part of the syntax and cannot be omitted, even if a clause contains only a single </a:t>
            </a:r>
            <a:r>
              <a:rPr lang="en-US" dirty="0" smtClean="0"/>
              <a:t>statement</a:t>
            </a:r>
            <a:endParaRPr lang="en-US" dirty="0"/>
          </a:p>
        </p:txBody>
      </p:sp>
      <p:sp>
        <p:nvSpPr>
          <p:cNvPr id="4" name="Rectangle 3"/>
          <p:cNvSpPr/>
          <p:nvPr/>
        </p:nvSpPr>
        <p:spPr>
          <a:xfrm>
            <a:off x="592729" y="2454278"/>
            <a:ext cx="8401061" cy="3046988"/>
          </a:xfrm>
          <a:prstGeom prst="rect">
            <a:avLst/>
          </a:prstGeom>
        </p:spPr>
        <p:txBody>
          <a:bodyPr wrap="square">
            <a:spAutoFit/>
          </a:bodyPr>
          <a:lstStyle/>
          <a:p>
            <a:r>
              <a:rPr lang="en-US" sz="1600" b="1" dirty="0">
                <a:solidFill>
                  <a:srgbClr val="000080"/>
                </a:solidFill>
                <a:latin typeface="Lucida Console"/>
                <a:cs typeface="Lucida Console"/>
              </a:rPr>
              <a:t>try </a:t>
            </a:r>
            <a:r>
              <a:rPr lang="en-US" sz="1600" dirty="0">
                <a:latin typeface="Lucida Console"/>
                <a:cs typeface="Lucida Console"/>
              </a:rPr>
              <a:t>{</a:t>
            </a:r>
            <a:br>
              <a:rPr lang="en-US" sz="1600" dirty="0">
                <a:latin typeface="Lucida Console"/>
                <a:cs typeface="Lucida Console"/>
              </a:rPr>
            </a:br>
            <a:r>
              <a:rPr lang="en-US" sz="1600" dirty="0">
                <a:latin typeface="Lucida Console"/>
                <a:cs typeface="Lucida Console"/>
              </a:rPr>
              <a:t>    </a:t>
            </a:r>
            <a:r>
              <a:rPr lang="en-US" sz="1600" i="1" dirty="0">
                <a:solidFill>
                  <a:srgbClr val="808080"/>
                </a:solidFill>
                <a:latin typeface="Lucida Console"/>
                <a:cs typeface="Lucida Console"/>
              </a:rPr>
              <a:t>// Ask the user to enter a number</a:t>
            </a:r>
            <a:br>
              <a:rPr lang="en-US" sz="1600" i="1" dirty="0">
                <a:solidFill>
                  <a:srgbClr val="808080"/>
                </a:solidFill>
                <a:latin typeface="Lucida Console"/>
                <a:cs typeface="Lucida Console"/>
              </a:rPr>
            </a:br>
            <a:r>
              <a:rPr lang="en-US" sz="1600" i="1" dirty="0">
                <a:solidFill>
                  <a:srgbClr val="808080"/>
                </a:solidFill>
                <a:latin typeface="Lucida Console"/>
                <a:cs typeface="Lucida Console"/>
              </a:rPr>
              <a:t>    </a:t>
            </a:r>
            <a:r>
              <a:rPr lang="en-US" sz="1600" b="1" dirty="0" err="1">
                <a:solidFill>
                  <a:srgbClr val="000080"/>
                </a:solidFill>
                <a:latin typeface="Lucida Console"/>
                <a:cs typeface="Lucida Console"/>
              </a:rPr>
              <a:t>var</a:t>
            </a:r>
            <a:r>
              <a:rPr lang="en-US" sz="1600" b="1" dirty="0">
                <a:solidFill>
                  <a:srgbClr val="000080"/>
                </a:solidFill>
                <a:latin typeface="Lucida Console"/>
                <a:cs typeface="Lucida Console"/>
              </a:rPr>
              <a:t> </a:t>
            </a:r>
            <a:r>
              <a:rPr lang="en-US" sz="1600" b="1" i="1" dirty="0">
                <a:solidFill>
                  <a:srgbClr val="660E7A"/>
                </a:solidFill>
                <a:latin typeface="Lucida Console"/>
                <a:cs typeface="Lucida Console"/>
              </a:rPr>
              <a:t>n </a:t>
            </a:r>
            <a:r>
              <a:rPr lang="en-US" sz="1600" dirty="0">
                <a:latin typeface="Lucida Console"/>
                <a:cs typeface="Lucida Console"/>
              </a:rPr>
              <a:t>= </a:t>
            </a:r>
            <a:r>
              <a:rPr lang="en-US" sz="1600" i="1" dirty="0">
                <a:latin typeface="Lucida Console"/>
                <a:cs typeface="Lucida Console"/>
              </a:rPr>
              <a:t>Number</a:t>
            </a:r>
            <a:r>
              <a:rPr lang="en-US" sz="1600" dirty="0">
                <a:latin typeface="Lucida Console"/>
                <a:cs typeface="Lucida Console"/>
              </a:rPr>
              <a:t>(</a:t>
            </a:r>
            <a:r>
              <a:rPr lang="en-US" sz="1600" dirty="0">
                <a:solidFill>
                  <a:srgbClr val="7A7A43"/>
                </a:solidFill>
                <a:latin typeface="Lucida Console"/>
                <a:cs typeface="Lucida Console"/>
              </a:rPr>
              <a:t>prompt</a:t>
            </a:r>
            <a:r>
              <a:rPr lang="en-US" sz="1600" dirty="0">
                <a:latin typeface="Lucida Console"/>
                <a:cs typeface="Lucida Console"/>
              </a:rPr>
              <a:t>(</a:t>
            </a:r>
            <a:r>
              <a:rPr lang="en-US" sz="1600" b="1" dirty="0">
                <a:solidFill>
                  <a:srgbClr val="008000"/>
                </a:solidFill>
                <a:latin typeface="Lucida Console"/>
                <a:cs typeface="Lucida Console"/>
              </a:rPr>
              <a:t>"Please enter a positive integer"</a:t>
            </a:r>
            <a:r>
              <a:rPr lang="en-US" sz="1600" dirty="0">
                <a:solidFill>
                  <a:srgbClr val="CC7832"/>
                </a:solidFill>
                <a:latin typeface="Lucida Console"/>
                <a:cs typeface="Lucida Console"/>
              </a:rPr>
              <a:t>, </a:t>
            </a:r>
            <a:r>
              <a:rPr lang="en-US" sz="1600" b="1" dirty="0">
                <a:solidFill>
                  <a:srgbClr val="008000"/>
                </a:solidFill>
                <a:latin typeface="Lucida Console"/>
                <a:cs typeface="Lucida Console"/>
              </a:rPr>
              <a:t>""</a:t>
            </a:r>
            <a:r>
              <a:rPr lang="en-US" sz="1600" dirty="0">
                <a:latin typeface="Lucida Console"/>
                <a:cs typeface="Lucida Console"/>
              </a:rPr>
              <a:t>))</a:t>
            </a:r>
            <a:r>
              <a:rPr lang="en-US" sz="1600" dirty="0">
                <a:solidFill>
                  <a:srgbClr val="CC7832"/>
                </a:solidFill>
                <a:latin typeface="Lucida Console"/>
                <a:cs typeface="Lucida Console"/>
              </a:rPr>
              <a:t>;</a:t>
            </a:r>
            <a:br>
              <a:rPr lang="en-US" sz="1600" dirty="0">
                <a:solidFill>
                  <a:srgbClr val="CC7832"/>
                </a:solidFill>
                <a:latin typeface="Lucida Console"/>
                <a:cs typeface="Lucida Console"/>
              </a:rPr>
            </a:br>
            <a:r>
              <a:rPr lang="en-US" sz="1600" dirty="0">
                <a:solidFill>
                  <a:srgbClr val="CC7832"/>
                </a:solidFill>
                <a:latin typeface="Lucida Console"/>
                <a:cs typeface="Lucida Console"/>
              </a:rPr>
              <a:t>    </a:t>
            </a:r>
            <a:r>
              <a:rPr lang="en-US" sz="1600" i="1" dirty="0">
                <a:solidFill>
                  <a:srgbClr val="808080"/>
                </a:solidFill>
                <a:latin typeface="Lucida Console"/>
                <a:cs typeface="Lucida Console"/>
              </a:rPr>
              <a:t>// Compute the factorial of the number, assuming the input is valid</a:t>
            </a:r>
            <a:br>
              <a:rPr lang="en-US" sz="1600" i="1" dirty="0">
                <a:solidFill>
                  <a:srgbClr val="808080"/>
                </a:solidFill>
                <a:latin typeface="Lucida Console"/>
                <a:cs typeface="Lucida Console"/>
              </a:rPr>
            </a:br>
            <a:r>
              <a:rPr lang="en-US" sz="1600" i="1" dirty="0">
                <a:solidFill>
                  <a:srgbClr val="808080"/>
                </a:solidFill>
                <a:latin typeface="Lucida Console"/>
                <a:cs typeface="Lucida Console"/>
              </a:rPr>
              <a:t>    </a:t>
            </a:r>
            <a:r>
              <a:rPr lang="en-US" sz="1600" b="1" dirty="0" err="1">
                <a:solidFill>
                  <a:srgbClr val="000080"/>
                </a:solidFill>
                <a:latin typeface="Lucida Console"/>
                <a:cs typeface="Lucida Console"/>
              </a:rPr>
              <a:t>var</a:t>
            </a:r>
            <a:r>
              <a:rPr lang="en-US" sz="1600" b="1" dirty="0">
                <a:solidFill>
                  <a:srgbClr val="000080"/>
                </a:solidFill>
                <a:latin typeface="Lucida Console"/>
                <a:cs typeface="Lucida Console"/>
              </a:rPr>
              <a:t> </a:t>
            </a:r>
            <a:r>
              <a:rPr lang="en-US" sz="1600" b="1" i="1" dirty="0">
                <a:solidFill>
                  <a:srgbClr val="660E7A"/>
                </a:solidFill>
                <a:latin typeface="Lucida Console"/>
                <a:cs typeface="Lucida Console"/>
              </a:rPr>
              <a:t>f </a:t>
            </a:r>
            <a:r>
              <a:rPr lang="en-US" sz="1600" dirty="0">
                <a:latin typeface="Lucida Console"/>
                <a:cs typeface="Lucida Console"/>
              </a:rPr>
              <a:t>= </a:t>
            </a:r>
            <a:r>
              <a:rPr lang="en-US" sz="1600" i="1" dirty="0">
                <a:latin typeface="Lucida Console"/>
                <a:cs typeface="Lucida Console"/>
              </a:rPr>
              <a:t>factorial</a:t>
            </a:r>
            <a:r>
              <a:rPr lang="en-US" sz="1600" dirty="0">
                <a:latin typeface="Lucida Console"/>
                <a:cs typeface="Lucida Console"/>
              </a:rPr>
              <a:t>(</a:t>
            </a:r>
            <a:r>
              <a:rPr lang="en-US" sz="1600" b="1" i="1" dirty="0">
                <a:solidFill>
                  <a:srgbClr val="660E7A"/>
                </a:solidFill>
                <a:latin typeface="Lucida Console"/>
                <a:cs typeface="Lucida Console"/>
              </a:rPr>
              <a:t>n</a:t>
            </a:r>
            <a:r>
              <a:rPr lang="en-US" sz="1600" dirty="0">
                <a:latin typeface="Lucida Console"/>
                <a:cs typeface="Lucida Console"/>
              </a:rPr>
              <a:t>)</a:t>
            </a:r>
            <a:r>
              <a:rPr lang="en-US" sz="1600" dirty="0">
                <a:solidFill>
                  <a:srgbClr val="CC7832"/>
                </a:solidFill>
                <a:latin typeface="Lucida Console"/>
                <a:cs typeface="Lucida Console"/>
              </a:rPr>
              <a:t>;</a:t>
            </a:r>
            <a:br>
              <a:rPr lang="en-US" sz="1600" dirty="0">
                <a:solidFill>
                  <a:srgbClr val="CC7832"/>
                </a:solidFill>
                <a:latin typeface="Lucida Console"/>
                <a:cs typeface="Lucida Console"/>
              </a:rPr>
            </a:br>
            <a:r>
              <a:rPr lang="en-US" sz="1600" dirty="0">
                <a:solidFill>
                  <a:srgbClr val="CC7832"/>
                </a:solidFill>
                <a:latin typeface="Lucida Console"/>
                <a:cs typeface="Lucida Console"/>
              </a:rPr>
              <a:t>    </a:t>
            </a:r>
            <a:r>
              <a:rPr lang="en-US" sz="1600" i="1" dirty="0">
                <a:solidFill>
                  <a:srgbClr val="808080"/>
                </a:solidFill>
                <a:latin typeface="Lucida Console"/>
                <a:cs typeface="Lucida Console"/>
              </a:rPr>
              <a:t>// Display the result</a:t>
            </a:r>
            <a:br>
              <a:rPr lang="en-US" sz="1600" i="1" dirty="0">
                <a:solidFill>
                  <a:srgbClr val="808080"/>
                </a:solidFill>
                <a:latin typeface="Lucida Console"/>
                <a:cs typeface="Lucida Console"/>
              </a:rPr>
            </a:br>
            <a:r>
              <a:rPr lang="en-US" sz="1600" i="1" dirty="0">
                <a:solidFill>
                  <a:srgbClr val="808080"/>
                </a:solidFill>
                <a:latin typeface="Lucida Console"/>
                <a:cs typeface="Lucida Console"/>
              </a:rPr>
              <a:t>    </a:t>
            </a:r>
            <a:r>
              <a:rPr lang="en-US" sz="1600" dirty="0">
                <a:solidFill>
                  <a:srgbClr val="7A7A43"/>
                </a:solidFill>
                <a:latin typeface="Lucida Console"/>
                <a:cs typeface="Lucida Console"/>
              </a:rPr>
              <a:t>alert</a:t>
            </a:r>
            <a:r>
              <a:rPr lang="en-US" sz="1600" dirty="0">
                <a:latin typeface="Lucida Console"/>
                <a:cs typeface="Lucida Console"/>
              </a:rPr>
              <a:t>(</a:t>
            </a:r>
            <a:r>
              <a:rPr lang="en-US" sz="1600" b="1" i="1" dirty="0">
                <a:solidFill>
                  <a:srgbClr val="660E7A"/>
                </a:solidFill>
                <a:latin typeface="Lucida Console"/>
                <a:cs typeface="Lucida Console"/>
              </a:rPr>
              <a:t>n </a:t>
            </a:r>
            <a:r>
              <a:rPr lang="en-US" sz="1600" dirty="0">
                <a:latin typeface="Lucida Console"/>
                <a:cs typeface="Lucida Console"/>
              </a:rPr>
              <a:t>+ </a:t>
            </a:r>
            <a:r>
              <a:rPr lang="en-US" sz="1600" b="1" dirty="0">
                <a:solidFill>
                  <a:srgbClr val="008000"/>
                </a:solidFill>
                <a:latin typeface="Lucida Console"/>
                <a:cs typeface="Lucida Console"/>
              </a:rPr>
              <a:t>"! = " </a:t>
            </a:r>
            <a:r>
              <a:rPr lang="en-US" sz="1600" dirty="0">
                <a:latin typeface="Lucida Console"/>
                <a:cs typeface="Lucida Console"/>
              </a:rPr>
              <a:t>+ </a:t>
            </a:r>
            <a:r>
              <a:rPr lang="en-US" sz="1600" b="1" i="1" dirty="0">
                <a:solidFill>
                  <a:srgbClr val="660E7A"/>
                </a:solidFill>
                <a:latin typeface="Lucida Console"/>
                <a:cs typeface="Lucida Console"/>
              </a:rPr>
              <a:t>f</a:t>
            </a:r>
            <a:r>
              <a:rPr lang="en-US" sz="1600" dirty="0">
                <a:latin typeface="Lucida Console"/>
                <a:cs typeface="Lucida Console"/>
              </a:rPr>
              <a:t>)</a:t>
            </a:r>
            <a:r>
              <a:rPr lang="en-US" sz="1600" dirty="0">
                <a:solidFill>
                  <a:srgbClr val="CC7832"/>
                </a:solidFill>
                <a:latin typeface="Lucida Console"/>
                <a:cs typeface="Lucida Console"/>
              </a:rPr>
              <a:t>;</a:t>
            </a:r>
            <a:br>
              <a:rPr lang="en-US" sz="1600" dirty="0">
                <a:solidFill>
                  <a:srgbClr val="CC7832"/>
                </a:solidFill>
                <a:latin typeface="Lucida Console"/>
                <a:cs typeface="Lucida Console"/>
              </a:rPr>
            </a:br>
            <a:r>
              <a:rPr lang="en-US" sz="1600" dirty="0">
                <a:latin typeface="Lucida Console"/>
                <a:cs typeface="Lucida Console"/>
              </a:rPr>
              <a:t>} </a:t>
            </a:r>
            <a:r>
              <a:rPr lang="en-US" sz="1600" b="1" dirty="0">
                <a:solidFill>
                  <a:srgbClr val="000080"/>
                </a:solidFill>
                <a:latin typeface="Lucida Console"/>
                <a:cs typeface="Lucida Console"/>
              </a:rPr>
              <a:t>catch </a:t>
            </a:r>
            <a:r>
              <a:rPr lang="en-US" sz="1600" dirty="0">
                <a:latin typeface="Lucida Console"/>
                <a:cs typeface="Lucida Console"/>
              </a:rPr>
              <a:t>(ex) {    </a:t>
            </a:r>
            <a:r>
              <a:rPr lang="en-US" sz="1600" i="1" dirty="0">
                <a:solidFill>
                  <a:srgbClr val="808080"/>
                </a:solidFill>
                <a:latin typeface="Lucida Console"/>
                <a:cs typeface="Lucida Console"/>
              </a:rPr>
              <a:t>// If the user's input was not valid, we end up here</a:t>
            </a:r>
            <a:br>
              <a:rPr lang="en-US" sz="1600" i="1" dirty="0">
                <a:solidFill>
                  <a:srgbClr val="808080"/>
                </a:solidFill>
                <a:latin typeface="Lucida Console"/>
                <a:cs typeface="Lucida Console"/>
              </a:rPr>
            </a:br>
            <a:r>
              <a:rPr lang="en-US" sz="1600" i="1" dirty="0">
                <a:solidFill>
                  <a:srgbClr val="808080"/>
                </a:solidFill>
                <a:latin typeface="Lucida Console"/>
                <a:cs typeface="Lucida Console"/>
              </a:rPr>
              <a:t>    </a:t>
            </a:r>
            <a:r>
              <a:rPr lang="en-US" sz="1600" dirty="0">
                <a:solidFill>
                  <a:srgbClr val="7A7A43"/>
                </a:solidFill>
                <a:latin typeface="Lucida Console"/>
                <a:cs typeface="Lucida Console"/>
              </a:rPr>
              <a:t>alert</a:t>
            </a:r>
            <a:r>
              <a:rPr lang="en-US" sz="1600" dirty="0">
                <a:latin typeface="Lucida Console"/>
                <a:cs typeface="Lucida Console"/>
              </a:rPr>
              <a:t>(ex)</a:t>
            </a:r>
            <a:r>
              <a:rPr lang="en-US" sz="1600" dirty="0">
                <a:solidFill>
                  <a:srgbClr val="CC7832"/>
                </a:solidFill>
                <a:latin typeface="Lucida Console"/>
                <a:cs typeface="Lucida Console"/>
              </a:rPr>
              <a:t>;  </a:t>
            </a:r>
            <a:r>
              <a:rPr lang="en-US" sz="1600" i="1" dirty="0">
                <a:solidFill>
                  <a:srgbClr val="808080"/>
                </a:solidFill>
                <a:latin typeface="Lucida Console"/>
                <a:cs typeface="Lucida Console"/>
              </a:rPr>
              <a:t>// Tell the user what the error is</a:t>
            </a:r>
            <a:br>
              <a:rPr lang="en-US" sz="1600" i="1" dirty="0">
                <a:solidFill>
                  <a:srgbClr val="808080"/>
                </a:solidFill>
                <a:latin typeface="Lucida Console"/>
                <a:cs typeface="Lucida Console"/>
              </a:rPr>
            </a:br>
            <a:r>
              <a:rPr lang="en-US" sz="1600" dirty="0">
                <a:latin typeface="Lucida Console"/>
                <a:cs typeface="Lucida Console"/>
              </a:rPr>
              <a:t>}</a:t>
            </a:r>
          </a:p>
        </p:txBody>
      </p:sp>
    </p:spTree>
    <p:extLst>
      <p:ext uri="{BB962C8B-B14F-4D97-AF65-F5344CB8AC3E}">
        <p14:creationId xmlns:p14="http://schemas.microsoft.com/office/powerpoint/2010/main" val="386965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a:t>try-catch-finally</a:t>
            </a:r>
          </a:p>
        </p:txBody>
      </p:sp>
      <p:sp>
        <p:nvSpPr>
          <p:cNvPr id="3" name="Text Placeholder 2"/>
          <p:cNvSpPr>
            <a:spLocks noGrp="1"/>
          </p:cNvSpPr>
          <p:nvPr>
            <p:ph type="body" sz="quarter" idx="12"/>
          </p:nvPr>
        </p:nvSpPr>
        <p:spPr/>
        <p:txBody>
          <a:bodyPr>
            <a:normAutofit fontScale="92500"/>
          </a:bodyPr>
          <a:lstStyle/>
          <a:p>
            <a:pPr marL="342900" indent="-342900">
              <a:buFont typeface="Arial"/>
              <a:buChar char="•"/>
            </a:pPr>
            <a:r>
              <a:rPr lang="en-US" dirty="0" smtClean="0"/>
              <a:t>The </a:t>
            </a:r>
            <a:r>
              <a:rPr lang="en-US" dirty="0"/>
              <a:t>catch keyword is followed by an identifier in parentheses. This identifier is like a function parameter. When an exception is caught, the value associated with the exception (an Error object, for example) is assigned to this </a:t>
            </a:r>
            <a:r>
              <a:rPr lang="en-US" dirty="0" smtClean="0"/>
              <a:t>parameter</a:t>
            </a:r>
            <a:endParaRPr lang="en-US" dirty="0" smtClean="0"/>
          </a:p>
          <a:p>
            <a:pPr marL="342900" indent="-342900">
              <a:buFont typeface="Arial"/>
              <a:buChar char="•"/>
            </a:pPr>
            <a:r>
              <a:rPr lang="en-US" dirty="0"/>
              <a:t>The finally clause is guaranteed to be executed if any portion of the try block is executed, regardless of how the code in the try block completes. It is generally used to clean up after the code in the try </a:t>
            </a:r>
            <a:r>
              <a:rPr lang="en-US" dirty="0" smtClean="0"/>
              <a:t>clause</a:t>
            </a:r>
            <a:endParaRPr lang="en-US" dirty="0" smtClean="0"/>
          </a:p>
          <a:p>
            <a:pPr marL="342900" indent="-342900">
              <a:buFont typeface="Arial"/>
              <a:buChar char="•"/>
            </a:pPr>
            <a:r>
              <a:rPr lang="en-US" dirty="0"/>
              <a:t>If an exception occurs in the try block and there is an associated catch block to handle the exception, the interpreter first executes the catch block and then the finally block. If there is no local catch block to handle the exception, the interpreter first executes the finally block and then jumps to the nearest containing catch </a:t>
            </a:r>
            <a:r>
              <a:rPr lang="en-US" dirty="0" smtClean="0"/>
              <a:t>clause</a:t>
            </a:r>
            <a:endParaRPr lang="en-US" dirty="0"/>
          </a:p>
        </p:txBody>
      </p:sp>
    </p:spTree>
    <p:extLst>
      <p:ext uri="{BB962C8B-B14F-4D97-AF65-F5344CB8AC3E}">
        <p14:creationId xmlns:p14="http://schemas.microsoft.com/office/powerpoint/2010/main" val="1763418682"/>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37383A5C-C4E3-4CA0-9820-12933A0EA401}"/>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1449</TotalTime>
  <Words>731</Words>
  <Application>Microsoft Macintosh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luxoft-corporate-ppt-template</vt:lpstr>
      <vt:lpstr>Luxoft: Computer / TV</vt:lpstr>
      <vt:lpstr>WEB-007 JavaScript</vt:lpstr>
      <vt:lpstr>WEB-007 JavaScript</vt:lpstr>
      <vt:lpstr>JavaScript introduction</vt:lpstr>
      <vt:lpstr>What are the exceptions</vt:lpstr>
      <vt:lpstr>throw</vt:lpstr>
      <vt:lpstr>throw</vt:lpstr>
      <vt:lpstr>try-catch-finally</vt:lpstr>
      <vt:lpstr>try-catch-finally</vt:lpstr>
      <vt:lpstr>try-catch-finally</vt:lpstr>
      <vt:lpstr>try-catch-finally</vt:lpstr>
      <vt:lpstr>Best practices for using exceptions</vt:lpstr>
      <vt:lpstr>JavaScript introduction</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144</cp:revision>
  <dcterms:created xsi:type="dcterms:W3CDTF">2014-06-05T10:48:46Z</dcterms:created>
  <dcterms:modified xsi:type="dcterms:W3CDTF">2015-05-13T22:54:53Z</dcterms:modified>
</cp:coreProperties>
</file>