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28"/>
  </p:handoutMasterIdLst>
  <p:sldIdLst>
    <p:sldId id="279" r:id="rId3"/>
    <p:sldId id="359" r:id="rId4"/>
    <p:sldId id="366" r:id="rId5"/>
    <p:sldId id="369" r:id="rId6"/>
    <p:sldId id="370" r:id="rId7"/>
    <p:sldId id="371" r:id="rId8"/>
    <p:sldId id="372" r:id="rId9"/>
    <p:sldId id="373"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9"/>
            <p14:sldId id="370"/>
            <p14:sldId id="371"/>
            <p14:sldId id="372"/>
            <p14:sldId id="373"/>
            <p14:sldId id="376"/>
            <p14:sldId id="377"/>
            <p14:sldId id="378"/>
            <p14:sldId id="379"/>
            <p14:sldId id="380"/>
            <p14:sldId id="381"/>
            <p14:sldId id="382"/>
            <p14:sldId id="383"/>
            <p14:sldId id="384"/>
            <p14:sldId id="385"/>
            <p14:sldId id="386"/>
            <p14:sldId id="387"/>
            <p14:sldId id="388"/>
            <p14:sldId id="389"/>
            <p14:sldId id="390"/>
            <p14:sldId id="391"/>
            <p14:sldId id="375"/>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75" autoAdjust="0"/>
    <p:restoredTop sz="94660" autoAdjust="0"/>
  </p:normalViewPr>
  <p:slideViewPr>
    <p:cSldViewPr snapToGrid="0" showGuides="1">
      <p:cViewPr>
        <p:scale>
          <a:sx n="93" d="100"/>
          <a:sy n="93" d="100"/>
        </p:scale>
        <p:origin x="-512" y="-7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Arguments object</a:t>
            </a:r>
          </a:p>
        </p:txBody>
      </p:sp>
      <p:sp>
        <p:nvSpPr>
          <p:cNvPr id="3" name="Text Placeholder 2"/>
          <p:cNvSpPr>
            <a:spLocks noGrp="1"/>
          </p:cNvSpPr>
          <p:nvPr>
            <p:ph type="body" sz="quarter" idx="12"/>
          </p:nvPr>
        </p:nvSpPr>
        <p:spPr/>
        <p:txBody>
          <a:bodyPr/>
          <a:lstStyle/>
          <a:p>
            <a:endParaRPr lang="en-US"/>
          </a:p>
        </p:txBody>
      </p:sp>
      <p:sp>
        <p:nvSpPr>
          <p:cNvPr id="4" name="Rectangle 1"/>
          <p:cNvSpPr>
            <a:spLocks noChangeArrowheads="1"/>
          </p:cNvSpPr>
          <p:nvPr/>
        </p:nvSpPr>
        <p:spPr bwMode="auto">
          <a:xfrm>
            <a:off x="300340" y="1247534"/>
            <a:ext cx="813235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Append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names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enumerable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omitted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getPropertyNames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optional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 ===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undefined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 =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undefined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property</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o)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a.push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property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invoked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getPropertyNames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getPropertyNames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append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03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Arguments object</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A </a:t>
            </a:r>
            <a:r>
              <a:rPr lang="en-US" dirty="0"/>
              <a:t>special </a:t>
            </a:r>
            <a:r>
              <a:rPr lang="en-US" dirty="0" smtClean="0"/>
              <a:t>Argument object </a:t>
            </a:r>
            <a:r>
              <a:rPr lang="en-US" dirty="0"/>
              <a:t>is available inside </a:t>
            </a:r>
            <a:r>
              <a:rPr lang="en-US" dirty="0" smtClean="0"/>
              <a:t>any </a:t>
            </a:r>
            <a:r>
              <a:rPr lang="en-US" dirty="0" smtClean="0"/>
              <a:t>functions</a:t>
            </a:r>
            <a:endParaRPr lang="en-US" dirty="0" smtClean="0"/>
          </a:p>
          <a:p>
            <a:pPr marL="342900" indent="-342900">
              <a:buFont typeface="Arial" panose="020B0604020202020204" pitchFamily="34" charset="0"/>
              <a:buChar char="•"/>
            </a:pPr>
            <a:r>
              <a:rPr lang="en-US" dirty="0" smtClean="0"/>
              <a:t>The </a:t>
            </a:r>
            <a:r>
              <a:rPr lang="en-US" dirty="0"/>
              <a:t>Arguments object </a:t>
            </a:r>
            <a:r>
              <a:rPr lang="en-US" dirty="0" smtClean="0"/>
              <a:t> allows </a:t>
            </a:r>
            <a:r>
              <a:rPr lang="en-US" dirty="0"/>
              <a:t>the argument values passed to the function to be retrieved by number, rather than by </a:t>
            </a:r>
            <a:r>
              <a:rPr lang="en-US" dirty="0" smtClean="0"/>
              <a:t>name</a:t>
            </a:r>
            <a:endParaRPr lang="en-US" dirty="0" smtClean="0"/>
          </a:p>
          <a:p>
            <a:pPr marL="342900" indent="-342900">
              <a:buFont typeface="Arial" panose="020B0604020202020204" pitchFamily="34" charset="0"/>
              <a:buChar char="•"/>
            </a:pPr>
            <a:r>
              <a:rPr lang="en-US" dirty="0"/>
              <a:t>T</a:t>
            </a:r>
            <a:r>
              <a:rPr lang="en-US" dirty="0" smtClean="0"/>
              <a:t>he </a:t>
            </a:r>
            <a:r>
              <a:rPr lang="en-US" dirty="0"/>
              <a:t>identifier </a:t>
            </a:r>
            <a:r>
              <a:rPr lang="en-US" dirty="0">
                <a:solidFill>
                  <a:schemeClr val="accent3"/>
                </a:solidFill>
              </a:rPr>
              <a:t>arguments</a:t>
            </a:r>
            <a:r>
              <a:rPr lang="en-US" dirty="0"/>
              <a:t> refers to the </a:t>
            </a:r>
            <a:r>
              <a:rPr lang="en-US" dirty="0" smtClean="0"/>
              <a:t>Arguments</a:t>
            </a:r>
            <a:endParaRPr lang="en-US" dirty="0" smtClean="0"/>
          </a:p>
          <a:p>
            <a:pPr marL="342900" indent="-342900">
              <a:buFont typeface="Arial" panose="020B0604020202020204" pitchFamily="34" charset="0"/>
              <a:buChar char="•"/>
            </a:pPr>
            <a:r>
              <a:rPr lang="en-US" dirty="0">
                <a:solidFill>
                  <a:schemeClr val="accent3"/>
                </a:solidFill>
              </a:rPr>
              <a:t>arguments</a:t>
            </a:r>
            <a:r>
              <a:rPr lang="en-US" dirty="0"/>
              <a:t> has a length property that specifies the number of elements it </a:t>
            </a:r>
            <a:r>
              <a:rPr lang="en-US" dirty="0" smtClean="0"/>
              <a:t>contains</a:t>
            </a:r>
            <a:endParaRPr lang="en-US" dirty="0"/>
          </a:p>
        </p:txBody>
      </p:sp>
      <p:sp>
        <p:nvSpPr>
          <p:cNvPr id="4" name="Rectangle 1"/>
          <p:cNvSpPr>
            <a:spLocks noChangeArrowheads="1"/>
          </p:cNvSpPr>
          <p:nvPr/>
        </p:nvSpPr>
        <p:spPr bwMode="auto">
          <a:xfrm>
            <a:off x="720625" y="4180335"/>
            <a:ext cx="770275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z)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First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verify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right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passed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arguments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throw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Error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f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called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with</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arguments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arguments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but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it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expects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3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arguments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actual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65867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Arguments object</a:t>
            </a:r>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solidFill>
                  <a:schemeClr val="accent3"/>
                </a:solidFill>
              </a:rPr>
              <a:t>arguments</a:t>
            </a:r>
            <a:r>
              <a:rPr lang="en-US" dirty="0"/>
              <a:t> is not really an array; it is an Arguments </a:t>
            </a:r>
            <a:r>
              <a:rPr lang="en-US" dirty="0" smtClean="0"/>
              <a:t>object</a:t>
            </a:r>
            <a:endParaRPr lang="en-US" dirty="0" smtClean="0"/>
          </a:p>
          <a:p>
            <a:pPr marL="342900" indent="-342900">
              <a:buFont typeface="Arial" panose="020B0604020202020204" pitchFamily="34" charset="0"/>
              <a:buChar char="•"/>
            </a:pPr>
            <a:r>
              <a:rPr lang="en-US" dirty="0"/>
              <a:t>In non-strict mode, when a function has named parameters, the array elements of the Arguments object are aliases for the parameters that hold the function </a:t>
            </a:r>
            <a:r>
              <a:rPr lang="en-US" dirty="0" smtClean="0"/>
              <a:t>arguments</a:t>
            </a:r>
            <a:endParaRPr lang="en-US" dirty="0" smtClean="0"/>
          </a:p>
          <a:p>
            <a:pPr marL="342900" indent="-342900">
              <a:buFont typeface="Arial" panose="020B0604020202020204" pitchFamily="34" charset="0"/>
              <a:buChar char="•"/>
            </a:pPr>
            <a:r>
              <a:rPr lang="en-US" dirty="0" smtClean="0"/>
              <a:t>The </a:t>
            </a:r>
            <a:r>
              <a:rPr lang="en-US" dirty="0"/>
              <a:t>Arguments object defines </a:t>
            </a:r>
            <a:r>
              <a:rPr lang="en-US" dirty="0" err="1">
                <a:solidFill>
                  <a:schemeClr val="accent3"/>
                </a:solidFill>
              </a:rPr>
              <a:t>callee</a:t>
            </a:r>
            <a:r>
              <a:rPr lang="en-US" dirty="0"/>
              <a:t> and </a:t>
            </a:r>
            <a:r>
              <a:rPr lang="en-US" dirty="0">
                <a:solidFill>
                  <a:schemeClr val="accent3"/>
                </a:solidFill>
              </a:rPr>
              <a:t>caller</a:t>
            </a:r>
            <a:r>
              <a:rPr lang="en-US" dirty="0"/>
              <a:t> </a:t>
            </a:r>
            <a:r>
              <a:rPr lang="en-US" dirty="0" smtClean="0"/>
              <a:t>properties</a:t>
            </a:r>
            <a:endParaRPr lang="en-US" dirty="0" smtClean="0"/>
          </a:p>
          <a:p>
            <a:pPr marL="342900" indent="-342900">
              <a:buFont typeface="Arial" panose="020B0604020202020204" pitchFamily="34" charset="0"/>
              <a:buChar char="•"/>
            </a:pPr>
            <a:r>
              <a:rPr lang="en-US" dirty="0"/>
              <a:t>In ECMAScript 5 strict mode, these properties are guaranteed to raise a </a:t>
            </a:r>
            <a:r>
              <a:rPr lang="en-US" dirty="0" err="1"/>
              <a:t>TypeError</a:t>
            </a:r>
            <a:r>
              <a:rPr lang="en-US" dirty="0"/>
              <a:t> if you try to read or write </a:t>
            </a:r>
            <a:r>
              <a:rPr lang="en-US" dirty="0" smtClean="0"/>
              <a:t>them</a:t>
            </a:r>
            <a:endParaRPr lang="en-US" dirty="0" smtClean="0"/>
          </a:p>
          <a:p>
            <a:pPr marL="342900" indent="-342900">
              <a:buFont typeface="Arial" panose="020B0604020202020204" pitchFamily="34" charset="0"/>
              <a:buChar char="•"/>
            </a:pPr>
            <a:r>
              <a:rPr lang="en-US" dirty="0"/>
              <a:t>Outside of strict mode, </a:t>
            </a:r>
            <a:r>
              <a:rPr lang="en-US" dirty="0" smtClean="0"/>
              <a:t>the </a:t>
            </a:r>
            <a:r>
              <a:rPr lang="en-US" dirty="0" err="1">
                <a:solidFill>
                  <a:schemeClr val="accent3"/>
                </a:solidFill>
              </a:rPr>
              <a:t>callee</a:t>
            </a:r>
            <a:r>
              <a:rPr lang="en-US" dirty="0">
                <a:solidFill>
                  <a:schemeClr val="accent3"/>
                </a:solidFill>
              </a:rPr>
              <a:t> </a:t>
            </a:r>
            <a:r>
              <a:rPr lang="en-US" dirty="0"/>
              <a:t>property refers to the currently running function. </a:t>
            </a:r>
            <a:r>
              <a:rPr lang="en-US" dirty="0">
                <a:solidFill>
                  <a:schemeClr val="accent3"/>
                </a:solidFill>
              </a:rPr>
              <a:t>caller</a:t>
            </a:r>
            <a:r>
              <a:rPr lang="en-US" dirty="0"/>
              <a:t> is a nonstandard but commonly implemented property that refers to the function that called this </a:t>
            </a:r>
            <a:r>
              <a:rPr lang="en-US" dirty="0" smtClean="0"/>
              <a:t>one</a:t>
            </a:r>
            <a:endParaRPr lang="en-US" dirty="0"/>
          </a:p>
        </p:txBody>
      </p:sp>
    </p:spTree>
    <p:extLst>
      <p:ext uri="{BB962C8B-B14F-4D97-AF65-F5344CB8AC3E}">
        <p14:creationId xmlns:p14="http://schemas.microsoft.com/office/powerpoint/2010/main" val="290549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Functions as data</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In </a:t>
            </a:r>
            <a:r>
              <a:rPr lang="en-US" dirty="0" smtClean="0"/>
              <a:t>JavaScript, </a:t>
            </a:r>
            <a:r>
              <a:rPr lang="en-US" dirty="0"/>
              <a:t>functions are not only syntax but also </a:t>
            </a:r>
            <a:r>
              <a:rPr lang="en-US" dirty="0" smtClean="0"/>
              <a:t>values</a:t>
            </a:r>
            <a:endParaRPr lang="en-US" dirty="0" smtClean="0"/>
          </a:p>
          <a:p>
            <a:pPr marL="342900" indent="-342900">
              <a:buFont typeface="Arial" panose="020B0604020202020204" pitchFamily="34" charset="0"/>
              <a:buChar char="•"/>
            </a:pPr>
            <a:r>
              <a:rPr lang="en-US" dirty="0" smtClean="0"/>
              <a:t>Function </a:t>
            </a:r>
            <a:r>
              <a:rPr lang="en-US" dirty="0"/>
              <a:t>can be assigned to variables, stored in the properties of objects or the elements of arrays, passed as arguments to </a:t>
            </a:r>
            <a:r>
              <a:rPr lang="en-US" dirty="0" smtClean="0"/>
              <a:t>functions</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452063" y="2901046"/>
            <a:ext cx="8024954"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s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s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refers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square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16</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16</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literal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y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16</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y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equals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256</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58176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A method is a function that is contained in the property of an object and called using this </a:t>
            </a:r>
            <a:r>
              <a:rPr lang="en-US" dirty="0" smtClean="0"/>
              <a:t>object</a:t>
            </a:r>
            <a:endParaRPr lang="en-US" dirty="0" smtClean="0"/>
          </a:p>
          <a:p>
            <a:pPr marL="342900" indent="-342900">
              <a:buFont typeface="Arial" panose="020B0604020202020204" pitchFamily="34" charset="0"/>
              <a:buChar char="•"/>
            </a:pPr>
            <a:r>
              <a:rPr lang="en-US" dirty="0"/>
              <a:t>The keyword </a:t>
            </a:r>
            <a:r>
              <a:rPr lang="en-US" dirty="0" smtClean="0">
                <a:solidFill>
                  <a:schemeClr val="accent3"/>
                </a:solidFill>
              </a:rPr>
              <a:t>this</a:t>
            </a:r>
            <a:r>
              <a:rPr lang="en-US" dirty="0" smtClean="0"/>
              <a:t> inside </a:t>
            </a:r>
            <a:r>
              <a:rPr lang="en-US" dirty="0"/>
              <a:t>the method </a:t>
            </a:r>
            <a:r>
              <a:rPr lang="en-US" dirty="0" smtClean="0"/>
              <a:t>points to the </a:t>
            </a:r>
            <a:r>
              <a:rPr lang="en-US" dirty="0"/>
              <a:t>object </a:t>
            </a:r>
            <a:r>
              <a:rPr lang="en-US" dirty="0" smtClean="0"/>
              <a:t> on which the </a:t>
            </a:r>
            <a:r>
              <a:rPr lang="en-US" dirty="0"/>
              <a:t>method was </a:t>
            </a:r>
            <a:r>
              <a:rPr lang="en-US" dirty="0" smtClean="0"/>
              <a:t>called</a:t>
            </a:r>
            <a:endParaRPr lang="en-US" dirty="0" smtClean="0"/>
          </a:p>
          <a:p>
            <a:pPr marL="342900" indent="-342900">
              <a:buFont typeface="Arial" panose="020B0604020202020204" pitchFamily="34" charset="0"/>
              <a:buChar char="•"/>
            </a:pPr>
            <a:r>
              <a:rPr lang="en-US" dirty="0" smtClean="0"/>
              <a:t>For global function </a:t>
            </a:r>
            <a:r>
              <a:rPr lang="en-US" dirty="0" smtClean="0">
                <a:solidFill>
                  <a:schemeClr val="accent3"/>
                </a:solidFill>
              </a:rPr>
              <a:t>this </a:t>
            </a:r>
            <a:r>
              <a:rPr lang="en-US" dirty="0" smtClean="0"/>
              <a:t>to global object (window</a:t>
            </a:r>
            <a:r>
              <a:rPr lang="en-US" dirty="0" smtClean="0"/>
              <a:t>)</a:t>
            </a:r>
            <a:endParaRPr lang="en-US" dirty="0">
              <a:solidFill>
                <a:schemeClr val="accent3"/>
              </a:solidFill>
            </a:endParaRPr>
          </a:p>
        </p:txBody>
      </p:sp>
      <p:sp>
        <p:nvSpPr>
          <p:cNvPr id="4" name="Rectangle 1"/>
          <p:cNvSpPr>
            <a:spLocks noChangeArrowheads="1"/>
          </p:cNvSpPr>
          <p:nvPr/>
        </p:nvSpPr>
        <p:spPr bwMode="auto">
          <a:xfrm>
            <a:off x="688369" y="3767152"/>
            <a:ext cx="5934638"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calculator</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operand1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operand2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compute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result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operand1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this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operand2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calculator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compute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calculator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result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49194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properties of Function </a:t>
            </a:r>
            <a:r>
              <a:rPr lang="en-US" dirty="0"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A function is an </a:t>
            </a:r>
            <a:r>
              <a:rPr lang="en-US" dirty="0" smtClean="0"/>
              <a:t>object</a:t>
            </a:r>
            <a:endParaRPr lang="en-US" dirty="0" smtClean="0"/>
          </a:p>
          <a:p>
            <a:pPr marL="342900" indent="-342900">
              <a:buFont typeface="Arial" panose="020B0604020202020204" pitchFamily="34" charset="0"/>
              <a:buChar char="•"/>
            </a:pPr>
            <a:r>
              <a:rPr lang="en-US" dirty="0" smtClean="0"/>
              <a:t>Every </a:t>
            </a:r>
            <a:r>
              <a:rPr lang="en-US" dirty="0"/>
              <a:t>function has a prototype property that refers to an object known as the prototype </a:t>
            </a:r>
            <a:r>
              <a:rPr lang="en-US" dirty="0" smtClean="0"/>
              <a:t>object</a:t>
            </a:r>
            <a:endParaRPr lang="en-US" dirty="0" smtClean="0"/>
          </a:p>
          <a:p>
            <a:pPr marL="342900" indent="-342900">
              <a:buFont typeface="Arial" panose="020B0604020202020204" pitchFamily="34" charset="0"/>
              <a:buChar char="•"/>
            </a:pPr>
            <a:r>
              <a:rPr lang="en-US" dirty="0"/>
              <a:t>Every function has a different prototype </a:t>
            </a:r>
            <a:r>
              <a:rPr lang="en-US" dirty="0" smtClean="0"/>
              <a:t>object</a:t>
            </a:r>
            <a:endParaRPr lang="en-US" dirty="0" smtClean="0"/>
          </a:p>
          <a:p>
            <a:pPr marL="342900" indent="-342900">
              <a:buFont typeface="Arial" panose="020B0604020202020204" pitchFamily="34" charset="0"/>
              <a:buChar char="•"/>
            </a:pPr>
            <a:r>
              <a:rPr lang="en-US" dirty="0"/>
              <a:t>When a function is used as a constructor, the newly created object inherits properties from the prototype </a:t>
            </a:r>
            <a:r>
              <a:rPr lang="en-US" dirty="0" smtClean="0"/>
              <a:t>object</a:t>
            </a:r>
            <a:endParaRPr lang="en-US" dirty="0" smtClean="0"/>
          </a:p>
          <a:p>
            <a:pPr marL="342900" indent="-342900">
              <a:buFont typeface="Arial" panose="020B0604020202020204" pitchFamily="34" charset="0"/>
              <a:buChar char="•"/>
            </a:pPr>
            <a:r>
              <a:rPr lang="en-US" dirty="0" smtClean="0"/>
              <a:t>The </a:t>
            </a:r>
            <a:r>
              <a:rPr lang="en-US" dirty="0"/>
              <a:t>length property of a function </a:t>
            </a:r>
            <a:r>
              <a:rPr lang="en-US" dirty="0" smtClean="0"/>
              <a:t>itself returns </a:t>
            </a:r>
            <a:r>
              <a:rPr lang="en-US" dirty="0"/>
              <a:t>the </a:t>
            </a:r>
            <a:r>
              <a:rPr lang="en-US" dirty="0" err="1"/>
              <a:t>arity</a:t>
            </a:r>
            <a:r>
              <a:rPr lang="en-US" dirty="0"/>
              <a:t> of the function—the number of parameters it declares in its parameter </a:t>
            </a:r>
            <a:r>
              <a:rPr lang="en-US" dirty="0" smtClean="0"/>
              <a:t>list</a:t>
            </a:r>
            <a:endParaRPr lang="en-US" dirty="0" smtClean="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8657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properties of Function object</a:t>
            </a:r>
          </a:p>
        </p:txBody>
      </p:sp>
      <p:sp>
        <p:nvSpPr>
          <p:cNvPr id="3" name="Text Placeholder 2"/>
          <p:cNvSpPr>
            <a:spLocks noGrp="1"/>
          </p:cNvSpPr>
          <p:nvPr>
            <p:ph type="body" sz="quarter" idx="12"/>
          </p:nvPr>
        </p:nvSpPr>
        <p:spPr/>
        <p:txBody>
          <a:bodyPr/>
          <a:lstStyle/>
          <a:p>
            <a:endParaRPr lang="en-US" dirty="0"/>
          </a:p>
        </p:txBody>
      </p:sp>
      <p:sp>
        <p:nvSpPr>
          <p:cNvPr id="4" name="Rectangle 1"/>
          <p:cNvSpPr>
            <a:spLocks noChangeArrowheads="1"/>
          </p:cNvSpPr>
          <p:nvPr/>
        </p:nvSpPr>
        <p:spPr bwMode="auto">
          <a:xfrm>
            <a:off x="344720" y="1231661"/>
            <a:ext cx="845455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arguments.callee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won't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work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check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args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actual</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args.</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actual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expected</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args.</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callee</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.length</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expected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actual</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expected</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differ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throw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Error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Expected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expected</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args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got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actual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z)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check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arguments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Check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actual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matches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expected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y + z</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normally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07610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properties of Function object</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Function can define your own property that will be "globally" for this </a:t>
            </a:r>
            <a:r>
              <a:rPr lang="en-US" dirty="0" smtClean="0"/>
              <a:t>function</a:t>
            </a:r>
            <a:endParaRPr lang="en-US" dirty="0" smtClean="0"/>
          </a:p>
          <a:p>
            <a:pPr marL="342900" indent="-342900">
              <a:buFont typeface="Arial" panose="020B0604020202020204" pitchFamily="34" charset="0"/>
              <a:buChar char="•"/>
            </a:pPr>
            <a:r>
              <a:rPr lang="en-US" dirty="0"/>
              <a:t>Function declarations are processed before code is executed, </a:t>
            </a:r>
            <a:r>
              <a:rPr lang="en-US" dirty="0" smtClean="0"/>
              <a:t>so </a:t>
            </a:r>
            <a:r>
              <a:rPr lang="en-US" dirty="0"/>
              <a:t>assignment </a:t>
            </a:r>
            <a:r>
              <a:rPr lang="en-US" dirty="0" smtClean="0"/>
              <a:t> can be done before </a:t>
            </a:r>
            <a:r>
              <a:rPr lang="en-US" dirty="0"/>
              <a:t>the function </a:t>
            </a:r>
            <a:r>
              <a:rPr lang="en-US" dirty="0" smtClean="0"/>
              <a:t>declaration</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78092" y="3111831"/>
            <a:ext cx="748794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initialize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variable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declarations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processed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before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really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assignment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before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declaration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uniqueInteger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counter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different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each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time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itself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keep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last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uniqueInteger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Increment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our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variable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uniqueInteger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21274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properties of Function object</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call() and apply() allow you to indirectly invoke </a:t>
            </a:r>
            <a:r>
              <a:rPr lang="en-US" dirty="0" smtClean="0"/>
              <a:t>a </a:t>
            </a:r>
            <a:r>
              <a:rPr lang="en-US" dirty="0"/>
              <a:t>function as if it were a method of some </a:t>
            </a:r>
            <a:r>
              <a:rPr lang="en-US" dirty="0" smtClean="0"/>
              <a:t>other </a:t>
            </a:r>
            <a:r>
              <a:rPr lang="en-US" dirty="0" smtClean="0"/>
              <a:t>object</a:t>
            </a:r>
            <a:endParaRPr lang="en-US" dirty="0" smtClean="0"/>
          </a:p>
          <a:p>
            <a:pPr marL="342900" indent="-342900">
              <a:buFont typeface="Arial" panose="020B0604020202020204" pitchFamily="34" charset="0"/>
              <a:buChar char="•"/>
            </a:pPr>
            <a:r>
              <a:rPr lang="en-US" dirty="0"/>
              <a:t>The first argument to both call() and apply() is the object on which the function is </a:t>
            </a:r>
            <a:r>
              <a:rPr lang="en-US" dirty="0" smtClean="0"/>
              <a:t>to </a:t>
            </a:r>
            <a:r>
              <a:rPr lang="en-US" dirty="0"/>
              <a:t>be </a:t>
            </a:r>
            <a:r>
              <a:rPr lang="en-US" dirty="0" smtClean="0"/>
              <a:t>invoked</a:t>
            </a:r>
            <a:endParaRPr lang="en-US" dirty="0" smtClean="0"/>
          </a:p>
          <a:p>
            <a:pPr marL="342900" indent="-342900">
              <a:buFont typeface="Arial" panose="020B0604020202020204" pitchFamily="34" charset="0"/>
              <a:buChar char="•"/>
            </a:pPr>
            <a:r>
              <a:rPr lang="en-US" dirty="0"/>
              <a:t>The apply() method is like the call() method, except that the arguments to be passed to the function are specified as an </a:t>
            </a:r>
            <a:r>
              <a:rPr lang="en-US" dirty="0" smtClean="0"/>
              <a:t>array</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729464" y="4138303"/>
            <a:ext cx="544732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call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en-US"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endParaRPr>
          </a:p>
          <a:p>
            <a:pPr lvl="0" fontAlgn="base">
              <a:spcBef>
                <a:spcPct val="0"/>
              </a:spcBef>
              <a:spcAft>
                <a:spcPct val="0"/>
              </a:spcAft>
            </a:pPr>
            <a:r>
              <a:rPr lang="en-US" sz="1400" i="1" dirty="0">
                <a:solidFill>
                  <a:srgbClr val="808080"/>
                </a:solidFill>
                <a:latin typeface="Lucida Console" panose="020B0609040504020204" pitchFamily="49" charset="0"/>
                <a:cs typeface="Courier New" pitchFamily="49" charset="0"/>
              </a:rPr>
              <a:t>// or</a:t>
            </a:r>
            <a:r>
              <a:rPr lang="en-US" sz="1400" i="1" dirty="0"/>
              <a:t/>
            </a:r>
            <a:br>
              <a:rPr lang="en-US" sz="1400" i="1" dirty="0"/>
            </a:br>
            <a:r>
              <a:rPr lang="ru-RU" altLang="ru-RU" sz="1400" i="1" dirty="0">
                <a:solidFill>
                  <a:srgbClr val="000000"/>
                </a:solidFill>
                <a:latin typeface="Lucida Console" panose="020B0609040504020204" pitchFamily="49" charset="0"/>
                <a:cs typeface="Courier New" pitchFamily="49" charset="0"/>
              </a:rPr>
              <a:t>f</a:t>
            </a:r>
            <a:r>
              <a:rPr lang="en-US" sz="1400" i="1" dirty="0" smtClean="0">
                <a:solidFill>
                  <a:srgbClr val="000000"/>
                </a:solidFill>
                <a:latin typeface="Lucida Console" panose="020B0609040504020204" pitchFamily="49" charset="0"/>
                <a:cs typeface="Courier New" pitchFamily="49" charset="0"/>
              </a:rPr>
              <a:t>.</a:t>
            </a:r>
            <a:r>
              <a:rPr lang="en-US" sz="1400" dirty="0" smtClean="0">
                <a:solidFill>
                  <a:srgbClr val="7A7A43"/>
                </a:solidFill>
                <a:latin typeface="Lucida Console" panose="020B0609040504020204" pitchFamily="49" charset="0"/>
                <a:cs typeface="Courier New" pitchFamily="49" charset="0"/>
              </a:rPr>
              <a:t>apply</a:t>
            </a:r>
            <a:r>
              <a:rPr lang="en-US" sz="1400" i="1" dirty="0" smtClean="0">
                <a:solidFill>
                  <a:srgbClr val="000000"/>
                </a:solidFill>
                <a:latin typeface="Lucida Console" panose="020B0609040504020204" pitchFamily="49" charset="0"/>
                <a:cs typeface="Courier New" pitchFamily="49" charset="0"/>
              </a:rPr>
              <a:t>(</a:t>
            </a:r>
            <a:r>
              <a:rPr lang="ru-RU" altLang="ru-RU" sz="1400" b="1" i="1" dirty="0">
                <a:solidFill>
                  <a:srgbClr val="660E7A"/>
                </a:solidFill>
                <a:latin typeface="Lucida Console" panose="020B0609040504020204" pitchFamily="49" charset="0"/>
                <a:cs typeface="Courier New" pitchFamily="49" charset="0"/>
              </a:rPr>
              <a:t>o</a:t>
            </a:r>
            <a:r>
              <a:rPr lang="en-US" sz="1400" i="1" dirty="0" smtClean="0">
                <a:solidFill>
                  <a:srgbClr val="000000"/>
                </a:solidFill>
                <a:latin typeface="Lucida Console" panose="020B0609040504020204" pitchFamily="49" charset="0"/>
                <a:cs typeface="Courier New" pitchFamily="49" charset="0"/>
              </a:rPr>
              <a:t>, </a:t>
            </a:r>
            <a:r>
              <a:rPr lang="en-US" sz="1400" dirty="0" smtClean="0">
                <a:solidFill>
                  <a:srgbClr val="000000"/>
                </a:solidFill>
                <a:latin typeface="Lucida Console" panose="020B0609040504020204" pitchFamily="49" charset="0"/>
                <a:cs typeface="Courier New" pitchFamily="49" charset="0"/>
              </a:rPr>
              <a:t>[</a:t>
            </a:r>
            <a:r>
              <a:rPr lang="ru-RU" altLang="ru-RU" sz="1400" dirty="0" smtClean="0">
                <a:solidFill>
                  <a:srgbClr val="0000FF"/>
                </a:solidFill>
                <a:latin typeface="Lucida Console" panose="020B0609040504020204" pitchFamily="49" charset="0"/>
                <a:cs typeface="Courier New" pitchFamily="49" charset="0"/>
              </a:rPr>
              <a:t>1</a:t>
            </a:r>
            <a:r>
              <a:rPr lang="ru-RU" altLang="ru-RU" sz="1400" dirty="0">
                <a:solidFill>
                  <a:srgbClr val="CC7832"/>
                </a:solidFill>
                <a:latin typeface="Lucida Console" panose="020B0609040504020204" pitchFamily="49" charset="0"/>
                <a:cs typeface="Courier New" pitchFamily="49" charset="0"/>
              </a:rPr>
              <a:t>, </a:t>
            </a:r>
            <a:r>
              <a:rPr lang="ru-RU" altLang="ru-RU" sz="1400" dirty="0" smtClean="0">
                <a:solidFill>
                  <a:srgbClr val="0000FF"/>
                </a:solidFill>
                <a:latin typeface="Lucida Console" panose="020B0609040504020204" pitchFamily="49" charset="0"/>
                <a:cs typeface="Courier New" pitchFamily="49" charset="0"/>
              </a:rPr>
              <a:t>2</a:t>
            </a:r>
            <a:r>
              <a:rPr lang="en-US" altLang="ru-RU" sz="1400" dirty="0" smtClean="0">
                <a:solidFill>
                  <a:srgbClr val="0000FF"/>
                </a:solidFill>
                <a:latin typeface="Lucida Console" panose="020B0609040504020204" pitchFamily="49" charset="0"/>
                <a:cs typeface="Courier New" pitchFamily="49" charset="0"/>
              </a:rPr>
              <a:t>]</a:t>
            </a:r>
            <a:r>
              <a:rPr lang="en-US" sz="1400" i="1" dirty="0" smtClean="0">
                <a:solidFill>
                  <a:srgbClr val="000000"/>
                </a:solidFill>
                <a:latin typeface="Lucida Console" panose="020B0609040504020204" pitchFamily="49" charset="0"/>
                <a:cs typeface="Courier New" pitchFamily="49" charset="0"/>
              </a:rPr>
              <a:t>);</a:t>
            </a:r>
            <a:r>
              <a:rPr lang="en-US" sz="1400" dirty="0"/>
              <a:t/>
            </a:r>
            <a:br>
              <a:rPr lang="en-US" sz="1400" dirty="0"/>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similar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following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lines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delete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m</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19278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object</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Every function’s </a:t>
            </a:r>
            <a:r>
              <a:rPr lang="en-US" dirty="0"/>
              <a:t>call creates a special </a:t>
            </a:r>
            <a:r>
              <a:rPr lang="en-US" dirty="0" smtClean="0"/>
              <a:t>object – the call </a:t>
            </a:r>
            <a:r>
              <a:rPr lang="en-US" dirty="0" smtClean="0"/>
              <a:t>object</a:t>
            </a:r>
            <a:endParaRPr lang="en-US" dirty="0" smtClean="0"/>
          </a:p>
          <a:p>
            <a:pPr marL="342900" indent="-342900">
              <a:buFont typeface="Arial" panose="020B0604020202020204" pitchFamily="34" charset="0"/>
              <a:buChar char="•"/>
            </a:pPr>
            <a:r>
              <a:rPr lang="en-US" dirty="0" smtClean="0"/>
              <a:t>The call object contains:</a:t>
            </a:r>
          </a:p>
          <a:p>
            <a:pPr marL="1028683" lvl="1" indent="-342900">
              <a:buFont typeface="Arial" panose="020B0604020202020204" pitchFamily="34" charset="0"/>
              <a:buChar char="•"/>
            </a:pPr>
            <a:r>
              <a:rPr lang="en-US" dirty="0" smtClean="0"/>
              <a:t>function’s </a:t>
            </a:r>
            <a:r>
              <a:rPr lang="en-US" dirty="0" smtClean="0"/>
              <a:t>parameters</a:t>
            </a:r>
            <a:endParaRPr lang="en-US" dirty="0" smtClean="0"/>
          </a:p>
          <a:p>
            <a:pPr marL="1028683" lvl="1" indent="-342900">
              <a:buFont typeface="Arial" panose="020B0604020202020204" pitchFamily="34" charset="0"/>
              <a:buChar char="•"/>
            </a:pPr>
            <a:r>
              <a:rPr lang="en-US" dirty="0" smtClean="0"/>
              <a:t>local variables</a:t>
            </a:r>
          </a:p>
          <a:p>
            <a:pPr marL="1028683" lvl="1" indent="-342900">
              <a:buFont typeface="Arial" panose="020B0604020202020204" pitchFamily="34" charset="0"/>
              <a:buChar char="•"/>
            </a:pPr>
            <a:r>
              <a:rPr lang="en-US" dirty="0" smtClean="0"/>
              <a:t>a reference to Arguments object</a:t>
            </a:r>
            <a:endParaRPr lang="en-US" dirty="0"/>
          </a:p>
          <a:p>
            <a:pPr marL="342900" indent="-342900">
              <a:buFont typeface="Arial" panose="020B0604020202020204" pitchFamily="34" charset="0"/>
              <a:buChar char="•"/>
            </a:pPr>
            <a:r>
              <a:rPr lang="en-US" dirty="0" smtClean="0"/>
              <a:t>Variables </a:t>
            </a:r>
            <a:r>
              <a:rPr lang="en-US" dirty="0"/>
              <a:t>declared within a function are visible throughout the function (including within nested functions) but do not exist outside of the </a:t>
            </a:r>
            <a:r>
              <a:rPr lang="en-US" dirty="0" smtClean="0"/>
              <a:t>function</a:t>
            </a:r>
            <a:endParaRPr lang="en-US" dirty="0"/>
          </a:p>
        </p:txBody>
      </p:sp>
    </p:spTree>
    <p:extLst>
      <p:ext uri="{BB962C8B-B14F-4D97-AF65-F5344CB8AC3E}">
        <p14:creationId xmlns:p14="http://schemas.microsoft.com/office/powerpoint/2010/main" val="137043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normAutofit/>
          </a:bodyPr>
          <a:lstStyle/>
          <a:p>
            <a:r>
              <a:rPr lang="en-US" dirty="0"/>
              <a:t>Functions</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scope and </a:t>
            </a:r>
            <a:r>
              <a:rPr lang="en-US" dirty="0" smtClean="0"/>
              <a:t>closures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JavaScript uses lexical scoping. This means that functions are executed using the variable scope that was in effect when they were defined, not the variable scope that is in effect when they are </a:t>
            </a:r>
            <a:r>
              <a:rPr lang="en-US" dirty="0" smtClean="0"/>
              <a:t>invoked</a:t>
            </a:r>
            <a:endParaRPr lang="en-US" dirty="0" smtClean="0"/>
          </a:p>
          <a:p>
            <a:pPr marL="342900" indent="-342900">
              <a:buFont typeface="Arial" panose="020B0604020202020204" pitchFamily="34" charset="0"/>
              <a:buChar char="•"/>
            </a:pPr>
            <a:r>
              <a:rPr lang="en-US" dirty="0"/>
              <a:t>A</a:t>
            </a:r>
            <a:r>
              <a:rPr lang="en-US" dirty="0" smtClean="0"/>
              <a:t> </a:t>
            </a:r>
            <a:r>
              <a:rPr lang="en-US" dirty="0"/>
              <a:t>JavaScript function object </a:t>
            </a:r>
            <a:r>
              <a:rPr lang="en-US" dirty="0" smtClean="0"/>
              <a:t>includes </a:t>
            </a:r>
            <a:r>
              <a:rPr lang="en-US" dirty="0"/>
              <a:t>not only the code of the function but also a reference to the current scope </a:t>
            </a:r>
            <a:r>
              <a:rPr lang="en-US" dirty="0" smtClean="0"/>
              <a:t>chain</a:t>
            </a:r>
            <a:endParaRPr lang="en-US" dirty="0" smtClean="0"/>
          </a:p>
          <a:p>
            <a:pPr marL="342900" indent="-342900">
              <a:buFont typeface="Arial" panose="020B0604020202020204" pitchFamily="34" charset="0"/>
              <a:buChar char="•"/>
            </a:pPr>
            <a:r>
              <a:rPr lang="en-US" dirty="0" smtClean="0"/>
              <a:t>The combination </a:t>
            </a:r>
            <a:r>
              <a:rPr lang="en-US" dirty="0"/>
              <a:t>of a function object and a scope (a set of variable bindings) in which the function’s variables are resolved is called a </a:t>
            </a:r>
            <a:r>
              <a:rPr lang="en-US" dirty="0" smtClean="0">
                <a:solidFill>
                  <a:schemeClr val="accent3"/>
                </a:solidFill>
              </a:rPr>
              <a:t>closure</a:t>
            </a:r>
            <a:endParaRPr lang="en-US" i="1" dirty="0" smtClean="0"/>
          </a:p>
          <a:p>
            <a:pPr marL="342900" indent="-342900">
              <a:buFont typeface="Arial" panose="020B0604020202020204" pitchFamily="34" charset="0"/>
              <a:buChar char="•"/>
            </a:pPr>
            <a:r>
              <a:rPr lang="en-US" dirty="0"/>
              <a:t>Technically, all JavaScript functions are closures: they are objects, and they have a scope chain associated with </a:t>
            </a:r>
            <a:r>
              <a:rPr lang="en-US" dirty="0" smtClean="0"/>
              <a:t>them</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1471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scope and </a:t>
            </a:r>
            <a:r>
              <a:rPr lang="en-US" dirty="0" smtClean="0"/>
              <a:t>closures</a:t>
            </a:r>
            <a:endParaRPr lang="en-US" dirty="0"/>
          </a:p>
        </p:txBody>
      </p:sp>
      <p:sp>
        <p:nvSpPr>
          <p:cNvPr id="3" name="Text Placeholder 2"/>
          <p:cNvSpPr>
            <a:spLocks noGrp="1"/>
          </p:cNvSpPr>
          <p:nvPr>
            <p:ph type="body" sz="quarter" idx="12"/>
          </p:nvPr>
        </p:nvSpPr>
        <p:spPr/>
        <p:txBody>
          <a:bodyPr/>
          <a:lstStyle/>
          <a:p>
            <a:r>
              <a:rPr lang="en-US" dirty="0" smtClean="0"/>
              <a:t>Example:</a:t>
            </a:r>
          </a:p>
          <a:p>
            <a:endParaRPr lang="en-US" dirty="0"/>
          </a:p>
          <a:p>
            <a:endParaRPr lang="en-US" dirty="0" smtClean="0"/>
          </a:p>
          <a:p>
            <a:endParaRPr lang="en-US" dirty="0"/>
          </a:p>
          <a:p>
            <a:r>
              <a:rPr lang="en-US" dirty="0" smtClean="0"/>
              <a:t>When function g() called, her scope chain contains 3 scope:</a:t>
            </a:r>
          </a:p>
          <a:p>
            <a:pPr marL="342900" indent="-342900">
              <a:buFont typeface="Arial" panose="020B0604020202020204" pitchFamily="34" charset="0"/>
              <a:buChar char="•"/>
            </a:pPr>
            <a:r>
              <a:rPr lang="en-US" dirty="0" smtClean="0"/>
              <a:t>global</a:t>
            </a:r>
          </a:p>
          <a:p>
            <a:pPr marL="342900" indent="-342900">
              <a:buFont typeface="Arial" panose="020B0604020202020204" pitchFamily="34" charset="0"/>
              <a:buChar char="•"/>
            </a:pPr>
            <a:r>
              <a:rPr lang="en-US" dirty="0" smtClean="0"/>
              <a:t>call object of function f()</a:t>
            </a:r>
          </a:p>
          <a:p>
            <a:pPr marL="342900" indent="-342900">
              <a:buFont typeface="Arial" panose="020B0604020202020204" pitchFamily="34" charset="0"/>
              <a:buChar char="•"/>
            </a:pPr>
            <a:r>
              <a:rPr lang="en-US" dirty="0" smtClean="0"/>
              <a:t>call </a:t>
            </a:r>
            <a:r>
              <a:rPr lang="en-US" dirty="0"/>
              <a:t>object of function </a:t>
            </a:r>
            <a:r>
              <a:rPr lang="en-US" dirty="0" smtClean="0"/>
              <a:t>g()</a:t>
            </a:r>
          </a:p>
          <a:p>
            <a:r>
              <a:rPr lang="en-US" dirty="0" smtClean="0"/>
              <a:t>Function g() had access to object f() and </a:t>
            </a:r>
            <a:r>
              <a:rPr lang="en-US" dirty="0" smtClean="0"/>
              <a:t>global</a:t>
            </a:r>
            <a:endParaRPr lang="en-US" dirty="0"/>
          </a:p>
          <a:p>
            <a:pPr marL="342900" indent="-342900">
              <a:buFont typeface="Arial" panose="020B0604020202020204" pitchFamily="34" charset="0"/>
              <a:buChar char="•"/>
            </a:pPr>
            <a:endParaRPr lang="en-US" dirty="0" smtClean="0"/>
          </a:p>
        </p:txBody>
      </p:sp>
      <p:sp>
        <p:nvSpPr>
          <p:cNvPr id="5" name="Rectangle 2"/>
          <p:cNvSpPr>
            <a:spLocks noChangeArrowheads="1"/>
          </p:cNvSpPr>
          <p:nvPr/>
        </p:nvSpPr>
        <p:spPr bwMode="auto">
          <a:xfrm>
            <a:off x="349321" y="1767350"/>
            <a:ext cx="609173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global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local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alert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alert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08675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scope and </a:t>
            </a:r>
            <a:r>
              <a:rPr lang="en-US" dirty="0" smtClean="0"/>
              <a:t>closures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When function f() finished then call objects f() and g() are </a:t>
            </a:r>
            <a:r>
              <a:rPr lang="en-US" dirty="0" smtClean="0"/>
              <a:t>destroyed</a:t>
            </a:r>
            <a:endParaRPr lang="en-US" dirty="0" smtClean="0"/>
          </a:p>
          <a:p>
            <a:pPr marL="342900" indent="-342900">
              <a:buFont typeface="Arial" panose="020B0604020202020204" pitchFamily="34" charset="0"/>
              <a:buChar char="•"/>
            </a:pPr>
            <a:r>
              <a:rPr lang="en-US" dirty="0" smtClean="0"/>
              <a:t>But when function f() returns reference to function g() then the behavior is changed. The call object f() does not destroyed</a:t>
            </a:r>
            <a:r>
              <a:rPr lang="en-US" dirty="0"/>
              <a:t>. When the function </a:t>
            </a:r>
            <a:r>
              <a:rPr lang="en-US" dirty="0" smtClean="0"/>
              <a:t>g() </a:t>
            </a:r>
            <a:r>
              <a:rPr lang="en-US" dirty="0"/>
              <a:t>will be called, it will have access </a:t>
            </a:r>
            <a:r>
              <a:rPr lang="en-US" dirty="0" smtClean="0"/>
              <a:t>to scope of function f(</a:t>
            </a:r>
            <a:r>
              <a:rPr lang="en-US" dirty="0" smtClean="0"/>
              <a:t>)</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91020" y="3071363"/>
            <a:ext cx="8561959"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counter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n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reset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n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c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counter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counter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two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counters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0</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count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independently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reset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count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share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because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c</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d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reset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62516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Constructor Function()</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F</a:t>
            </a:r>
            <a:r>
              <a:rPr lang="en-US" dirty="0" smtClean="0"/>
              <a:t>unctions </a:t>
            </a:r>
            <a:r>
              <a:rPr lang="en-US" dirty="0"/>
              <a:t>can </a:t>
            </a:r>
            <a:r>
              <a:rPr lang="en-US" dirty="0" smtClean="0"/>
              <a:t>be </a:t>
            </a:r>
            <a:r>
              <a:rPr lang="en-US" dirty="0"/>
              <a:t>defined with the Function() </a:t>
            </a:r>
            <a:r>
              <a:rPr lang="en-US" dirty="0" smtClean="0"/>
              <a:t>constructor</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The last argument is the text of the function body; it can contain arbitrary JavaScript statements, separated from each other by </a:t>
            </a:r>
            <a:r>
              <a:rPr lang="en-US" dirty="0" smtClean="0"/>
              <a:t>semicolons</a:t>
            </a:r>
            <a:endParaRPr lang="en-US" dirty="0" smtClean="0"/>
          </a:p>
          <a:p>
            <a:pPr marL="342900" indent="-342900">
              <a:buFont typeface="Arial" panose="020B0604020202020204" pitchFamily="34" charset="0"/>
              <a:buChar char="•"/>
            </a:pPr>
            <a:r>
              <a:rPr lang="en-US" dirty="0"/>
              <a:t>All other arguments to the constructor are strings that specify the parameters names for the </a:t>
            </a:r>
            <a:r>
              <a:rPr lang="en-US" dirty="0" smtClean="0"/>
              <a:t>function</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78094" y="1739439"/>
            <a:ext cx="518443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f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x*y;"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equivalent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definition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000000"/>
                </a:solidFill>
                <a:effectLst/>
                <a:latin typeface="Lucida Console" panose="020B0609040504020204" pitchFamily="49" charset="0"/>
                <a:cs typeface="Courier New" pitchFamily="49" charset="0"/>
              </a:rPr>
              <a:t>f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y)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x*y</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924848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Function()</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Function() constructor allows JavaScript functions to be dynamically created and compiled at </a:t>
            </a:r>
            <a:r>
              <a:rPr lang="en-US" dirty="0" smtClean="0"/>
              <a:t>runtime</a:t>
            </a:r>
            <a:endParaRPr lang="en-US" dirty="0" smtClean="0"/>
          </a:p>
          <a:p>
            <a:pPr marL="342900" indent="-342900">
              <a:buFont typeface="Arial" panose="020B0604020202020204" pitchFamily="34" charset="0"/>
              <a:buChar char="•"/>
            </a:pPr>
            <a:r>
              <a:rPr lang="en-US" dirty="0"/>
              <a:t>The Function() constructor parses the function body and creates a new function object each time it is </a:t>
            </a:r>
            <a:r>
              <a:rPr lang="en-US" dirty="0" smtClean="0"/>
              <a:t>called</a:t>
            </a:r>
            <a:endParaRPr lang="en-US" dirty="0" smtClean="0"/>
          </a:p>
          <a:p>
            <a:pPr marL="342900" indent="-342900">
              <a:buFont typeface="Arial" panose="020B0604020202020204" pitchFamily="34" charset="0"/>
              <a:buChar char="•"/>
            </a:pPr>
            <a:r>
              <a:rPr lang="en-US" dirty="0" smtClean="0"/>
              <a:t>The </a:t>
            </a:r>
            <a:r>
              <a:rPr lang="en-US" dirty="0"/>
              <a:t>Function() constructor is that the functions it creates do not use lexical scoping; instead, they are always compiled as if they were top-level </a:t>
            </a:r>
            <a:r>
              <a:rPr lang="en-US" dirty="0" smtClean="0"/>
              <a:t>functions</a:t>
            </a:r>
            <a:endParaRPr lang="en-US" dirty="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520395" y="4405119"/>
            <a:ext cx="862360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scope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global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constructFunction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scope</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local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scope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capture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scope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global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because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constructor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scope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constructFunction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global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1012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introduction</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Function </a:t>
            </a:r>
            <a:r>
              <a:rPr lang="en-US" dirty="0"/>
              <a:t>definition</a:t>
            </a:r>
          </a:p>
          <a:p>
            <a:pPr marL="342900" indent="-342900">
              <a:buFont typeface="Arial" panose="020B0604020202020204" pitchFamily="34" charset="0"/>
              <a:buChar char="•"/>
            </a:pPr>
            <a:r>
              <a:rPr lang="en-US" dirty="0"/>
              <a:t>Invoking </a:t>
            </a:r>
            <a:r>
              <a:rPr lang="en-US" dirty="0" smtClean="0"/>
              <a:t>Functions</a:t>
            </a:r>
          </a:p>
          <a:p>
            <a:pPr marL="342900" indent="-342900">
              <a:buFont typeface="Arial" panose="020B0604020202020204" pitchFamily="34" charset="0"/>
              <a:buChar char="•"/>
            </a:pPr>
            <a:r>
              <a:rPr lang="en-US" dirty="0" smtClean="0"/>
              <a:t>Function </a:t>
            </a:r>
            <a:r>
              <a:rPr lang="en-US" dirty="0"/>
              <a:t>arguments and Arguments object</a:t>
            </a:r>
          </a:p>
          <a:p>
            <a:pPr marL="342900" indent="-342900">
              <a:buFont typeface="Arial" panose="020B0604020202020204" pitchFamily="34" charset="0"/>
              <a:buChar char="•"/>
            </a:pPr>
            <a:r>
              <a:rPr lang="en-US" dirty="0" smtClean="0"/>
              <a:t>Functions </a:t>
            </a:r>
            <a:r>
              <a:rPr lang="en-US" dirty="0"/>
              <a:t>as data</a:t>
            </a:r>
          </a:p>
          <a:p>
            <a:pPr marL="342900" indent="-342900">
              <a:buFont typeface="Arial" panose="020B0604020202020204" pitchFamily="34" charset="0"/>
              <a:buChar char="•"/>
            </a:pPr>
            <a:r>
              <a:rPr lang="en-US" dirty="0" smtClean="0"/>
              <a:t>Functions </a:t>
            </a:r>
            <a:r>
              <a:rPr lang="en-US" dirty="0"/>
              <a:t>as methods</a:t>
            </a:r>
          </a:p>
          <a:p>
            <a:pPr marL="342900" indent="-342900">
              <a:buFont typeface="Arial" panose="020B0604020202020204" pitchFamily="34" charset="0"/>
              <a:buChar char="•"/>
            </a:pPr>
            <a:r>
              <a:rPr lang="en-US" dirty="0" smtClean="0"/>
              <a:t>Methods </a:t>
            </a:r>
            <a:r>
              <a:rPr lang="en-US" dirty="0"/>
              <a:t>and properties of Function object</a:t>
            </a:r>
          </a:p>
          <a:p>
            <a:pPr marL="342900" indent="-342900">
              <a:buFont typeface="Arial" panose="020B0604020202020204" pitchFamily="34" charset="0"/>
              <a:buChar char="•"/>
            </a:pPr>
            <a:r>
              <a:rPr lang="en-US" dirty="0" smtClean="0"/>
              <a:t>Call </a:t>
            </a:r>
            <a:r>
              <a:rPr lang="en-US" dirty="0"/>
              <a:t>object</a:t>
            </a:r>
          </a:p>
          <a:p>
            <a:pPr marL="342900" indent="-342900">
              <a:buFont typeface="Arial" panose="020B0604020202020204" pitchFamily="34" charset="0"/>
              <a:buChar char="•"/>
            </a:pPr>
            <a:r>
              <a:rPr lang="en-US" dirty="0" smtClean="0"/>
              <a:t>Visibility </a:t>
            </a:r>
            <a:r>
              <a:rPr lang="en-US" dirty="0"/>
              <a:t>scope and closures</a:t>
            </a:r>
          </a:p>
          <a:p>
            <a:pPr marL="342900" indent="-342900">
              <a:buFont typeface="Arial" panose="020B0604020202020204" pitchFamily="34" charset="0"/>
              <a:buChar char="•"/>
            </a:pPr>
            <a:r>
              <a:rPr lang="en-US" dirty="0" smtClean="0"/>
              <a:t>Constructor </a:t>
            </a:r>
            <a:r>
              <a:rPr lang="en-US" dirty="0"/>
              <a:t>Function()</a:t>
            </a:r>
          </a:p>
        </p:txBody>
      </p:sp>
    </p:spTree>
    <p:extLst>
      <p:ext uri="{BB962C8B-B14F-4D97-AF65-F5344CB8AC3E}">
        <p14:creationId xmlns:p14="http://schemas.microsoft.com/office/powerpoint/2010/main" val="26700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introduction</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Function </a:t>
            </a:r>
            <a:r>
              <a:rPr lang="en-US" dirty="0"/>
              <a:t>definition</a:t>
            </a:r>
          </a:p>
          <a:p>
            <a:pPr marL="342900" indent="-342900">
              <a:buFont typeface="Arial" panose="020B0604020202020204" pitchFamily="34" charset="0"/>
              <a:buChar char="•"/>
            </a:pPr>
            <a:r>
              <a:rPr lang="en-US" dirty="0"/>
              <a:t>Invoking </a:t>
            </a:r>
            <a:r>
              <a:rPr lang="en-US" dirty="0" smtClean="0"/>
              <a:t>Functions</a:t>
            </a:r>
          </a:p>
          <a:p>
            <a:pPr marL="342900" indent="-342900">
              <a:buFont typeface="Arial" panose="020B0604020202020204" pitchFamily="34" charset="0"/>
              <a:buChar char="•"/>
            </a:pPr>
            <a:r>
              <a:rPr lang="en-US" dirty="0" smtClean="0"/>
              <a:t>Function </a:t>
            </a:r>
            <a:r>
              <a:rPr lang="en-US" dirty="0"/>
              <a:t>arguments and Arguments object</a:t>
            </a:r>
          </a:p>
          <a:p>
            <a:pPr marL="342900" indent="-342900">
              <a:buFont typeface="Arial" panose="020B0604020202020204" pitchFamily="34" charset="0"/>
              <a:buChar char="•"/>
            </a:pPr>
            <a:r>
              <a:rPr lang="en-US" dirty="0" smtClean="0"/>
              <a:t>Functions </a:t>
            </a:r>
            <a:r>
              <a:rPr lang="en-US" dirty="0"/>
              <a:t>as data</a:t>
            </a:r>
          </a:p>
          <a:p>
            <a:pPr marL="342900" indent="-342900">
              <a:buFont typeface="Arial" panose="020B0604020202020204" pitchFamily="34" charset="0"/>
              <a:buChar char="•"/>
            </a:pPr>
            <a:r>
              <a:rPr lang="en-US" dirty="0" smtClean="0"/>
              <a:t>Functions </a:t>
            </a:r>
            <a:r>
              <a:rPr lang="en-US" dirty="0"/>
              <a:t>as methods</a:t>
            </a:r>
          </a:p>
          <a:p>
            <a:pPr marL="342900" indent="-342900">
              <a:buFont typeface="Arial" panose="020B0604020202020204" pitchFamily="34" charset="0"/>
              <a:buChar char="•"/>
            </a:pPr>
            <a:r>
              <a:rPr lang="en-US" dirty="0" smtClean="0"/>
              <a:t>Methods </a:t>
            </a:r>
            <a:r>
              <a:rPr lang="en-US" dirty="0"/>
              <a:t>and properties of Function object</a:t>
            </a:r>
          </a:p>
          <a:p>
            <a:pPr marL="342900" indent="-342900">
              <a:buFont typeface="Arial" panose="020B0604020202020204" pitchFamily="34" charset="0"/>
              <a:buChar char="•"/>
            </a:pPr>
            <a:r>
              <a:rPr lang="en-US" dirty="0" smtClean="0"/>
              <a:t>Call </a:t>
            </a:r>
            <a:r>
              <a:rPr lang="en-US" dirty="0"/>
              <a:t>object</a:t>
            </a:r>
          </a:p>
          <a:p>
            <a:pPr marL="342900" indent="-342900">
              <a:buFont typeface="Arial" panose="020B0604020202020204" pitchFamily="34" charset="0"/>
              <a:buChar char="•"/>
            </a:pPr>
            <a:r>
              <a:rPr lang="en-US" dirty="0" smtClean="0"/>
              <a:t>Visibility </a:t>
            </a:r>
            <a:r>
              <a:rPr lang="en-US" dirty="0"/>
              <a:t>scope and closures</a:t>
            </a:r>
          </a:p>
          <a:p>
            <a:pPr marL="342900" indent="-342900">
              <a:buFont typeface="Arial" panose="020B0604020202020204" pitchFamily="34" charset="0"/>
              <a:buChar char="•"/>
            </a:pPr>
            <a:r>
              <a:rPr lang="en-US" dirty="0" smtClean="0"/>
              <a:t>Constructor </a:t>
            </a:r>
            <a:r>
              <a:rPr lang="en-US" dirty="0"/>
              <a:t>Function()</a:t>
            </a:r>
          </a:p>
        </p:txBody>
      </p:sp>
    </p:spTree>
    <p:extLst>
      <p:ext uri="{BB962C8B-B14F-4D97-AF65-F5344CB8AC3E}">
        <p14:creationId xmlns:p14="http://schemas.microsoft.com/office/powerpoint/2010/main" val="42047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definition</a:t>
            </a:r>
            <a:endParaRPr lang="en-US" dirty="0"/>
          </a:p>
        </p:txBody>
      </p:sp>
      <p:sp>
        <p:nvSpPr>
          <p:cNvPr id="3" name="Text Placeholder 2"/>
          <p:cNvSpPr>
            <a:spLocks noGrp="1"/>
          </p:cNvSpPr>
          <p:nvPr>
            <p:ph type="body" sz="quarter" idx="12"/>
          </p:nvPr>
        </p:nvSpPr>
        <p:spPr/>
        <p:txBody>
          <a:bodyPr/>
          <a:lstStyle/>
          <a:p>
            <a:r>
              <a:rPr lang="en-US" dirty="0"/>
              <a:t>Functions are defined with the function keyword, which can be used in a function definition expression </a:t>
            </a:r>
            <a:r>
              <a:rPr lang="en-US" dirty="0" smtClean="0"/>
              <a:t>or </a:t>
            </a:r>
            <a:r>
              <a:rPr lang="en-US" dirty="0"/>
              <a:t>in a function declaration </a:t>
            </a:r>
            <a:r>
              <a:rPr lang="en-US" dirty="0" smtClean="0"/>
              <a:t>statement.</a:t>
            </a:r>
          </a:p>
          <a:p>
            <a:r>
              <a:rPr lang="en-US" dirty="0" smtClean="0"/>
              <a:t>Function </a:t>
            </a:r>
            <a:r>
              <a:rPr lang="en-US" dirty="0"/>
              <a:t>definitions begin with the keyword function followed by these components</a:t>
            </a:r>
            <a:r>
              <a:rPr lang="en-US" dirty="0" smtClean="0"/>
              <a:t>:</a:t>
            </a:r>
          </a:p>
          <a:p>
            <a:pPr marL="342900" indent="-342900">
              <a:buFont typeface="Arial" panose="020B0604020202020204" pitchFamily="34" charset="0"/>
              <a:buChar char="•"/>
            </a:pPr>
            <a:r>
              <a:rPr lang="en-US" dirty="0"/>
              <a:t>An identifier that names the </a:t>
            </a:r>
            <a:r>
              <a:rPr lang="en-US" dirty="0" smtClean="0"/>
              <a:t>function</a:t>
            </a:r>
            <a:endParaRPr lang="en-US" dirty="0" smtClean="0"/>
          </a:p>
          <a:p>
            <a:pPr marL="342900" indent="-342900">
              <a:buFont typeface="Arial" panose="020B0604020202020204" pitchFamily="34" charset="0"/>
              <a:buChar char="•"/>
            </a:pPr>
            <a:r>
              <a:rPr lang="en-US" dirty="0"/>
              <a:t>A pair of parentheses around a comma-separated list of zero or more </a:t>
            </a:r>
            <a:r>
              <a:rPr lang="en-US" dirty="0" smtClean="0"/>
              <a:t>identifiers</a:t>
            </a:r>
            <a:endParaRPr lang="en-US" dirty="0" smtClean="0"/>
          </a:p>
          <a:p>
            <a:pPr marL="342900" indent="-342900">
              <a:buFont typeface="Arial" panose="020B0604020202020204" pitchFamily="34" charset="0"/>
              <a:buChar char="•"/>
            </a:pPr>
            <a:r>
              <a:rPr lang="en-US" dirty="0"/>
              <a:t>A pair of curly braces with zero or more JavaScript statements </a:t>
            </a:r>
            <a:r>
              <a:rPr lang="en-US" dirty="0" smtClean="0"/>
              <a:t>inside</a:t>
            </a:r>
            <a:endParaRPr lang="en-US" dirty="0" smtClean="0"/>
          </a:p>
          <a:p>
            <a:endParaRPr lang="en-US" dirty="0"/>
          </a:p>
        </p:txBody>
      </p:sp>
      <p:sp>
        <p:nvSpPr>
          <p:cNvPr id="4" name="Rectangle 1"/>
          <p:cNvSpPr>
            <a:spLocks noChangeArrowheads="1"/>
          </p:cNvSpPr>
          <p:nvPr/>
        </p:nvSpPr>
        <p:spPr bwMode="auto">
          <a:xfrm>
            <a:off x="277403" y="5253320"/>
            <a:ext cx="448071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&gt;(&lt;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param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&lt;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&gt;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2407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 function may </a:t>
            </a:r>
            <a:r>
              <a:rPr lang="en-US" dirty="0"/>
              <a:t>contain a return </a:t>
            </a:r>
            <a:r>
              <a:rPr lang="en-US" dirty="0" smtClean="0"/>
              <a:t>statement</a:t>
            </a:r>
            <a:endParaRPr lang="en-US" dirty="0" smtClean="0"/>
          </a:p>
          <a:p>
            <a:pPr marL="342900" indent="-342900">
              <a:buFont typeface="Arial" panose="020B0604020202020204" pitchFamily="34" charset="0"/>
              <a:buChar char="•"/>
            </a:pPr>
            <a:r>
              <a:rPr lang="en-US" dirty="0"/>
              <a:t>The return statement causes the function to stop executing and to return the value of its expression (if any) to the </a:t>
            </a:r>
            <a:r>
              <a:rPr lang="en-US" dirty="0" smtClean="0"/>
              <a:t>caller</a:t>
            </a:r>
            <a:endParaRPr lang="en-US" dirty="0" smtClean="0"/>
          </a:p>
          <a:p>
            <a:pPr marL="342900" indent="-342900">
              <a:buFont typeface="Arial" panose="020B0604020202020204" pitchFamily="34" charset="0"/>
              <a:buChar char="•"/>
            </a:pPr>
            <a:r>
              <a:rPr lang="en-US" dirty="0"/>
              <a:t>If the return statement does not have an associated expression, it returns the undefined </a:t>
            </a:r>
            <a:r>
              <a:rPr lang="en-US" dirty="0" smtClean="0"/>
              <a:t>value</a:t>
            </a:r>
            <a:endParaRPr lang="en-US" dirty="0" smtClean="0"/>
          </a:p>
          <a:p>
            <a:pPr marL="342900" indent="-342900">
              <a:buFont typeface="Arial" panose="020B0604020202020204" pitchFamily="34" charset="0"/>
              <a:buChar char="•"/>
            </a:pPr>
            <a:r>
              <a:rPr lang="en-US" dirty="0"/>
              <a:t> If a function does not contain a return statement, it simply executes each statement in the function body and returns the undefined value to the </a:t>
            </a:r>
            <a:r>
              <a:rPr lang="en-US" dirty="0" smtClean="0"/>
              <a:t>caller</a:t>
            </a:r>
            <a:endParaRPr lang="en-US" dirty="0"/>
          </a:p>
        </p:txBody>
      </p:sp>
    </p:spTree>
    <p:extLst>
      <p:ext uri="{BB962C8B-B14F-4D97-AF65-F5344CB8AC3E}">
        <p14:creationId xmlns:p14="http://schemas.microsoft.com/office/powerpoint/2010/main" val="279586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4" name="Rectangle 1"/>
          <p:cNvSpPr>
            <a:spLocks noChangeArrowheads="1"/>
          </p:cNvSpPr>
          <p:nvPr/>
        </p:nvSpPr>
        <p:spPr bwMode="auto">
          <a:xfrm>
            <a:off x="344720" y="1120362"/>
            <a:ext cx="8454559"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ru-RU" altLang="ru-RU" sz="1400" i="1" dirty="0" smtClean="0">
                <a:solidFill>
                  <a:srgbClr val="808080"/>
                </a:solidFill>
                <a:latin typeface="Lucida Console" panose="020B0609040504020204" pitchFamily="49" charset="0"/>
                <a:cs typeface="Courier New" pitchFamily="49" charset="0"/>
              </a:rPr>
              <a:t>/</a:t>
            </a:r>
            <a:r>
              <a:rPr lang="en-US" altLang="ru-RU" sz="1400" i="1" dirty="0" smtClean="0">
                <a:solidFill>
                  <a:srgbClr val="808080"/>
                </a:solidFill>
                <a:latin typeface="Lucida Console" panose="020B0609040504020204" pitchFamily="49" charset="0"/>
                <a:cs typeface="Courier New" pitchFamily="49" charset="0"/>
              </a:rPr>
              <a:t>/ </a:t>
            </a:r>
            <a:r>
              <a:rPr lang="en-US" altLang="ru-RU" sz="1400" i="1" dirty="0">
                <a:solidFill>
                  <a:srgbClr val="808080"/>
                </a:solidFill>
                <a:latin typeface="Lucida Console" panose="020B0609040504020204" pitchFamily="49" charset="0"/>
                <a:cs typeface="Courier New" pitchFamily="49" charset="0"/>
              </a:rPr>
              <a:t>Print the name and value of each property of </a:t>
            </a:r>
            <a:r>
              <a:rPr lang="en-US" altLang="ru-RU" sz="1400" i="1" dirty="0" smtClean="0">
                <a:solidFill>
                  <a:srgbClr val="808080"/>
                </a:solidFill>
                <a:latin typeface="Lucida Console" panose="020B0609040504020204" pitchFamily="49" charset="0"/>
                <a:cs typeface="Courier New" pitchFamily="49" charset="0"/>
              </a:rPr>
              <a:t>o. Return undefined</a:t>
            </a:r>
            <a:r>
              <a:rPr lang="ru-RU" altLang="ru-RU" sz="1400" i="1" dirty="0" smtClean="0">
                <a:solidFill>
                  <a:srgbClr val="808080"/>
                </a:solidFill>
                <a:latin typeface="Lucida Console" panose="020B0609040504020204" pitchFamily="49" charset="0"/>
                <a:cs typeface="Courier New" pitchFamily="49" charset="0"/>
              </a:rPr>
              <a:t>.</a:t>
            </a:r>
            <a:endParaRPr kumimoji="0" lang="en-US"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printprops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(o)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o)</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p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o[</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Compute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distance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between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Cartesian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points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(x1,y1)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(x2,y2).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distance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y1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y2)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dx</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x2 - x1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dy</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y2 - y1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Math</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dx</a:t>
            </a:r>
            <a:r>
              <a:rPr kumimoji="0" lang="ru-RU" altLang="ru-RU" sz="1400" b="0" i="0" u="none" strike="noStrike" cap="none" normalizeH="0" baseline="0" dirty="0" smtClean="0">
                <a:ln>
                  <a:noFill/>
                </a:ln>
                <a:solidFill>
                  <a:srgbClr val="458383"/>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458383"/>
                </a:solidFill>
                <a:effectLst/>
                <a:latin typeface="Lucida Console" panose="020B0609040504020204" pitchFamily="49" charset="0"/>
                <a:cs typeface="Courier New" pitchFamily="49" charset="0"/>
              </a:rPr>
              <a:t>dy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recursive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itself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computes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factorials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Recall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product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positive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integers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less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factorial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&lt;=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factorial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4220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Text Placeholder 2"/>
          <p:cNvSpPr>
            <a:spLocks noGrp="1"/>
          </p:cNvSpPr>
          <p:nvPr>
            <p:ph type="body" sz="quarter" idx="12"/>
          </p:nvPr>
        </p:nvSpPr>
        <p:spPr/>
        <p:txBody>
          <a:bodyPr/>
          <a:lstStyle/>
          <a:p>
            <a:r>
              <a:rPr lang="en-US" dirty="0"/>
              <a:t>In JavaScript, functions may be nested within other functions</a:t>
            </a:r>
            <a:r>
              <a:rPr lang="en-US" dirty="0" smtClean="0"/>
              <a:t>.</a:t>
            </a:r>
          </a:p>
          <a:p>
            <a:endParaRPr lang="en-US" dirty="0"/>
          </a:p>
          <a:p>
            <a:endParaRPr lang="en-US" dirty="0" smtClean="0"/>
          </a:p>
          <a:p>
            <a:r>
              <a:rPr lang="en-US" dirty="0"/>
              <a:t>Function </a:t>
            </a:r>
            <a:r>
              <a:rPr lang="en-US" dirty="0" smtClean="0"/>
              <a:t>definition can </a:t>
            </a:r>
            <a:r>
              <a:rPr lang="en-US" dirty="0"/>
              <a:t>appear in global code, or within other functions, but they cannot appear inside of loops, conditionals, or try/catch/finally or with </a:t>
            </a:r>
            <a:r>
              <a:rPr lang="en-US" dirty="0" smtClean="0"/>
              <a:t>statements.</a:t>
            </a:r>
            <a:endParaRPr lang="en-US" dirty="0"/>
          </a:p>
        </p:txBody>
      </p:sp>
      <p:sp>
        <p:nvSpPr>
          <p:cNvPr id="4" name="Rectangle 1"/>
          <p:cNvSpPr>
            <a:spLocks noChangeArrowheads="1"/>
          </p:cNvSpPr>
          <p:nvPr/>
        </p:nvSpPr>
        <p:spPr bwMode="auto">
          <a:xfrm>
            <a:off x="277403" y="1734459"/>
            <a:ext cx="647271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hypotenuse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b)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x*x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Math</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 +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square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69702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Functions</a:t>
            </a:r>
          </a:p>
        </p:txBody>
      </p:sp>
      <p:sp>
        <p:nvSpPr>
          <p:cNvPr id="3" name="Text Placeholder 2"/>
          <p:cNvSpPr>
            <a:spLocks noGrp="1"/>
          </p:cNvSpPr>
          <p:nvPr>
            <p:ph type="body" sz="quarter" idx="12"/>
          </p:nvPr>
        </p:nvSpPr>
        <p:spPr/>
        <p:txBody>
          <a:bodyPr/>
          <a:lstStyle/>
          <a:p>
            <a:r>
              <a:rPr lang="en-US" dirty="0"/>
              <a:t>JavaScript functions can be invoked in four ways:</a:t>
            </a:r>
          </a:p>
          <a:p>
            <a:pPr marL="342900" indent="-342900">
              <a:buFont typeface="Arial" panose="020B0604020202020204" pitchFamily="34" charset="0"/>
              <a:buChar char="•"/>
            </a:pPr>
            <a:r>
              <a:rPr lang="en-US" dirty="0" smtClean="0"/>
              <a:t>as </a:t>
            </a:r>
            <a:r>
              <a:rPr lang="en-US" dirty="0" smtClean="0"/>
              <a:t>functions</a:t>
            </a:r>
            <a:endParaRPr lang="en-US" dirty="0" smtClean="0"/>
          </a:p>
          <a:p>
            <a:pPr marL="342900" indent="-342900">
              <a:buFont typeface="Arial" panose="020B0604020202020204" pitchFamily="34" charset="0"/>
              <a:buChar char="•"/>
            </a:pPr>
            <a:r>
              <a:rPr lang="en-US" dirty="0" smtClean="0"/>
              <a:t>as </a:t>
            </a:r>
            <a:r>
              <a:rPr lang="en-US" dirty="0" smtClean="0"/>
              <a:t>methods</a:t>
            </a:r>
            <a:endParaRPr lang="en-US" dirty="0" smtClean="0"/>
          </a:p>
          <a:p>
            <a:pPr marL="342900" indent="-342900">
              <a:buFont typeface="Arial" panose="020B0604020202020204" pitchFamily="34" charset="0"/>
              <a:buChar char="•"/>
            </a:pPr>
            <a:r>
              <a:rPr lang="en-US" dirty="0" smtClean="0"/>
              <a:t>as </a:t>
            </a:r>
            <a:r>
              <a:rPr lang="en-US" dirty="0" smtClean="0"/>
              <a:t>constructors</a:t>
            </a:r>
            <a:endParaRPr lang="en-US" dirty="0" smtClean="0"/>
          </a:p>
          <a:p>
            <a:pPr marL="342900" indent="-342900">
              <a:buFont typeface="Arial" panose="020B0604020202020204" pitchFamily="34" charset="0"/>
              <a:buChar char="•"/>
            </a:pPr>
            <a:r>
              <a:rPr lang="en-US" dirty="0" smtClean="0"/>
              <a:t>indirectly </a:t>
            </a:r>
            <a:r>
              <a:rPr lang="en-US" dirty="0"/>
              <a:t>through their call() and apply() </a:t>
            </a:r>
            <a:r>
              <a:rPr lang="en-US" dirty="0" smtClean="0"/>
              <a:t>methods</a:t>
            </a:r>
            <a:endParaRPr lang="en-US" dirty="0"/>
          </a:p>
        </p:txBody>
      </p:sp>
      <p:sp>
        <p:nvSpPr>
          <p:cNvPr id="4" name="Rectangle 1"/>
          <p:cNvSpPr>
            <a:spLocks noChangeArrowheads="1"/>
          </p:cNvSpPr>
          <p:nvPr/>
        </p:nvSpPr>
        <p:spPr bwMode="auto">
          <a:xfrm>
            <a:off x="380143" y="3874472"/>
            <a:ext cx="528685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invocation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printprops</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invocation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.m</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constructor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invocation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indirect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indirect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f</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call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19146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Arguments </a:t>
            </a:r>
            <a:r>
              <a:rPr lang="en-US" dirty="0" smtClean="0"/>
              <a:t>object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JavaScript function definitions do not specify an expected type for the function parameters, and function invocations do not do any type checking on the argument values you </a:t>
            </a:r>
            <a:r>
              <a:rPr lang="en-US" dirty="0" smtClean="0"/>
              <a:t>pass</a:t>
            </a:r>
            <a:endParaRPr lang="en-US" dirty="0" smtClean="0"/>
          </a:p>
          <a:p>
            <a:pPr marL="342900" indent="-342900">
              <a:buFont typeface="Arial" panose="020B0604020202020204" pitchFamily="34" charset="0"/>
              <a:buChar char="•"/>
            </a:pPr>
            <a:r>
              <a:rPr lang="en-US" dirty="0"/>
              <a:t>JavaScript function invocations do not even check the number of arguments being </a:t>
            </a:r>
            <a:r>
              <a:rPr lang="en-US" dirty="0" smtClean="0"/>
              <a:t>passed</a:t>
            </a:r>
            <a:endParaRPr lang="en-US" dirty="0" smtClean="0"/>
          </a:p>
          <a:p>
            <a:pPr marL="342900" indent="-342900">
              <a:buFont typeface="Arial" panose="020B0604020202020204" pitchFamily="34" charset="0"/>
              <a:buChar char="•"/>
            </a:pPr>
            <a:r>
              <a:rPr lang="en-US" dirty="0"/>
              <a:t>When a function is invoked with fewer arguments than declared parameters, the additional parameters are set to the undefined </a:t>
            </a:r>
            <a:r>
              <a:rPr lang="en-US" dirty="0" smtClean="0"/>
              <a:t>value</a:t>
            </a:r>
            <a:endParaRPr lang="en-US" dirty="0"/>
          </a:p>
        </p:txBody>
      </p:sp>
    </p:spTree>
    <p:extLst>
      <p:ext uri="{BB962C8B-B14F-4D97-AF65-F5344CB8AC3E}">
        <p14:creationId xmlns:p14="http://schemas.microsoft.com/office/powerpoint/2010/main" val="176568815"/>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5614</TotalTime>
  <Words>1111</Words>
  <Application>Microsoft Macintosh PowerPoint</Application>
  <PresentationFormat>On-screen Show (4:3)</PresentationFormat>
  <Paragraphs>137</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luxoft-corporate-ppt-template</vt:lpstr>
      <vt:lpstr>Luxoft: Computer / TV</vt:lpstr>
      <vt:lpstr>WEB-007 JavaScript</vt:lpstr>
      <vt:lpstr>WEB-007 JavaScript</vt:lpstr>
      <vt:lpstr>JavaScript introduction</vt:lpstr>
      <vt:lpstr>Function definition</vt:lpstr>
      <vt:lpstr>Function definition</vt:lpstr>
      <vt:lpstr>Function definition</vt:lpstr>
      <vt:lpstr>Function definition</vt:lpstr>
      <vt:lpstr>Invoking Functions</vt:lpstr>
      <vt:lpstr>Function arguments and Arguments object</vt:lpstr>
      <vt:lpstr>Function arguments and Arguments object</vt:lpstr>
      <vt:lpstr>Function arguments and Arguments object</vt:lpstr>
      <vt:lpstr>Function arguments and Arguments object</vt:lpstr>
      <vt:lpstr>Functions as data</vt:lpstr>
      <vt:lpstr>Functions as methods</vt:lpstr>
      <vt:lpstr>Methods and properties of Function object</vt:lpstr>
      <vt:lpstr>Methods and properties of Function object</vt:lpstr>
      <vt:lpstr>Methods and properties of Function object</vt:lpstr>
      <vt:lpstr>Methods and properties of Function object</vt:lpstr>
      <vt:lpstr>Call object</vt:lpstr>
      <vt:lpstr>Visibility scope and closures</vt:lpstr>
      <vt:lpstr>Visibility scope and closures</vt:lpstr>
      <vt:lpstr>Visibility scope and closures</vt:lpstr>
      <vt:lpstr>Constructor Function()</vt:lpstr>
      <vt:lpstr>Constructor Function()</vt:lpstr>
      <vt:lpstr>JavaScript introduction</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175</cp:revision>
  <dcterms:created xsi:type="dcterms:W3CDTF">2014-06-05T10:48:46Z</dcterms:created>
  <dcterms:modified xsi:type="dcterms:W3CDTF">2015-05-13T22:57:41Z</dcterms:modified>
</cp:coreProperties>
</file>