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handoutMasterIdLst>
    <p:handoutMasterId r:id="rId32"/>
  </p:handoutMasterIdLst>
  <p:sldIdLst>
    <p:sldId id="279" r:id="rId3"/>
    <p:sldId id="359" r:id="rId4"/>
    <p:sldId id="366" r:id="rId5"/>
    <p:sldId id="368" r:id="rId6"/>
    <p:sldId id="369" r:id="rId7"/>
    <p:sldId id="370" r:id="rId8"/>
    <p:sldId id="371" r:id="rId9"/>
    <p:sldId id="372" r:id="rId10"/>
    <p:sldId id="373" r:id="rId11"/>
    <p:sldId id="375" r:id="rId12"/>
    <p:sldId id="374" r:id="rId13"/>
    <p:sldId id="376" r:id="rId14"/>
    <p:sldId id="377" r:id="rId15"/>
    <p:sldId id="379" r:id="rId16"/>
    <p:sldId id="380" r:id="rId17"/>
    <p:sldId id="378" r:id="rId18"/>
    <p:sldId id="381" r:id="rId19"/>
    <p:sldId id="382" r:id="rId20"/>
    <p:sldId id="383" r:id="rId21"/>
    <p:sldId id="384" r:id="rId22"/>
    <p:sldId id="385" r:id="rId23"/>
    <p:sldId id="386" r:id="rId24"/>
    <p:sldId id="387" r:id="rId25"/>
    <p:sldId id="388" r:id="rId26"/>
    <p:sldId id="392" r:id="rId27"/>
    <p:sldId id="389" r:id="rId28"/>
    <p:sldId id="390" r:id="rId29"/>
    <p:sldId id="393" r:id="rId30"/>
    <p:sldId id="36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8"/>
            <p14:sldId id="369"/>
            <p14:sldId id="370"/>
            <p14:sldId id="371"/>
            <p14:sldId id="372"/>
            <p14:sldId id="373"/>
            <p14:sldId id="375"/>
            <p14:sldId id="374"/>
            <p14:sldId id="376"/>
            <p14:sldId id="377"/>
            <p14:sldId id="379"/>
            <p14:sldId id="380"/>
            <p14:sldId id="378"/>
            <p14:sldId id="381"/>
            <p14:sldId id="382"/>
            <p14:sldId id="383"/>
            <p14:sldId id="384"/>
            <p14:sldId id="385"/>
            <p14:sldId id="386"/>
            <p14:sldId id="387"/>
            <p14:sldId id="388"/>
            <p14:sldId id="392"/>
            <p14:sldId id="389"/>
            <p14:sldId id="390"/>
            <p14:sldId id="393"/>
            <p14:sldId id="367"/>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75" autoAdjust="0"/>
    <p:restoredTop sz="94660" autoAdjust="0"/>
  </p:normalViewPr>
  <p:slideViewPr>
    <p:cSldViewPr snapToGrid="0" showGuides="1">
      <p:cViewPr>
        <p:scale>
          <a:sx n="100" d="100"/>
          <a:sy n="100" d="100"/>
        </p:scale>
        <p:origin x="-312" y="-5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and properties inheritance</a:t>
            </a:r>
          </a:p>
        </p:txBody>
      </p:sp>
      <p:sp>
        <p:nvSpPr>
          <p:cNvPr id="3" name="Text Placeholder 2"/>
          <p:cNvSpPr>
            <a:spLocks noGrp="1"/>
          </p:cNvSpPr>
          <p:nvPr>
            <p:ph type="body" sz="quarter" idx="12"/>
          </p:nvPr>
        </p:nvSpPr>
        <p:spPr/>
        <p:txBody>
          <a:bodyPr/>
          <a:lstStyle/>
          <a:p>
            <a:pPr marL="342900" indent="-342900">
              <a:buFont typeface="Arial"/>
              <a:buChar char="•"/>
            </a:pPr>
            <a:r>
              <a:rPr lang="en-US" dirty="0" smtClean="0"/>
              <a:t>Suppose </a:t>
            </a:r>
            <a:r>
              <a:rPr lang="en-US" dirty="0"/>
              <a:t>you assign to the property x of the object </a:t>
            </a:r>
            <a:r>
              <a:rPr lang="en-US" dirty="0" smtClean="0"/>
              <a:t>o</a:t>
            </a:r>
          </a:p>
          <a:p>
            <a:pPr marL="1028683" lvl="1" indent="-342900">
              <a:buFont typeface="Arial"/>
              <a:buChar char="•"/>
            </a:pPr>
            <a:r>
              <a:rPr lang="en-US" dirty="0" smtClean="0"/>
              <a:t>If </a:t>
            </a:r>
            <a:r>
              <a:rPr lang="en-US" dirty="0"/>
              <a:t>o already has an own (</a:t>
            </a:r>
            <a:r>
              <a:rPr lang="en-US" dirty="0" err="1"/>
              <a:t>noninherited</a:t>
            </a:r>
            <a:r>
              <a:rPr lang="en-US" dirty="0"/>
              <a:t>) property named x, then the assignment simply changes the value of this existing </a:t>
            </a:r>
            <a:r>
              <a:rPr lang="en-US" dirty="0" smtClean="0"/>
              <a:t>property</a:t>
            </a:r>
          </a:p>
          <a:p>
            <a:pPr marL="1028683" lvl="1" indent="-342900">
              <a:buFont typeface="Arial"/>
              <a:buChar char="•"/>
            </a:pPr>
            <a:r>
              <a:rPr lang="en-US" dirty="0"/>
              <a:t>Otherwise, the assignment creates a new property named x on the object </a:t>
            </a:r>
            <a:r>
              <a:rPr lang="en-US" dirty="0" smtClean="0"/>
              <a:t>o</a:t>
            </a:r>
          </a:p>
          <a:p>
            <a:pPr marL="1028683" lvl="1" indent="-342900">
              <a:buFont typeface="Arial"/>
              <a:buChar char="•"/>
            </a:pPr>
            <a:endParaRPr lang="en-US" dirty="0"/>
          </a:p>
        </p:txBody>
      </p:sp>
    </p:spTree>
    <p:extLst>
      <p:ext uri="{BB962C8B-B14F-4D97-AF65-F5344CB8AC3E}">
        <p14:creationId xmlns:p14="http://schemas.microsoft.com/office/powerpoint/2010/main" val="194225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emulation on </a:t>
            </a:r>
            <a:r>
              <a:rPr lang="en-US" dirty="0" smtClean="0"/>
              <a:t>JavaScript</a:t>
            </a:r>
            <a:endParaRPr lang="en-US" dirty="0"/>
          </a:p>
        </p:txBody>
      </p:sp>
      <p:sp>
        <p:nvSpPr>
          <p:cNvPr id="3" name="Text Placeholder 2"/>
          <p:cNvSpPr>
            <a:spLocks noGrp="1"/>
          </p:cNvSpPr>
          <p:nvPr>
            <p:ph type="body" sz="quarter" idx="12"/>
          </p:nvPr>
        </p:nvSpPr>
        <p:spPr>
          <a:ln>
            <a:solidFill>
              <a:schemeClr val="bg1"/>
            </a:solidFill>
          </a:ln>
        </p:spPr>
        <p:txBody>
          <a:bodyPr>
            <a:normAutofit/>
          </a:bodyPr>
          <a:lstStyle/>
          <a:p>
            <a:pPr marL="342900" indent="-342900">
              <a:buFont typeface="Arial"/>
              <a:buChar char="•"/>
            </a:pPr>
            <a:r>
              <a:rPr lang="en-US" dirty="0"/>
              <a:t>In both JavaScript and class-based object-oriented languages, there may be multiple objects of the same </a:t>
            </a:r>
            <a:r>
              <a:rPr lang="en-US" dirty="0" smtClean="0"/>
              <a:t>class</a:t>
            </a:r>
          </a:p>
          <a:p>
            <a:pPr marL="342900" indent="-342900">
              <a:buFont typeface="Arial"/>
              <a:buChar char="•"/>
            </a:pPr>
            <a:r>
              <a:rPr lang="en-US" dirty="0"/>
              <a:t>We often say that an object is an instance of its </a:t>
            </a:r>
            <a:r>
              <a:rPr lang="en-US" dirty="0" smtClean="0"/>
              <a:t>class</a:t>
            </a:r>
          </a:p>
          <a:p>
            <a:pPr marL="342900" indent="-342900">
              <a:buFont typeface="Arial"/>
              <a:buChar char="•"/>
            </a:pPr>
            <a:r>
              <a:rPr lang="en-US" dirty="0"/>
              <a:t>T</a:t>
            </a:r>
            <a:r>
              <a:rPr lang="en-US" dirty="0" smtClean="0"/>
              <a:t>he </a:t>
            </a:r>
            <a:r>
              <a:rPr lang="en-US" dirty="0"/>
              <a:t>constructor function </a:t>
            </a:r>
            <a:r>
              <a:rPr lang="en-US" dirty="0" smtClean="0"/>
              <a:t>defines </a:t>
            </a:r>
            <a:r>
              <a:rPr lang="en-US" dirty="0"/>
              <a:t>a name for a JavaScript </a:t>
            </a:r>
            <a:r>
              <a:rPr lang="en-US" dirty="0" smtClean="0"/>
              <a:t>class</a:t>
            </a:r>
          </a:p>
          <a:p>
            <a:pPr marL="342900" indent="-342900">
              <a:buFont typeface="Arial"/>
              <a:buChar char="•"/>
            </a:pPr>
            <a:r>
              <a:rPr lang="en-US" dirty="0"/>
              <a:t>Properties you add to this constructor object serve as class fields and class </a:t>
            </a:r>
            <a:r>
              <a:rPr lang="en-US" dirty="0" smtClean="0"/>
              <a:t>methods</a:t>
            </a:r>
          </a:p>
          <a:p>
            <a:pPr marL="342900" indent="-342900">
              <a:buFont typeface="Arial"/>
              <a:buChar char="•"/>
            </a:pPr>
            <a:r>
              <a:rPr lang="en-US" dirty="0"/>
              <a:t>Each instance of a class is an object in its own right, and properties defined directly on an instance are not shared by any other </a:t>
            </a:r>
            <a:r>
              <a:rPr lang="en-US" dirty="0" smtClean="0"/>
              <a:t>instances</a:t>
            </a:r>
          </a:p>
          <a:p>
            <a:pPr marL="342900" indent="-342900">
              <a:buFont typeface="Arial"/>
              <a:buChar char="•"/>
            </a:pPr>
            <a:r>
              <a:rPr lang="en-US" dirty="0" smtClean="0"/>
              <a:t>JavaScript instance </a:t>
            </a:r>
            <a:r>
              <a:rPr lang="en-US" dirty="0"/>
              <a:t>methods must use the </a:t>
            </a:r>
            <a:r>
              <a:rPr lang="en-US" dirty="0">
                <a:solidFill>
                  <a:schemeClr val="accent3"/>
                </a:solidFill>
              </a:rPr>
              <a:t>this</a:t>
            </a:r>
            <a:r>
              <a:rPr lang="en-US" dirty="0"/>
              <a:t> keyword to access the instance </a:t>
            </a:r>
            <a:r>
              <a:rPr lang="en-US" dirty="0" smtClean="0"/>
              <a:t>fields</a:t>
            </a:r>
            <a:endParaRPr lang="en-US" dirty="0"/>
          </a:p>
        </p:txBody>
      </p:sp>
    </p:spTree>
    <p:extLst>
      <p:ext uri="{BB962C8B-B14F-4D97-AF65-F5344CB8AC3E}">
        <p14:creationId xmlns:p14="http://schemas.microsoft.com/office/powerpoint/2010/main" val="296269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emulation on JavaScript</a:t>
            </a:r>
          </a:p>
        </p:txBody>
      </p:sp>
      <p:sp>
        <p:nvSpPr>
          <p:cNvPr id="10" name="Rectangle 9"/>
          <p:cNvSpPr/>
          <p:nvPr/>
        </p:nvSpPr>
        <p:spPr>
          <a:xfrm>
            <a:off x="317500" y="1195844"/>
            <a:ext cx="8572500" cy="2677656"/>
          </a:xfrm>
          <a:prstGeom prst="rect">
            <a:avLst/>
          </a:prstGeom>
        </p:spPr>
        <p:txBody>
          <a:bodyPr wrap="square">
            <a:spAutoFit/>
          </a:bodyPr>
          <a:lstStyle/>
          <a:p>
            <a:r>
              <a:rPr lang="en-US" sz="1400" i="1" dirty="0">
                <a:solidFill>
                  <a:srgbClr val="808080"/>
                </a:solidFill>
                <a:latin typeface="Lucida Console"/>
                <a:cs typeface="Lucida Console"/>
              </a:rPr>
              <a:t>/*  * This constructor function defines the instance fields r and </a:t>
            </a:r>
            <a:r>
              <a:rPr lang="en-US" sz="1400" i="1" dirty="0" err="1">
                <a:solidFill>
                  <a:srgbClr val="808080"/>
                </a:solidFill>
                <a:latin typeface="Lucida Console"/>
                <a:cs typeface="Lucida Console"/>
              </a:rPr>
              <a:t>i</a:t>
            </a:r>
            <a:r>
              <a:rPr lang="en-US" sz="1400" i="1" dirty="0">
                <a:solidFill>
                  <a:srgbClr val="808080"/>
                </a:solidFill>
                <a:latin typeface="Lucida Console"/>
                <a:cs typeface="Lucida Console"/>
              </a:rPr>
              <a:t> on every  * instance it creates.  These fields hold the real and imaginary parts of  * the complex number: they are the state of the object.  */ </a:t>
            </a:r>
            <a:r>
              <a:rPr lang="en-US" sz="1400" b="1" dirty="0">
                <a:solidFill>
                  <a:srgbClr val="000080"/>
                </a:solidFill>
                <a:latin typeface="Lucida Console"/>
                <a:cs typeface="Lucida Console"/>
              </a:rPr>
              <a:t>function </a:t>
            </a:r>
            <a:r>
              <a:rPr lang="en-US" sz="1400" i="1" dirty="0">
                <a:solidFill>
                  <a:prstClr val="black"/>
                </a:solidFill>
                <a:latin typeface="Lucida Console"/>
                <a:cs typeface="Lucida Console"/>
              </a:rPr>
              <a:t>Complex</a:t>
            </a:r>
            <a:r>
              <a:rPr lang="en-US" sz="1400" dirty="0">
                <a:solidFill>
                  <a:prstClr val="black"/>
                </a:solidFill>
                <a:latin typeface="Lucida Console"/>
                <a:cs typeface="Lucida Console"/>
              </a:rPr>
              <a:t>(real</a:t>
            </a:r>
            <a:r>
              <a:rPr lang="en-US" sz="1400" dirty="0">
                <a:solidFill>
                  <a:srgbClr val="CC7832"/>
                </a:solidFill>
                <a:latin typeface="Lucida Console"/>
                <a:cs typeface="Lucida Console"/>
              </a:rPr>
              <a:t>, </a:t>
            </a:r>
            <a:r>
              <a:rPr lang="en-US" sz="1400" dirty="0">
                <a:solidFill>
                  <a:prstClr val="black"/>
                </a:solidFill>
                <a:latin typeface="Lucida Console"/>
                <a:cs typeface="Lucida Console"/>
              </a:rPr>
              <a:t>imaginary) {     </a:t>
            </a:r>
            <a:r>
              <a:rPr lang="en-US" sz="1400" b="1" dirty="0">
                <a:solidFill>
                  <a:srgbClr val="000080"/>
                </a:solidFill>
                <a:latin typeface="Lucida Console"/>
                <a:cs typeface="Lucida Console"/>
              </a:rPr>
              <a:t>if </a:t>
            </a:r>
            <a:r>
              <a:rPr lang="en-US" sz="1400" dirty="0">
                <a:solidFill>
                  <a:prstClr val="black"/>
                </a:solidFill>
                <a:latin typeface="Lucida Console"/>
                <a:cs typeface="Lucida Console"/>
              </a:rPr>
              <a:t>(</a:t>
            </a:r>
            <a:r>
              <a:rPr lang="en-US" sz="1400" i="1" dirty="0" err="1">
                <a:solidFill>
                  <a:prstClr val="black"/>
                </a:solidFill>
                <a:latin typeface="Lucida Console"/>
                <a:cs typeface="Lucida Console"/>
              </a:rPr>
              <a:t>isNaN</a:t>
            </a:r>
            <a:r>
              <a:rPr lang="en-US" sz="1400" dirty="0">
                <a:solidFill>
                  <a:prstClr val="black"/>
                </a:solidFill>
                <a:latin typeface="Lucida Console"/>
                <a:cs typeface="Lucida Console"/>
              </a:rPr>
              <a:t>(real) || </a:t>
            </a:r>
            <a:r>
              <a:rPr lang="en-US" sz="1400" i="1" dirty="0" err="1">
                <a:solidFill>
                  <a:prstClr val="black"/>
                </a:solidFill>
                <a:latin typeface="Lucida Console"/>
                <a:cs typeface="Lucida Console"/>
              </a:rPr>
              <a:t>isNaN</a:t>
            </a:r>
            <a:r>
              <a:rPr lang="en-US" sz="1400" dirty="0">
                <a:solidFill>
                  <a:prstClr val="black"/>
                </a:solidFill>
                <a:latin typeface="Lucida Console"/>
                <a:cs typeface="Lucida Console"/>
              </a:rPr>
              <a:t>(imaginary)) </a:t>
            </a:r>
            <a:r>
              <a:rPr lang="en-US" sz="1400" i="1" dirty="0">
                <a:solidFill>
                  <a:srgbClr val="808080"/>
                </a:solidFill>
                <a:latin typeface="Lucida Console"/>
                <a:cs typeface="Lucida Console"/>
              </a:rPr>
              <a:t>// Ensure that both </a:t>
            </a:r>
            <a:r>
              <a:rPr lang="en-US" sz="1400" i="1" dirty="0" err="1">
                <a:solidFill>
                  <a:srgbClr val="808080"/>
                </a:solidFill>
                <a:latin typeface="Lucida Console"/>
                <a:cs typeface="Lucida Console"/>
              </a:rPr>
              <a:t>args</a:t>
            </a:r>
            <a:r>
              <a:rPr lang="en-US" sz="1400" i="1" dirty="0">
                <a:solidFill>
                  <a:srgbClr val="808080"/>
                </a:solidFill>
                <a:latin typeface="Lucida Console"/>
                <a:cs typeface="Lucida Console"/>
              </a:rPr>
              <a:t> are numbers.         </a:t>
            </a:r>
            <a:r>
              <a:rPr lang="en-US" sz="1400" b="1" dirty="0">
                <a:solidFill>
                  <a:srgbClr val="000080"/>
                </a:solidFill>
                <a:latin typeface="Lucida Console"/>
                <a:cs typeface="Lucida Console"/>
              </a:rPr>
              <a:t>throw new </a:t>
            </a:r>
            <a:r>
              <a:rPr lang="en-US" sz="1400" b="1" dirty="0" err="1">
                <a:solidFill>
                  <a:srgbClr val="660E7A"/>
                </a:solidFill>
                <a:latin typeface="Lucida Console"/>
                <a:cs typeface="Lucida Console"/>
              </a:rPr>
              <a:t>TypeError</a:t>
            </a:r>
            <a:r>
              <a:rPr lang="en-US" sz="1400" dirty="0">
                <a:solidFill>
                  <a:prstClr val="black"/>
                </a:solidFill>
                <a:latin typeface="Lucida Console"/>
                <a:cs typeface="Lucida Console"/>
              </a:rPr>
              <a:t>()</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Throw an error if they are not.     </a:t>
            </a:r>
            <a:r>
              <a:rPr lang="en-US" sz="1400" b="1" dirty="0" err="1">
                <a:solidFill>
                  <a:srgbClr val="000080"/>
                </a:solidFill>
                <a:latin typeface="Lucida Console"/>
                <a:cs typeface="Lucida Console"/>
              </a:rPr>
              <a:t>this</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r</a:t>
            </a:r>
            <a:r>
              <a:rPr lang="en-US" sz="1400" b="1" dirty="0">
                <a:solidFill>
                  <a:srgbClr val="660E7A"/>
                </a:solidFill>
                <a:latin typeface="Lucida Console"/>
                <a:cs typeface="Lucida Console"/>
              </a:rPr>
              <a:t> </a:t>
            </a:r>
            <a:r>
              <a:rPr lang="en-US" sz="1400" dirty="0">
                <a:solidFill>
                  <a:prstClr val="black"/>
                </a:solidFill>
                <a:latin typeface="Lucida Console"/>
                <a:cs typeface="Lucida Console"/>
              </a:rPr>
              <a:t>= real</a:t>
            </a:r>
            <a:r>
              <a:rPr lang="en-US" sz="1400" dirty="0">
                <a:solidFill>
                  <a:srgbClr val="CC7832"/>
                </a:solidFill>
                <a:latin typeface="Lucida Console"/>
                <a:cs typeface="Lucida Console"/>
              </a:rPr>
              <a:t>;                     </a:t>
            </a:r>
            <a:r>
              <a:rPr lang="en-US" sz="1400" i="1" dirty="0" smtClean="0">
                <a:solidFill>
                  <a:srgbClr val="808080"/>
                </a:solidFill>
                <a:latin typeface="Lucida Console"/>
                <a:cs typeface="Lucida Console"/>
              </a:rPr>
              <a:t>/</a:t>
            </a:r>
            <a:r>
              <a:rPr lang="en-US" sz="1400" i="1" dirty="0">
                <a:solidFill>
                  <a:srgbClr val="808080"/>
                </a:solidFill>
                <a:latin typeface="Lucida Console"/>
                <a:cs typeface="Lucida Console"/>
              </a:rPr>
              <a:t>/ The real part of the complex number.     </a:t>
            </a:r>
            <a:r>
              <a:rPr lang="en-US" sz="1400" b="1" dirty="0" err="1">
                <a:solidFill>
                  <a:srgbClr val="000080"/>
                </a:solidFill>
                <a:latin typeface="Lucida Console"/>
                <a:cs typeface="Lucida Console"/>
              </a:rPr>
              <a:t>this</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i</a:t>
            </a:r>
            <a:r>
              <a:rPr lang="en-US" sz="1400" b="1" dirty="0">
                <a:solidFill>
                  <a:srgbClr val="660E7A"/>
                </a:solidFill>
                <a:latin typeface="Lucida Console"/>
                <a:cs typeface="Lucida Console"/>
              </a:rPr>
              <a:t> </a:t>
            </a:r>
            <a:r>
              <a:rPr lang="en-US" sz="1400" dirty="0">
                <a:solidFill>
                  <a:prstClr val="black"/>
                </a:solidFill>
                <a:latin typeface="Lucida Console"/>
                <a:cs typeface="Lucida Console"/>
              </a:rPr>
              <a:t>= imaginary</a:t>
            </a:r>
            <a:r>
              <a:rPr lang="en-US" sz="1400" dirty="0">
                <a:solidFill>
                  <a:srgbClr val="CC7832"/>
                </a:solidFill>
                <a:latin typeface="Lucida Console"/>
                <a:cs typeface="Lucida Console"/>
              </a:rPr>
              <a:t>;              </a:t>
            </a:r>
            <a:r>
              <a:rPr lang="en-US" sz="1400" dirty="0" smtClean="0">
                <a:solidFill>
                  <a:srgbClr val="CC7832"/>
                </a:solidFill>
                <a:latin typeface="Lucida Console"/>
                <a:cs typeface="Lucida Console"/>
              </a:rPr>
              <a:t>  </a:t>
            </a:r>
            <a:r>
              <a:rPr lang="en-US" sz="1400" i="1" dirty="0">
                <a:solidFill>
                  <a:srgbClr val="808080"/>
                </a:solidFill>
                <a:latin typeface="Lucida Console"/>
                <a:cs typeface="Lucida Console"/>
              </a:rPr>
              <a:t>// The imaginary part of the number. </a:t>
            </a:r>
            <a:r>
              <a:rPr lang="en-US" sz="1400" dirty="0">
                <a:solidFill>
                  <a:prstClr val="black"/>
                </a:solidFill>
                <a:latin typeface="Lucida Console"/>
                <a:cs typeface="Lucida Console"/>
              </a:rPr>
              <a:t>} </a:t>
            </a:r>
            <a:endParaRPr lang="en-US" sz="1400" dirty="0">
              <a:latin typeface="Lucida Console"/>
              <a:cs typeface="Lucida Console"/>
            </a:endParaRPr>
          </a:p>
        </p:txBody>
      </p:sp>
    </p:spTree>
    <p:extLst>
      <p:ext uri="{BB962C8B-B14F-4D97-AF65-F5344CB8AC3E}">
        <p14:creationId xmlns:p14="http://schemas.microsoft.com/office/powerpoint/2010/main" val="252516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emulation on JavaScript</a:t>
            </a:r>
          </a:p>
        </p:txBody>
      </p:sp>
      <p:sp>
        <p:nvSpPr>
          <p:cNvPr id="4" name="Rectangle 3"/>
          <p:cNvSpPr/>
          <p:nvPr/>
        </p:nvSpPr>
        <p:spPr>
          <a:xfrm>
            <a:off x="292100" y="1200646"/>
            <a:ext cx="8610600" cy="3754874"/>
          </a:xfrm>
          <a:prstGeom prst="rect">
            <a:avLst/>
          </a:prstGeom>
        </p:spPr>
        <p:txBody>
          <a:bodyPr wrap="square">
            <a:spAutoFit/>
          </a:bodyPr>
          <a:lstStyle/>
          <a:p>
            <a:r>
              <a:rPr lang="en-US" sz="1400" i="1" dirty="0">
                <a:solidFill>
                  <a:srgbClr val="808080"/>
                </a:solidFill>
                <a:latin typeface="Lucida Console"/>
                <a:cs typeface="Lucida Console"/>
              </a:rPr>
              <a:t>/*  * The instance methods of a class are defined as function-valued properties  * of the prototype object.  The methods defined here are inherited by all  * instances and provide the shared behavior of the class. Note that JavaScript  * instance methods must use the this keyword to access the instance fields.  */  // Add a complex number to this one and return the sum in a new object. </a:t>
            </a:r>
            <a:r>
              <a:rPr lang="en-US" sz="1400" i="1" dirty="0" err="1">
                <a:solidFill>
                  <a:prstClr val="black"/>
                </a:solidFill>
                <a:latin typeface="Lucida Console"/>
                <a:cs typeface="Lucida Console"/>
              </a:rPr>
              <a:t>Complex</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prototype</a:t>
            </a:r>
            <a:r>
              <a:rPr lang="en-US" sz="1400" dirty="0" err="1">
                <a:solidFill>
                  <a:prstClr val="black"/>
                </a:solidFill>
                <a:latin typeface="Lucida Console"/>
                <a:cs typeface="Lucida Console"/>
              </a:rPr>
              <a:t>.</a:t>
            </a:r>
            <a:r>
              <a:rPr lang="en-US" sz="1400" dirty="0" err="1">
                <a:solidFill>
                  <a:srgbClr val="7A7A43"/>
                </a:solidFill>
                <a:latin typeface="Lucida Console"/>
                <a:cs typeface="Lucida Console"/>
              </a:rPr>
              <a:t>add</a:t>
            </a:r>
            <a:r>
              <a:rPr lang="en-US" sz="1400" dirty="0">
                <a:solidFill>
                  <a:srgbClr val="7A7A43"/>
                </a:solidFill>
                <a:latin typeface="Lucida Console"/>
                <a:cs typeface="Lucida Console"/>
              </a:rPr>
              <a:t> </a:t>
            </a:r>
            <a:r>
              <a:rPr lang="en-US" sz="1400" dirty="0">
                <a:solidFill>
                  <a:prstClr val="black"/>
                </a:solidFill>
                <a:latin typeface="Lucida Console"/>
                <a:cs typeface="Lucida Console"/>
              </a:rPr>
              <a:t>= </a:t>
            </a:r>
            <a:r>
              <a:rPr lang="en-US" sz="1400" b="1" dirty="0">
                <a:solidFill>
                  <a:srgbClr val="000080"/>
                </a:solidFill>
                <a:latin typeface="Lucida Console"/>
                <a:cs typeface="Lucida Console"/>
              </a:rPr>
              <a:t>function</a:t>
            </a:r>
            <a:r>
              <a:rPr lang="en-US" sz="1400" dirty="0">
                <a:solidFill>
                  <a:prstClr val="black"/>
                </a:solidFill>
                <a:latin typeface="Lucida Console"/>
                <a:cs typeface="Lucida Console"/>
              </a:rPr>
              <a:t>(that) {     </a:t>
            </a:r>
            <a:r>
              <a:rPr lang="en-US" sz="1400" b="1" dirty="0">
                <a:solidFill>
                  <a:srgbClr val="000080"/>
                </a:solidFill>
                <a:latin typeface="Lucida Console"/>
                <a:cs typeface="Lucida Console"/>
              </a:rPr>
              <a:t>return new </a:t>
            </a:r>
            <a:r>
              <a:rPr lang="en-US" sz="1400" i="1" dirty="0">
                <a:solidFill>
                  <a:prstClr val="black"/>
                </a:solidFill>
                <a:latin typeface="Lucida Console"/>
                <a:cs typeface="Lucida Console"/>
              </a:rPr>
              <a:t>Complex</a:t>
            </a:r>
            <a:r>
              <a:rPr lang="en-US" sz="1400" dirty="0">
                <a:solidFill>
                  <a:prstClr val="black"/>
                </a:solidFill>
                <a:latin typeface="Lucida Console"/>
                <a:cs typeface="Lucida Console"/>
              </a:rPr>
              <a:t>(</a:t>
            </a:r>
            <a:r>
              <a:rPr lang="en-US" sz="1400" b="1" dirty="0" err="1">
                <a:solidFill>
                  <a:srgbClr val="000080"/>
                </a:solidFill>
                <a:latin typeface="Lucida Console"/>
                <a:cs typeface="Lucida Console"/>
              </a:rPr>
              <a:t>this</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r</a:t>
            </a:r>
            <a:r>
              <a:rPr lang="en-US" sz="1400" b="1" dirty="0">
                <a:solidFill>
                  <a:srgbClr val="660E7A"/>
                </a:solidFill>
                <a:latin typeface="Lucida Console"/>
                <a:cs typeface="Lucida Console"/>
              </a:rPr>
              <a:t> </a:t>
            </a:r>
            <a:r>
              <a:rPr lang="en-US" sz="1400" dirty="0">
                <a:solidFill>
                  <a:prstClr val="black"/>
                </a:solidFill>
                <a:latin typeface="Lucida Console"/>
                <a:cs typeface="Lucida Console"/>
              </a:rPr>
              <a:t>+ </a:t>
            </a:r>
            <a:r>
              <a:rPr lang="en-US" sz="1400" dirty="0" err="1">
                <a:solidFill>
                  <a:prstClr val="black"/>
                </a:solidFill>
                <a:latin typeface="Lucida Console"/>
                <a:cs typeface="Lucida Console"/>
              </a:rPr>
              <a:t>that.</a:t>
            </a:r>
            <a:r>
              <a:rPr lang="en-US" sz="1400" b="1" dirty="0" err="1">
                <a:solidFill>
                  <a:srgbClr val="660E7A"/>
                </a:solidFill>
                <a:latin typeface="Lucida Console"/>
                <a:cs typeface="Lucida Console"/>
              </a:rPr>
              <a:t>r</a:t>
            </a:r>
            <a:r>
              <a:rPr lang="en-US" sz="1400" dirty="0">
                <a:solidFill>
                  <a:srgbClr val="CC7832"/>
                </a:solidFill>
                <a:latin typeface="Lucida Console"/>
                <a:cs typeface="Lucida Console"/>
              </a:rPr>
              <a:t>, </a:t>
            </a:r>
            <a:r>
              <a:rPr lang="en-US" sz="1400" b="1" dirty="0" err="1">
                <a:solidFill>
                  <a:srgbClr val="000080"/>
                </a:solidFill>
                <a:latin typeface="Lucida Console"/>
                <a:cs typeface="Lucida Console"/>
              </a:rPr>
              <a:t>this</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i</a:t>
            </a:r>
            <a:r>
              <a:rPr lang="en-US" sz="1400" b="1" dirty="0">
                <a:solidFill>
                  <a:srgbClr val="660E7A"/>
                </a:solidFill>
                <a:latin typeface="Lucida Console"/>
                <a:cs typeface="Lucida Console"/>
              </a:rPr>
              <a:t> </a:t>
            </a:r>
            <a:r>
              <a:rPr lang="en-US" sz="1400" dirty="0">
                <a:solidFill>
                  <a:prstClr val="black"/>
                </a:solidFill>
                <a:latin typeface="Lucida Console"/>
                <a:cs typeface="Lucida Console"/>
              </a:rPr>
              <a:t>+ </a:t>
            </a:r>
            <a:r>
              <a:rPr lang="en-US" sz="1400" dirty="0" err="1">
                <a:solidFill>
                  <a:prstClr val="black"/>
                </a:solidFill>
                <a:latin typeface="Lucida Console"/>
                <a:cs typeface="Lucida Console"/>
              </a:rPr>
              <a:t>that.</a:t>
            </a:r>
            <a:r>
              <a:rPr lang="en-US" sz="1400" b="1" dirty="0" err="1">
                <a:solidFill>
                  <a:srgbClr val="660E7A"/>
                </a:solidFill>
                <a:latin typeface="Lucida Console"/>
                <a:cs typeface="Lucida Console"/>
              </a:rPr>
              <a:t>i</a:t>
            </a:r>
            <a:r>
              <a:rPr lang="en-US" sz="1400" dirty="0">
                <a:solidFill>
                  <a:prstClr val="black"/>
                </a:solidFill>
                <a:latin typeface="Lucida Console"/>
                <a:cs typeface="Lucida Console"/>
              </a:rPr>
              <a:t>)</a:t>
            </a:r>
            <a:r>
              <a:rPr lang="en-US" sz="1400" dirty="0">
                <a:solidFill>
                  <a:srgbClr val="CC7832"/>
                </a:solidFill>
                <a:latin typeface="Lucida Console"/>
                <a:cs typeface="Lucida Console"/>
              </a:rPr>
              <a:t>; </a:t>
            </a:r>
            <a:r>
              <a:rPr lang="en-US" sz="1400" dirty="0">
                <a:solidFill>
                  <a:prstClr val="black"/>
                </a:solidFill>
                <a:latin typeface="Lucida Console"/>
                <a:cs typeface="Lucida Console"/>
              </a:rPr>
              <a:t>}</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Convert a Complex object to a string in a useful way. </a:t>
            </a:r>
            <a:r>
              <a:rPr lang="en-US" sz="1400" i="1" dirty="0" err="1">
                <a:solidFill>
                  <a:prstClr val="black"/>
                </a:solidFill>
                <a:latin typeface="Lucida Console"/>
                <a:cs typeface="Lucida Console"/>
              </a:rPr>
              <a:t>Complex</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prototype</a:t>
            </a:r>
            <a:r>
              <a:rPr lang="en-US" sz="1400" dirty="0" err="1">
                <a:solidFill>
                  <a:prstClr val="black"/>
                </a:solidFill>
                <a:latin typeface="Lucida Console"/>
                <a:cs typeface="Lucida Console"/>
              </a:rPr>
              <a:t>.</a:t>
            </a:r>
            <a:r>
              <a:rPr lang="en-US" sz="1400" dirty="0" err="1">
                <a:solidFill>
                  <a:srgbClr val="7A7A43"/>
                </a:solidFill>
                <a:latin typeface="Lucida Console"/>
                <a:cs typeface="Lucida Console"/>
              </a:rPr>
              <a:t>toString</a:t>
            </a:r>
            <a:r>
              <a:rPr lang="en-US" sz="1400" dirty="0">
                <a:solidFill>
                  <a:srgbClr val="7A7A43"/>
                </a:solidFill>
                <a:latin typeface="Lucida Console"/>
                <a:cs typeface="Lucida Console"/>
              </a:rPr>
              <a:t> </a:t>
            </a:r>
            <a:r>
              <a:rPr lang="en-US" sz="1400" dirty="0">
                <a:solidFill>
                  <a:prstClr val="black"/>
                </a:solidFill>
                <a:latin typeface="Lucida Console"/>
                <a:cs typeface="Lucida Console"/>
              </a:rPr>
              <a:t>= </a:t>
            </a:r>
            <a:r>
              <a:rPr lang="en-US" sz="1400" b="1" dirty="0">
                <a:solidFill>
                  <a:srgbClr val="000080"/>
                </a:solidFill>
                <a:latin typeface="Lucida Console"/>
                <a:cs typeface="Lucida Console"/>
              </a:rPr>
              <a:t>function</a:t>
            </a:r>
            <a:r>
              <a:rPr lang="en-US" sz="1400" dirty="0">
                <a:solidFill>
                  <a:prstClr val="black"/>
                </a:solidFill>
                <a:latin typeface="Lucida Console"/>
                <a:cs typeface="Lucida Console"/>
              </a:rPr>
              <a:t>() {     </a:t>
            </a:r>
            <a:r>
              <a:rPr lang="en-US" sz="1400" b="1" dirty="0">
                <a:solidFill>
                  <a:srgbClr val="000080"/>
                </a:solidFill>
                <a:latin typeface="Lucida Console"/>
                <a:cs typeface="Lucida Console"/>
              </a:rPr>
              <a:t>return </a:t>
            </a:r>
            <a:r>
              <a:rPr lang="en-US" sz="1400" b="1" dirty="0">
                <a:solidFill>
                  <a:srgbClr val="008000"/>
                </a:solidFill>
                <a:latin typeface="Lucida Console"/>
                <a:cs typeface="Lucida Console"/>
              </a:rPr>
              <a:t>"{" </a:t>
            </a:r>
            <a:r>
              <a:rPr lang="en-US" sz="1400" dirty="0">
                <a:solidFill>
                  <a:prstClr val="black"/>
                </a:solidFill>
                <a:latin typeface="Lucida Console"/>
                <a:cs typeface="Lucida Console"/>
              </a:rPr>
              <a:t>+ </a:t>
            </a:r>
            <a:r>
              <a:rPr lang="en-US" sz="1400" b="1" dirty="0" err="1">
                <a:solidFill>
                  <a:srgbClr val="000080"/>
                </a:solidFill>
                <a:latin typeface="Lucida Console"/>
                <a:cs typeface="Lucida Console"/>
              </a:rPr>
              <a:t>this</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r</a:t>
            </a:r>
            <a:r>
              <a:rPr lang="en-US" sz="1400" b="1" dirty="0">
                <a:solidFill>
                  <a:srgbClr val="660E7A"/>
                </a:solidFill>
                <a:latin typeface="Lucida Console"/>
                <a:cs typeface="Lucida Console"/>
              </a:rPr>
              <a:t> </a:t>
            </a:r>
            <a:r>
              <a:rPr lang="en-US" sz="1400" dirty="0">
                <a:solidFill>
                  <a:prstClr val="black"/>
                </a:solidFill>
                <a:latin typeface="Lucida Console"/>
                <a:cs typeface="Lucida Console"/>
              </a:rPr>
              <a:t>+ </a:t>
            </a:r>
            <a:r>
              <a:rPr lang="en-US" sz="1400" b="1" dirty="0">
                <a:solidFill>
                  <a:srgbClr val="008000"/>
                </a:solidFill>
                <a:latin typeface="Lucida Console"/>
                <a:cs typeface="Lucida Console"/>
              </a:rPr>
              <a:t>"," </a:t>
            </a:r>
            <a:r>
              <a:rPr lang="en-US" sz="1400" dirty="0">
                <a:solidFill>
                  <a:prstClr val="black"/>
                </a:solidFill>
                <a:latin typeface="Lucida Console"/>
                <a:cs typeface="Lucida Console"/>
              </a:rPr>
              <a:t>+ </a:t>
            </a:r>
            <a:r>
              <a:rPr lang="en-US" sz="1400" b="1" dirty="0" err="1">
                <a:solidFill>
                  <a:srgbClr val="000080"/>
                </a:solidFill>
                <a:latin typeface="Lucida Console"/>
                <a:cs typeface="Lucida Console"/>
              </a:rPr>
              <a:t>this</a:t>
            </a:r>
            <a:r>
              <a:rPr lang="en-US" sz="1400" dirty="0" err="1">
                <a:solidFill>
                  <a:prstClr val="black"/>
                </a:solidFill>
                <a:latin typeface="Lucida Console"/>
                <a:cs typeface="Lucida Console"/>
              </a:rPr>
              <a:t>.</a:t>
            </a:r>
            <a:r>
              <a:rPr lang="en-US" sz="1400" b="1" dirty="0" err="1">
                <a:solidFill>
                  <a:srgbClr val="660E7A"/>
                </a:solidFill>
                <a:latin typeface="Lucida Console"/>
                <a:cs typeface="Lucida Console"/>
              </a:rPr>
              <a:t>i</a:t>
            </a:r>
            <a:r>
              <a:rPr lang="en-US" sz="1400" b="1" dirty="0">
                <a:solidFill>
                  <a:srgbClr val="660E7A"/>
                </a:solidFill>
                <a:latin typeface="Lucida Console"/>
                <a:cs typeface="Lucida Console"/>
              </a:rPr>
              <a:t> </a:t>
            </a:r>
            <a:r>
              <a:rPr lang="en-US" sz="1400" dirty="0">
                <a:solidFill>
                  <a:prstClr val="black"/>
                </a:solidFill>
                <a:latin typeface="Lucida Console"/>
                <a:cs typeface="Lucida Console"/>
              </a:rPr>
              <a:t>+ </a:t>
            </a:r>
            <a:r>
              <a:rPr lang="en-US" sz="1400" b="1" dirty="0">
                <a:solidFill>
                  <a:srgbClr val="008000"/>
                </a:solidFill>
                <a:latin typeface="Lucida Console"/>
                <a:cs typeface="Lucida Console"/>
              </a:rPr>
              <a:t>"}"</a:t>
            </a:r>
            <a:r>
              <a:rPr lang="en-US" sz="1400" dirty="0">
                <a:solidFill>
                  <a:srgbClr val="CC7832"/>
                </a:solidFill>
                <a:latin typeface="Lucida Console"/>
                <a:cs typeface="Lucida Console"/>
              </a:rPr>
              <a:t>; </a:t>
            </a:r>
            <a:r>
              <a:rPr lang="en-US" sz="1400" dirty="0">
                <a:solidFill>
                  <a:prstClr val="black"/>
                </a:solidFill>
                <a:latin typeface="Lucida Console"/>
                <a:cs typeface="Lucida Console"/>
              </a:rPr>
              <a:t>}</a:t>
            </a:r>
            <a:r>
              <a:rPr lang="en-US" sz="1400" dirty="0">
                <a:solidFill>
                  <a:srgbClr val="CC7832"/>
                </a:solidFill>
                <a:latin typeface="Lucida Console"/>
                <a:cs typeface="Lucida Console"/>
              </a:rPr>
              <a:t>;</a:t>
            </a:r>
          </a:p>
        </p:txBody>
      </p:sp>
    </p:spTree>
    <p:extLst>
      <p:ext uri="{BB962C8B-B14F-4D97-AF65-F5344CB8AC3E}">
        <p14:creationId xmlns:p14="http://schemas.microsoft.com/office/powerpoint/2010/main" val="171321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emulation on JavaScript</a:t>
            </a:r>
          </a:p>
        </p:txBody>
      </p:sp>
      <p:sp>
        <p:nvSpPr>
          <p:cNvPr id="4" name="Rectangle 3"/>
          <p:cNvSpPr/>
          <p:nvPr/>
        </p:nvSpPr>
        <p:spPr>
          <a:xfrm>
            <a:off x="292100" y="1194643"/>
            <a:ext cx="8597900" cy="2677656"/>
          </a:xfrm>
          <a:prstGeom prst="rect">
            <a:avLst/>
          </a:prstGeom>
        </p:spPr>
        <p:txBody>
          <a:bodyPr wrap="square">
            <a:spAutoFit/>
          </a:bodyPr>
          <a:lstStyle/>
          <a:p>
            <a:r>
              <a:rPr lang="en-US" sz="1400" i="1" dirty="0">
                <a:solidFill>
                  <a:srgbClr val="294659"/>
                </a:solidFill>
                <a:latin typeface="Lucida Console"/>
                <a:cs typeface="Lucida Console"/>
              </a:rPr>
              <a:t>/*</a:t>
            </a:r>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 Class fields (such as constants) and class methods are defined as </a:t>
            </a:r>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 properties of the constructor. Note that class methods do not </a:t>
            </a:r>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 generally use the this keyword: they operate only on their arguments.</a:t>
            </a:r>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a:t>
            </a:r>
            <a:endParaRPr lang="en-US" sz="1400" dirty="0">
              <a:solidFill>
                <a:srgbClr val="392E25"/>
              </a:solidFill>
              <a:latin typeface="Lucida Console"/>
              <a:cs typeface="Lucida Console"/>
            </a:endParaRPr>
          </a:p>
          <a:p>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Here are some class fields that hold useful predefined complex numbers.</a:t>
            </a:r>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Their names are uppercase to indicate that they are constants.</a:t>
            </a:r>
            <a:endParaRPr lang="en-US" sz="1400" dirty="0">
              <a:solidFill>
                <a:srgbClr val="392E25"/>
              </a:solidFill>
              <a:latin typeface="Lucida Console"/>
              <a:cs typeface="Lucida Console"/>
            </a:endParaRPr>
          </a:p>
          <a:p>
            <a:r>
              <a:rPr lang="en-US" sz="1400" i="1" dirty="0">
                <a:solidFill>
                  <a:srgbClr val="294659"/>
                </a:solidFill>
                <a:latin typeface="Lucida Console"/>
                <a:cs typeface="Lucida Console"/>
              </a:rPr>
              <a:t>// (In </a:t>
            </a:r>
            <a:r>
              <a:rPr lang="en-US" sz="1400" i="1" dirty="0" err="1">
                <a:solidFill>
                  <a:srgbClr val="294659"/>
                </a:solidFill>
                <a:latin typeface="Lucida Console"/>
                <a:cs typeface="Lucida Console"/>
              </a:rPr>
              <a:t>ECMAScript</a:t>
            </a:r>
            <a:r>
              <a:rPr lang="en-US" sz="1400" i="1" dirty="0">
                <a:solidFill>
                  <a:srgbClr val="294659"/>
                </a:solidFill>
                <a:latin typeface="Lucida Console"/>
                <a:cs typeface="Lucida Console"/>
              </a:rPr>
              <a:t> 5, we could actually make these properties read-only.)</a:t>
            </a:r>
            <a:endParaRPr lang="en-US" sz="1400" dirty="0">
              <a:solidFill>
                <a:srgbClr val="392E25"/>
              </a:solidFill>
              <a:latin typeface="Lucida Console"/>
              <a:cs typeface="Lucida Console"/>
            </a:endParaRPr>
          </a:p>
          <a:p>
            <a:r>
              <a:rPr lang="en-US" sz="1400" dirty="0" err="1">
                <a:solidFill>
                  <a:srgbClr val="000075"/>
                </a:solidFill>
                <a:latin typeface="Lucida Console"/>
                <a:cs typeface="Lucida Console"/>
              </a:rPr>
              <a:t>Complex</a:t>
            </a:r>
            <a:r>
              <a:rPr lang="en-US" sz="1400" dirty="0" err="1">
                <a:solidFill>
                  <a:srgbClr val="000000"/>
                </a:solidFill>
                <a:latin typeface="Lucida Console"/>
                <a:cs typeface="Lucida Console"/>
              </a:rPr>
              <a:t>.</a:t>
            </a:r>
            <a:r>
              <a:rPr lang="en-US" sz="1400" dirty="0" err="1">
                <a:solidFill>
                  <a:srgbClr val="000075"/>
                </a:solidFill>
                <a:latin typeface="Lucida Console"/>
                <a:cs typeface="Lucida Console"/>
              </a:rPr>
              <a:t>ZERO</a:t>
            </a:r>
            <a:r>
              <a:rPr lang="en-US" sz="1400" dirty="0">
                <a:solidFill>
                  <a:srgbClr val="392E25"/>
                </a:solidFill>
                <a:latin typeface="Lucida Console"/>
                <a:cs typeface="Lucida Console"/>
              </a:rPr>
              <a:t> </a:t>
            </a:r>
            <a:r>
              <a:rPr lang="en-US" sz="1400" dirty="0">
                <a:solidFill>
                  <a:srgbClr val="434343"/>
                </a:solidFill>
                <a:latin typeface="Lucida Console"/>
                <a:cs typeface="Lucida Console"/>
              </a:rPr>
              <a:t>=</a:t>
            </a:r>
            <a:r>
              <a:rPr lang="en-US" sz="1400" dirty="0">
                <a:solidFill>
                  <a:srgbClr val="392E25"/>
                </a:solidFill>
                <a:latin typeface="Lucida Console"/>
                <a:cs typeface="Lucida Console"/>
              </a:rPr>
              <a:t> </a:t>
            </a:r>
            <a:r>
              <a:rPr lang="en-US" sz="1400" b="1" dirty="0">
                <a:solidFill>
                  <a:srgbClr val="0A5287"/>
                </a:solidFill>
                <a:latin typeface="Lucida Console"/>
                <a:cs typeface="Lucida Console"/>
              </a:rPr>
              <a:t>new</a:t>
            </a:r>
            <a:r>
              <a:rPr lang="en-US" sz="1400" dirty="0">
                <a:solidFill>
                  <a:srgbClr val="392E25"/>
                </a:solidFill>
                <a:latin typeface="Lucida Console"/>
                <a:cs typeface="Lucida Console"/>
              </a:rPr>
              <a:t> </a:t>
            </a:r>
            <a:r>
              <a:rPr lang="en-US" sz="1400" dirty="0">
                <a:solidFill>
                  <a:srgbClr val="000075"/>
                </a:solidFill>
                <a:latin typeface="Lucida Console"/>
                <a:cs typeface="Lucida Console"/>
              </a:rPr>
              <a:t>Complex</a:t>
            </a:r>
            <a:r>
              <a:rPr lang="en-US" sz="1400" dirty="0">
                <a:solidFill>
                  <a:srgbClr val="000000"/>
                </a:solidFill>
                <a:latin typeface="Lucida Console"/>
                <a:cs typeface="Lucida Console"/>
              </a:rPr>
              <a:t>(</a:t>
            </a:r>
            <a:r>
              <a:rPr lang="en-US" sz="1400" dirty="0">
                <a:solidFill>
                  <a:srgbClr val="FC4F08"/>
                </a:solidFill>
                <a:latin typeface="Lucida Console"/>
                <a:cs typeface="Lucida Console"/>
              </a:rPr>
              <a:t>0</a:t>
            </a:r>
            <a:r>
              <a:rPr lang="en-US" sz="1400" dirty="0">
                <a:solidFill>
                  <a:srgbClr val="000000"/>
                </a:solidFill>
                <a:latin typeface="Lucida Console"/>
                <a:cs typeface="Lucida Console"/>
              </a:rPr>
              <a:t>,</a:t>
            </a:r>
            <a:r>
              <a:rPr lang="en-US" sz="1400" dirty="0">
                <a:solidFill>
                  <a:srgbClr val="FC4F08"/>
                </a:solidFill>
                <a:latin typeface="Lucida Console"/>
                <a:cs typeface="Lucida Console"/>
              </a:rPr>
              <a:t>0</a:t>
            </a:r>
            <a:r>
              <a:rPr lang="en-US" sz="1400" dirty="0">
                <a:solidFill>
                  <a:srgbClr val="000000"/>
                </a:solidFill>
                <a:latin typeface="Lucida Console"/>
                <a:cs typeface="Lucida Console"/>
              </a:rPr>
              <a:t>);</a:t>
            </a:r>
            <a:endParaRPr lang="en-US" sz="1400" dirty="0">
              <a:solidFill>
                <a:srgbClr val="392E25"/>
              </a:solidFill>
              <a:latin typeface="Lucida Console"/>
              <a:cs typeface="Lucida Console"/>
            </a:endParaRPr>
          </a:p>
          <a:p>
            <a:r>
              <a:rPr lang="en-US" sz="1400" dirty="0" err="1">
                <a:solidFill>
                  <a:srgbClr val="000075"/>
                </a:solidFill>
                <a:latin typeface="Lucida Console"/>
                <a:cs typeface="Lucida Console"/>
              </a:rPr>
              <a:t>Complex</a:t>
            </a:r>
            <a:r>
              <a:rPr lang="en-US" sz="1400" dirty="0" err="1">
                <a:solidFill>
                  <a:srgbClr val="000000"/>
                </a:solidFill>
                <a:latin typeface="Lucida Console"/>
                <a:cs typeface="Lucida Console"/>
              </a:rPr>
              <a:t>.</a:t>
            </a:r>
            <a:r>
              <a:rPr lang="en-US" sz="1400" dirty="0" err="1">
                <a:solidFill>
                  <a:srgbClr val="000075"/>
                </a:solidFill>
                <a:latin typeface="Lucida Console"/>
                <a:cs typeface="Lucida Console"/>
              </a:rPr>
              <a:t>ONE</a:t>
            </a:r>
            <a:r>
              <a:rPr lang="en-US" sz="1400" dirty="0">
                <a:solidFill>
                  <a:srgbClr val="392E25"/>
                </a:solidFill>
                <a:latin typeface="Lucida Console"/>
                <a:cs typeface="Lucida Console"/>
              </a:rPr>
              <a:t> </a:t>
            </a:r>
            <a:r>
              <a:rPr lang="en-US" sz="1400" dirty="0">
                <a:solidFill>
                  <a:srgbClr val="434343"/>
                </a:solidFill>
                <a:latin typeface="Lucida Console"/>
                <a:cs typeface="Lucida Console"/>
              </a:rPr>
              <a:t>=</a:t>
            </a:r>
            <a:r>
              <a:rPr lang="en-US" sz="1400" dirty="0">
                <a:solidFill>
                  <a:srgbClr val="392E25"/>
                </a:solidFill>
                <a:latin typeface="Lucida Console"/>
                <a:cs typeface="Lucida Console"/>
              </a:rPr>
              <a:t> </a:t>
            </a:r>
            <a:r>
              <a:rPr lang="en-US" sz="1400" b="1" dirty="0">
                <a:solidFill>
                  <a:srgbClr val="0A5287"/>
                </a:solidFill>
                <a:latin typeface="Lucida Console"/>
                <a:cs typeface="Lucida Console"/>
              </a:rPr>
              <a:t>new</a:t>
            </a:r>
            <a:r>
              <a:rPr lang="en-US" sz="1400" dirty="0">
                <a:solidFill>
                  <a:srgbClr val="392E25"/>
                </a:solidFill>
                <a:latin typeface="Lucida Console"/>
                <a:cs typeface="Lucida Console"/>
              </a:rPr>
              <a:t> </a:t>
            </a:r>
            <a:r>
              <a:rPr lang="en-US" sz="1400" dirty="0">
                <a:solidFill>
                  <a:srgbClr val="000075"/>
                </a:solidFill>
                <a:latin typeface="Lucida Console"/>
                <a:cs typeface="Lucida Console"/>
              </a:rPr>
              <a:t>Complex</a:t>
            </a:r>
            <a:r>
              <a:rPr lang="en-US" sz="1400" dirty="0">
                <a:solidFill>
                  <a:srgbClr val="000000"/>
                </a:solidFill>
                <a:latin typeface="Lucida Console"/>
                <a:cs typeface="Lucida Console"/>
              </a:rPr>
              <a:t>(</a:t>
            </a:r>
            <a:r>
              <a:rPr lang="en-US" sz="1400" dirty="0">
                <a:solidFill>
                  <a:srgbClr val="FC4F08"/>
                </a:solidFill>
                <a:latin typeface="Lucida Console"/>
                <a:cs typeface="Lucida Console"/>
              </a:rPr>
              <a:t>1</a:t>
            </a:r>
            <a:r>
              <a:rPr lang="en-US" sz="1400" dirty="0">
                <a:solidFill>
                  <a:srgbClr val="000000"/>
                </a:solidFill>
                <a:latin typeface="Lucida Console"/>
                <a:cs typeface="Lucida Console"/>
              </a:rPr>
              <a:t>,</a:t>
            </a:r>
            <a:r>
              <a:rPr lang="en-US" sz="1400" dirty="0">
                <a:solidFill>
                  <a:srgbClr val="FC4F08"/>
                </a:solidFill>
                <a:latin typeface="Lucida Console"/>
                <a:cs typeface="Lucida Console"/>
              </a:rPr>
              <a:t>0</a:t>
            </a:r>
            <a:r>
              <a:rPr lang="en-US" sz="1400" dirty="0">
                <a:solidFill>
                  <a:srgbClr val="000000"/>
                </a:solidFill>
                <a:latin typeface="Lucida Console"/>
                <a:cs typeface="Lucida Console"/>
              </a:rPr>
              <a:t>);</a:t>
            </a:r>
            <a:endParaRPr lang="en-US" sz="1400" dirty="0">
              <a:solidFill>
                <a:srgbClr val="392E25"/>
              </a:solidFill>
              <a:latin typeface="Lucida Console"/>
              <a:cs typeface="Lucida Console"/>
            </a:endParaRPr>
          </a:p>
          <a:p>
            <a:r>
              <a:rPr lang="en-US" sz="1400" dirty="0" err="1">
                <a:solidFill>
                  <a:srgbClr val="000075"/>
                </a:solidFill>
                <a:latin typeface="Lucida Console"/>
                <a:cs typeface="Lucida Console"/>
              </a:rPr>
              <a:t>Complex</a:t>
            </a:r>
            <a:r>
              <a:rPr lang="en-US" sz="1400" dirty="0" err="1">
                <a:solidFill>
                  <a:srgbClr val="000000"/>
                </a:solidFill>
                <a:latin typeface="Lucida Console"/>
                <a:cs typeface="Lucida Console"/>
              </a:rPr>
              <a:t>.</a:t>
            </a:r>
            <a:r>
              <a:rPr lang="en-US" sz="1400" dirty="0" err="1">
                <a:solidFill>
                  <a:srgbClr val="000075"/>
                </a:solidFill>
                <a:latin typeface="Lucida Console"/>
                <a:cs typeface="Lucida Console"/>
              </a:rPr>
              <a:t>I</a:t>
            </a:r>
            <a:r>
              <a:rPr lang="en-US" sz="1400" dirty="0">
                <a:solidFill>
                  <a:srgbClr val="392E25"/>
                </a:solidFill>
                <a:latin typeface="Lucida Console"/>
                <a:cs typeface="Lucida Console"/>
              </a:rPr>
              <a:t> </a:t>
            </a:r>
            <a:r>
              <a:rPr lang="en-US" sz="1400" dirty="0">
                <a:solidFill>
                  <a:srgbClr val="434343"/>
                </a:solidFill>
                <a:latin typeface="Lucida Console"/>
                <a:cs typeface="Lucida Console"/>
              </a:rPr>
              <a:t>=</a:t>
            </a:r>
            <a:r>
              <a:rPr lang="en-US" sz="1400" dirty="0">
                <a:solidFill>
                  <a:srgbClr val="392E25"/>
                </a:solidFill>
                <a:latin typeface="Lucida Console"/>
                <a:cs typeface="Lucida Console"/>
              </a:rPr>
              <a:t> </a:t>
            </a:r>
            <a:r>
              <a:rPr lang="en-US" sz="1400" b="1" dirty="0">
                <a:solidFill>
                  <a:srgbClr val="0A5287"/>
                </a:solidFill>
                <a:latin typeface="Lucida Console"/>
                <a:cs typeface="Lucida Console"/>
              </a:rPr>
              <a:t>new</a:t>
            </a:r>
            <a:r>
              <a:rPr lang="en-US" sz="1400" dirty="0">
                <a:solidFill>
                  <a:srgbClr val="392E25"/>
                </a:solidFill>
                <a:latin typeface="Lucida Console"/>
                <a:cs typeface="Lucida Console"/>
              </a:rPr>
              <a:t> </a:t>
            </a:r>
            <a:r>
              <a:rPr lang="en-US" sz="1400" dirty="0">
                <a:solidFill>
                  <a:srgbClr val="000075"/>
                </a:solidFill>
                <a:latin typeface="Lucida Console"/>
                <a:cs typeface="Lucida Console"/>
              </a:rPr>
              <a:t>Complex</a:t>
            </a:r>
            <a:r>
              <a:rPr lang="en-US" sz="1400" dirty="0">
                <a:solidFill>
                  <a:srgbClr val="000000"/>
                </a:solidFill>
                <a:latin typeface="Lucida Console"/>
                <a:cs typeface="Lucida Console"/>
              </a:rPr>
              <a:t>(</a:t>
            </a:r>
            <a:r>
              <a:rPr lang="en-US" sz="1400" dirty="0">
                <a:solidFill>
                  <a:srgbClr val="FC4F08"/>
                </a:solidFill>
                <a:latin typeface="Lucida Console"/>
                <a:cs typeface="Lucida Console"/>
              </a:rPr>
              <a:t>0</a:t>
            </a:r>
            <a:r>
              <a:rPr lang="en-US" sz="1400" dirty="0">
                <a:solidFill>
                  <a:srgbClr val="000000"/>
                </a:solidFill>
                <a:latin typeface="Lucida Console"/>
                <a:cs typeface="Lucida Console"/>
              </a:rPr>
              <a:t>,</a:t>
            </a:r>
            <a:r>
              <a:rPr lang="en-US" sz="1400" dirty="0">
                <a:solidFill>
                  <a:srgbClr val="FC4F08"/>
                </a:solidFill>
                <a:latin typeface="Lucida Console"/>
                <a:cs typeface="Lucida Console"/>
              </a:rPr>
              <a:t>1</a:t>
            </a:r>
            <a:r>
              <a:rPr lang="en-US" sz="1400" dirty="0">
                <a:solidFill>
                  <a:srgbClr val="000000"/>
                </a:solidFill>
                <a:latin typeface="Lucida Console"/>
                <a:cs typeface="Lucida Console"/>
              </a:rPr>
              <a:t>);</a:t>
            </a:r>
            <a:endParaRPr lang="en-US" sz="1400" dirty="0">
              <a:solidFill>
                <a:srgbClr val="392E25"/>
              </a:solidFill>
              <a:latin typeface="Lucida Console"/>
              <a:cs typeface="Lucida Console"/>
            </a:endParaRPr>
          </a:p>
        </p:txBody>
      </p:sp>
    </p:spTree>
    <p:extLst>
      <p:ext uri="{BB962C8B-B14F-4D97-AF65-F5344CB8AC3E}">
        <p14:creationId xmlns:p14="http://schemas.microsoft.com/office/powerpoint/2010/main" val="149956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emulation on JavaScript</a:t>
            </a:r>
          </a:p>
        </p:txBody>
      </p:sp>
      <p:sp>
        <p:nvSpPr>
          <p:cNvPr id="4" name="Rectangle 3"/>
          <p:cNvSpPr/>
          <p:nvPr/>
        </p:nvSpPr>
        <p:spPr>
          <a:xfrm>
            <a:off x="279400" y="1191548"/>
            <a:ext cx="8623300" cy="3323987"/>
          </a:xfrm>
          <a:prstGeom prst="rect">
            <a:avLst/>
          </a:prstGeom>
        </p:spPr>
        <p:txBody>
          <a:bodyPr wrap="square">
            <a:spAutoFit/>
          </a:bodyPr>
          <a:lstStyle/>
          <a:p>
            <a:r>
              <a:rPr lang="en-US" sz="1400" i="1" dirty="0">
                <a:solidFill>
                  <a:srgbClr val="808080"/>
                </a:solidFill>
                <a:latin typeface="Lucida Console"/>
                <a:cs typeface="Lucida Console"/>
              </a:rPr>
              <a:t>// This class method parses a string in the format returned by the </a:t>
            </a:r>
            <a:r>
              <a:rPr lang="en-US" sz="1400" i="1" dirty="0" err="1">
                <a:solidFill>
                  <a:srgbClr val="808080"/>
                </a:solidFill>
                <a:latin typeface="Lucida Console"/>
                <a:cs typeface="Lucida Console"/>
              </a:rPr>
              <a:t>toString</a:t>
            </a:r>
            <a:r>
              <a:rPr lang="en-US" sz="1400" i="1" dirty="0">
                <a:solidFill>
                  <a:srgbClr val="808080"/>
                </a:solidFill>
                <a:latin typeface="Lucida Console"/>
                <a:cs typeface="Lucida Console"/>
              </a:rPr>
              <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instance method and returns a Complex object or throws a </a:t>
            </a:r>
            <a:r>
              <a:rPr lang="en-US" sz="1400" i="1" dirty="0" err="1">
                <a:solidFill>
                  <a:srgbClr val="808080"/>
                </a:solidFill>
                <a:latin typeface="Lucida Console"/>
                <a:cs typeface="Lucida Console"/>
              </a:rPr>
              <a:t>TypeError</a:t>
            </a:r>
            <a:r>
              <a:rPr lang="en-US" sz="1400" i="1" dirty="0">
                <a:solidFill>
                  <a:srgbClr val="808080"/>
                </a:solidFill>
                <a:latin typeface="Lucida Console"/>
                <a:cs typeface="Lucida Console"/>
              </a:rPr>
              <a:t>.</a:t>
            </a:r>
            <a:br>
              <a:rPr lang="en-US" sz="1400" i="1" dirty="0">
                <a:solidFill>
                  <a:srgbClr val="808080"/>
                </a:solidFill>
                <a:latin typeface="Lucida Console"/>
                <a:cs typeface="Lucida Console"/>
              </a:rPr>
            </a:br>
            <a:r>
              <a:rPr lang="en-US" sz="1400" i="1" dirty="0" err="1">
                <a:latin typeface="Lucida Console"/>
                <a:cs typeface="Lucida Console"/>
              </a:rPr>
              <a:t>Complex</a:t>
            </a:r>
            <a:r>
              <a:rPr lang="en-US" sz="1400" dirty="0" err="1">
                <a:latin typeface="Lucida Console"/>
                <a:cs typeface="Lucida Console"/>
              </a:rPr>
              <a:t>.</a:t>
            </a:r>
            <a:r>
              <a:rPr lang="en-US" sz="1400" dirty="0" err="1">
                <a:solidFill>
                  <a:srgbClr val="7A7A43"/>
                </a:solidFill>
                <a:latin typeface="Lucida Console"/>
                <a:cs typeface="Lucida Console"/>
              </a:rPr>
              <a:t>parse</a:t>
            </a:r>
            <a:r>
              <a:rPr lang="en-US" sz="1400" dirty="0">
                <a:solidFill>
                  <a:srgbClr val="7A7A43"/>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(s) {</a:t>
            </a:r>
            <a:br>
              <a:rPr lang="en-US" sz="1400" dirty="0">
                <a:latin typeface="Lucida Console"/>
                <a:cs typeface="Lucida Console"/>
              </a:rPr>
            </a:br>
            <a:r>
              <a:rPr lang="en-US" sz="1400" dirty="0">
                <a:latin typeface="Lucida Console"/>
                <a:cs typeface="Lucida Console"/>
              </a:rPr>
              <a:t>    </a:t>
            </a:r>
            <a:r>
              <a:rPr lang="en-US" sz="1400" b="1" dirty="0">
                <a:solidFill>
                  <a:srgbClr val="000080"/>
                </a:solidFill>
                <a:latin typeface="Lucida Console"/>
                <a:cs typeface="Lucida Console"/>
              </a:rPr>
              <a:t>try </a:t>
            </a:r>
            <a:r>
              <a:rPr lang="en-US" sz="1400" dirty="0">
                <a:latin typeface="Lucida Console"/>
                <a:cs typeface="Lucida Console"/>
              </a:rPr>
              <a:t>{          </a:t>
            </a:r>
            <a:r>
              <a:rPr lang="en-US" sz="1400" i="1" dirty="0">
                <a:solidFill>
                  <a:srgbClr val="808080"/>
                </a:solidFill>
                <a:latin typeface="Lucida Console"/>
                <a:cs typeface="Lucida Console"/>
              </a:rPr>
              <a:t>// Assume that the parsing will succeed</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m </a:t>
            </a:r>
            <a:r>
              <a:rPr lang="en-US" sz="1400" dirty="0">
                <a:latin typeface="Lucida Console"/>
                <a:cs typeface="Lucida Console"/>
              </a:rPr>
              <a:t>= </a:t>
            </a:r>
            <a:r>
              <a:rPr lang="en-US" sz="1400" i="1" dirty="0">
                <a:latin typeface="Lucida Console"/>
                <a:cs typeface="Lucida Console"/>
              </a:rPr>
              <a:t>Complex</a:t>
            </a:r>
            <a:r>
              <a:rPr lang="en-US" sz="1400" dirty="0">
                <a:latin typeface="Lucida Console"/>
                <a:cs typeface="Lucida Console"/>
              </a:rPr>
              <a:t>.</a:t>
            </a:r>
            <a:r>
              <a:rPr lang="en-US" sz="1400" b="1" dirty="0">
                <a:solidFill>
                  <a:srgbClr val="660E7A"/>
                </a:solidFill>
                <a:latin typeface="Lucida Console"/>
                <a:cs typeface="Lucida Console"/>
              </a:rPr>
              <a:t>_</a:t>
            </a:r>
            <a:r>
              <a:rPr lang="en-US" sz="1400" b="1" dirty="0" err="1">
                <a:solidFill>
                  <a:srgbClr val="660E7A"/>
                </a:solidFill>
                <a:latin typeface="Lucida Console"/>
                <a:cs typeface="Lucida Console"/>
              </a:rPr>
              <a:t>format</a:t>
            </a:r>
            <a:r>
              <a:rPr lang="en-US" sz="1400" dirty="0" err="1">
                <a:latin typeface="Lucida Console"/>
                <a:cs typeface="Lucida Console"/>
              </a:rPr>
              <a:t>.</a:t>
            </a:r>
            <a:r>
              <a:rPr lang="en-US" sz="1400" dirty="0" err="1">
                <a:solidFill>
                  <a:srgbClr val="7A7A43"/>
                </a:solidFill>
                <a:latin typeface="Lucida Console"/>
                <a:cs typeface="Lucida Console"/>
              </a:rPr>
              <a:t>exec</a:t>
            </a:r>
            <a:r>
              <a:rPr lang="en-US" sz="1400" dirty="0">
                <a:latin typeface="Lucida Console"/>
                <a:cs typeface="Lucida Console"/>
              </a:rPr>
              <a:t>(s)</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Regular expression magic</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a:solidFill>
                  <a:srgbClr val="000080"/>
                </a:solidFill>
                <a:latin typeface="Lucida Console"/>
                <a:cs typeface="Lucida Console"/>
              </a:rPr>
              <a:t>return new </a:t>
            </a:r>
            <a:r>
              <a:rPr lang="en-US" sz="1400" i="1" dirty="0">
                <a:latin typeface="Lucida Console"/>
                <a:cs typeface="Lucida Console"/>
              </a:rPr>
              <a:t>Complex</a:t>
            </a:r>
            <a:r>
              <a:rPr lang="en-US" sz="1400" dirty="0">
                <a:latin typeface="Lucida Console"/>
                <a:cs typeface="Lucida Console"/>
              </a:rPr>
              <a:t>(</a:t>
            </a:r>
            <a:r>
              <a:rPr lang="en-US" sz="1400" i="1" dirty="0" err="1">
                <a:latin typeface="Lucida Console"/>
                <a:cs typeface="Lucida Console"/>
              </a:rPr>
              <a:t>parseFloat</a:t>
            </a:r>
            <a:r>
              <a:rPr lang="en-US" sz="1400" dirty="0">
                <a:latin typeface="Lucida Console"/>
                <a:cs typeface="Lucida Console"/>
              </a:rPr>
              <a:t>(</a:t>
            </a:r>
            <a:r>
              <a:rPr lang="en-US" sz="1400" dirty="0">
                <a:solidFill>
                  <a:srgbClr val="458383"/>
                </a:solidFill>
                <a:latin typeface="Lucida Console"/>
                <a:cs typeface="Lucida Console"/>
              </a:rPr>
              <a:t>m</a:t>
            </a:r>
            <a:r>
              <a:rPr lang="en-US" sz="1400" dirty="0">
                <a:latin typeface="Lucida Console"/>
                <a:cs typeface="Lucida Console"/>
              </a:rPr>
              <a:t>[</a:t>
            </a:r>
            <a:r>
              <a:rPr lang="en-US" sz="1400" dirty="0">
                <a:solidFill>
                  <a:srgbClr val="0000FF"/>
                </a:solidFill>
                <a:latin typeface="Lucida Console"/>
                <a:cs typeface="Lucida Console"/>
              </a:rPr>
              <a:t>1</a:t>
            </a:r>
            <a:r>
              <a:rPr lang="en-US" sz="1400" dirty="0">
                <a:latin typeface="Lucida Console"/>
                <a:cs typeface="Lucida Console"/>
              </a:rPr>
              <a:t>])</a:t>
            </a:r>
            <a:r>
              <a:rPr lang="en-US" sz="1400" dirty="0">
                <a:solidFill>
                  <a:srgbClr val="CC7832"/>
                </a:solidFill>
                <a:latin typeface="Lucida Console"/>
                <a:cs typeface="Lucida Console"/>
              </a:rPr>
              <a:t>, </a:t>
            </a:r>
            <a:r>
              <a:rPr lang="en-US" sz="1400" i="1" dirty="0" err="1">
                <a:latin typeface="Lucida Console"/>
                <a:cs typeface="Lucida Console"/>
              </a:rPr>
              <a:t>parseFloat</a:t>
            </a:r>
            <a:r>
              <a:rPr lang="en-US" sz="1400" dirty="0">
                <a:latin typeface="Lucida Console"/>
                <a:cs typeface="Lucida Console"/>
              </a:rPr>
              <a:t>(</a:t>
            </a:r>
            <a:r>
              <a:rPr lang="en-US" sz="1400" dirty="0">
                <a:solidFill>
                  <a:srgbClr val="458383"/>
                </a:solidFill>
                <a:latin typeface="Lucida Console"/>
                <a:cs typeface="Lucida Console"/>
              </a:rPr>
              <a:t>m</a:t>
            </a:r>
            <a:r>
              <a:rPr lang="en-US" sz="1400" dirty="0">
                <a:latin typeface="Lucida Console"/>
                <a:cs typeface="Lucida Console"/>
              </a:rPr>
              <a:t>[</a:t>
            </a:r>
            <a:r>
              <a:rPr lang="en-US" sz="1400" dirty="0">
                <a:solidFill>
                  <a:srgbClr val="0000FF"/>
                </a:solidFill>
                <a:latin typeface="Lucida Console"/>
                <a:cs typeface="Lucida Console"/>
              </a:rPr>
              <a:t>2</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catch </a:t>
            </a:r>
            <a:r>
              <a:rPr lang="en-US" sz="1400" dirty="0">
                <a:latin typeface="Lucida Console"/>
                <a:cs typeface="Lucida Console"/>
              </a:rPr>
              <a:t>(x) {  </a:t>
            </a:r>
            <a:r>
              <a:rPr lang="en-US" sz="1400" i="1" dirty="0">
                <a:solidFill>
                  <a:srgbClr val="808080"/>
                </a:solidFill>
                <a:latin typeface="Lucida Console"/>
                <a:cs typeface="Lucida Console"/>
              </a:rPr>
              <a:t>// And throw an exception if it fails</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a:solidFill>
                  <a:srgbClr val="000080"/>
                </a:solidFill>
                <a:latin typeface="Lucida Console"/>
                <a:cs typeface="Lucida Console"/>
              </a:rPr>
              <a:t>throw new </a:t>
            </a:r>
            <a:r>
              <a:rPr lang="en-US" sz="1400" b="1" dirty="0" err="1">
                <a:solidFill>
                  <a:srgbClr val="660E7A"/>
                </a:solidFill>
                <a:latin typeface="Lucida Console"/>
                <a:cs typeface="Lucida Console"/>
              </a:rPr>
              <a:t>TypeError</a:t>
            </a:r>
            <a:r>
              <a:rPr lang="en-US" sz="1400" dirty="0">
                <a:latin typeface="Lucida Console"/>
                <a:cs typeface="Lucida Console"/>
              </a:rPr>
              <a:t>(</a:t>
            </a:r>
            <a:r>
              <a:rPr lang="en-US" sz="1400" b="1" dirty="0">
                <a:solidFill>
                  <a:srgbClr val="008000"/>
                </a:solidFill>
                <a:latin typeface="Lucida Console"/>
                <a:cs typeface="Lucida Console"/>
              </a:rPr>
              <a:t>"Can't parse '" </a:t>
            </a:r>
            <a:r>
              <a:rPr lang="en-US" sz="1400" dirty="0">
                <a:latin typeface="Lucida Console"/>
                <a:cs typeface="Lucida Console"/>
              </a:rPr>
              <a:t>+ s + </a:t>
            </a:r>
            <a:r>
              <a:rPr lang="en-US" sz="1400" b="1" dirty="0">
                <a:solidFill>
                  <a:srgbClr val="008000"/>
                </a:solidFill>
                <a:latin typeface="Lucida Console"/>
                <a:cs typeface="Lucida Console"/>
              </a:rPr>
              <a:t>"' as a complex number."</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r>
            <a:br>
              <a:rPr lang="en-US" sz="1400" dirty="0">
                <a:solidFill>
                  <a:srgbClr val="CC7832"/>
                </a:solidFill>
                <a:latin typeface="Lucida Console"/>
                <a:cs typeface="Lucida Console"/>
              </a:rPr>
            </a:br>
            <a:r>
              <a:rPr lang="en-US" sz="1400" i="1" dirty="0">
                <a:solidFill>
                  <a:srgbClr val="808080"/>
                </a:solidFill>
                <a:latin typeface="Lucida Console"/>
                <a:cs typeface="Lucida Console"/>
              </a:rPr>
              <a:t>// A "private" class field used in </a:t>
            </a:r>
            <a:r>
              <a:rPr lang="en-US" sz="1400" i="1" dirty="0" err="1">
                <a:solidFill>
                  <a:srgbClr val="808080"/>
                </a:solidFill>
                <a:latin typeface="Lucida Console"/>
                <a:cs typeface="Lucida Console"/>
              </a:rPr>
              <a:t>Complex.parse</a:t>
            </a:r>
            <a:r>
              <a:rPr lang="en-US" sz="1400" i="1" dirty="0">
                <a:solidFill>
                  <a:srgbClr val="808080"/>
                </a:solidFill>
                <a:latin typeface="Lucida Console"/>
                <a:cs typeface="Lucida Console"/>
              </a:rPr>
              <a:t>() above.</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The underscore in its name indicates that it is intended for internal</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use and should not be considered part of the public API of this class.</a:t>
            </a:r>
            <a:br>
              <a:rPr lang="en-US" sz="1400" i="1" dirty="0">
                <a:solidFill>
                  <a:srgbClr val="808080"/>
                </a:solidFill>
                <a:latin typeface="Lucida Console"/>
                <a:cs typeface="Lucida Console"/>
              </a:rPr>
            </a:br>
            <a:r>
              <a:rPr lang="en-US" sz="1400" i="1" dirty="0" err="1">
                <a:latin typeface="Lucida Console"/>
                <a:cs typeface="Lucida Console"/>
              </a:rPr>
              <a:t>Complex</a:t>
            </a:r>
            <a:r>
              <a:rPr lang="en-US" sz="1400" dirty="0" err="1">
                <a:latin typeface="Lucida Console"/>
                <a:cs typeface="Lucida Console"/>
              </a:rPr>
              <a:t>.</a:t>
            </a:r>
            <a:r>
              <a:rPr lang="en-US" sz="1400" b="1" dirty="0" err="1">
                <a:solidFill>
                  <a:srgbClr val="660E7A"/>
                </a:solidFill>
                <a:latin typeface="Lucida Console"/>
                <a:cs typeface="Lucida Console"/>
              </a:rPr>
              <a:t>_format</a:t>
            </a:r>
            <a:r>
              <a:rPr lang="en-US" sz="1400" b="1" dirty="0">
                <a:solidFill>
                  <a:srgbClr val="660E7A"/>
                </a:solidFill>
                <a:latin typeface="Lucida Console"/>
                <a:cs typeface="Lucida Console"/>
              </a:rPr>
              <a:t> </a:t>
            </a:r>
            <a:r>
              <a:rPr lang="en-US" sz="1400" dirty="0">
                <a:latin typeface="Lucida Console"/>
                <a:cs typeface="Lucida Console"/>
              </a:rPr>
              <a:t>= </a:t>
            </a:r>
            <a:r>
              <a:rPr lang="en-US" sz="1400" dirty="0">
                <a:solidFill>
                  <a:srgbClr val="0000FF"/>
                </a:solidFill>
                <a:latin typeface="Lucida Console"/>
                <a:cs typeface="Lucida Console"/>
              </a:rPr>
              <a:t>/^\{([^,]+),([^}]+)\}$/</a:t>
            </a:r>
            <a:r>
              <a:rPr lang="en-US" sz="1400" dirty="0">
                <a:solidFill>
                  <a:srgbClr val="CC7832"/>
                </a:solidFill>
                <a:latin typeface="Lucida Console"/>
                <a:cs typeface="Lucida Console"/>
              </a:rPr>
              <a:t>;</a:t>
            </a:r>
            <a:endParaRPr lang="en-US" sz="1400" dirty="0">
              <a:latin typeface="Lucida Console"/>
              <a:cs typeface="Lucida Console"/>
            </a:endParaRPr>
          </a:p>
        </p:txBody>
      </p:sp>
    </p:spTree>
    <p:extLst>
      <p:ext uri="{BB962C8B-B14F-4D97-AF65-F5344CB8AC3E}">
        <p14:creationId xmlns:p14="http://schemas.microsoft.com/office/powerpoint/2010/main" val="163681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emulation on JavaScript</a:t>
            </a:r>
          </a:p>
        </p:txBody>
      </p:sp>
      <p:sp>
        <p:nvSpPr>
          <p:cNvPr id="4" name="Rectangle 3"/>
          <p:cNvSpPr/>
          <p:nvPr/>
        </p:nvSpPr>
        <p:spPr>
          <a:xfrm>
            <a:off x="431800" y="1167537"/>
            <a:ext cx="8343900" cy="1384995"/>
          </a:xfrm>
          <a:prstGeom prst="rect">
            <a:avLst/>
          </a:prstGeom>
        </p:spPr>
        <p:txBody>
          <a:bodyPr wrap="square">
            <a:spAutoFit/>
          </a:bodyPr>
          <a:lstStyle/>
          <a:p>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b="1" i="1" dirty="0">
                <a:solidFill>
                  <a:srgbClr val="660E7A"/>
                </a:solidFill>
                <a:latin typeface="Lucida Console"/>
                <a:cs typeface="Lucida Console"/>
              </a:rPr>
              <a:t>c </a:t>
            </a:r>
            <a:r>
              <a:rPr lang="en-US" sz="1400" dirty="0">
                <a:latin typeface="Lucida Console"/>
                <a:cs typeface="Lucida Console"/>
              </a:rPr>
              <a:t>= </a:t>
            </a:r>
            <a:r>
              <a:rPr lang="en-US" sz="1400" b="1" dirty="0">
                <a:solidFill>
                  <a:srgbClr val="000080"/>
                </a:solidFill>
                <a:latin typeface="Lucida Console"/>
                <a:cs typeface="Lucida Console"/>
              </a:rPr>
              <a:t>new </a:t>
            </a:r>
            <a:r>
              <a:rPr lang="en-US" sz="1400" i="1" dirty="0">
                <a:latin typeface="Lucida Console"/>
                <a:cs typeface="Lucida Console"/>
              </a:rPr>
              <a:t>Complex</a:t>
            </a:r>
            <a:r>
              <a:rPr lang="en-US" sz="1400" dirty="0">
                <a:latin typeface="Lucida Console"/>
                <a:cs typeface="Lucida Console"/>
              </a:rPr>
              <a:t>(</a:t>
            </a:r>
            <a:r>
              <a:rPr lang="en-US" sz="1400" dirty="0">
                <a:solidFill>
                  <a:srgbClr val="0000FF"/>
                </a:solidFill>
                <a:latin typeface="Lucida Console"/>
                <a:cs typeface="Lucida Console"/>
              </a:rPr>
              <a:t>2</a:t>
            </a:r>
            <a:r>
              <a:rPr lang="en-US" sz="1400" dirty="0">
                <a:solidFill>
                  <a:srgbClr val="CC7832"/>
                </a:solidFill>
                <a:latin typeface="Lucida Console"/>
                <a:cs typeface="Lucida Console"/>
              </a:rPr>
              <a:t>,</a:t>
            </a:r>
            <a:r>
              <a:rPr lang="en-US" sz="1400" dirty="0">
                <a:solidFill>
                  <a:srgbClr val="0000FF"/>
                </a:solidFill>
                <a:latin typeface="Lucida Console"/>
                <a:cs typeface="Lucida Console"/>
              </a:rPr>
              <a:t>3</a:t>
            </a:r>
            <a:r>
              <a:rPr lang="en-US" sz="1400" dirty="0">
                <a:latin typeface="Lucida Console"/>
                <a:cs typeface="Lucida Console"/>
              </a:rPr>
              <a:t>)</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Create a new object with the constructor</a:t>
            </a:r>
            <a:br>
              <a:rPr lang="en-US" sz="1400" i="1" dirty="0">
                <a:solidFill>
                  <a:srgbClr val="808080"/>
                </a:solidFill>
                <a:latin typeface="Lucida Console"/>
                <a:cs typeface="Lucida Console"/>
              </a:rPr>
            </a:b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b="1" i="1" dirty="0">
                <a:solidFill>
                  <a:srgbClr val="660E7A"/>
                </a:solidFill>
                <a:latin typeface="Lucida Console"/>
                <a:cs typeface="Lucida Console"/>
              </a:rPr>
              <a:t>d </a:t>
            </a:r>
            <a:r>
              <a:rPr lang="en-US" sz="1400" dirty="0">
                <a:latin typeface="Lucida Console"/>
                <a:cs typeface="Lucida Console"/>
              </a:rPr>
              <a:t>= </a:t>
            </a:r>
            <a:r>
              <a:rPr lang="en-US" sz="1400" b="1" dirty="0">
                <a:solidFill>
                  <a:srgbClr val="000080"/>
                </a:solidFill>
                <a:latin typeface="Lucida Console"/>
                <a:cs typeface="Lucida Console"/>
              </a:rPr>
              <a:t>new </a:t>
            </a:r>
            <a:r>
              <a:rPr lang="en-US" sz="1400" i="1" dirty="0">
                <a:latin typeface="Lucida Console"/>
                <a:cs typeface="Lucida Console"/>
              </a:rPr>
              <a:t>Complex</a:t>
            </a:r>
            <a:r>
              <a:rPr lang="en-US" sz="1400" dirty="0">
                <a:latin typeface="Lucida Console"/>
                <a:cs typeface="Lucida Console"/>
              </a:rPr>
              <a:t>(</a:t>
            </a:r>
            <a:r>
              <a:rPr lang="en-US" sz="1400" b="1" i="1" dirty="0" err="1">
                <a:solidFill>
                  <a:srgbClr val="660E7A"/>
                </a:solidFill>
                <a:latin typeface="Lucida Console"/>
                <a:cs typeface="Lucida Console"/>
              </a:rPr>
              <a:t>c</a:t>
            </a:r>
            <a:r>
              <a:rPr lang="en-US" sz="1400" dirty="0" err="1">
                <a:latin typeface="Lucida Console"/>
                <a:cs typeface="Lucida Console"/>
              </a:rPr>
              <a:t>.</a:t>
            </a:r>
            <a:r>
              <a:rPr lang="en-US" sz="1400" b="1" dirty="0" err="1">
                <a:solidFill>
                  <a:srgbClr val="660E7A"/>
                </a:solidFill>
                <a:latin typeface="Lucida Console"/>
                <a:cs typeface="Lucida Console"/>
              </a:rPr>
              <a:t>i</a:t>
            </a:r>
            <a:r>
              <a:rPr lang="en-US" sz="1400" dirty="0" err="1">
                <a:solidFill>
                  <a:srgbClr val="CC7832"/>
                </a:solidFill>
                <a:latin typeface="Lucida Console"/>
                <a:cs typeface="Lucida Console"/>
              </a:rPr>
              <a:t>,</a:t>
            </a:r>
            <a:r>
              <a:rPr lang="en-US" sz="1400" b="1" i="1" dirty="0" err="1">
                <a:solidFill>
                  <a:srgbClr val="660E7A"/>
                </a:solidFill>
                <a:latin typeface="Lucida Console"/>
                <a:cs typeface="Lucida Console"/>
              </a:rPr>
              <a:t>c</a:t>
            </a:r>
            <a:r>
              <a:rPr lang="en-US" sz="1400" dirty="0" err="1">
                <a:latin typeface="Lucida Console"/>
                <a:cs typeface="Lucida Console"/>
              </a:rPr>
              <a:t>.</a:t>
            </a:r>
            <a:r>
              <a:rPr lang="en-US" sz="1400" b="1" dirty="0" err="1">
                <a:solidFill>
                  <a:srgbClr val="660E7A"/>
                </a:solidFill>
                <a:latin typeface="Lucida Console"/>
                <a:cs typeface="Lucida Console"/>
              </a:rPr>
              <a:t>r</a:t>
            </a:r>
            <a:r>
              <a:rPr lang="en-US" sz="1400" dirty="0">
                <a:latin typeface="Lucida Console"/>
                <a:cs typeface="Lucida Console"/>
              </a:rPr>
              <a:t>)</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Use instance properties of c</a:t>
            </a:r>
            <a:br>
              <a:rPr lang="en-US" sz="1400" i="1" dirty="0">
                <a:solidFill>
                  <a:srgbClr val="808080"/>
                </a:solidFill>
                <a:latin typeface="Lucida Console"/>
                <a:cs typeface="Lucida Console"/>
              </a:rPr>
            </a:br>
            <a:r>
              <a:rPr lang="en-US" sz="1400" b="1" i="1" dirty="0" err="1">
                <a:solidFill>
                  <a:srgbClr val="660E7A"/>
                </a:solidFill>
                <a:latin typeface="Lucida Console"/>
                <a:cs typeface="Lucida Console"/>
              </a:rPr>
              <a:t>c</a:t>
            </a:r>
            <a:r>
              <a:rPr lang="en-US" sz="1400" dirty="0" err="1">
                <a:latin typeface="Lucida Console"/>
                <a:cs typeface="Lucida Console"/>
              </a:rPr>
              <a:t>.</a:t>
            </a:r>
            <a:r>
              <a:rPr lang="en-US" sz="1400" dirty="0" err="1">
                <a:solidFill>
                  <a:srgbClr val="7A7A43"/>
                </a:solidFill>
                <a:latin typeface="Lucida Console"/>
                <a:cs typeface="Lucida Console"/>
              </a:rPr>
              <a:t>add</a:t>
            </a:r>
            <a:r>
              <a:rPr lang="en-US" sz="1400" dirty="0">
                <a:latin typeface="Lucida Console"/>
                <a:cs typeface="Lucida Console"/>
              </a:rPr>
              <a:t>(</a:t>
            </a:r>
            <a:r>
              <a:rPr lang="en-US" sz="1400" b="1" i="1" dirty="0">
                <a:solidFill>
                  <a:srgbClr val="660E7A"/>
                </a:solidFill>
                <a:latin typeface="Lucida Console"/>
                <a:cs typeface="Lucida Console"/>
              </a:rPr>
              <a:t>d</a:t>
            </a:r>
            <a:r>
              <a:rPr lang="en-US" sz="1400" dirty="0">
                <a:latin typeface="Lucida Console"/>
                <a:cs typeface="Lucida Console"/>
              </a:rPr>
              <a:t>).</a:t>
            </a:r>
            <a:r>
              <a:rPr lang="en-US" sz="1400" dirty="0" err="1">
                <a:solidFill>
                  <a:srgbClr val="7A7A43"/>
                </a:solidFill>
                <a:latin typeface="Lucida Console"/>
                <a:cs typeface="Lucida Console"/>
              </a:rPr>
              <a:t>toString</a:t>
            </a:r>
            <a:r>
              <a:rPr lang="en-US" sz="1400" dirty="0">
                <a:latin typeface="Lucida Console"/>
                <a:cs typeface="Lucida Console"/>
              </a:rPr>
              <a:t>()</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=&gt; "{5,5}": use instance methods</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 more complex expression that uses a class method and field</a:t>
            </a:r>
            <a:br>
              <a:rPr lang="en-US" sz="1400" i="1" dirty="0">
                <a:solidFill>
                  <a:srgbClr val="808080"/>
                </a:solidFill>
                <a:latin typeface="Lucida Console"/>
                <a:cs typeface="Lucida Console"/>
              </a:rPr>
            </a:br>
            <a:r>
              <a:rPr lang="en-US" sz="1400" i="1" dirty="0" err="1">
                <a:latin typeface="Lucida Console"/>
                <a:cs typeface="Lucida Console"/>
              </a:rPr>
              <a:t>Complex</a:t>
            </a:r>
            <a:r>
              <a:rPr lang="en-US" sz="1400" dirty="0" err="1">
                <a:latin typeface="Lucida Console"/>
                <a:cs typeface="Lucida Console"/>
              </a:rPr>
              <a:t>.</a:t>
            </a:r>
            <a:r>
              <a:rPr lang="en-US" sz="1400" dirty="0" err="1">
                <a:solidFill>
                  <a:srgbClr val="7A7A43"/>
                </a:solidFill>
                <a:latin typeface="Lucida Console"/>
                <a:cs typeface="Lucida Console"/>
              </a:rPr>
              <a:t>parse</a:t>
            </a:r>
            <a:r>
              <a:rPr lang="en-US" sz="1400" dirty="0">
                <a:latin typeface="Lucida Console"/>
                <a:cs typeface="Lucida Console"/>
              </a:rPr>
              <a:t>(</a:t>
            </a:r>
            <a:r>
              <a:rPr lang="en-US" sz="1400" b="1" i="1" dirty="0" err="1">
                <a:solidFill>
                  <a:srgbClr val="660E7A"/>
                </a:solidFill>
                <a:latin typeface="Lucida Console"/>
                <a:cs typeface="Lucida Console"/>
              </a:rPr>
              <a:t>c</a:t>
            </a:r>
            <a:r>
              <a:rPr lang="en-US" sz="1400" dirty="0" err="1">
                <a:latin typeface="Lucida Console"/>
                <a:cs typeface="Lucida Console"/>
              </a:rPr>
              <a:t>.</a:t>
            </a:r>
            <a:r>
              <a:rPr lang="en-US" sz="1400" dirty="0" err="1">
                <a:solidFill>
                  <a:srgbClr val="7A7A43"/>
                </a:solidFill>
                <a:latin typeface="Lucida Console"/>
                <a:cs typeface="Lucida Console"/>
              </a:rPr>
              <a:t>toString</a:t>
            </a:r>
            <a:r>
              <a:rPr lang="en-US" sz="1400" dirty="0">
                <a:latin typeface="Lucida Console"/>
                <a:cs typeface="Lucida Console"/>
              </a:rPr>
              <a:t>()).  </a:t>
            </a:r>
            <a:r>
              <a:rPr lang="en-US" sz="1400" i="1" dirty="0">
                <a:solidFill>
                  <a:srgbClr val="808080"/>
                </a:solidFill>
                <a:latin typeface="Lucida Console"/>
                <a:cs typeface="Lucida Console"/>
              </a:rPr>
              <a:t>// Convert c to a string and back again,</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dirty="0">
                <a:solidFill>
                  <a:srgbClr val="7A7A43"/>
                </a:solidFill>
                <a:latin typeface="Lucida Console"/>
                <a:cs typeface="Lucida Console"/>
              </a:rPr>
              <a:t>add</a:t>
            </a:r>
            <a:r>
              <a:rPr lang="en-US" sz="1400" dirty="0">
                <a:latin typeface="Lucida Console"/>
                <a:cs typeface="Lucida Console"/>
              </a:rPr>
              <a:t>(</a:t>
            </a:r>
            <a:r>
              <a:rPr lang="en-US" sz="1400" i="1" dirty="0" err="1">
                <a:latin typeface="Lucida Console"/>
                <a:cs typeface="Lucida Console"/>
              </a:rPr>
              <a:t>Complex</a:t>
            </a:r>
            <a:r>
              <a:rPr lang="en-US" sz="1400" dirty="0" err="1">
                <a:latin typeface="Lucida Console"/>
                <a:cs typeface="Lucida Console"/>
              </a:rPr>
              <a:t>.</a:t>
            </a:r>
            <a:r>
              <a:rPr lang="en-US" sz="1400" b="1" dirty="0" err="1">
                <a:solidFill>
                  <a:srgbClr val="660E7A"/>
                </a:solidFill>
                <a:latin typeface="Lucida Console"/>
                <a:cs typeface="Lucida Console"/>
              </a:rPr>
              <a:t>ONE</a:t>
            </a:r>
            <a:r>
              <a:rPr lang="en-US" sz="1400" dirty="0">
                <a:latin typeface="Lucida Console"/>
                <a:cs typeface="Lucida Console"/>
              </a:rPr>
              <a:t>)</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add 1</a:t>
            </a:r>
            <a:endParaRPr lang="en-US" sz="1400" dirty="0">
              <a:solidFill>
                <a:srgbClr val="392E25"/>
              </a:solidFill>
              <a:latin typeface="Lucida Console"/>
              <a:cs typeface="Lucida Console"/>
            </a:endParaRPr>
          </a:p>
        </p:txBody>
      </p:sp>
    </p:spTree>
    <p:extLst>
      <p:ext uri="{BB962C8B-B14F-4D97-AF65-F5344CB8AC3E}">
        <p14:creationId xmlns:p14="http://schemas.microsoft.com/office/powerpoint/2010/main" val="294311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State</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In classical object-oriented programming, it is often a goal to encapsulate or hide the state of an object within the </a:t>
            </a:r>
            <a:r>
              <a:rPr lang="en-US" dirty="0" smtClean="0"/>
              <a:t>object</a:t>
            </a:r>
          </a:p>
          <a:p>
            <a:pPr marL="342900" indent="-342900">
              <a:buFont typeface="Arial"/>
              <a:buChar char="•"/>
            </a:pPr>
            <a:r>
              <a:rPr lang="en-US" dirty="0"/>
              <a:t>We can approximate private instance fields using variables </a:t>
            </a:r>
            <a:r>
              <a:rPr lang="en-US" dirty="0" smtClean="0"/>
              <a:t>captured </a:t>
            </a:r>
            <a:r>
              <a:rPr lang="en-US" dirty="0"/>
              <a:t>in the closure of the constructor invocation that creates an instance. To do this, we define functions inside the constructor (so they have access to the constructor’s arguments and variables) and assign those functions to properties of the newly created </a:t>
            </a:r>
            <a:r>
              <a:rPr lang="en-US" dirty="0" smtClean="0"/>
              <a:t>object</a:t>
            </a:r>
          </a:p>
          <a:p>
            <a:pPr marL="342900" indent="-342900">
              <a:buFont typeface="Arial"/>
              <a:buChar char="•"/>
            </a:pPr>
            <a:endParaRPr lang="en-US" dirty="0" smtClean="0"/>
          </a:p>
          <a:p>
            <a:pPr marL="342900" indent="-342900">
              <a:buFont typeface="Arial"/>
              <a:buChar char="•"/>
            </a:pPr>
            <a:endParaRPr lang="en-US" dirty="0" smtClean="0"/>
          </a:p>
        </p:txBody>
      </p:sp>
    </p:spTree>
    <p:extLst>
      <p:ext uri="{BB962C8B-B14F-4D97-AF65-F5344CB8AC3E}">
        <p14:creationId xmlns:p14="http://schemas.microsoft.com/office/powerpoint/2010/main" val="351419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state</a:t>
            </a:r>
            <a:endParaRPr lang="en-US" dirty="0"/>
          </a:p>
        </p:txBody>
      </p:sp>
      <p:sp>
        <p:nvSpPr>
          <p:cNvPr id="5" name="Rectangle 4"/>
          <p:cNvSpPr/>
          <p:nvPr/>
        </p:nvSpPr>
        <p:spPr>
          <a:xfrm>
            <a:off x="254000" y="1190347"/>
            <a:ext cx="8610600" cy="3970318"/>
          </a:xfrm>
          <a:prstGeom prst="rect">
            <a:avLst/>
          </a:prstGeom>
        </p:spPr>
        <p:txBody>
          <a:bodyPr wrap="square">
            <a:spAutoFit/>
          </a:bodyPr>
          <a:lstStyle/>
          <a:p>
            <a:r>
              <a:rPr lang="en-US" sz="1400" b="1" dirty="0">
                <a:solidFill>
                  <a:srgbClr val="000080"/>
                </a:solidFill>
                <a:latin typeface="Lucida Console"/>
                <a:cs typeface="Lucida Console"/>
              </a:rPr>
              <a:t>function </a:t>
            </a:r>
            <a:r>
              <a:rPr lang="en-US" sz="1400" i="1" dirty="0">
                <a:latin typeface="Lucida Console"/>
                <a:cs typeface="Lucida Console"/>
              </a:rPr>
              <a:t>Range</a:t>
            </a:r>
            <a:r>
              <a:rPr lang="en-US" sz="1400" dirty="0">
                <a:latin typeface="Lucida Console"/>
                <a:cs typeface="Lucida Console"/>
              </a:rPr>
              <a:t>(from</a:t>
            </a:r>
            <a:r>
              <a:rPr lang="en-US" sz="1400" dirty="0">
                <a:solidFill>
                  <a:srgbClr val="CC7832"/>
                </a:solidFill>
                <a:latin typeface="Lucida Console"/>
                <a:cs typeface="Lucida Console"/>
              </a:rPr>
              <a:t>, </a:t>
            </a:r>
            <a:r>
              <a:rPr lang="en-US" sz="1400" dirty="0">
                <a:latin typeface="Lucida Console"/>
                <a:cs typeface="Lucida Console"/>
              </a:rPr>
              <a:t>to) {</a:t>
            </a:r>
            <a:br>
              <a:rPr lang="en-US" sz="1400" dirty="0">
                <a:latin typeface="Lucida Console"/>
                <a:cs typeface="Lucida Console"/>
              </a:rPr>
            </a:br>
            <a:r>
              <a:rPr lang="en-US" sz="1400" dirty="0">
                <a:latin typeface="Lucida Console"/>
                <a:cs typeface="Lucida Console"/>
              </a:rPr>
              <a:t>    </a:t>
            </a:r>
            <a:r>
              <a:rPr lang="en-US" sz="1400" i="1" dirty="0">
                <a:solidFill>
                  <a:srgbClr val="808080"/>
                </a:solidFill>
                <a:latin typeface="Lucida Console"/>
                <a:cs typeface="Lucida Console"/>
              </a:rPr>
              <a:t>// Don't store the endpoints as properties of this object. Instead</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 define </a:t>
            </a:r>
            <a:r>
              <a:rPr lang="en-US" sz="1400" i="1" dirty="0" err="1">
                <a:solidFill>
                  <a:srgbClr val="808080"/>
                </a:solidFill>
                <a:latin typeface="Lucida Console"/>
                <a:cs typeface="Lucida Console"/>
              </a:rPr>
              <a:t>accessor</a:t>
            </a:r>
            <a:r>
              <a:rPr lang="en-US" sz="1400" i="1" dirty="0">
                <a:solidFill>
                  <a:srgbClr val="808080"/>
                </a:solidFill>
                <a:latin typeface="Lucida Console"/>
                <a:cs typeface="Lucida Console"/>
              </a:rPr>
              <a:t> functions that return the endpoint values.</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 These values are stored in the closure.</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from</a:t>
            </a:r>
            <a:r>
              <a:rPr lang="en-US" sz="1400" dirty="0">
                <a:solidFill>
                  <a:srgbClr val="7A7A43"/>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 { </a:t>
            </a:r>
            <a:r>
              <a:rPr lang="en-US" sz="1400" b="1" dirty="0">
                <a:solidFill>
                  <a:srgbClr val="000080"/>
                </a:solidFill>
                <a:latin typeface="Lucida Console"/>
                <a:cs typeface="Lucida Console"/>
              </a:rPr>
              <a:t>return </a:t>
            </a:r>
            <a:r>
              <a:rPr lang="en-US" sz="1400" dirty="0">
                <a:latin typeface="Lucida Console"/>
                <a:cs typeface="Lucida Console"/>
              </a:rPr>
              <a:t>from</a:t>
            </a:r>
            <a:r>
              <a:rPr lang="en-US" sz="1400" dirty="0">
                <a:solidFill>
                  <a:srgbClr val="CC7832"/>
                </a:solidFill>
                <a:latin typeface="Lucida Console"/>
                <a:cs typeface="Lucida Console"/>
              </a:rPr>
              <a:t>; </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to</a:t>
            </a:r>
            <a:r>
              <a:rPr lang="en-US" sz="1400" dirty="0">
                <a:solidFill>
                  <a:srgbClr val="7A7A43"/>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 { </a:t>
            </a:r>
            <a:r>
              <a:rPr lang="en-US" sz="1400" b="1" dirty="0">
                <a:solidFill>
                  <a:srgbClr val="000080"/>
                </a:solidFill>
                <a:latin typeface="Lucida Console"/>
                <a:cs typeface="Lucida Console"/>
              </a:rPr>
              <a:t>return </a:t>
            </a:r>
            <a:r>
              <a:rPr lang="en-US" sz="1400" dirty="0">
                <a:latin typeface="Lucida Console"/>
                <a:cs typeface="Lucida Console"/>
              </a:rPr>
              <a:t>to</a:t>
            </a:r>
            <a:r>
              <a:rPr lang="en-US" sz="1400" dirty="0">
                <a:solidFill>
                  <a:srgbClr val="CC7832"/>
                </a:solidFill>
                <a:latin typeface="Lucida Console"/>
                <a:cs typeface="Lucida Console"/>
              </a:rPr>
              <a:t>; </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
            </a:r>
            <a:br>
              <a:rPr lang="en-US" sz="1400" dirty="0">
                <a:latin typeface="Lucida Console"/>
                <a:cs typeface="Lucida Console"/>
              </a:rPr>
            </a:br>
            <a:r>
              <a:rPr lang="en-US" sz="1400" i="1" dirty="0">
                <a:solidFill>
                  <a:srgbClr val="808080"/>
                </a:solidFill>
                <a:latin typeface="Lucida Console"/>
                <a:cs typeface="Lucida Console"/>
              </a:rPr>
              <a:t>// The methods on the prototype can't see the endpoints directly: they have</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to invoke the </a:t>
            </a:r>
            <a:r>
              <a:rPr lang="en-US" sz="1400" i="1" dirty="0" err="1">
                <a:solidFill>
                  <a:srgbClr val="808080"/>
                </a:solidFill>
                <a:latin typeface="Lucida Console"/>
                <a:cs typeface="Lucida Console"/>
              </a:rPr>
              <a:t>accessor</a:t>
            </a:r>
            <a:r>
              <a:rPr lang="en-US" sz="1400" i="1" dirty="0">
                <a:solidFill>
                  <a:srgbClr val="808080"/>
                </a:solidFill>
                <a:latin typeface="Lucida Console"/>
                <a:cs typeface="Lucida Console"/>
              </a:rPr>
              <a:t> methods just like everyone else.</a:t>
            </a:r>
            <a:br>
              <a:rPr lang="en-US" sz="1400" i="1" dirty="0">
                <a:solidFill>
                  <a:srgbClr val="808080"/>
                </a:solidFill>
                <a:latin typeface="Lucida Console"/>
                <a:cs typeface="Lucida Console"/>
              </a:rPr>
            </a:br>
            <a:r>
              <a:rPr lang="en-US" sz="1400" i="1" dirty="0" err="1">
                <a:latin typeface="Lucida Console"/>
                <a:cs typeface="Lucida Console"/>
              </a:rPr>
              <a:t>Range</a:t>
            </a:r>
            <a:r>
              <a:rPr lang="en-US" sz="1400" dirty="0" err="1">
                <a:latin typeface="Lucida Console"/>
                <a:cs typeface="Lucida Console"/>
              </a:rPr>
              <a:t>.</a:t>
            </a:r>
            <a:r>
              <a:rPr lang="en-US" sz="1400" b="1" dirty="0" err="1">
                <a:solidFill>
                  <a:srgbClr val="660E7A"/>
                </a:solidFill>
                <a:latin typeface="Lucida Console"/>
                <a:cs typeface="Lucida Console"/>
              </a:rPr>
              <a:t>prototype</a:t>
            </a:r>
            <a:r>
              <a:rPr lang="en-US" sz="1400" b="1" dirty="0">
                <a:solidFill>
                  <a:srgbClr val="660E7A"/>
                </a:solidFill>
                <a:latin typeface="Lucida Console"/>
                <a:cs typeface="Lucida Console"/>
              </a:rPr>
              <a:t> </a:t>
            </a:r>
            <a:r>
              <a:rPr lang="en-US" sz="1400" dirty="0">
                <a:latin typeface="Lucida Console"/>
                <a:cs typeface="Lucida Console"/>
              </a:rPr>
              <a:t>= {</a:t>
            </a:r>
            <a:br>
              <a:rPr lang="en-US" sz="1400" dirty="0">
                <a:latin typeface="Lucida Console"/>
                <a:cs typeface="Lucida Console"/>
              </a:rPr>
            </a:br>
            <a:r>
              <a:rPr lang="en-US" sz="1400" dirty="0">
                <a:latin typeface="Lucida Console"/>
                <a:cs typeface="Lucida Console"/>
              </a:rPr>
              <a:t>   </a:t>
            </a:r>
            <a:r>
              <a:rPr lang="en-US" sz="1400" b="1" dirty="0" smtClean="0">
                <a:solidFill>
                  <a:srgbClr val="660E7A"/>
                </a:solidFill>
                <a:latin typeface="Lucida Console"/>
                <a:cs typeface="Lucida Console"/>
              </a:rPr>
              <a:t>constructor</a:t>
            </a:r>
            <a:r>
              <a:rPr lang="en-US" sz="1400" dirty="0">
                <a:latin typeface="Lucida Console"/>
                <a:cs typeface="Lucida Console"/>
              </a:rPr>
              <a:t>: </a:t>
            </a:r>
            <a:r>
              <a:rPr lang="en-US" sz="1400" i="1" dirty="0">
                <a:latin typeface="Lucida Console"/>
                <a:cs typeface="Lucida Console"/>
              </a:rPr>
              <a:t>Range</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smtClean="0">
                <a:solidFill>
                  <a:srgbClr val="7A7A43"/>
                </a:solidFill>
                <a:latin typeface="Lucida Console"/>
                <a:cs typeface="Lucida Console"/>
              </a:rPr>
              <a:t>includes</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(x) { </a:t>
            </a:r>
            <a:r>
              <a:rPr lang="en-US" sz="1400" b="1" dirty="0">
                <a:solidFill>
                  <a:srgbClr val="000080"/>
                </a:solidFill>
                <a:latin typeface="Lucida Console"/>
                <a:cs typeface="Lucida Console"/>
              </a:rPr>
              <a:t>return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from</a:t>
            </a:r>
            <a:r>
              <a:rPr lang="en-US" sz="1400" dirty="0">
                <a:latin typeface="Lucida Console"/>
                <a:cs typeface="Lucida Console"/>
              </a:rPr>
              <a:t>() &lt;= x &amp;&amp; x &lt;=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to</a:t>
            </a:r>
            <a:r>
              <a:rPr lang="en-US" sz="1400" dirty="0">
                <a:latin typeface="Lucida Console"/>
                <a:cs typeface="Lucida Console"/>
              </a:rPr>
              <a:t>()</a:t>
            </a:r>
            <a:r>
              <a:rPr lang="en-US" sz="1400" dirty="0">
                <a:solidFill>
                  <a:srgbClr val="CC7832"/>
                </a:solidFill>
                <a:latin typeface="Lucida Console"/>
                <a:cs typeface="Lucida Console"/>
              </a:rPr>
              <a:t>; </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err="1" smtClean="0">
                <a:solidFill>
                  <a:srgbClr val="7A7A43"/>
                </a:solidFill>
                <a:latin typeface="Lucida Console"/>
                <a:cs typeface="Lucida Console"/>
              </a:rPr>
              <a:t>foreach</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(f) {</a:t>
            </a:r>
            <a:br>
              <a:rPr lang="en-US" sz="1400" dirty="0">
                <a:latin typeface="Lucida Console"/>
                <a:cs typeface="Lucida Console"/>
              </a:rPr>
            </a:br>
            <a:r>
              <a:rPr lang="en-US" sz="1400" dirty="0" smtClean="0">
                <a:latin typeface="Lucida Console"/>
                <a:cs typeface="Lucida Console"/>
              </a:rPr>
              <a:t>    </a:t>
            </a:r>
            <a:r>
              <a:rPr lang="en-US" sz="1400" b="1" dirty="0">
                <a:solidFill>
                  <a:srgbClr val="000080"/>
                </a:solidFill>
                <a:latin typeface="Lucida Console"/>
                <a:cs typeface="Lucida Console"/>
              </a:rPr>
              <a:t>for</a:t>
            </a:r>
            <a:r>
              <a:rPr lang="en-US" sz="1400" dirty="0">
                <a:latin typeface="Lucida Console"/>
                <a:cs typeface="Lucida Console"/>
              </a:rPr>
              <a:t>(</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x</a:t>
            </a:r>
            <a:r>
              <a:rPr lang="en-US" sz="1400" dirty="0">
                <a:latin typeface="Lucida Console"/>
                <a:cs typeface="Lucida Console"/>
              </a:rPr>
              <a:t>=</a:t>
            </a:r>
            <a:r>
              <a:rPr lang="en-US" sz="1400" b="1" dirty="0" err="1">
                <a:solidFill>
                  <a:srgbClr val="660E7A"/>
                </a:solidFill>
                <a:latin typeface="Lucida Console"/>
                <a:cs typeface="Lucida Console"/>
              </a:rPr>
              <a:t>Math</a:t>
            </a:r>
            <a:r>
              <a:rPr lang="en-US" sz="1400" dirty="0" err="1">
                <a:latin typeface="Lucida Console"/>
                <a:cs typeface="Lucida Console"/>
              </a:rPr>
              <a:t>.</a:t>
            </a:r>
            <a:r>
              <a:rPr lang="en-US" sz="1400" i="1" dirty="0" err="1">
                <a:latin typeface="Lucida Console"/>
                <a:cs typeface="Lucida Console"/>
              </a:rPr>
              <a:t>ceil</a:t>
            </a:r>
            <a:r>
              <a:rPr lang="en-US" sz="1400" dirty="0">
                <a:latin typeface="Lucida Console"/>
                <a:cs typeface="Lucida Console"/>
              </a:rPr>
              <a:t>(</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from</a:t>
            </a:r>
            <a:r>
              <a:rPr lang="en-US" sz="1400" dirty="0">
                <a:latin typeface="Lucida Console"/>
                <a:cs typeface="Lucida Console"/>
              </a:rPr>
              <a:t>())</a:t>
            </a:r>
            <a:r>
              <a:rPr lang="en-US" sz="1400" dirty="0">
                <a:solidFill>
                  <a:srgbClr val="CC7832"/>
                </a:solidFill>
                <a:latin typeface="Lucida Console"/>
                <a:cs typeface="Lucida Console"/>
              </a:rPr>
              <a:t>, </a:t>
            </a:r>
            <a:r>
              <a:rPr lang="en-US" sz="1400" dirty="0">
                <a:solidFill>
                  <a:srgbClr val="458383"/>
                </a:solidFill>
                <a:latin typeface="Lucida Console"/>
                <a:cs typeface="Lucida Console"/>
              </a:rPr>
              <a:t>max</a:t>
            </a:r>
            <a:r>
              <a:rPr lang="en-US" sz="1400" dirty="0">
                <a:latin typeface="Lucida Console"/>
                <a:cs typeface="Lucida Console"/>
              </a:rPr>
              <a:t>=</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to</a:t>
            </a:r>
            <a:r>
              <a:rPr lang="en-US" sz="1400" dirty="0">
                <a:latin typeface="Lucida Console"/>
                <a:cs typeface="Lucida Console"/>
              </a:rPr>
              <a:t>()</a:t>
            </a:r>
            <a:r>
              <a:rPr lang="en-US" sz="1400" dirty="0">
                <a:solidFill>
                  <a:srgbClr val="CC7832"/>
                </a:solidFill>
                <a:latin typeface="Lucida Console"/>
                <a:cs typeface="Lucida Console"/>
              </a:rPr>
              <a:t>; </a:t>
            </a:r>
            <a:r>
              <a:rPr lang="en-US" sz="1400" dirty="0">
                <a:solidFill>
                  <a:srgbClr val="458383"/>
                </a:solidFill>
                <a:latin typeface="Lucida Console"/>
                <a:cs typeface="Lucida Console"/>
              </a:rPr>
              <a:t>x </a:t>
            </a:r>
            <a:r>
              <a:rPr lang="en-US" sz="1400" dirty="0">
                <a:latin typeface="Lucida Console"/>
                <a:cs typeface="Lucida Console"/>
              </a:rPr>
              <a:t>&lt;= </a:t>
            </a:r>
            <a:r>
              <a:rPr lang="en-US" sz="1400" dirty="0">
                <a:solidFill>
                  <a:srgbClr val="458383"/>
                </a:solidFill>
                <a:latin typeface="Lucida Console"/>
                <a:cs typeface="Lucida Console"/>
              </a:rPr>
              <a:t>max</a:t>
            </a:r>
            <a:r>
              <a:rPr lang="en-US" sz="1400" dirty="0">
                <a:solidFill>
                  <a:srgbClr val="CC7832"/>
                </a:solidFill>
                <a:latin typeface="Lucida Console"/>
                <a:cs typeface="Lucida Console"/>
              </a:rPr>
              <a:t>; </a:t>
            </a:r>
            <a:r>
              <a:rPr lang="en-US" sz="1400" dirty="0">
                <a:solidFill>
                  <a:srgbClr val="458383"/>
                </a:solidFill>
                <a:latin typeface="Lucida Console"/>
                <a:cs typeface="Lucida Console"/>
              </a:rPr>
              <a:t>x</a:t>
            </a:r>
            <a:r>
              <a:rPr lang="en-US" sz="1400" dirty="0">
                <a:latin typeface="Lucida Console"/>
                <a:cs typeface="Lucida Console"/>
              </a:rPr>
              <a:t>++) f(</a:t>
            </a:r>
            <a:r>
              <a:rPr lang="en-US" sz="1400" dirty="0">
                <a:solidFill>
                  <a:srgbClr val="458383"/>
                </a:solidFill>
                <a:latin typeface="Lucida Console"/>
                <a:cs typeface="Lucida Console"/>
              </a:rPr>
              <a:t>x</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smtClean="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err="1" smtClean="0">
                <a:solidFill>
                  <a:srgbClr val="7A7A43"/>
                </a:solidFill>
                <a:latin typeface="Lucida Console"/>
                <a:cs typeface="Lucida Console"/>
              </a:rPr>
              <a:t>toString</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 { </a:t>
            </a:r>
            <a:r>
              <a:rPr lang="en-US" sz="1400" b="1" dirty="0">
                <a:solidFill>
                  <a:srgbClr val="000080"/>
                </a:solidFill>
                <a:latin typeface="Lucida Console"/>
                <a:cs typeface="Lucida Console"/>
              </a:rPr>
              <a:t>return </a:t>
            </a:r>
            <a:r>
              <a:rPr lang="en-US" sz="1400" b="1" dirty="0">
                <a:solidFill>
                  <a:srgbClr val="008000"/>
                </a:solidFill>
                <a:latin typeface="Lucida Console"/>
                <a:cs typeface="Lucida Console"/>
              </a:rPr>
              <a:t>"</a:t>
            </a:r>
            <a:r>
              <a:rPr lang="en-US" sz="1400" b="1" dirty="0" smtClean="0">
                <a:solidFill>
                  <a:srgbClr val="008000"/>
                </a:solidFill>
                <a:latin typeface="Lucida Console"/>
                <a:cs typeface="Lucida Console"/>
              </a:rPr>
              <a:t>(“ </a:t>
            </a:r>
            <a:r>
              <a:rPr lang="en-US" sz="1400" dirty="0" smtClean="0">
                <a:latin typeface="Lucida Console"/>
                <a:cs typeface="Lucida Console"/>
              </a:rPr>
              <a:t>+ </a:t>
            </a:r>
            <a:r>
              <a:rPr lang="en-US" sz="1400" b="1" dirty="0" err="1" smtClean="0">
                <a:solidFill>
                  <a:srgbClr val="000080"/>
                </a:solidFill>
                <a:latin typeface="Lucida Console"/>
                <a:cs typeface="Lucida Console"/>
              </a:rPr>
              <a:t>this</a:t>
            </a:r>
            <a:r>
              <a:rPr lang="en-US" sz="1400" dirty="0" err="1" smtClean="0">
                <a:latin typeface="Lucida Console"/>
                <a:cs typeface="Lucida Console"/>
              </a:rPr>
              <a:t>.</a:t>
            </a:r>
            <a:r>
              <a:rPr lang="en-US" sz="1400" dirty="0" err="1" smtClean="0">
                <a:solidFill>
                  <a:srgbClr val="7A7A43"/>
                </a:solidFill>
                <a:latin typeface="Lucida Console"/>
                <a:cs typeface="Lucida Console"/>
              </a:rPr>
              <a:t>from</a:t>
            </a:r>
            <a:r>
              <a:rPr lang="en-US" sz="1400" dirty="0">
                <a:latin typeface="Lucida Console"/>
                <a:cs typeface="Lucida Console"/>
              </a:rPr>
              <a:t>() + </a:t>
            </a:r>
            <a:r>
              <a:rPr lang="en-US" sz="1400" b="1" dirty="0">
                <a:solidFill>
                  <a:srgbClr val="008000"/>
                </a:solidFill>
                <a:latin typeface="Lucida Console"/>
                <a:cs typeface="Lucida Console"/>
              </a:rPr>
              <a:t>".</a:t>
            </a:r>
            <a:r>
              <a:rPr lang="en-US" sz="1400" b="1" dirty="0" smtClean="0">
                <a:solidFill>
                  <a:srgbClr val="008000"/>
                </a:solidFill>
                <a:latin typeface="Lucida Console"/>
                <a:cs typeface="Lucida Console"/>
              </a:rPr>
              <a:t>." </a:t>
            </a:r>
            <a:r>
              <a:rPr lang="en-US" sz="1400" dirty="0">
                <a:latin typeface="Lucida Console"/>
                <a:cs typeface="Lucida Console"/>
              </a:rPr>
              <a: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to</a:t>
            </a:r>
            <a:r>
              <a:rPr lang="en-US" sz="1400" dirty="0">
                <a:latin typeface="Lucida Console"/>
                <a:cs typeface="Lucida Console"/>
              </a:rPr>
              <a:t>() + </a:t>
            </a:r>
            <a:r>
              <a:rPr lang="en-US" sz="1400" b="1" dirty="0">
                <a:solidFill>
                  <a:srgbClr val="008000"/>
                </a:solidFill>
                <a:latin typeface="Lucida Console"/>
                <a:cs typeface="Lucida Console"/>
              </a:rPr>
              <a:t>")"</a:t>
            </a:r>
            <a:r>
              <a:rPr lang="en-US" sz="1400" dirty="0">
                <a:solidFill>
                  <a:srgbClr val="CC7832"/>
                </a:solidFill>
                <a:latin typeface="Lucida Console"/>
                <a:cs typeface="Lucida Console"/>
              </a:rPr>
              <a:t>; </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a:t>
            </a:r>
            <a:r>
              <a:rPr lang="en-US" sz="1400" dirty="0">
                <a:solidFill>
                  <a:srgbClr val="CC7832"/>
                </a:solidFill>
                <a:latin typeface="Lucida Console"/>
                <a:cs typeface="Lucida Console"/>
              </a:rPr>
              <a:t>;</a:t>
            </a:r>
            <a:endParaRPr lang="en-US" sz="1400" dirty="0">
              <a:latin typeface="Lucida Console"/>
              <a:cs typeface="Lucida Console"/>
            </a:endParaRPr>
          </a:p>
        </p:txBody>
      </p:sp>
    </p:spTree>
    <p:extLst>
      <p:ext uri="{BB962C8B-B14F-4D97-AF65-F5344CB8AC3E}">
        <p14:creationId xmlns:p14="http://schemas.microsoft.com/office/powerpoint/2010/main" val="18063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methods</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a:buChar char="•"/>
            </a:pPr>
            <a:r>
              <a:rPr lang="en-US" dirty="0" smtClean="0"/>
              <a:t>When </a:t>
            </a:r>
            <a:r>
              <a:rPr lang="en-US" dirty="0"/>
              <a:t>implementing JavaScript class, there are several methods that are </a:t>
            </a:r>
            <a:r>
              <a:rPr lang="en-US" dirty="0" smtClean="0"/>
              <a:t>reasonably to define:</a:t>
            </a:r>
          </a:p>
          <a:p>
            <a:pPr marL="1028683" lvl="1" indent="-342900">
              <a:buFont typeface="Arial"/>
              <a:buChar char="•"/>
            </a:pPr>
            <a:r>
              <a:rPr lang="en-US" dirty="0" err="1" smtClean="0"/>
              <a:t>toString</a:t>
            </a:r>
            <a:endParaRPr lang="en-US" dirty="0" smtClean="0"/>
          </a:p>
          <a:p>
            <a:pPr marL="1028683" lvl="1" indent="-342900">
              <a:buFont typeface="Arial"/>
              <a:buChar char="•"/>
            </a:pPr>
            <a:r>
              <a:rPr lang="en-US" dirty="0" err="1" smtClean="0"/>
              <a:t>valueOf</a:t>
            </a:r>
            <a:endParaRPr lang="en-US" dirty="0" smtClean="0"/>
          </a:p>
          <a:p>
            <a:pPr marL="1028683" lvl="1" indent="-342900">
              <a:buFont typeface="Arial"/>
              <a:buChar char="•"/>
            </a:pPr>
            <a:r>
              <a:rPr lang="en-US" dirty="0"/>
              <a:t>c</a:t>
            </a:r>
            <a:r>
              <a:rPr lang="en-US" dirty="0" smtClean="0"/>
              <a:t>omparison methods</a:t>
            </a:r>
          </a:p>
          <a:p>
            <a:pPr marL="342900" indent="-342900">
              <a:buFont typeface="Arial"/>
              <a:buChar char="•"/>
            </a:pPr>
            <a:r>
              <a:rPr lang="en-US" dirty="0"/>
              <a:t>The purpose of </a:t>
            </a:r>
            <a:r>
              <a:rPr lang="en-US" dirty="0" err="1" smtClean="0"/>
              <a:t>toString</a:t>
            </a:r>
            <a:r>
              <a:rPr lang="en-US" dirty="0" smtClean="0"/>
              <a:t> method </a:t>
            </a:r>
            <a:r>
              <a:rPr lang="en-US" dirty="0"/>
              <a:t>is to return a string representation of an object. JavaScript automatically invokes this method if you use an object where a string </a:t>
            </a:r>
            <a:r>
              <a:rPr lang="en-US" dirty="0" smtClean="0"/>
              <a:t>is expected</a:t>
            </a:r>
          </a:p>
          <a:p>
            <a:pPr marL="342900" indent="-342900">
              <a:buFont typeface="Arial"/>
              <a:buChar char="•"/>
            </a:pPr>
            <a:r>
              <a:rPr lang="en-US" dirty="0" smtClean="0"/>
              <a:t>The purpose of </a:t>
            </a:r>
            <a:r>
              <a:rPr lang="en-US" dirty="0" err="1" smtClean="0"/>
              <a:t>valueOf</a:t>
            </a:r>
            <a:r>
              <a:rPr lang="en-US" dirty="0" smtClean="0"/>
              <a:t> </a:t>
            </a:r>
            <a:r>
              <a:rPr lang="en-US" dirty="0"/>
              <a:t>method is </a:t>
            </a:r>
            <a:r>
              <a:rPr lang="en-US" dirty="0" smtClean="0"/>
              <a:t>to </a:t>
            </a:r>
            <a:r>
              <a:rPr lang="en-US" dirty="0"/>
              <a:t>convert an object to a primitive value. The </a:t>
            </a:r>
            <a:r>
              <a:rPr lang="en-US" dirty="0" err="1" smtClean="0"/>
              <a:t>valueOf</a:t>
            </a:r>
            <a:r>
              <a:rPr lang="en-US" dirty="0" smtClean="0"/>
              <a:t> </a:t>
            </a:r>
            <a:r>
              <a:rPr lang="en-US" dirty="0"/>
              <a:t>method is invoked automatically when an object is used in a numeric </a:t>
            </a:r>
            <a:r>
              <a:rPr lang="en-US" dirty="0" smtClean="0"/>
              <a:t>context</a:t>
            </a:r>
            <a:endParaRPr lang="en-US" dirty="0"/>
          </a:p>
        </p:txBody>
      </p:sp>
    </p:spTree>
    <p:extLst>
      <p:ext uri="{BB962C8B-B14F-4D97-AF65-F5344CB8AC3E}">
        <p14:creationId xmlns:p14="http://schemas.microsoft.com/office/powerpoint/2010/main" val="39607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lstStyle/>
          <a:p>
            <a:r>
              <a:rPr lang="en-US" dirty="0"/>
              <a:t>Class and prototype</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methods</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JavaScript equality operators compare objects by reference, not by value. That is, given two object references, they look to see if both references are to the same </a:t>
            </a:r>
            <a:r>
              <a:rPr lang="en-US" dirty="0" smtClean="0"/>
              <a:t>object</a:t>
            </a:r>
          </a:p>
          <a:p>
            <a:pPr marL="342900" indent="-342900">
              <a:buFont typeface="Arial"/>
              <a:buChar char="•"/>
            </a:pPr>
            <a:r>
              <a:rPr lang="en-US" dirty="0"/>
              <a:t>It is often useful to be able to compare two distinct objects for equality or even for relative order. If you define a class and want to be able to compare instances of that class, you should define appropriate methods to perform those </a:t>
            </a:r>
            <a:r>
              <a:rPr lang="en-US" dirty="0" smtClean="0"/>
              <a:t>comparisons</a:t>
            </a:r>
          </a:p>
          <a:p>
            <a:pPr marL="342900" indent="-342900">
              <a:buFont typeface="Arial"/>
              <a:buChar char="•"/>
            </a:pPr>
            <a:r>
              <a:rPr lang="en-US" dirty="0"/>
              <a:t>To enable instances of your class to be tested for equality, define an instance method named equals(). It should take a single argument and return true if that argument is equal to the object it is invoked </a:t>
            </a:r>
            <a:r>
              <a:rPr lang="en-US" dirty="0" smtClean="0"/>
              <a:t>on</a:t>
            </a:r>
            <a:endParaRPr lang="en-US" dirty="0"/>
          </a:p>
        </p:txBody>
      </p:sp>
    </p:spTree>
    <p:extLst>
      <p:ext uri="{BB962C8B-B14F-4D97-AF65-F5344CB8AC3E}">
        <p14:creationId xmlns:p14="http://schemas.microsoft.com/office/powerpoint/2010/main" val="412733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methods</a:t>
            </a:r>
          </a:p>
        </p:txBody>
      </p:sp>
      <p:sp>
        <p:nvSpPr>
          <p:cNvPr id="4" name="Rectangle 3"/>
          <p:cNvSpPr/>
          <p:nvPr/>
        </p:nvSpPr>
        <p:spPr>
          <a:xfrm>
            <a:off x="304800" y="1200140"/>
            <a:ext cx="8597900" cy="1600438"/>
          </a:xfrm>
          <a:prstGeom prst="rect">
            <a:avLst/>
          </a:prstGeom>
        </p:spPr>
        <p:txBody>
          <a:bodyPr wrap="square">
            <a:spAutoFit/>
          </a:bodyPr>
          <a:lstStyle/>
          <a:p>
            <a:r>
              <a:rPr lang="en-US" sz="1400" i="1" dirty="0">
                <a:solidFill>
                  <a:srgbClr val="808080"/>
                </a:solidFill>
                <a:latin typeface="Lucida Console"/>
                <a:cs typeface="Lucida Console"/>
              </a:rPr>
              <a:t>// Test whether this Complex object has the same value as another.</a:t>
            </a:r>
            <a:br>
              <a:rPr lang="en-US" sz="1400" i="1" dirty="0">
                <a:solidFill>
                  <a:srgbClr val="808080"/>
                </a:solidFill>
                <a:latin typeface="Lucida Console"/>
                <a:cs typeface="Lucida Console"/>
              </a:rPr>
            </a:br>
            <a:r>
              <a:rPr lang="en-US" sz="1400" i="1" dirty="0" err="1">
                <a:latin typeface="Lucida Console"/>
                <a:cs typeface="Lucida Console"/>
              </a:rPr>
              <a:t>Complex</a:t>
            </a:r>
            <a:r>
              <a:rPr lang="en-US" sz="1400" dirty="0" err="1">
                <a:latin typeface="Lucida Console"/>
                <a:cs typeface="Lucida Console"/>
              </a:rPr>
              <a:t>.</a:t>
            </a:r>
            <a:r>
              <a:rPr lang="en-US" sz="1400" b="1" dirty="0" err="1">
                <a:solidFill>
                  <a:srgbClr val="660E7A"/>
                </a:solidFill>
                <a:latin typeface="Lucida Console"/>
                <a:cs typeface="Lucida Console"/>
              </a:rPr>
              <a:t>prototype</a:t>
            </a:r>
            <a:r>
              <a:rPr lang="en-US" sz="1400" dirty="0" err="1">
                <a:latin typeface="Lucida Console"/>
                <a:cs typeface="Lucida Console"/>
              </a:rPr>
              <a:t>.</a:t>
            </a:r>
            <a:r>
              <a:rPr lang="en-US" sz="1400" dirty="0" err="1">
                <a:solidFill>
                  <a:srgbClr val="7A7A43"/>
                </a:solidFill>
                <a:latin typeface="Lucida Console"/>
                <a:cs typeface="Lucida Console"/>
              </a:rPr>
              <a:t>equals</a:t>
            </a:r>
            <a:r>
              <a:rPr lang="en-US" sz="1400" dirty="0">
                <a:solidFill>
                  <a:srgbClr val="7A7A43"/>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(that) {</a:t>
            </a:r>
            <a:br>
              <a:rPr lang="en-US" sz="1400" dirty="0">
                <a:latin typeface="Lucida Console"/>
                <a:cs typeface="Lucida Console"/>
              </a:rPr>
            </a:br>
            <a:r>
              <a:rPr lang="en-US" sz="1400" dirty="0">
                <a:latin typeface="Lucida Console"/>
                <a:cs typeface="Lucida Console"/>
              </a:rPr>
              <a:t>   </a:t>
            </a:r>
            <a:r>
              <a:rPr lang="en-US" sz="1400" b="1" dirty="0" smtClean="0">
                <a:solidFill>
                  <a:srgbClr val="000080"/>
                </a:solidFill>
                <a:latin typeface="Lucida Console"/>
                <a:cs typeface="Lucida Console"/>
              </a:rPr>
              <a:t>return </a:t>
            </a:r>
            <a:r>
              <a:rPr lang="en-US" sz="1400" dirty="0">
                <a:latin typeface="Lucida Console"/>
                <a:cs typeface="Lucida Console"/>
              </a:rPr>
              <a:t>that != </a:t>
            </a:r>
            <a:r>
              <a:rPr lang="en-US" sz="1400" b="1" dirty="0">
                <a:solidFill>
                  <a:srgbClr val="000080"/>
                </a:solidFill>
                <a:latin typeface="Lucida Console"/>
                <a:cs typeface="Lucida Console"/>
              </a:rPr>
              <a:t>null </a:t>
            </a:r>
            <a:r>
              <a:rPr lang="en-US" sz="1400" dirty="0">
                <a:latin typeface="Lucida Console"/>
                <a:cs typeface="Lucida Console"/>
              </a:rPr>
              <a:t>&amp;&amp;                      </a:t>
            </a:r>
            <a:r>
              <a:rPr lang="en-US" sz="1400" i="1" dirty="0">
                <a:solidFill>
                  <a:srgbClr val="808080"/>
                </a:solidFill>
                <a:latin typeface="Lucida Console"/>
                <a:cs typeface="Lucida Console"/>
              </a:rPr>
              <a:t>// must be defined and non-null</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i="1" dirty="0" smtClean="0">
                <a:solidFill>
                  <a:srgbClr val="808080"/>
                </a:solidFill>
                <a:latin typeface="Lucida Console"/>
                <a:cs typeface="Lucida Console"/>
              </a:rPr>
              <a:t>     </a:t>
            </a:r>
            <a:r>
              <a:rPr lang="en-US" sz="1400" dirty="0" err="1">
                <a:latin typeface="Lucida Console"/>
                <a:cs typeface="Lucida Console"/>
              </a:rPr>
              <a:t>that.</a:t>
            </a:r>
            <a:r>
              <a:rPr lang="en-US" sz="1400" i="1" dirty="0" err="1">
                <a:latin typeface="Lucida Console"/>
                <a:cs typeface="Lucida Console"/>
              </a:rPr>
              <a:t>constructor</a:t>
            </a:r>
            <a:r>
              <a:rPr lang="en-US" sz="1400" i="1" dirty="0">
                <a:latin typeface="Lucida Console"/>
                <a:cs typeface="Lucida Console"/>
              </a:rPr>
              <a:t> </a:t>
            </a:r>
            <a:r>
              <a:rPr lang="en-US" sz="1400" dirty="0">
                <a:latin typeface="Lucida Console"/>
                <a:cs typeface="Lucida Console"/>
              </a:rPr>
              <a:t>=== </a:t>
            </a:r>
            <a:r>
              <a:rPr lang="en-US" sz="1400" i="1" dirty="0">
                <a:latin typeface="Lucida Console"/>
                <a:cs typeface="Lucida Console"/>
              </a:rPr>
              <a:t>Complex </a:t>
            </a:r>
            <a:r>
              <a:rPr lang="en-US" sz="1400" dirty="0">
                <a:latin typeface="Lucida Console"/>
                <a:cs typeface="Lucida Console"/>
              </a:rPr>
              <a:t>&amp;&amp;         </a:t>
            </a:r>
            <a:r>
              <a:rPr lang="en-US" sz="1400" i="1" dirty="0">
                <a:solidFill>
                  <a:srgbClr val="808080"/>
                </a:solidFill>
                <a:latin typeface="Lucida Console"/>
                <a:cs typeface="Lucida Console"/>
              </a:rPr>
              <a:t>// and an instance of Complex </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i="1" dirty="0" smtClean="0">
                <a:solidFill>
                  <a:srgbClr val="808080"/>
                </a:solidFill>
                <a:latin typeface="Lucida Console"/>
                <a:cs typeface="Lucida Console"/>
              </a:rPr>
              <a: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b="1" dirty="0" err="1">
                <a:solidFill>
                  <a:srgbClr val="660E7A"/>
                </a:solidFill>
                <a:latin typeface="Lucida Console"/>
                <a:cs typeface="Lucida Console"/>
              </a:rPr>
              <a:t>r</a:t>
            </a:r>
            <a:r>
              <a:rPr lang="en-US" sz="1400" b="1" dirty="0">
                <a:solidFill>
                  <a:srgbClr val="660E7A"/>
                </a:solidFill>
                <a:latin typeface="Lucida Console"/>
                <a:cs typeface="Lucida Console"/>
              </a:rPr>
              <a:t> </a:t>
            </a:r>
            <a:r>
              <a:rPr lang="en-US" sz="1400" dirty="0">
                <a:latin typeface="Lucida Console"/>
                <a:cs typeface="Lucida Console"/>
              </a:rPr>
              <a:t>=== </a:t>
            </a:r>
            <a:r>
              <a:rPr lang="en-US" sz="1400" dirty="0" err="1">
                <a:latin typeface="Lucida Console"/>
                <a:cs typeface="Lucida Console"/>
              </a:rPr>
              <a:t>that.</a:t>
            </a:r>
            <a:r>
              <a:rPr lang="en-US" sz="1400" b="1" dirty="0" err="1">
                <a:solidFill>
                  <a:srgbClr val="660E7A"/>
                </a:solidFill>
                <a:latin typeface="Lucida Console"/>
                <a:cs typeface="Lucida Console"/>
              </a:rPr>
              <a:t>r</a:t>
            </a:r>
            <a:r>
              <a:rPr lang="en-US" sz="1400" b="1" dirty="0">
                <a:solidFill>
                  <a:srgbClr val="660E7A"/>
                </a:solidFill>
                <a:latin typeface="Lucida Console"/>
                <a:cs typeface="Lucida Console"/>
              </a:rPr>
              <a:t> </a:t>
            </a:r>
            <a:r>
              <a:rPr lang="en-US" sz="1400" dirty="0">
                <a:latin typeface="Lucida Console"/>
                <a:cs typeface="Lucida Console"/>
              </a:rPr>
              <a:t>&amp;&amp;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b="1" dirty="0" err="1">
                <a:solidFill>
                  <a:srgbClr val="660E7A"/>
                </a:solidFill>
                <a:latin typeface="Lucida Console"/>
                <a:cs typeface="Lucida Console"/>
              </a:rPr>
              <a:t>i</a:t>
            </a:r>
            <a:r>
              <a:rPr lang="en-US" sz="1400" b="1" dirty="0">
                <a:solidFill>
                  <a:srgbClr val="660E7A"/>
                </a:solidFill>
                <a:latin typeface="Lucida Console"/>
                <a:cs typeface="Lucida Console"/>
              </a:rPr>
              <a:t> </a:t>
            </a:r>
            <a:r>
              <a:rPr lang="en-US" sz="1400" dirty="0">
                <a:latin typeface="Lucida Console"/>
                <a:cs typeface="Lucida Console"/>
              </a:rPr>
              <a:t>=== </a:t>
            </a:r>
            <a:r>
              <a:rPr lang="en-US" sz="1400" dirty="0" err="1">
                <a:latin typeface="Lucida Console"/>
                <a:cs typeface="Lucida Console"/>
              </a:rPr>
              <a:t>that.</a:t>
            </a:r>
            <a:r>
              <a:rPr lang="en-US" sz="1400" b="1" dirty="0" err="1">
                <a:solidFill>
                  <a:srgbClr val="660E7A"/>
                </a:solidFill>
                <a:latin typeface="Lucida Console"/>
                <a:cs typeface="Lucida Console"/>
              </a:rPr>
              <a:t>i</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and have the same values.</a:t>
            </a:r>
            <a:br>
              <a:rPr lang="en-US" sz="1400" i="1" dirty="0">
                <a:solidFill>
                  <a:srgbClr val="808080"/>
                </a:solidFill>
                <a:latin typeface="Lucida Console"/>
                <a:cs typeface="Lucida Console"/>
              </a:rPr>
            </a:b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endParaRPr lang="en-US" sz="1400" dirty="0">
              <a:latin typeface="Lucida Console"/>
              <a:cs typeface="Lucida Console"/>
            </a:endParaRPr>
          </a:p>
        </p:txBody>
      </p:sp>
    </p:spTree>
    <p:extLst>
      <p:ext uri="{BB962C8B-B14F-4D97-AF65-F5344CB8AC3E}">
        <p14:creationId xmlns:p14="http://schemas.microsoft.com/office/powerpoint/2010/main" val="2416915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methods</a:t>
            </a:r>
          </a:p>
        </p:txBody>
      </p:sp>
      <p:sp>
        <p:nvSpPr>
          <p:cNvPr id="3" name="Text Placeholder 2"/>
          <p:cNvSpPr>
            <a:spLocks noGrp="1"/>
          </p:cNvSpPr>
          <p:nvPr>
            <p:ph type="body" sz="quarter" idx="12"/>
          </p:nvPr>
        </p:nvSpPr>
        <p:spPr/>
        <p:txBody>
          <a:bodyPr>
            <a:normAutofit fontScale="92500" lnSpcReduction="20000"/>
          </a:bodyPr>
          <a:lstStyle/>
          <a:p>
            <a:pPr marL="342900" indent="-342900">
              <a:buFont typeface="Arial"/>
              <a:buChar char="•"/>
            </a:pPr>
            <a:r>
              <a:rPr lang="en-US" dirty="0"/>
              <a:t>To compare objects </a:t>
            </a:r>
            <a:r>
              <a:rPr lang="en-US" dirty="0" smtClean="0"/>
              <a:t>according </a:t>
            </a:r>
            <a:r>
              <a:rPr lang="en-US" dirty="0"/>
              <a:t>to an explicitly defined ordering of your own choosing, you can </a:t>
            </a:r>
            <a:r>
              <a:rPr lang="en-US" dirty="0" smtClean="0"/>
              <a:t>define </a:t>
            </a:r>
            <a:r>
              <a:rPr lang="en-US" dirty="0"/>
              <a:t>a method named </a:t>
            </a:r>
            <a:r>
              <a:rPr lang="en-US" dirty="0" err="1"/>
              <a:t>compareTo</a:t>
            </a:r>
            <a:r>
              <a:rPr lang="en-US" dirty="0"/>
              <a:t>(</a:t>
            </a:r>
            <a:r>
              <a:rPr lang="en-US" dirty="0" smtClean="0"/>
              <a:t>)</a:t>
            </a:r>
          </a:p>
          <a:p>
            <a:pPr marL="342900" indent="-342900">
              <a:buFont typeface="Arial"/>
              <a:buChar char="•"/>
            </a:pPr>
            <a:r>
              <a:rPr lang="en-US" dirty="0"/>
              <a:t>The </a:t>
            </a:r>
            <a:r>
              <a:rPr lang="en-US" dirty="0" err="1"/>
              <a:t>compareTo</a:t>
            </a:r>
            <a:r>
              <a:rPr lang="en-US" dirty="0"/>
              <a:t>() method should accept a single argument and compare it to the object on which the method is </a:t>
            </a:r>
            <a:r>
              <a:rPr lang="en-US" dirty="0" smtClean="0"/>
              <a:t>invoked</a:t>
            </a:r>
          </a:p>
          <a:p>
            <a:pPr marL="1028683" lvl="1" indent="-342900">
              <a:buFont typeface="Arial"/>
              <a:buChar char="•"/>
            </a:pPr>
            <a:r>
              <a:rPr lang="en-US" dirty="0"/>
              <a:t>If the this object is less than the argument, </a:t>
            </a:r>
            <a:r>
              <a:rPr lang="en-US" dirty="0" err="1"/>
              <a:t>compareTo</a:t>
            </a:r>
            <a:r>
              <a:rPr lang="en-US" dirty="0"/>
              <a:t>() should return a value less than </a:t>
            </a:r>
            <a:r>
              <a:rPr lang="en-US" dirty="0" smtClean="0"/>
              <a:t>zero</a:t>
            </a:r>
          </a:p>
          <a:p>
            <a:pPr marL="1028683" lvl="1" indent="-342900">
              <a:buFont typeface="Arial"/>
              <a:buChar char="•"/>
            </a:pPr>
            <a:r>
              <a:rPr lang="en-US" dirty="0" smtClean="0"/>
              <a:t>If </a:t>
            </a:r>
            <a:r>
              <a:rPr lang="en-US" dirty="0"/>
              <a:t>the this object is greater than the argument object, the method should return a value greater than </a:t>
            </a:r>
            <a:r>
              <a:rPr lang="en-US" dirty="0" smtClean="0"/>
              <a:t>zero</a:t>
            </a:r>
            <a:endParaRPr lang="en-US" dirty="0"/>
          </a:p>
          <a:p>
            <a:pPr marL="1028683" lvl="1" indent="-342900">
              <a:buFont typeface="Arial"/>
              <a:buChar char="•"/>
            </a:pPr>
            <a:r>
              <a:rPr lang="en-US" dirty="0"/>
              <a:t>I</a:t>
            </a:r>
            <a:r>
              <a:rPr lang="en-US" dirty="0" smtClean="0"/>
              <a:t>f </a:t>
            </a:r>
            <a:r>
              <a:rPr lang="en-US" dirty="0"/>
              <a:t>the two objects are equal, the method should return </a:t>
            </a:r>
            <a:r>
              <a:rPr lang="en-US" dirty="0" smtClean="0"/>
              <a:t>zero</a:t>
            </a:r>
          </a:p>
          <a:p>
            <a:pPr marL="342900" indent="-342900">
              <a:buFont typeface="Arial"/>
              <a:buChar char="•"/>
            </a:pPr>
            <a:r>
              <a:rPr lang="en-US" dirty="0"/>
              <a:t>One reason to define a </a:t>
            </a:r>
            <a:r>
              <a:rPr lang="en-US" dirty="0" err="1"/>
              <a:t>compareTo</a:t>
            </a:r>
            <a:r>
              <a:rPr lang="en-US" dirty="0"/>
              <a:t>() method for a class is so that arrays of instances of that class can be sorted. The </a:t>
            </a:r>
            <a:r>
              <a:rPr lang="en-US" dirty="0" err="1"/>
              <a:t>Array.sort</a:t>
            </a:r>
            <a:r>
              <a:rPr lang="en-US" dirty="0"/>
              <a:t>() method accepts as an optional argument a comparison function that uses the same return-value conventions as the </a:t>
            </a:r>
            <a:r>
              <a:rPr lang="en-US" dirty="0" err="1"/>
              <a:t>compareTo</a:t>
            </a:r>
            <a:r>
              <a:rPr lang="en-US" dirty="0"/>
              <a:t>() </a:t>
            </a:r>
            <a:r>
              <a:rPr lang="en-US" dirty="0" smtClean="0"/>
              <a:t>method</a:t>
            </a:r>
            <a:endParaRPr lang="en-US" dirty="0"/>
          </a:p>
        </p:txBody>
      </p:sp>
    </p:spTree>
    <p:extLst>
      <p:ext uri="{BB962C8B-B14F-4D97-AF65-F5344CB8AC3E}">
        <p14:creationId xmlns:p14="http://schemas.microsoft.com/office/powerpoint/2010/main" val="310985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methods</a:t>
            </a:r>
          </a:p>
        </p:txBody>
      </p:sp>
      <p:sp>
        <p:nvSpPr>
          <p:cNvPr id="5" name="Rectangle 4"/>
          <p:cNvSpPr/>
          <p:nvPr/>
        </p:nvSpPr>
        <p:spPr>
          <a:xfrm>
            <a:off x="279400" y="1195844"/>
            <a:ext cx="8623300" cy="2893100"/>
          </a:xfrm>
          <a:prstGeom prst="rect">
            <a:avLst/>
          </a:prstGeom>
        </p:spPr>
        <p:txBody>
          <a:bodyPr wrap="square">
            <a:spAutoFit/>
          </a:bodyPr>
          <a:lstStyle/>
          <a:p>
            <a:r>
              <a:rPr lang="en-US" sz="1400" i="1" dirty="0">
                <a:solidFill>
                  <a:srgbClr val="808080"/>
                </a:solidFill>
                <a:latin typeface="Lucida Console"/>
                <a:cs typeface="Lucida Console"/>
              </a:rPr>
              <a:t>// Order ranges by lower bound, or upper bound if the lower bounds are equal.</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Throws an error if passed a non-Range value.</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Returns 0 if and only if </a:t>
            </a:r>
            <a:r>
              <a:rPr lang="en-US" sz="1400" i="1" dirty="0" err="1">
                <a:solidFill>
                  <a:srgbClr val="808080"/>
                </a:solidFill>
                <a:latin typeface="Lucida Console"/>
                <a:cs typeface="Lucida Console"/>
              </a:rPr>
              <a:t>this.equals</a:t>
            </a:r>
            <a:r>
              <a:rPr lang="en-US" sz="1400" i="1" dirty="0">
                <a:solidFill>
                  <a:srgbClr val="808080"/>
                </a:solidFill>
                <a:latin typeface="Lucida Console"/>
                <a:cs typeface="Lucida Console"/>
              </a:rPr>
              <a:t>(that).</a:t>
            </a:r>
            <a:br>
              <a:rPr lang="en-US" sz="1400" i="1" dirty="0">
                <a:solidFill>
                  <a:srgbClr val="808080"/>
                </a:solidFill>
                <a:latin typeface="Lucida Console"/>
                <a:cs typeface="Lucida Console"/>
              </a:rPr>
            </a:br>
            <a:r>
              <a:rPr lang="en-US" sz="1400" i="1" dirty="0" err="1">
                <a:latin typeface="Lucida Console"/>
                <a:cs typeface="Lucida Console"/>
              </a:rPr>
              <a:t>Range</a:t>
            </a:r>
            <a:r>
              <a:rPr lang="en-US" sz="1400" dirty="0" err="1">
                <a:latin typeface="Lucida Console"/>
                <a:cs typeface="Lucida Console"/>
              </a:rPr>
              <a:t>.</a:t>
            </a:r>
            <a:r>
              <a:rPr lang="en-US" sz="1400" b="1" dirty="0" err="1">
                <a:solidFill>
                  <a:srgbClr val="660E7A"/>
                </a:solidFill>
                <a:latin typeface="Lucida Console"/>
                <a:cs typeface="Lucida Console"/>
              </a:rPr>
              <a:t>prototype</a:t>
            </a:r>
            <a:r>
              <a:rPr lang="en-US" sz="1400" dirty="0" err="1">
                <a:latin typeface="Lucida Console"/>
                <a:cs typeface="Lucida Console"/>
              </a:rPr>
              <a:t>.</a:t>
            </a:r>
            <a:r>
              <a:rPr lang="en-US" sz="1400" dirty="0" err="1">
                <a:solidFill>
                  <a:srgbClr val="7A7A43"/>
                </a:solidFill>
                <a:latin typeface="Lucida Console"/>
                <a:cs typeface="Lucida Console"/>
              </a:rPr>
              <a:t>compareTo</a:t>
            </a:r>
            <a:r>
              <a:rPr lang="en-US" sz="1400" dirty="0">
                <a:solidFill>
                  <a:srgbClr val="7A7A43"/>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function</a:t>
            </a:r>
            <a:r>
              <a:rPr lang="en-US" sz="1400" dirty="0">
                <a:latin typeface="Lucida Console"/>
                <a:cs typeface="Lucida Console"/>
              </a:rPr>
              <a:t>(that) {</a:t>
            </a:r>
            <a:br>
              <a:rPr lang="en-US" sz="1400" dirty="0">
                <a:latin typeface="Lucida Console"/>
                <a:cs typeface="Lucida Console"/>
              </a:rPr>
            </a:br>
            <a:r>
              <a:rPr lang="en-US" sz="1400" dirty="0">
                <a:latin typeface="Lucida Console"/>
                <a:cs typeface="Lucida Console"/>
              </a:rPr>
              <a:t>    </a:t>
            </a:r>
            <a:r>
              <a:rPr lang="en-US" sz="1400" b="1" dirty="0">
                <a:solidFill>
                  <a:srgbClr val="000080"/>
                </a:solidFill>
                <a:latin typeface="Lucida Console"/>
                <a:cs typeface="Lucida Console"/>
              </a:rPr>
              <a:t>if </a:t>
            </a:r>
            <a:r>
              <a:rPr lang="en-US" sz="1400" dirty="0">
                <a:latin typeface="Lucida Console"/>
                <a:cs typeface="Lucida Console"/>
              </a:rPr>
              <a:t>(!(that </a:t>
            </a:r>
            <a:r>
              <a:rPr lang="en-US" sz="1400" b="1" dirty="0" err="1">
                <a:solidFill>
                  <a:srgbClr val="000080"/>
                </a:solidFill>
                <a:latin typeface="Lucida Console"/>
                <a:cs typeface="Lucida Console"/>
              </a:rPr>
              <a:t>instanceof</a:t>
            </a:r>
            <a:r>
              <a:rPr lang="en-US" sz="1400" b="1" dirty="0">
                <a:solidFill>
                  <a:srgbClr val="000080"/>
                </a:solidFill>
                <a:latin typeface="Lucida Console"/>
                <a:cs typeface="Lucida Console"/>
              </a:rPr>
              <a:t> </a:t>
            </a:r>
            <a:r>
              <a:rPr lang="en-US" sz="1400" i="1" dirty="0">
                <a:latin typeface="Lucida Console"/>
                <a:cs typeface="Lucida Console"/>
              </a:rPr>
              <a:t>Range</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        </a:t>
            </a:r>
            <a:r>
              <a:rPr lang="en-US" sz="1400" b="1" dirty="0">
                <a:solidFill>
                  <a:srgbClr val="000080"/>
                </a:solidFill>
                <a:latin typeface="Lucida Console"/>
                <a:cs typeface="Lucida Console"/>
              </a:rPr>
              <a:t>throw new </a:t>
            </a:r>
            <a:r>
              <a:rPr lang="en-US" sz="1400" i="1" dirty="0">
                <a:latin typeface="Lucida Console"/>
                <a:cs typeface="Lucida Console"/>
              </a:rPr>
              <a:t>Error</a:t>
            </a:r>
            <a:r>
              <a:rPr lang="en-US" sz="1400" dirty="0">
                <a:latin typeface="Lucida Console"/>
                <a:cs typeface="Lucida Console"/>
              </a:rPr>
              <a:t>(</a:t>
            </a:r>
            <a:r>
              <a:rPr lang="en-US" sz="1400" b="1" dirty="0">
                <a:solidFill>
                  <a:srgbClr val="008000"/>
                </a:solidFill>
                <a:latin typeface="Lucida Console"/>
                <a:cs typeface="Lucida Console"/>
              </a:rPr>
              <a:t>"Can't compare a Range with " </a:t>
            </a:r>
            <a:r>
              <a:rPr lang="en-US" sz="1400" dirty="0">
                <a:latin typeface="Lucida Console"/>
                <a:cs typeface="Lucida Console"/>
              </a:rPr>
              <a:t>+ that)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diff </a:t>
            </a:r>
            <a:r>
              <a:rPr lang="en-US" sz="1400" dirty="0">
                <a:latin typeface="Lucida Console"/>
                <a:cs typeface="Lucida Console"/>
              </a:rPr>
              <a: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from</a:t>
            </a:r>
            <a:r>
              <a:rPr lang="en-US" sz="1400" dirty="0">
                <a:solidFill>
                  <a:srgbClr val="7A7A43"/>
                </a:solidFill>
                <a:latin typeface="Lucida Console"/>
                <a:cs typeface="Lucida Console"/>
              </a:rPr>
              <a:t> </a:t>
            </a:r>
            <a:r>
              <a:rPr lang="en-US" sz="1400" dirty="0">
                <a:latin typeface="Lucida Console"/>
                <a:cs typeface="Lucida Console"/>
              </a:rPr>
              <a:t>- </a:t>
            </a:r>
            <a:r>
              <a:rPr lang="en-US" sz="1400" dirty="0" err="1">
                <a:latin typeface="Lucida Console"/>
                <a:cs typeface="Lucida Console"/>
              </a:rPr>
              <a:t>that.</a:t>
            </a:r>
            <a:r>
              <a:rPr lang="en-US" sz="1400" dirty="0" err="1">
                <a:solidFill>
                  <a:srgbClr val="7A7A43"/>
                </a:solidFill>
                <a:latin typeface="Lucida Console"/>
                <a:cs typeface="Lucida Console"/>
              </a:rPr>
              <a:t>from</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Compare lower bounds</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a:solidFill>
                  <a:srgbClr val="000080"/>
                </a:solidFill>
                <a:latin typeface="Lucida Console"/>
                <a:cs typeface="Lucida Console"/>
              </a:rPr>
              <a:t>if </a:t>
            </a:r>
            <a:r>
              <a:rPr lang="en-US" sz="1400" dirty="0">
                <a:latin typeface="Lucida Console"/>
                <a:cs typeface="Lucida Console"/>
              </a:rPr>
              <a:t>(</a:t>
            </a:r>
            <a:r>
              <a:rPr lang="en-US" sz="1400" dirty="0">
                <a:solidFill>
                  <a:srgbClr val="458383"/>
                </a:solidFill>
                <a:latin typeface="Lucida Console"/>
                <a:cs typeface="Lucida Console"/>
              </a:rPr>
              <a:t>diff </a:t>
            </a:r>
            <a:r>
              <a:rPr lang="en-US" sz="1400" dirty="0">
                <a:latin typeface="Lucida Console"/>
                <a:cs typeface="Lucida Console"/>
              </a:rPr>
              <a:t>== </a:t>
            </a:r>
            <a:r>
              <a:rPr lang="en-US" sz="1400" dirty="0">
                <a:solidFill>
                  <a:srgbClr val="0000FF"/>
                </a:solidFill>
                <a:latin typeface="Lucida Console"/>
                <a:cs typeface="Lucida Console"/>
              </a:rPr>
              <a:t>0</a:t>
            </a:r>
            <a:r>
              <a:rPr lang="en-US" sz="1400" dirty="0">
                <a:latin typeface="Lucida Console"/>
                <a:cs typeface="Lucida Console"/>
              </a:rPr>
              <a:t>) </a:t>
            </a:r>
            <a:r>
              <a:rPr lang="en-US" sz="1400" dirty="0">
                <a:solidFill>
                  <a:srgbClr val="458383"/>
                </a:solidFill>
                <a:latin typeface="Lucida Console"/>
                <a:cs typeface="Lucida Console"/>
              </a:rPr>
              <a:t>diff </a:t>
            </a:r>
            <a:r>
              <a:rPr lang="en-US" sz="1400" dirty="0">
                <a:latin typeface="Lucida Console"/>
                <a:cs typeface="Lucida Console"/>
              </a:rPr>
              <a:t>= </a:t>
            </a:r>
            <a:r>
              <a:rPr lang="en-US" sz="1400" b="1" dirty="0" err="1">
                <a:solidFill>
                  <a:srgbClr val="000080"/>
                </a:solidFill>
                <a:latin typeface="Lucida Console"/>
                <a:cs typeface="Lucida Console"/>
              </a:rPr>
              <a:t>this</a:t>
            </a:r>
            <a:r>
              <a:rPr lang="en-US" sz="1400" dirty="0" err="1">
                <a:latin typeface="Lucida Console"/>
                <a:cs typeface="Lucida Console"/>
              </a:rPr>
              <a:t>.</a:t>
            </a:r>
            <a:r>
              <a:rPr lang="en-US" sz="1400" dirty="0" err="1">
                <a:solidFill>
                  <a:srgbClr val="7A7A43"/>
                </a:solidFill>
                <a:latin typeface="Lucida Console"/>
                <a:cs typeface="Lucida Console"/>
              </a:rPr>
              <a:t>to</a:t>
            </a:r>
            <a:r>
              <a:rPr lang="en-US" sz="1400" dirty="0">
                <a:solidFill>
                  <a:srgbClr val="7A7A43"/>
                </a:solidFill>
                <a:latin typeface="Lucida Console"/>
                <a:cs typeface="Lucida Console"/>
              </a:rPr>
              <a:t> </a:t>
            </a:r>
            <a:r>
              <a:rPr lang="en-US" sz="1400" dirty="0">
                <a:latin typeface="Lucida Console"/>
                <a:cs typeface="Lucida Console"/>
              </a:rPr>
              <a:t>- </a:t>
            </a:r>
            <a:r>
              <a:rPr lang="en-US" sz="1400" dirty="0" err="1">
                <a:latin typeface="Lucida Console"/>
                <a:cs typeface="Lucida Console"/>
              </a:rPr>
              <a:t>that.</a:t>
            </a:r>
            <a:r>
              <a:rPr lang="en-US" sz="1400" dirty="0" err="1">
                <a:solidFill>
                  <a:srgbClr val="7A7A43"/>
                </a:solidFill>
                <a:latin typeface="Lucida Console"/>
                <a:cs typeface="Lucida Console"/>
              </a:rPr>
              <a:t>to</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If equal, compare upper bounds</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a:solidFill>
                  <a:srgbClr val="000080"/>
                </a:solidFill>
                <a:latin typeface="Lucida Console"/>
                <a:cs typeface="Lucida Console"/>
              </a:rPr>
              <a:t>return </a:t>
            </a:r>
            <a:r>
              <a:rPr lang="en-US" sz="1400" dirty="0">
                <a:solidFill>
                  <a:srgbClr val="458383"/>
                </a:solidFill>
                <a:latin typeface="Lucida Console"/>
                <a:cs typeface="Lucida Console"/>
              </a:rPr>
              <a:t>diff</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r>
            <a:br>
              <a:rPr lang="en-US" sz="1400" dirty="0">
                <a:solidFill>
                  <a:srgbClr val="CC7832"/>
                </a:solidFill>
                <a:latin typeface="Lucida Console"/>
                <a:cs typeface="Lucida Console"/>
              </a:rPr>
            </a:br>
            <a:r>
              <a:rPr lang="en-US" sz="1400" dirty="0" err="1">
                <a:latin typeface="Lucida Console"/>
                <a:cs typeface="Lucida Console"/>
              </a:rPr>
              <a:t>ranges.</a:t>
            </a:r>
            <a:r>
              <a:rPr lang="en-US" sz="1400" dirty="0" err="1">
                <a:solidFill>
                  <a:srgbClr val="7A7A43"/>
                </a:solidFill>
                <a:latin typeface="Lucida Console"/>
                <a:cs typeface="Lucida Console"/>
              </a:rPr>
              <a:t>sort</a:t>
            </a:r>
            <a:r>
              <a:rPr lang="en-US" sz="1400" dirty="0">
                <a:latin typeface="Lucida Console"/>
                <a:cs typeface="Lucida Console"/>
              </a:rPr>
              <a:t>(</a:t>
            </a:r>
            <a:r>
              <a:rPr lang="en-US" sz="1400" b="1" dirty="0">
                <a:solidFill>
                  <a:srgbClr val="000080"/>
                </a:solidFill>
                <a:latin typeface="Lucida Console"/>
                <a:cs typeface="Lucida Console"/>
              </a:rPr>
              <a:t>function</a:t>
            </a:r>
            <a:r>
              <a:rPr lang="en-US" sz="1400" dirty="0">
                <a:latin typeface="Lucida Console"/>
                <a:cs typeface="Lucida Console"/>
              </a:rPr>
              <a:t>(</a:t>
            </a:r>
            <a:r>
              <a:rPr lang="en-US" sz="1400" dirty="0" err="1">
                <a:latin typeface="Lucida Console"/>
                <a:cs typeface="Lucida Console"/>
              </a:rPr>
              <a:t>a</a:t>
            </a:r>
            <a:r>
              <a:rPr lang="en-US" sz="1400" dirty="0" err="1">
                <a:solidFill>
                  <a:srgbClr val="CC7832"/>
                </a:solidFill>
                <a:latin typeface="Lucida Console"/>
                <a:cs typeface="Lucida Console"/>
              </a:rPr>
              <a:t>,</a:t>
            </a:r>
            <a:r>
              <a:rPr lang="en-US" sz="1400" dirty="0" err="1">
                <a:latin typeface="Lucida Console"/>
                <a:cs typeface="Lucida Console"/>
              </a:rPr>
              <a:t>b</a:t>
            </a:r>
            <a:r>
              <a:rPr lang="en-US" sz="1400" dirty="0">
                <a:latin typeface="Lucida Console"/>
                <a:cs typeface="Lucida Console"/>
              </a:rPr>
              <a:t>) { </a:t>
            </a:r>
            <a:r>
              <a:rPr lang="en-US" sz="1400" b="1" dirty="0">
                <a:solidFill>
                  <a:srgbClr val="000080"/>
                </a:solidFill>
                <a:latin typeface="Lucida Console"/>
                <a:cs typeface="Lucida Console"/>
              </a:rPr>
              <a:t>return </a:t>
            </a:r>
            <a:r>
              <a:rPr lang="en-US" sz="1400" dirty="0" err="1">
                <a:latin typeface="Lucida Console"/>
                <a:cs typeface="Lucida Console"/>
              </a:rPr>
              <a:t>a.</a:t>
            </a:r>
            <a:r>
              <a:rPr lang="en-US" sz="1400" dirty="0" err="1">
                <a:solidFill>
                  <a:srgbClr val="7A7A43"/>
                </a:solidFill>
                <a:latin typeface="Lucida Console"/>
                <a:cs typeface="Lucida Console"/>
              </a:rPr>
              <a:t>compareTo</a:t>
            </a:r>
            <a:r>
              <a:rPr lang="en-US" sz="1400" dirty="0">
                <a:latin typeface="Lucida Console"/>
                <a:cs typeface="Lucida Console"/>
              </a:rPr>
              <a:t>(b)</a:t>
            </a:r>
            <a:r>
              <a:rPr lang="en-US" sz="1400" dirty="0">
                <a:solidFill>
                  <a:srgbClr val="CC7832"/>
                </a:solidFill>
                <a:latin typeface="Lucida Console"/>
                <a:cs typeface="Lucida Console"/>
              </a:rPr>
              <a:t>; </a:t>
            </a:r>
            <a:r>
              <a:rPr lang="en-US" sz="1400" dirty="0">
                <a:latin typeface="Lucida Console"/>
                <a:cs typeface="Lucida Console"/>
              </a:rPr>
              <a:t>})</a:t>
            </a:r>
            <a:r>
              <a:rPr lang="en-US" sz="1400" dirty="0">
                <a:solidFill>
                  <a:srgbClr val="CC7832"/>
                </a:solidFill>
                <a:latin typeface="Lucida Console"/>
                <a:cs typeface="Lucida Console"/>
              </a:rPr>
              <a:t>;</a:t>
            </a:r>
            <a:endParaRPr lang="en-US" sz="1400" dirty="0">
              <a:latin typeface="Lucida Console"/>
              <a:cs typeface="Lucida Console"/>
            </a:endParaRPr>
          </a:p>
        </p:txBody>
      </p:sp>
    </p:spTree>
    <p:extLst>
      <p:ext uri="{BB962C8B-B14F-4D97-AF65-F5344CB8AC3E}">
        <p14:creationId xmlns:p14="http://schemas.microsoft.com/office/powerpoint/2010/main" val="446154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Class inheritance</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In object-oriented programming, a class B can extend or subclass another class A. We say that A is the superclass and B is the </a:t>
            </a:r>
            <a:r>
              <a:rPr lang="en-US" dirty="0" smtClean="0"/>
              <a:t>subclass</a:t>
            </a:r>
          </a:p>
          <a:p>
            <a:pPr marL="342900" indent="-342900">
              <a:buFont typeface="Arial"/>
              <a:buChar char="•"/>
            </a:pPr>
            <a:r>
              <a:rPr lang="en-US" dirty="0"/>
              <a:t>Instances of B inherit all the instance methods of </a:t>
            </a:r>
            <a:r>
              <a:rPr lang="en-US" dirty="0" smtClean="0"/>
              <a:t>A</a:t>
            </a:r>
          </a:p>
          <a:p>
            <a:pPr marL="342900" indent="-342900">
              <a:buFont typeface="Arial"/>
              <a:buChar char="•"/>
            </a:pPr>
            <a:r>
              <a:rPr lang="en-US" dirty="0"/>
              <a:t>The class B can define its own instance methods, some of which may override methods of the same name defined by class </a:t>
            </a:r>
            <a:r>
              <a:rPr lang="en-US" dirty="0" smtClean="0"/>
              <a:t>A</a:t>
            </a:r>
          </a:p>
          <a:p>
            <a:pPr marL="342900" indent="-342900">
              <a:buFont typeface="Arial"/>
              <a:buChar char="•"/>
            </a:pPr>
            <a:r>
              <a:rPr lang="en-US" dirty="0"/>
              <a:t>The key to creating subclasses in JavaScript is proper initialization of the prototype object. If class B extends A, then </a:t>
            </a:r>
            <a:r>
              <a:rPr lang="en-US" dirty="0" err="1"/>
              <a:t>B.prototype</a:t>
            </a:r>
            <a:r>
              <a:rPr lang="en-US" dirty="0"/>
              <a:t> must be an heir of </a:t>
            </a:r>
            <a:r>
              <a:rPr lang="en-US" dirty="0" err="1"/>
              <a:t>A.prototype</a:t>
            </a:r>
            <a:r>
              <a:rPr lang="en-US" dirty="0"/>
              <a:t>. Then instances of B will inherit from </a:t>
            </a:r>
            <a:r>
              <a:rPr lang="en-US" dirty="0" err="1"/>
              <a:t>B.prototype</a:t>
            </a:r>
            <a:r>
              <a:rPr lang="en-US" dirty="0"/>
              <a:t> which in turn inherits from </a:t>
            </a:r>
            <a:r>
              <a:rPr lang="en-US" dirty="0" err="1" smtClean="0"/>
              <a:t>A.prototype</a:t>
            </a:r>
            <a:endParaRPr lang="en-US" dirty="0"/>
          </a:p>
        </p:txBody>
      </p:sp>
    </p:spTree>
    <p:extLst>
      <p:ext uri="{BB962C8B-B14F-4D97-AF65-F5344CB8AC3E}">
        <p14:creationId xmlns:p14="http://schemas.microsoft.com/office/powerpoint/2010/main" val="354865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Class inheritance</a:t>
            </a:r>
          </a:p>
        </p:txBody>
      </p:sp>
      <p:sp>
        <p:nvSpPr>
          <p:cNvPr id="3" name="Text Placeholder 2"/>
          <p:cNvSpPr>
            <a:spLocks noGrp="1"/>
          </p:cNvSpPr>
          <p:nvPr>
            <p:ph type="body" sz="quarter" idx="12"/>
          </p:nvPr>
        </p:nvSpPr>
        <p:spPr/>
        <p:txBody>
          <a:bodyPr/>
          <a:lstStyle/>
          <a:p>
            <a:pPr marL="342900" indent="-342900">
              <a:buFont typeface="Arial"/>
              <a:buChar char="•"/>
            </a:pPr>
            <a:r>
              <a:rPr lang="en-US" dirty="0" smtClean="0"/>
              <a:t>To set prototype for object we can use </a:t>
            </a:r>
            <a:r>
              <a:rPr lang="en-US" dirty="0" err="1" smtClean="0"/>
              <a:t>Object.create</a:t>
            </a:r>
            <a:r>
              <a:rPr lang="en-US" dirty="0" smtClean="0"/>
              <a:t> method</a:t>
            </a:r>
          </a:p>
          <a:p>
            <a:pPr marL="342900" indent="-342900">
              <a:buFont typeface="Arial"/>
              <a:buChar char="•"/>
            </a:pPr>
            <a:r>
              <a:rPr lang="en-US" dirty="0" smtClean="0"/>
              <a:t>To set class of an object we set the constructor property of the object’s prototype</a:t>
            </a:r>
          </a:p>
          <a:p>
            <a:pPr marL="342900" indent="-342900">
              <a:buFont typeface="Arial"/>
              <a:buChar char="•"/>
            </a:pPr>
            <a:r>
              <a:rPr lang="en-US" dirty="0"/>
              <a:t>W</a:t>
            </a:r>
            <a:r>
              <a:rPr lang="en-US" dirty="0" smtClean="0"/>
              <a:t>hen </a:t>
            </a:r>
            <a:r>
              <a:rPr lang="en-US" dirty="0"/>
              <a:t>we define a subclass, </a:t>
            </a:r>
            <a:r>
              <a:rPr lang="en-US" dirty="0" smtClean="0"/>
              <a:t>sometimes we want </a:t>
            </a:r>
            <a:r>
              <a:rPr lang="en-US" dirty="0"/>
              <a:t>to augment or modify the behavior of our superclass methods, not replace them completely. To do this, the constructor and methods of the subclass call or chain to the superclass constructor and the superclass </a:t>
            </a:r>
            <a:r>
              <a:rPr lang="en-US" dirty="0" smtClean="0"/>
              <a:t>methods</a:t>
            </a:r>
          </a:p>
          <a:p>
            <a:pPr marL="342900" indent="-342900">
              <a:buFont typeface="Arial"/>
              <a:buChar char="•"/>
            </a:pPr>
            <a:endParaRPr lang="en-US" dirty="0"/>
          </a:p>
        </p:txBody>
      </p:sp>
    </p:spTree>
    <p:extLst>
      <p:ext uri="{BB962C8B-B14F-4D97-AF65-F5344CB8AC3E}">
        <p14:creationId xmlns:p14="http://schemas.microsoft.com/office/powerpoint/2010/main" val="4038908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inheritance</a:t>
            </a:r>
          </a:p>
        </p:txBody>
      </p:sp>
      <p:sp>
        <p:nvSpPr>
          <p:cNvPr id="4" name="Rectangle 3"/>
          <p:cNvSpPr/>
          <p:nvPr/>
        </p:nvSpPr>
        <p:spPr>
          <a:xfrm>
            <a:off x="304800" y="1155849"/>
            <a:ext cx="8597900" cy="5093703"/>
          </a:xfrm>
          <a:prstGeom prst="rect">
            <a:avLst/>
          </a:prstGeom>
        </p:spPr>
        <p:txBody>
          <a:bodyPr wrap="square">
            <a:spAutoFit/>
          </a:bodyPr>
          <a:lstStyle/>
          <a:p>
            <a:r>
              <a:rPr lang="en-US" sz="1300" i="1" dirty="0">
                <a:solidFill>
                  <a:srgbClr val="808080"/>
                </a:solidFill>
                <a:latin typeface="Lucida Console"/>
                <a:cs typeface="Lucida Console"/>
              </a:rPr>
              <a:t>// Parent class constructor</a:t>
            </a:r>
            <a:br>
              <a:rPr lang="en-US" sz="1300" i="1" dirty="0">
                <a:solidFill>
                  <a:srgbClr val="808080"/>
                </a:solidFill>
                <a:latin typeface="Lucida Console"/>
                <a:cs typeface="Lucida Console"/>
              </a:rPr>
            </a:br>
            <a:r>
              <a:rPr lang="en-US" sz="1300" b="1" dirty="0">
                <a:solidFill>
                  <a:srgbClr val="000080"/>
                </a:solidFill>
                <a:latin typeface="Lucida Console"/>
                <a:cs typeface="Lucida Console"/>
              </a:rPr>
              <a:t>function </a:t>
            </a:r>
            <a:r>
              <a:rPr lang="en-US" sz="1300" i="1" dirty="0">
                <a:latin typeface="Lucida Console"/>
                <a:cs typeface="Lucida Console"/>
              </a:rPr>
              <a:t>Parent</a:t>
            </a:r>
            <a:r>
              <a:rPr lang="en-US" sz="1300" dirty="0">
                <a:latin typeface="Lucida Console"/>
                <a:cs typeface="Lucida Console"/>
              </a:rPr>
              <a:t>() {</a:t>
            </a:r>
            <a:br>
              <a:rPr lang="en-US" sz="1300" dirty="0">
                <a:latin typeface="Lucida Console"/>
                <a:cs typeface="Lucida Console"/>
              </a:rPr>
            </a:br>
            <a:r>
              <a:rPr lang="en-US" sz="1300" dirty="0">
                <a:latin typeface="Lucida Console"/>
                <a:cs typeface="Lucida Console"/>
              </a:rPr>
              <a:t>    </a:t>
            </a:r>
            <a:r>
              <a:rPr lang="en-US" sz="1300" b="1" dirty="0" err="1">
                <a:solidFill>
                  <a:srgbClr val="000080"/>
                </a:solidFill>
                <a:latin typeface="Lucida Console"/>
                <a:cs typeface="Lucida Console"/>
              </a:rPr>
              <a:t>this</a:t>
            </a:r>
            <a:r>
              <a:rPr lang="en-US" sz="1300" dirty="0" err="1">
                <a:latin typeface="Lucida Console"/>
                <a:cs typeface="Lucida Console"/>
              </a:rPr>
              <a:t>.</a:t>
            </a:r>
            <a:r>
              <a:rPr lang="en-US" sz="1300" b="1" dirty="0" err="1">
                <a:solidFill>
                  <a:srgbClr val="660E7A"/>
                </a:solidFill>
                <a:latin typeface="Lucida Console"/>
                <a:cs typeface="Lucida Console"/>
              </a:rPr>
              <a:t>a</a:t>
            </a:r>
            <a:r>
              <a:rPr lang="en-US" sz="1300" b="1" dirty="0">
                <a:solidFill>
                  <a:srgbClr val="660E7A"/>
                </a:solidFill>
                <a:latin typeface="Lucida Console"/>
                <a:cs typeface="Lucida Console"/>
              </a:rPr>
              <a:t> </a:t>
            </a:r>
            <a:r>
              <a:rPr lang="en-US" sz="1300" dirty="0">
                <a:latin typeface="Lucida Console"/>
                <a:cs typeface="Lucida Console"/>
              </a:rPr>
              <a:t>= </a:t>
            </a:r>
            <a:r>
              <a:rPr lang="en-US" sz="1300" dirty="0">
                <a:solidFill>
                  <a:srgbClr val="0000FF"/>
                </a:solidFill>
                <a:latin typeface="Lucida Console"/>
                <a:cs typeface="Lucida Console"/>
              </a:rPr>
              <a:t>42</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dirty="0">
                <a:latin typeface="Lucida Console"/>
                <a:cs typeface="Lucida Console"/>
              </a:rPr>
              <a:t>}</a:t>
            </a:r>
            <a:br>
              <a:rPr lang="en-US" sz="1300" dirty="0">
                <a:latin typeface="Lucida Console"/>
                <a:cs typeface="Lucida Console"/>
              </a:rPr>
            </a:br>
            <a:r>
              <a:rPr lang="en-US" sz="1300" dirty="0">
                <a:latin typeface="Lucida Console"/>
                <a:cs typeface="Lucida Console"/>
              </a:rPr>
              <a:t/>
            </a:r>
            <a:br>
              <a:rPr lang="en-US" sz="1300" dirty="0">
                <a:latin typeface="Lucida Console"/>
                <a:cs typeface="Lucida Console"/>
              </a:rPr>
            </a:br>
            <a:r>
              <a:rPr lang="en-US" sz="1300" i="1" dirty="0">
                <a:solidFill>
                  <a:srgbClr val="808080"/>
                </a:solidFill>
                <a:latin typeface="Lucida Console"/>
                <a:cs typeface="Lucida Console"/>
              </a:rPr>
              <a:t>// Parent class method</a:t>
            </a:r>
            <a:br>
              <a:rPr lang="en-US" sz="1300" i="1" dirty="0">
                <a:solidFill>
                  <a:srgbClr val="808080"/>
                </a:solidFill>
                <a:latin typeface="Lucida Console"/>
                <a:cs typeface="Lucida Console"/>
              </a:rPr>
            </a:br>
            <a:r>
              <a:rPr lang="en-US" sz="1300" i="1" dirty="0" err="1">
                <a:latin typeface="Lucida Console"/>
                <a:cs typeface="Lucida Console"/>
              </a:rPr>
              <a:t>Parent</a:t>
            </a:r>
            <a:r>
              <a:rPr lang="en-US" sz="1300" dirty="0" err="1">
                <a:latin typeface="Lucida Console"/>
                <a:cs typeface="Lucida Console"/>
              </a:rPr>
              <a:t>.</a:t>
            </a:r>
            <a:r>
              <a:rPr lang="en-US" sz="1300" b="1" dirty="0" err="1">
                <a:solidFill>
                  <a:srgbClr val="660E7A"/>
                </a:solidFill>
                <a:latin typeface="Lucida Console"/>
                <a:cs typeface="Lucida Console"/>
              </a:rPr>
              <a:t>prototype</a:t>
            </a:r>
            <a:r>
              <a:rPr lang="en-US" sz="1300" dirty="0" err="1">
                <a:latin typeface="Lucida Console"/>
                <a:cs typeface="Lucida Console"/>
              </a:rPr>
              <a:t>.</a:t>
            </a:r>
            <a:r>
              <a:rPr lang="en-US" sz="1300" dirty="0" err="1">
                <a:solidFill>
                  <a:srgbClr val="7A7A43"/>
                </a:solidFill>
                <a:latin typeface="Lucida Console"/>
                <a:cs typeface="Lucida Console"/>
              </a:rPr>
              <a:t>method</a:t>
            </a:r>
            <a:r>
              <a:rPr lang="en-US" sz="1300" dirty="0">
                <a:solidFill>
                  <a:srgbClr val="7A7A43"/>
                </a:solidFill>
                <a:latin typeface="Lucida Console"/>
                <a:cs typeface="Lucida Console"/>
              </a:rPr>
              <a:t> </a:t>
            </a:r>
            <a:r>
              <a:rPr lang="en-US" sz="1300" dirty="0">
                <a:latin typeface="Lucida Console"/>
                <a:cs typeface="Lucida Console"/>
              </a:rPr>
              <a:t>= </a:t>
            </a:r>
            <a:r>
              <a:rPr lang="en-US" sz="1300" b="1" dirty="0">
                <a:solidFill>
                  <a:srgbClr val="000080"/>
                </a:solidFill>
                <a:latin typeface="Lucida Console"/>
                <a:cs typeface="Lucida Console"/>
              </a:rPr>
              <a:t>function </a:t>
            </a:r>
            <a:r>
              <a:rPr lang="en-US" sz="1300" i="1" dirty="0">
                <a:latin typeface="Lucida Console"/>
                <a:cs typeface="Lucida Console"/>
              </a:rPr>
              <a:t>method</a:t>
            </a:r>
            <a:r>
              <a:rPr lang="en-US" sz="1300" dirty="0">
                <a:latin typeface="Lucida Console"/>
                <a:cs typeface="Lucida Console"/>
              </a:rPr>
              <a:t>() {}</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dirty="0">
                <a:solidFill>
                  <a:srgbClr val="CC7832"/>
                </a:solidFill>
                <a:latin typeface="Lucida Console"/>
                <a:cs typeface="Lucida Console"/>
              </a:rPr>
              <a:t/>
            </a:r>
            <a:br>
              <a:rPr lang="en-US" sz="1300" dirty="0">
                <a:solidFill>
                  <a:srgbClr val="CC7832"/>
                </a:solidFill>
                <a:latin typeface="Lucida Console"/>
                <a:cs typeface="Lucida Console"/>
              </a:rPr>
            </a:br>
            <a:r>
              <a:rPr lang="en-US" sz="1300" i="1" dirty="0">
                <a:solidFill>
                  <a:srgbClr val="808080"/>
                </a:solidFill>
                <a:latin typeface="Lucida Console"/>
                <a:cs typeface="Lucida Console"/>
              </a:rPr>
              <a:t>// Child class constructor</a:t>
            </a:r>
            <a:br>
              <a:rPr lang="en-US" sz="1300" i="1" dirty="0">
                <a:solidFill>
                  <a:srgbClr val="808080"/>
                </a:solidFill>
                <a:latin typeface="Lucida Console"/>
                <a:cs typeface="Lucida Console"/>
              </a:rPr>
            </a:br>
            <a:r>
              <a:rPr lang="en-US" sz="1300" b="1" dirty="0">
                <a:solidFill>
                  <a:srgbClr val="000080"/>
                </a:solidFill>
                <a:latin typeface="Lucida Console"/>
                <a:cs typeface="Lucida Console"/>
              </a:rPr>
              <a:t>function </a:t>
            </a:r>
            <a:r>
              <a:rPr lang="en-US" sz="1300" i="1" dirty="0">
                <a:latin typeface="Lucida Console"/>
                <a:cs typeface="Lucida Console"/>
              </a:rPr>
              <a:t>Child</a:t>
            </a:r>
            <a:r>
              <a:rPr lang="en-US" sz="1300" dirty="0">
                <a:latin typeface="Lucida Console"/>
                <a:cs typeface="Lucida Console"/>
              </a:rPr>
              <a:t>() {</a:t>
            </a:r>
            <a:br>
              <a:rPr lang="en-US" sz="1300" dirty="0">
                <a:latin typeface="Lucida Console"/>
                <a:cs typeface="Lucida Console"/>
              </a:rPr>
            </a:br>
            <a:r>
              <a:rPr lang="en-US" sz="1300" dirty="0">
                <a:latin typeface="Lucida Console"/>
                <a:cs typeface="Lucida Console"/>
              </a:rPr>
              <a:t>    </a:t>
            </a:r>
            <a:r>
              <a:rPr lang="en-US" sz="1300" i="1" dirty="0" err="1">
                <a:latin typeface="Lucida Console"/>
                <a:cs typeface="Lucida Console"/>
              </a:rPr>
              <a:t>Parent</a:t>
            </a:r>
            <a:r>
              <a:rPr lang="en-US" sz="1300" dirty="0" err="1">
                <a:latin typeface="Lucida Console"/>
                <a:cs typeface="Lucida Console"/>
              </a:rPr>
              <a:t>.</a:t>
            </a:r>
            <a:r>
              <a:rPr lang="en-US" sz="1300" dirty="0" err="1">
                <a:solidFill>
                  <a:srgbClr val="7A7A43"/>
                </a:solidFill>
                <a:latin typeface="Lucida Console"/>
                <a:cs typeface="Lucida Console"/>
              </a:rPr>
              <a:t>call</a:t>
            </a:r>
            <a:r>
              <a:rPr lang="en-US" sz="1300" dirty="0">
                <a:latin typeface="Lucida Console"/>
                <a:cs typeface="Lucida Console"/>
              </a:rPr>
              <a:t>(</a:t>
            </a:r>
            <a:r>
              <a:rPr lang="en-US" sz="1300" b="1" dirty="0">
                <a:solidFill>
                  <a:srgbClr val="000080"/>
                </a:solidFill>
                <a:latin typeface="Lucida Console"/>
                <a:cs typeface="Lucida Console"/>
              </a:rPr>
              <a:t>this</a:t>
            </a:r>
            <a:r>
              <a:rPr lang="en-US" sz="1300" dirty="0">
                <a:latin typeface="Lucida Console"/>
                <a:cs typeface="Lucida Console"/>
              </a:rPr>
              <a:t>)</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dirty="0">
                <a:solidFill>
                  <a:srgbClr val="CC7832"/>
                </a:solidFill>
                <a:latin typeface="Lucida Console"/>
                <a:cs typeface="Lucida Console"/>
              </a:rPr>
              <a:t>    </a:t>
            </a:r>
            <a:r>
              <a:rPr lang="en-US" sz="1300" b="1" dirty="0" err="1">
                <a:solidFill>
                  <a:srgbClr val="000080"/>
                </a:solidFill>
                <a:latin typeface="Lucida Console"/>
                <a:cs typeface="Lucida Console"/>
              </a:rPr>
              <a:t>this</a:t>
            </a:r>
            <a:r>
              <a:rPr lang="en-US" sz="1300" dirty="0" err="1">
                <a:latin typeface="Lucida Console"/>
                <a:cs typeface="Lucida Console"/>
              </a:rPr>
              <a:t>.</a:t>
            </a:r>
            <a:r>
              <a:rPr lang="en-US" sz="1300" b="1" dirty="0" err="1">
                <a:solidFill>
                  <a:srgbClr val="660E7A"/>
                </a:solidFill>
                <a:latin typeface="Lucida Console"/>
                <a:cs typeface="Lucida Console"/>
              </a:rPr>
              <a:t>b</a:t>
            </a:r>
            <a:r>
              <a:rPr lang="en-US" sz="1300" b="1" dirty="0">
                <a:solidFill>
                  <a:srgbClr val="660E7A"/>
                </a:solidFill>
                <a:latin typeface="Lucida Console"/>
                <a:cs typeface="Lucida Console"/>
              </a:rPr>
              <a:t> </a:t>
            </a:r>
            <a:r>
              <a:rPr lang="en-US" sz="1300" dirty="0">
                <a:latin typeface="Lucida Console"/>
                <a:cs typeface="Lucida Console"/>
              </a:rPr>
              <a:t>= </a:t>
            </a:r>
            <a:r>
              <a:rPr lang="en-US" sz="1300" dirty="0">
                <a:solidFill>
                  <a:srgbClr val="0000FF"/>
                </a:solidFill>
                <a:latin typeface="Lucida Console"/>
                <a:cs typeface="Lucida Console"/>
              </a:rPr>
              <a:t>3.14159</a:t>
            </a:r>
            <a:br>
              <a:rPr lang="en-US" sz="1300" dirty="0">
                <a:solidFill>
                  <a:srgbClr val="0000FF"/>
                </a:solidFill>
                <a:latin typeface="Lucida Console"/>
                <a:cs typeface="Lucida Console"/>
              </a:rPr>
            </a:br>
            <a:r>
              <a:rPr lang="en-US" sz="1300" dirty="0">
                <a:latin typeface="Lucida Console"/>
                <a:cs typeface="Lucida Console"/>
              </a:rPr>
              <a:t>}</a:t>
            </a:r>
            <a:br>
              <a:rPr lang="en-US" sz="1300" dirty="0">
                <a:latin typeface="Lucida Console"/>
                <a:cs typeface="Lucida Console"/>
              </a:rPr>
            </a:br>
            <a:r>
              <a:rPr lang="en-US" sz="1300" dirty="0">
                <a:latin typeface="Lucida Console"/>
                <a:cs typeface="Lucida Console"/>
              </a:rPr>
              <a:t/>
            </a:r>
            <a:br>
              <a:rPr lang="en-US" sz="1300" dirty="0">
                <a:latin typeface="Lucida Console"/>
                <a:cs typeface="Lucida Console"/>
              </a:rPr>
            </a:br>
            <a:r>
              <a:rPr lang="en-US" sz="1300" i="1" dirty="0">
                <a:solidFill>
                  <a:srgbClr val="808080"/>
                </a:solidFill>
                <a:latin typeface="Lucida Console"/>
                <a:cs typeface="Lucida Console"/>
              </a:rPr>
              <a:t>// Inherit from the parent class</a:t>
            </a:r>
            <a:br>
              <a:rPr lang="en-US" sz="1300" i="1" dirty="0">
                <a:solidFill>
                  <a:srgbClr val="808080"/>
                </a:solidFill>
                <a:latin typeface="Lucida Console"/>
                <a:cs typeface="Lucida Console"/>
              </a:rPr>
            </a:br>
            <a:r>
              <a:rPr lang="en-US" sz="1300" i="1" dirty="0" err="1">
                <a:latin typeface="Lucida Console"/>
                <a:cs typeface="Lucida Console"/>
              </a:rPr>
              <a:t>Child</a:t>
            </a:r>
            <a:r>
              <a:rPr lang="en-US" sz="1300" dirty="0" err="1">
                <a:latin typeface="Lucida Console"/>
                <a:cs typeface="Lucida Console"/>
              </a:rPr>
              <a:t>.</a:t>
            </a:r>
            <a:r>
              <a:rPr lang="en-US" sz="1300" b="1" dirty="0" err="1">
                <a:solidFill>
                  <a:srgbClr val="660E7A"/>
                </a:solidFill>
                <a:latin typeface="Lucida Console"/>
                <a:cs typeface="Lucida Console"/>
              </a:rPr>
              <a:t>prototype</a:t>
            </a:r>
            <a:r>
              <a:rPr lang="en-US" sz="1300" b="1" dirty="0">
                <a:solidFill>
                  <a:srgbClr val="660E7A"/>
                </a:solidFill>
                <a:latin typeface="Lucida Console"/>
                <a:cs typeface="Lucida Console"/>
              </a:rPr>
              <a:t> </a:t>
            </a:r>
            <a:r>
              <a:rPr lang="en-US" sz="1300" dirty="0">
                <a:latin typeface="Lucida Console"/>
                <a:cs typeface="Lucida Console"/>
              </a:rPr>
              <a:t>= </a:t>
            </a:r>
            <a:r>
              <a:rPr lang="en-US" sz="1300" i="1" dirty="0" err="1">
                <a:latin typeface="Lucida Console"/>
                <a:cs typeface="Lucida Console"/>
              </a:rPr>
              <a:t>Object</a:t>
            </a:r>
            <a:r>
              <a:rPr lang="en-US" sz="1300" dirty="0" err="1">
                <a:latin typeface="Lucida Console"/>
                <a:cs typeface="Lucida Console"/>
              </a:rPr>
              <a:t>.</a:t>
            </a:r>
            <a:r>
              <a:rPr lang="en-US" sz="1300" i="1" dirty="0" err="1">
                <a:latin typeface="Lucida Console"/>
                <a:cs typeface="Lucida Console"/>
              </a:rPr>
              <a:t>create</a:t>
            </a:r>
            <a:r>
              <a:rPr lang="en-US" sz="1300" dirty="0">
                <a:latin typeface="Lucida Console"/>
                <a:cs typeface="Lucida Console"/>
              </a:rPr>
              <a:t>(</a:t>
            </a:r>
            <a:r>
              <a:rPr lang="en-US" sz="1300" i="1" dirty="0" err="1">
                <a:latin typeface="Lucida Console"/>
                <a:cs typeface="Lucida Console"/>
              </a:rPr>
              <a:t>Parent</a:t>
            </a:r>
            <a:r>
              <a:rPr lang="en-US" sz="1300" dirty="0" err="1">
                <a:latin typeface="Lucida Console"/>
                <a:cs typeface="Lucida Console"/>
              </a:rPr>
              <a:t>.</a:t>
            </a:r>
            <a:r>
              <a:rPr lang="en-US" sz="1300" b="1" dirty="0" err="1">
                <a:solidFill>
                  <a:srgbClr val="660E7A"/>
                </a:solidFill>
                <a:latin typeface="Lucida Console"/>
                <a:cs typeface="Lucida Console"/>
              </a:rPr>
              <a:t>prototype</a:t>
            </a:r>
            <a:r>
              <a:rPr lang="en-US" sz="1300" dirty="0">
                <a:latin typeface="Lucida Console"/>
                <a:cs typeface="Lucida Console"/>
              </a:rPr>
              <a:t>)</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i="1" dirty="0" err="1">
                <a:latin typeface="Lucida Console"/>
                <a:cs typeface="Lucida Console"/>
              </a:rPr>
              <a:t>Child</a:t>
            </a:r>
            <a:r>
              <a:rPr lang="en-US" sz="1300" dirty="0" err="1">
                <a:latin typeface="Lucida Console"/>
                <a:cs typeface="Lucida Console"/>
              </a:rPr>
              <a:t>.</a:t>
            </a:r>
            <a:r>
              <a:rPr lang="en-US" sz="1300" b="1" dirty="0" err="1">
                <a:solidFill>
                  <a:srgbClr val="660E7A"/>
                </a:solidFill>
                <a:latin typeface="Lucida Console"/>
                <a:cs typeface="Lucida Console"/>
              </a:rPr>
              <a:t>prototype</a:t>
            </a:r>
            <a:r>
              <a:rPr lang="en-US" sz="1300" dirty="0" err="1">
                <a:latin typeface="Lucida Console"/>
                <a:cs typeface="Lucida Console"/>
              </a:rPr>
              <a:t>.</a:t>
            </a:r>
            <a:r>
              <a:rPr lang="en-US" sz="1300" i="1" dirty="0" err="1">
                <a:latin typeface="Lucida Console"/>
                <a:cs typeface="Lucida Console"/>
              </a:rPr>
              <a:t>constructor</a:t>
            </a:r>
            <a:r>
              <a:rPr lang="en-US" sz="1300" i="1" dirty="0">
                <a:latin typeface="Lucida Console"/>
                <a:cs typeface="Lucida Console"/>
              </a:rPr>
              <a:t> </a:t>
            </a:r>
            <a:r>
              <a:rPr lang="en-US" sz="1300" dirty="0">
                <a:latin typeface="Lucida Console"/>
                <a:cs typeface="Lucida Console"/>
              </a:rPr>
              <a:t>= </a:t>
            </a:r>
            <a:r>
              <a:rPr lang="en-US" sz="1300" i="1" dirty="0">
                <a:latin typeface="Lucida Console"/>
                <a:cs typeface="Lucida Console"/>
              </a:rPr>
              <a:t>Child</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dirty="0">
                <a:solidFill>
                  <a:srgbClr val="CC7832"/>
                </a:solidFill>
                <a:latin typeface="Lucida Console"/>
                <a:cs typeface="Lucida Console"/>
              </a:rPr>
              <a:t/>
            </a:r>
            <a:br>
              <a:rPr lang="en-US" sz="1300" dirty="0">
                <a:solidFill>
                  <a:srgbClr val="CC7832"/>
                </a:solidFill>
                <a:latin typeface="Lucida Console"/>
                <a:cs typeface="Lucida Console"/>
              </a:rPr>
            </a:br>
            <a:r>
              <a:rPr lang="en-US" sz="1300" i="1" dirty="0">
                <a:solidFill>
                  <a:srgbClr val="808080"/>
                </a:solidFill>
                <a:latin typeface="Lucida Console"/>
                <a:cs typeface="Lucida Console"/>
              </a:rPr>
              <a:t>// Child class method</a:t>
            </a:r>
            <a:br>
              <a:rPr lang="en-US" sz="1300" i="1" dirty="0">
                <a:solidFill>
                  <a:srgbClr val="808080"/>
                </a:solidFill>
                <a:latin typeface="Lucida Console"/>
                <a:cs typeface="Lucida Console"/>
              </a:rPr>
            </a:br>
            <a:r>
              <a:rPr lang="en-US" sz="1300" i="1" dirty="0" err="1">
                <a:latin typeface="Lucida Console"/>
                <a:cs typeface="Lucida Console"/>
              </a:rPr>
              <a:t>Child</a:t>
            </a:r>
            <a:r>
              <a:rPr lang="en-US" sz="1300" dirty="0" err="1">
                <a:latin typeface="Lucida Console"/>
                <a:cs typeface="Lucida Console"/>
              </a:rPr>
              <a:t>.</a:t>
            </a:r>
            <a:r>
              <a:rPr lang="en-US" sz="1300" b="1" dirty="0" err="1">
                <a:solidFill>
                  <a:srgbClr val="660E7A"/>
                </a:solidFill>
                <a:latin typeface="Lucida Console"/>
                <a:cs typeface="Lucida Console"/>
              </a:rPr>
              <a:t>prototype</a:t>
            </a:r>
            <a:r>
              <a:rPr lang="en-US" sz="1300" dirty="0" err="1">
                <a:latin typeface="Lucida Console"/>
                <a:cs typeface="Lucida Console"/>
              </a:rPr>
              <a:t>.</a:t>
            </a:r>
            <a:r>
              <a:rPr lang="en-US" sz="1300" dirty="0" err="1">
                <a:solidFill>
                  <a:srgbClr val="7A7A43"/>
                </a:solidFill>
                <a:latin typeface="Lucida Console"/>
                <a:cs typeface="Lucida Console"/>
              </a:rPr>
              <a:t>method</a:t>
            </a:r>
            <a:r>
              <a:rPr lang="en-US" sz="1300" dirty="0">
                <a:solidFill>
                  <a:srgbClr val="7A7A43"/>
                </a:solidFill>
                <a:latin typeface="Lucida Console"/>
                <a:cs typeface="Lucida Console"/>
              </a:rPr>
              <a:t> </a:t>
            </a:r>
            <a:r>
              <a:rPr lang="en-US" sz="1300" dirty="0">
                <a:latin typeface="Lucida Console"/>
                <a:cs typeface="Lucida Console"/>
              </a:rPr>
              <a:t>= </a:t>
            </a:r>
            <a:r>
              <a:rPr lang="en-US" sz="1300" b="1" dirty="0">
                <a:solidFill>
                  <a:srgbClr val="000080"/>
                </a:solidFill>
                <a:latin typeface="Lucida Console"/>
                <a:cs typeface="Lucida Console"/>
              </a:rPr>
              <a:t>function </a:t>
            </a:r>
            <a:r>
              <a:rPr lang="en-US" sz="1300" i="1" dirty="0">
                <a:latin typeface="Lucida Console"/>
                <a:cs typeface="Lucida Console"/>
              </a:rPr>
              <a:t>method</a:t>
            </a:r>
            <a:r>
              <a:rPr lang="en-US" sz="1300" dirty="0">
                <a:latin typeface="Lucida Console"/>
                <a:cs typeface="Lucida Console"/>
              </a:rPr>
              <a:t>() {</a:t>
            </a:r>
            <a:br>
              <a:rPr lang="en-US" sz="1300" dirty="0">
                <a:latin typeface="Lucida Console"/>
                <a:cs typeface="Lucida Console"/>
              </a:rPr>
            </a:br>
            <a:r>
              <a:rPr lang="en-US" sz="1300" dirty="0">
                <a:latin typeface="Lucida Console"/>
                <a:cs typeface="Lucida Console"/>
              </a:rPr>
              <a:t>    </a:t>
            </a:r>
            <a:r>
              <a:rPr lang="en-US" sz="1300" i="1" dirty="0" err="1">
                <a:latin typeface="Lucida Console"/>
                <a:cs typeface="Lucida Console"/>
              </a:rPr>
              <a:t>Parent</a:t>
            </a:r>
            <a:r>
              <a:rPr lang="en-US" sz="1300" dirty="0" err="1">
                <a:latin typeface="Lucida Console"/>
                <a:cs typeface="Lucida Console"/>
              </a:rPr>
              <a:t>.</a:t>
            </a:r>
            <a:r>
              <a:rPr lang="en-US" sz="1300" b="1" dirty="0" err="1">
                <a:solidFill>
                  <a:srgbClr val="660E7A"/>
                </a:solidFill>
                <a:latin typeface="Lucida Console"/>
                <a:cs typeface="Lucida Console"/>
              </a:rPr>
              <a:t>prototype</a:t>
            </a:r>
            <a:r>
              <a:rPr lang="en-US" sz="1300" dirty="0" err="1">
                <a:latin typeface="Lucida Console"/>
                <a:cs typeface="Lucida Console"/>
              </a:rPr>
              <a:t>.</a:t>
            </a:r>
            <a:r>
              <a:rPr lang="en-US" sz="1300" dirty="0" err="1">
                <a:solidFill>
                  <a:srgbClr val="7A7A43"/>
                </a:solidFill>
                <a:latin typeface="Lucida Console"/>
                <a:cs typeface="Lucida Console"/>
              </a:rPr>
              <a:t>method</a:t>
            </a:r>
            <a:r>
              <a:rPr lang="en-US" sz="1300" dirty="0" err="1">
                <a:latin typeface="Lucida Console"/>
                <a:cs typeface="Lucida Console"/>
              </a:rPr>
              <a:t>.</a:t>
            </a:r>
            <a:r>
              <a:rPr lang="en-US" sz="1300" dirty="0" err="1">
                <a:solidFill>
                  <a:srgbClr val="7A7A43"/>
                </a:solidFill>
                <a:latin typeface="Lucida Console"/>
                <a:cs typeface="Lucida Console"/>
              </a:rPr>
              <a:t>call</a:t>
            </a:r>
            <a:r>
              <a:rPr lang="en-US" sz="1300" dirty="0">
                <a:latin typeface="Lucida Console"/>
                <a:cs typeface="Lucida Console"/>
              </a:rPr>
              <a:t>(</a:t>
            </a:r>
            <a:r>
              <a:rPr lang="en-US" sz="1300" b="1" dirty="0">
                <a:solidFill>
                  <a:srgbClr val="000080"/>
                </a:solidFill>
                <a:latin typeface="Lucida Console"/>
                <a:cs typeface="Lucida Console"/>
              </a:rPr>
              <a:t>this</a:t>
            </a:r>
            <a:r>
              <a:rPr lang="en-US" sz="1300" dirty="0">
                <a:latin typeface="Lucida Console"/>
                <a:cs typeface="Lucida Console"/>
              </a:rPr>
              <a:t>)</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dirty="0">
                <a:latin typeface="Lucida Console"/>
                <a:cs typeface="Lucida Console"/>
              </a:rPr>
              <a:t>}</a:t>
            </a:r>
            <a:r>
              <a:rPr lang="en-US" sz="1300" dirty="0">
                <a:solidFill>
                  <a:srgbClr val="CC7832"/>
                </a:solidFill>
                <a:latin typeface="Lucida Console"/>
                <a:cs typeface="Lucida Console"/>
              </a:rPr>
              <a:t>;</a:t>
            </a:r>
            <a:br>
              <a:rPr lang="en-US" sz="1300" dirty="0">
                <a:solidFill>
                  <a:srgbClr val="CC7832"/>
                </a:solidFill>
                <a:latin typeface="Lucida Console"/>
                <a:cs typeface="Lucida Console"/>
              </a:rPr>
            </a:br>
            <a:r>
              <a:rPr lang="en-US" sz="1300" dirty="0">
                <a:solidFill>
                  <a:srgbClr val="CC7832"/>
                </a:solidFill>
                <a:latin typeface="Lucida Console"/>
                <a:cs typeface="Lucida Console"/>
              </a:rPr>
              <a:t/>
            </a:r>
            <a:br>
              <a:rPr lang="en-US" sz="1300" dirty="0">
                <a:solidFill>
                  <a:srgbClr val="CC7832"/>
                </a:solidFill>
                <a:latin typeface="Lucida Console"/>
                <a:cs typeface="Lucida Console"/>
              </a:rPr>
            </a:br>
            <a:r>
              <a:rPr lang="en-US" sz="1300" i="1" dirty="0">
                <a:solidFill>
                  <a:srgbClr val="808080"/>
                </a:solidFill>
                <a:latin typeface="Lucida Console"/>
                <a:cs typeface="Lucida Console"/>
              </a:rPr>
              <a:t>// Instantiate</a:t>
            </a:r>
            <a:br>
              <a:rPr lang="en-US" sz="1300" i="1" dirty="0">
                <a:solidFill>
                  <a:srgbClr val="808080"/>
                </a:solidFill>
                <a:latin typeface="Lucida Console"/>
                <a:cs typeface="Lucida Console"/>
              </a:rPr>
            </a:br>
            <a:r>
              <a:rPr lang="en-US" sz="1300" b="1" dirty="0" err="1" smtClean="0">
                <a:solidFill>
                  <a:srgbClr val="000080"/>
                </a:solidFill>
                <a:latin typeface="Lucida Console"/>
                <a:cs typeface="Lucida Console"/>
              </a:rPr>
              <a:t>this</a:t>
            </a:r>
            <a:r>
              <a:rPr lang="en-US" sz="1300" dirty="0" err="1" smtClean="0">
                <a:latin typeface="Lucida Console"/>
                <a:cs typeface="Lucida Console"/>
              </a:rPr>
              <a:t>.</a:t>
            </a:r>
            <a:r>
              <a:rPr lang="en-US" sz="1300" b="1" dirty="0" err="1">
                <a:solidFill>
                  <a:srgbClr val="660E7A"/>
                </a:solidFill>
                <a:latin typeface="Lucida Console"/>
                <a:cs typeface="Lucida Console"/>
              </a:rPr>
              <a:t>c</a:t>
            </a:r>
            <a:r>
              <a:rPr lang="en-US" sz="1300" b="1" dirty="0" smtClean="0">
                <a:solidFill>
                  <a:srgbClr val="660E7A"/>
                </a:solidFill>
                <a:latin typeface="Lucida Console"/>
                <a:cs typeface="Lucida Console"/>
              </a:rPr>
              <a:t> </a:t>
            </a:r>
            <a:r>
              <a:rPr lang="en-US" sz="1300" dirty="0">
                <a:latin typeface="Lucida Console"/>
                <a:cs typeface="Lucida Console"/>
              </a:rPr>
              <a:t>= </a:t>
            </a:r>
            <a:r>
              <a:rPr lang="en-US" sz="1300" b="1" dirty="0">
                <a:solidFill>
                  <a:srgbClr val="000080"/>
                </a:solidFill>
                <a:latin typeface="Lucida Console"/>
                <a:cs typeface="Lucida Console"/>
              </a:rPr>
              <a:t>new </a:t>
            </a:r>
            <a:r>
              <a:rPr lang="en-US" sz="1300" i="1" dirty="0">
                <a:latin typeface="Lucida Console"/>
                <a:cs typeface="Lucida Console"/>
              </a:rPr>
              <a:t>Child</a:t>
            </a:r>
            <a:r>
              <a:rPr lang="en-US" sz="1300" dirty="0">
                <a:latin typeface="Lucida Console"/>
                <a:cs typeface="Lucida Console"/>
              </a:rPr>
              <a:t>()</a:t>
            </a:r>
            <a:r>
              <a:rPr lang="en-US" sz="1300" dirty="0">
                <a:solidFill>
                  <a:srgbClr val="CC7832"/>
                </a:solidFill>
                <a:latin typeface="Lucida Console"/>
                <a:cs typeface="Lucida Console"/>
              </a:rPr>
              <a:t>;</a:t>
            </a:r>
            <a:endParaRPr lang="en-US" sz="1300" dirty="0">
              <a:latin typeface="Lucida Console"/>
              <a:cs typeface="Lucida Console"/>
            </a:endParaRPr>
          </a:p>
        </p:txBody>
      </p:sp>
    </p:spTree>
    <p:extLst>
      <p:ext uri="{BB962C8B-B14F-4D97-AF65-F5344CB8AC3E}">
        <p14:creationId xmlns:p14="http://schemas.microsoft.com/office/powerpoint/2010/main" val="23419402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inheritance</a:t>
            </a:r>
          </a:p>
        </p:txBody>
      </p:sp>
      <p:pic>
        <p:nvPicPr>
          <p:cNvPr id="5" name="Picture 4" descr="module9_1.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2184400"/>
            <a:ext cx="8796382" cy="2362200"/>
          </a:xfrm>
          <a:prstGeom prst="rect">
            <a:avLst/>
          </a:prstGeom>
        </p:spPr>
      </p:pic>
    </p:spTree>
    <p:extLst>
      <p:ext uri="{BB962C8B-B14F-4D97-AF65-F5344CB8AC3E}">
        <p14:creationId xmlns:p14="http://schemas.microsoft.com/office/powerpoint/2010/main" val="27646889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Class inheritance</a:t>
            </a:r>
          </a:p>
        </p:txBody>
      </p:sp>
      <p:sp>
        <p:nvSpPr>
          <p:cNvPr id="3" name="Text Placeholder 2"/>
          <p:cNvSpPr>
            <a:spLocks noGrp="1"/>
          </p:cNvSpPr>
          <p:nvPr>
            <p:ph type="body" sz="quarter" idx="12"/>
          </p:nvPr>
        </p:nvSpPr>
        <p:spPr/>
        <p:txBody>
          <a:bodyPr/>
          <a:lstStyle/>
          <a:p>
            <a:pPr marL="342900" indent="-342900">
              <a:buFont typeface="Arial"/>
              <a:buChar char="•"/>
            </a:pPr>
            <a:r>
              <a:rPr lang="en-US" dirty="0" smtClean="0"/>
              <a:t>In JavaScript, </a:t>
            </a:r>
            <a:r>
              <a:rPr lang="en-US" dirty="0"/>
              <a:t>functions </a:t>
            </a:r>
            <a:r>
              <a:rPr lang="en-US" dirty="0" smtClean="0"/>
              <a:t>are data</a:t>
            </a:r>
            <a:r>
              <a:rPr lang="en-US" dirty="0"/>
              <a:t>, </a:t>
            </a:r>
            <a:r>
              <a:rPr lang="en-US" dirty="0" smtClean="0"/>
              <a:t>we </a:t>
            </a:r>
            <a:r>
              <a:rPr lang="en-US" dirty="0"/>
              <a:t>can copy a function from one class to </a:t>
            </a:r>
            <a:r>
              <a:rPr lang="en-US" dirty="0" smtClean="0"/>
              <a:t>another</a:t>
            </a:r>
          </a:p>
          <a:p>
            <a:pPr marL="342900" indent="-342900">
              <a:buFont typeface="Arial"/>
              <a:buChar char="•"/>
            </a:pPr>
            <a:r>
              <a:rPr lang="en-US" dirty="0"/>
              <a:t>Good candidates for copying are utility </a:t>
            </a:r>
            <a:r>
              <a:rPr lang="en-US" dirty="0" smtClean="0"/>
              <a:t>functions</a:t>
            </a:r>
          </a:p>
          <a:p>
            <a:pPr marL="342900" indent="-342900">
              <a:buFont typeface="Arial"/>
              <a:buChar char="•"/>
            </a:pPr>
            <a:r>
              <a:rPr lang="en-US" dirty="0" smtClean="0"/>
              <a:t>A </a:t>
            </a:r>
            <a:r>
              <a:rPr lang="en-US" dirty="0" err="1"/>
              <a:t>mixin</a:t>
            </a:r>
            <a:r>
              <a:rPr lang="en-US" dirty="0"/>
              <a:t> is a class that </a:t>
            </a:r>
            <a:r>
              <a:rPr lang="en-US" dirty="0" smtClean="0"/>
              <a:t>contains method for copying to other classes</a:t>
            </a:r>
            <a:endParaRPr lang="en-US" dirty="0"/>
          </a:p>
        </p:txBody>
      </p:sp>
      <p:sp>
        <p:nvSpPr>
          <p:cNvPr id="4" name="Rectangle 3"/>
          <p:cNvSpPr/>
          <p:nvPr/>
        </p:nvSpPr>
        <p:spPr>
          <a:xfrm>
            <a:off x="685800" y="3248442"/>
            <a:ext cx="6591300" cy="2893100"/>
          </a:xfrm>
          <a:prstGeom prst="rect">
            <a:avLst/>
          </a:prstGeom>
        </p:spPr>
        <p:txBody>
          <a:bodyPr wrap="square">
            <a:spAutoFit/>
          </a:bodyPr>
          <a:lstStyle/>
          <a:p>
            <a:r>
              <a:rPr lang="en-US" sz="1400" b="1" dirty="0">
                <a:solidFill>
                  <a:srgbClr val="000080"/>
                </a:solidFill>
                <a:latin typeface="Lucida Console"/>
                <a:cs typeface="Lucida Console"/>
              </a:rPr>
              <a:t>function </a:t>
            </a:r>
            <a:r>
              <a:rPr lang="en-US" sz="1400" i="1" dirty="0" err="1">
                <a:latin typeface="Lucida Console"/>
                <a:cs typeface="Lucida Console"/>
              </a:rPr>
              <a:t>borrowMethods</a:t>
            </a:r>
            <a:r>
              <a:rPr lang="en-US" sz="1400" dirty="0">
                <a:latin typeface="Lucida Console"/>
                <a:cs typeface="Lucida Console"/>
              </a:rPr>
              <a:t>(</a:t>
            </a:r>
            <a:r>
              <a:rPr lang="en-US" sz="1400" dirty="0" err="1">
                <a:latin typeface="Lucida Console"/>
                <a:cs typeface="Lucida Console"/>
              </a:rPr>
              <a:t>borrowFrom</a:t>
            </a:r>
            <a:r>
              <a:rPr lang="en-US" sz="1400" dirty="0">
                <a:solidFill>
                  <a:srgbClr val="CC7832"/>
                </a:solidFill>
                <a:latin typeface="Lucida Console"/>
                <a:cs typeface="Lucida Console"/>
              </a:rPr>
              <a:t>, </a:t>
            </a:r>
            <a:r>
              <a:rPr lang="en-US" sz="1400" dirty="0" err="1">
                <a:latin typeface="Lucida Console"/>
                <a:cs typeface="Lucida Console"/>
              </a:rPr>
              <a:t>addTo</a:t>
            </a:r>
            <a:r>
              <a:rPr lang="en-US" sz="1400" dirty="0">
                <a:latin typeface="Lucida Console"/>
                <a:cs typeface="Lucida Console"/>
              </a:rPr>
              <a:t>) {</a:t>
            </a:r>
            <a:br>
              <a:rPr lang="en-US" sz="1400" dirty="0">
                <a:latin typeface="Lucida Console"/>
                <a:cs typeface="Lucida Console"/>
              </a:rPr>
            </a:br>
            <a:r>
              <a:rPr lang="en-US" sz="1400" i="1" dirty="0">
                <a:solidFill>
                  <a:srgbClr val="808080"/>
                </a:solidFill>
                <a:latin typeface="Lucida Console"/>
                <a:cs typeface="Lucida Console"/>
              </a:rPr>
              <a:t>// prototype object to borrow from</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from </a:t>
            </a:r>
            <a:r>
              <a:rPr lang="en-US" sz="1400" dirty="0">
                <a:latin typeface="Lucida Console"/>
                <a:cs typeface="Lucida Console"/>
              </a:rPr>
              <a:t>= </a:t>
            </a:r>
            <a:r>
              <a:rPr lang="en-US" sz="1400" dirty="0" err="1">
                <a:latin typeface="Lucida Console"/>
                <a:cs typeface="Lucida Console"/>
              </a:rPr>
              <a:t>borrowFrom.</a:t>
            </a:r>
            <a:r>
              <a:rPr lang="en-US" sz="1400" b="1" dirty="0" err="1">
                <a:solidFill>
                  <a:srgbClr val="660E7A"/>
                </a:solidFill>
                <a:latin typeface="Lucida Console"/>
                <a:cs typeface="Lucida Console"/>
              </a:rPr>
              <a:t>prototype</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i="1" dirty="0">
                <a:solidFill>
                  <a:srgbClr val="808080"/>
                </a:solidFill>
                <a:latin typeface="Lucida Console"/>
                <a:cs typeface="Lucida Console"/>
              </a:rPr>
              <a:t>// prototype object to extend</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to </a:t>
            </a:r>
            <a:r>
              <a:rPr lang="en-US" sz="1400" dirty="0">
                <a:latin typeface="Lucida Console"/>
                <a:cs typeface="Lucida Console"/>
              </a:rPr>
              <a:t>= </a:t>
            </a:r>
            <a:r>
              <a:rPr lang="en-US" sz="1400" dirty="0" err="1">
                <a:latin typeface="Lucida Console"/>
                <a:cs typeface="Lucida Console"/>
              </a:rPr>
              <a:t>addTo.</a:t>
            </a:r>
            <a:r>
              <a:rPr lang="en-US" sz="1400" b="1" dirty="0" err="1">
                <a:solidFill>
                  <a:srgbClr val="660E7A"/>
                </a:solidFill>
                <a:latin typeface="Lucida Console"/>
                <a:cs typeface="Lucida Console"/>
              </a:rPr>
              <a:t>prototype</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b="1" dirty="0">
                <a:solidFill>
                  <a:srgbClr val="000080"/>
                </a:solidFill>
                <a:latin typeface="Lucida Console"/>
                <a:cs typeface="Lucida Console"/>
              </a:rPr>
              <a:t>for</a:t>
            </a:r>
            <a:r>
              <a:rPr lang="en-US" sz="1400" dirty="0">
                <a:latin typeface="Lucida Console"/>
                <a:cs typeface="Lucida Console"/>
              </a:rPr>
              <a:t>(m </a:t>
            </a:r>
            <a:r>
              <a:rPr lang="en-US" sz="1400" b="1" dirty="0">
                <a:solidFill>
                  <a:srgbClr val="000080"/>
                </a:solidFill>
                <a:latin typeface="Lucida Console"/>
                <a:cs typeface="Lucida Console"/>
              </a:rPr>
              <a:t>in </a:t>
            </a:r>
            <a:r>
              <a:rPr lang="en-US" sz="1400" dirty="0">
                <a:solidFill>
                  <a:srgbClr val="458383"/>
                </a:solidFill>
                <a:latin typeface="Lucida Console"/>
                <a:cs typeface="Lucida Console"/>
              </a:rPr>
              <a:t>from</a:t>
            </a:r>
            <a:r>
              <a:rPr lang="en-US" sz="1400" dirty="0">
                <a:latin typeface="Lucida Console"/>
                <a:cs typeface="Lucida Console"/>
              </a:rPr>
              <a:t>) {</a:t>
            </a:r>
            <a:br>
              <a:rPr lang="en-US" sz="1400" dirty="0">
                <a:latin typeface="Lucida Console"/>
                <a:cs typeface="Lucida Console"/>
              </a:rPr>
            </a:br>
            <a:r>
              <a:rPr lang="en-US" sz="1400" dirty="0">
                <a:latin typeface="Lucida Console"/>
                <a:cs typeface="Lucida Console"/>
              </a:rPr>
              <a:t>        </a:t>
            </a:r>
            <a:r>
              <a:rPr lang="en-US" sz="1400" b="1" dirty="0">
                <a:solidFill>
                  <a:srgbClr val="000080"/>
                </a:solidFill>
                <a:latin typeface="Lucida Console"/>
                <a:cs typeface="Lucida Console"/>
              </a:rPr>
              <a:t>if </a:t>
            </a:r>
            <a:r>
              <a:rPr lang="en-US" sz="1400" dirty="0">
                <a:latin typeface="Lucida Console"/>
                <a:cs typeface="Lucida Console"/>
              </a:rPr>
              <a:t>(</a:t>
            </a:r>
            <a:r>
              <a:rPr lang="en-US" sz="1400" b="1" dirty="0" err="1">
                <a:solidFill>
                  <a:srgbClr val="000080"/>
                </a:solidFill>
                <a:latin typeface="Lucida Console"/>
                <a:cs typeface="Lucida Console"/>
              </a:rPr>
              <a:t>typeof</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from</a:t>
            </a:r>
            <a:r>
              <a:rPr lang="en-US" sz="1400" dirty="0">
                <a:latin typeface="Lucida Console"/>
                <a:cs typeface="Lucida Console"/>
              </a:rPr>
              <a:t>[m] != </a:t>
            </a:r>
            <a:r>
              <a:rPr lang="en-US" sz="1400" b="1" dirty="0">
                <a:solidFill>
                  <a:srgbClr val="008000"/>
                </a:solidFill>
                <a:latin typeface="Lucida Console"/>
                <a:cs typeface="Lucida Console"/>
              </a:rPr>
              <a:t>"function"</a:t>
            </a:r>
            <a:r>
              <a:rPr lang="en-US" sz="1400" dirty="0">
                <a:latin typeface="Lucida Console"/>
                <a:cs typeface="Lucida Console"/>
              </a:rPr>
              <a:t>) {</a:t>
            </a:r>
            <a:br>
              <a:rPr lang="en-US" sz="1400" dirty="0">
                <a:latin typeface="Lucida Console"/>
                <a:cs typeface="Lucida Console"/>
              </a:rPr>
            </a:br>
            <a:r>
              <a:rPr lang="en-US" sz="1400" dirty="0">
                <a:latin typeface="Lucida Console"/>
                <a:cs typeface="Lucida Console"/>
              </a:rPr>
              <a:t>            </a:t>
            </a:r>
            <a:r>
              <a:rPr lang="en-US" sz="1400" b="1" dirty="0">
                <a:solidFill>
                  <a:srgbClr val="000080"/>
                </a:solidFill>
                <a:latin typeface="Lucida Console"/>
                <a:cs typeface="Lucida Console"/>
              </a:rPr>
              <a:t>continue</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        </a:t>
            </a:r>
            <a:r>
              <a:rPr lang="en-US" sz="1400" dirty="0">
                <a:solidFill>
                  <a:srgbClr val="458383"/>
                </a:solidFill>
                <a:latin typeface="Lucida Console"/>
                <a:cs typeface="Lucida Console"/>
              </a:rPr>
              <a:t>to</a:t>
            </a:r>
            <a:r>
              <a:rPr lang="en-US" sz="1400" dirty="0">
                <a:latin typeface="Lucida Console"/>
                <a:cs typeface="Lucida Console"/>
              </a:rPr>
              <a:t>[m] = </a:t>
            </a:r>
            <a:r>
              <a:rPr lang="en-US" sz="1400" dirty="0">
                <a:solidFill>
                  <a:srgbClr val="458383"/>
                </a:solidFill>
                <a:latin typeface="Lucida Console"/>
                <a:cs typeface="Lucida Console"/>
              </a:rPr>
              <a:t>from</a:t>
            </a:r>
            <a:r>
              <a:rPr lang="en-US" sz="1400" dirty="0">
                <a:latin typeface="Lucida Console"/>
                <a:cs typeface="Lucida Console"/>
              </a:rPr>
              <a:t>[m]</a:t>
            </a:r>
            <a:r>
              <a:rPr lang="en-US" sz="1400" dirty="0">
                <a:solidFill>
                  <a:srgbClr val="CC7832"/>
                </a:solidFill>
                <a:latin typeface="Lucida Console"/>
                <a:cs typeface="Lucida Console"/>
              </a:rPr>
              <a:t>;  </a:t>
            </a:r>
            <a:r>
              <a:rPr lang="en-US" sz="1400" i="1" dirty="0">
                <a:solidFill>
                  <a:srgbClr val="808080"/>
                </a:solidFill>
                <a:latin typeface="Lucida Console"/>
                <a:cs typeface="Lucida Console"/>
              </a:rPr>
              <a:t>// borrow the method</a:t>
            </a:r>
            <a:br>
              <a:rPr lang="en-US" sz="1400" i="1" dirty="0">
                <a:solidFill>
                  <a:srgbClr val="808080"/>
                </a:solidFill>
                <a:latin typeface="Lucida Console"/>
                <a:cs typeface="Lucida Console"/>
              </a:rPr>
            </a:br>
            <a:r>
              <a:rPr lang="en-US" sz="1400" i="1" dirty="0">
                <a:solidFill>
                  <a:srgbClr val="808080"/>
                </a:solidFill>
                <a:latin typeface="Lucida Console"/>
                <a:cs typeface="Lucida Console"/>
              </a:rPr>
              <a:t>    </a:t>
            </a:r>
            <a:r>
              <a:rPr lang="en-US" sz="1400" dirty="0">
                <a:latin typeface="Lucida Console"/>
                <a:cs typeface="Lucida Console"/>
              </a:rPr>
              <a:t>}</a:t>
            </a:r>
            <a:br>
              <a:rPr lang="en-US" sz="1400" dirty="0">
                <a:latin typeface="Lucida Console"/>
                <a:cs typeface="Lucida Console"/>
              </a:rPr>
            </a:br>
            <a:r>
              <a:rPr lang="en-US" sz="1400" dirty="0" smtClean="0">
                <a:latin typeface="Lucida Console"/>
                <a:cs typeface="Lucida Console"/>
              </a:rPr>
              <a:t>}</a:t>
            </a:r>
            <a:endParaRPr lang="en-US" sz="1400" dirty="0">
              <a:latin typeface="Lucida Console"/>
              <a:cs typeface="Lucida Console"/>
            </a:endParaRPr>
          </a:p>
        </p:txBody>
      </p:sp>
    </p:spTree>
    <p:extLst>
      <p:ext uri="{BB962C8B-B14F-4D97-AF65-F5344CB8AC3E}">
        <p14:creationId xmlns:p14="http://schemas.microsoft.com/office/powerpoint/2010/main" val="1304953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 and prototype</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Constructors</a:t>
            </a:r>
            <a:endParaRPr lang="en-US" dirty="0"/>
          </a:p>
          <a:p>
            <a:pPr marL="342900" indent="-342900">
              <a:buFont typeface="Arial" panose="020B0604020202020204" pitchFamily="34" charset="0"/>
              <a:buChar char="•"/>
            </a:pPr>
            <a:r>
              <a:rPr lang="en-US" dirty="0" smtClean="0"/>
              <a:t>Prototype </a:t>
            </a:r>
            <a:r>
              <a:rPr lang="en-US" dirty="0"/>
              <a:t>and properties inheritance </a:t>
            </a:r>
          </a:p>
          <a:p>
            <a:pPr marL="342900" indent="-342900">
              <a:buFont typeface="Arial" panose="020B0604020202020204" pitchFamily="34" charset="0"/>
              <a:buChar char="•"/>
            </a:pPr>
            <a:r>
              <a:rPr lang="en-US" dirty="0" smtClean="0"/>
              <a:t>Class </a:t>
            </a:r>
            <a:r>
              <a:rPr lang="en-US" dirty="0"/>
              <a:t>emulation on JavaScript</a:t>
            </a:r>
          </a:p>
          <a:p>
            <a:pPr marL="342900" indent="-342900">
              <a:buFont typeface="Arial" panose="020B0604020202020204" pitchFamily="34" charset="0"/>
              <a:buChar char="•"/>
            </a:pPr>
            <a:r>
              <a:rPr lang="en-US" dirty="0" smtClean="0"/>
              <a:t>Common </a:t>
            </a:r>
            <a:r>
              <a:rPr lang="en-US" dirty="0"/>
              <a:t>methods</a:t>
            </a:r>
          </a:p>
          <a:p>
            <a:pPr marL="342900" indent="-342900">
              <a:buFont typeface="Arial" panose="020B0604020202020204" pitchFamily="34" charset="0"/>
              <a:buChar char="•"/>
            </a:pPr>
            <a:r>
              <a:rPr lang="en-US" dirty="0" smtClean="0"/>
              <a:t>Class </a:t>
            </a:r>
            <a:r>
              <a:rPr lang="en-US" dirty="0"/>
              <a:t>inheritance</a:t>
            </a:r>
          </a:p>
          <a:p>
            <a:endParaRPr lang="ru-RU" dirty="0"/>
          </a:p>
        </p:txBody>
      </p:sp>
    </p:spTree>
    <p:extLst>
      <p:ext uri="{BB962C8B-B14F-4D97-AF65-F5344CB8AC3E}">
        <p14:creationId xmlns:p14="http://schemas.microsoft.com/office/powerpoint/2010/main" val="40164810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 and prototype</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Constructors</a:t>
            </a:r>
            <a:endParaRPr lang="en-US" dirty="0"/>
          </a:p>
          <a:p>
            <a:pPr marL="342900" indent="-342900">
              <a:buFont typeface="Arial" panose="020B0604020202020204" pitchFamily="34" charset="0"/>
              <a:buChar char="•"/>
            </a:pPr>
            <a:r>
              <a:rPr lang="en-US" dirty="0" smtClean="0"/>
              <a:t>Prototype </a:t>
            </a:r>
            <a:r>
              <a:rPr lang="en-US" dirty="0"/>
              <a:t>and properties inheritance </a:t>
            </a:r>
          </a:p>
          <a:p>
            <a:pPr marL="342900" indent="-342900">
              <a:buFont typeface="Arial" panose="020B0604020202020204" pitchFamily="34" charset="0"/>
              <a:buChar char="•"/>
            </a:pPr>
            <a:r>
              <a:rPr lang="en-US" dirty="0" smtClean="0"/>
              <a:t>Class </a:t>
            </a:r>
            <a:r>
              <a:rPr lang="en-US" dirty="0"/>
              <a:t>emulation on JavaScript</a:t>
            </a:r>
          </a:p>
          <a:p>
            <a:pPr marL="342900" indent="-342900">
              <a:buFont typeface="Arial" panose="020B0604020202020204" pitchFamily="34" charset="0"/>
              <a:buChar char="•"/>
            </a:pPr>
            <a:r>
              <a:rPr lang="en-US" dirty="0" smtClean="0"/>
              <a:t>Common </a:t>
            </a:r>
            <a:r>
              <a:rPr lang="en-US" dirty="0"/>
              <a:t>methods</a:t>
            </a:r>
          </a:p>
          <a:p>
            <a:pPr marL="342900" indent="-342900">
              <a:buFont typeface="Arial" panose="020B0604020202020204" pitchFamily="34" charset="0"/>
              <a:buChar char="•"/>
            </a:pPr>
            <a:r>
              <a:rPr lang="en-US" dirty="0" smtClean="0"/>
              <a:t>Class </a:t>
            </a:r>
            <a:r>
              <a:rPr lang="en-US" dirty="0"/>
              <a:t>inheritance</a:t>
            </a:r>
          </a:p>
          <a:p>
            <a:endParaRPr lang="ru-RU" dirty="0"/>
          </a:p>
        </p:txBody>
      </p:sp>
    </p:spTree>
    <p:extLst>
      <p:ext uri="{BB962C8B-B14F-4D97-AF65-F5344CB8AC3E}">
        <p14:creationId xmlns:p14="http://schemas.microsoft.com/office/powerpoint/2010/main" val="42047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In JavaScript, classes are based on JavaScript’s prototype-based inheritance </a:t>
            </a:r>
            <a:r>
              <a:rPr lang="en-US" dirty="0" smtClean="0"/>
              <a:t>mechanism</a:t>
            </a:r>
          </a:p>
          <a:p>
            <a:pPr marL="342900" indent="-342900">
              <a:buFont typeface="Arial" panose="020B0604020202020204" pitchFamily="34" charset="0"/>
              <a:buChar char="•"/>
            </a:pPr>
            <a:r>
              <a:rPr lang="en-US" dirty="0" smtClean="0"/>
              <a:t>A </a:t>
            </a:r>
            <a:r>
              <a:rPr lang="en-US" dirty="0"/>
              <a:t>class is a set of objects that inherit properties from the same prototype </a:t>
            </a:r>
            <a:r>
              <a:rPr lang="en-US" dirty="0" smtClean="0"/>
              <a:t>object</a:t>
            </a:r>
          </a:p>
          <a:p>
            <a:pPr marL="342900" indent="-342900">
              <a:buFont typeface="Arial" panose="020B0604020202020204" pitchFamily="34" charset="0"/>
              <a:buChar char="•"/>
            </a:pPr>
            <a:r>
              <a:rPr lang="en-US" dirty="0"/>
              <a:t>If two objects inherit from the same prototype, this typically (but not necessarily) means that they were created and initialized by the same constructor </a:t>
            </a:r>
            <a:r>
              <a:rPr lang="en-US" dirty="0" smtClean="0"/>
              <a:t>function</a:t>
            </a:r>
          </a:p>
          <a:p>
            <a:pPr marL="342900" indent="-342900">
              <a:buFont typeface="Arial" panose="020B0604020202020204" pitchFamily="34" charset="0"/>
              <a:buChar char="•"/>
            </a:pPr>
            <a:r>
              <a:rPr lang="en-US" dirty="0"/>
              <a:t>A constructor is a function designed for the initialization of newly created </a:t>
            </a:r>
            <a:r>
              <a:rPr lang="en-US" dirty="0" smtClean="0"/>
              <a:t>objects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0641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Constructors do not even have to return the newly created </a:t>
            </a:r>
            <a:r>
              <a:rPr lang="en-US" dirty="0" smtClean="0"/>
              <a:t>object</a:t>
            </a:r>
          </a:p>
          <a:p>
            <a:pPr marL="342900" indent="-342900">
              <a:buFont typeface="Arial" panose="020B0604020202020204" pitchFamily="34" charset="0"/>
              <a:buChar char="•"/>
            </a:pPr>
            <a:r>
              <a:rPr lang="en-US" dirty="0"/>
              <a:t>Constructor invocation automatically creates a new object, invokes the constructor as a method of that object, and returns the new </a:t>
            </a:r>
            <a:r>
              <a:rPr lang="en-US" dirty="0" smtClean="0"/>
              <a:t>object</a:t>
            </a:r>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380144" y="2875517"/>
            <a:ext cx="86693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constructor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initializes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just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initializes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Range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from</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points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noninherited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unique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from</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from</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380144" y="4785570"/>
            <a:ext cx="55547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Here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example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r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Range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0341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and properties </a:t>
            </a:r>
            <a:r>
              <a:rPr lang="en-US" dirty="0" smtClean="0"/>
              <a:t>inheritance</a:t>
            </a:r>
            <a:endParaRPr lang="en-US" dirty="0"/>
          </a:p>
        </p:txBody>
      </p:sp>
      <p:sp>
        <p:nvSpPr>
          <p:cNvPr id="3" name="Text Placeholder 2"/>
          <p:cNvSpPr>
            <a:spLocks noGrp="1"/>
          </p:cNvSpPr>
          <p:nvPr>
            <p:ph type="body" sz="quarter" idx="12"/>
          </p:nvPr>
        </p:nvSpPr>
        <p:spPr/>
        <p:txBody>
          <a:bodyPr/>
          <a:lstStyle/>
          <a:p>
            <a:r>
              <a:rPr lang="en-US" dirty="0" smtClean="0"/>
              <a:t>Example</a:t>
            </a:r>
          </a:p>
          <a:p>
            <a:endParaRPr lang="en-US" dirty="0"/>
          </a:p>
          <a:p>
            <a:endParaRPr lang="en-US" dirty="0" smtClean="0"/>
          </a:p>
          <a:p>
            <a:r>
              <a:rPr lang="en-US" dirty="0" smtClean="0"/>
              <a:t>There is some disadvantages in this constructor:</a:t>
            </a:r>
          </a:p>
          <a:p>
            <a:pPr marL="342900" indent="-342900">
              <a:buFont typeface="Arial" panose="020B0604020202020204" pitchFamily="34" charset="0"/>
              <a:buChar char="•"/>
            </a:pPr>
            <a:r>
              <a:rPr lang="en-US" dirty="0" smtClean="0"/>
              <a:t>The method area is copied in every objects</a:t>
            </a:r>
          </a:p>
          <a:p>
            <a:pPr marL="342900" indent="-342900">
              <a:buFont typeface="Arial" panose="020B0604020202020204" pitchFamily="34" charset="0"/>
              <a:buChar char="•"/>
            </a:pPr>
            <a:r>
              <a:rPr lang="en-US" dirty="0"/>
              <a:t>The method area can be accidentally </a:t>
            </a:r>
            <a:r>
              <a:rPr lang="en-US" dirty="0" smtClean="0"/>
              <a:t>overwritten</a:t>
            </a:r>
          </a:p>
          <a:p>
            <a:endParaRPr lang="en-US" dirty="0"/>
          </a:p>
        </p:txBody>
      </p:sp>
      <p:sp>
        <p:nvSpPr>
          <p:cNvPr id="4" name="Rectangle 1"/>
          <p:cNvSpPr>
            <a:spLocks noChangeArrowheads="1"/>
          </p:cNvSpPr>
          <p:nvPr/>
        </p:nvSpPr>
        <p:spPr bwMode="auto">
          <a:xfrm>
            <a:off x="318500" y="1667832"/>
            <a:ext cx="712086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Rectangle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(w</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h)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w</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height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area</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height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30359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and properties inheritance</a:t>
            </a:r>
          </a:p>
        </p:txBody>
      </p:sp>
      <p:sp>
        <p:nvSpPr>
          <p:cNvPr id="3" name="Text Placeholder 2"/>
          <p:cNvSpPr>
            <a:spLocks noGrp="1"/>
          </p:cNvSpPr>
          <p:nvPr>
            <p:ph type="body" sz="quarter" idx="12"/>
          </p:nvPr>
        </p:nvSpPr>
        <p:spPr/>
        <p:txBody>
          <a:bodyPr>
            <a:normAutofit fontScale="85000" lnSpcReduction="10000"/>
          </a:bodyPr>
          <a:lstStyle/>
          <a:p>
            <a:r>
              <a:rPr lang="en-US" dirty="0" smtClean="0"/>
              <a:t>The proper way is to use property prototype.</a:t>
            </a:r>
          </a:p>
          <a:p>
            <a:endParaRPr lang="en-US" dirty="0"/>
          </a:p>
          <a:p>
            <a:endParaRPr lang="en-US" dirty="0" smtClean="0"/>
          </a:p>
          <a:p>
            <a:endParaRPr lang="en-US" dirty="0"/>
          </a:p>
          <a:p>
            <a:pPr marL="342900" indent="-342900">
              <a:buFont typeface="Arial" panose="020B0604020202020204" pitchFamily="34" charset="0"/>
              <a:buChar char="•"/>
            </a:pPr>
            <a:r>
              <a:rPr lang="en-US" dirty="0" smtClean="0"/>
              <a:t>Every object has a special property – prototype</a:t>
            </a:r>
          </a:p>
          <a:p>
            <a:pPr marL="342900" indent="-342900">
              <a:buFont typeface="Arial" panose="020B0604020202020204" pitchFamily="34" charset="0"/>
              <a:buChar char="•"/>
            </a:pPr>
            <a:r>
              <a:rPr lang="en-US" dirty="0" smtClean="0"/>
              <a:t>The </a:t>
            </a:r>
            <a:r>
              <a:rPr lang="en-US" dirty="0"/>
              <a:t>prototype property of the constructor is used as the prototype of the new </a:t>
            </a:r>
            <a:r>
              <a:rPr lang="en-US" dirty="0" smtClean="0"/>
              <a:t>object</a:t>
            </a:r>
          </a:p>
          <a:p>
            <a:pPr marL="342900" indent="-342900">
              <a:buFont typeface="Arial" panose="020B0604020202020204" pitchFamily="34" charset="0"/>
              <a:buChar char="•"/>
            </a:pPr>
            <a:r>
              <a:rPr lang="en-US" dirty="0"/>
              <a:t>Any JavaScript function can be used as a constructor, and constructor invocations need a prototype </a:t>
            </a:r>
            <a:r>
              <a:rPr lang="en-US" dirty="0" smtClean="0"/>
              <a:t>property</a:t>
            </a:r>
          </a:p>
          <a:p>
            <a:pPr marL="342900" indent="-342900">
              <a:buFont typeface="Arial" panose="020B0604020202020204" pitchFamily="34" charset="0"/>
              <a:buChar char="•"/>
            </a:pPr>
            <a:r>
              <a:rPr lang="en-US" dirty="0" smtClean="0"/>
              <a:t>Every </a:t>
            </a:r>
            <a:r>
              <a:rPr lang="en-US" dirty="0"/>
              <a:t>JavaScript function </a:t>
            </a:r>
            <a:r>
              <a:rPr lang="en-US" dirty="0" smtClean="0"/>
              <a:t>automatically </a:t>
            </a:r>
            <a:r>
              <a:rPr lang="en-US" dirty="0"/>
              <a:t>has a prototype </a:t>
            </a:r>
            <a:r>
              <a:rPr lang="en-US" dirty="0" smtClean="0"/>
              <a:t>property</a:t>
            </a:r>
            <a:r>
              <a:rPr lang="en-US" dirty="0"/>
              <a:t>. The value of this property is an object that has a single </a:t>
            </a:r>
            <a:r>
              <a:rPr lang="en-US" dirty="0" smtClean="0"/>
              <a:t>non-enumerable </a:t>
            </a:r>
            <a:r>
              <a:rPr lang="en-US" dirty="0"/>
              <a:t>constructor </a:t>
            </a:r>
            <a:r>
              <a:rPr lang="en-US" dirty="0" smtClean="0"/>
              <a:t>property</a:t>
            </a:r>
            <a:r>
              <a:rPr lang="en-US" dirty="0"/>
              <a:t>. The value of the constructor property is the function </a:t>
            </a:r>
            <a:r>
              <a:rPr lang="en-US" dirty="0" smtClean="0"/>
              <a:t>object</a:t>
            </a:r>
          </a:p>
          <a:p>
            <a:pPr marL="342900" indent="-342900">
              <a:buFont typeface="Arial" panose="020B0604020202020204" pitchFamily="34" charset="0"/>
              <a:buChar char="•"/>
            </a:pPr>
            <a:endParaRPr lang="en-US" dirty="0" smtClean="0"/>
          </a:p>
          <a:p>
            <a:endParaRPr lang="en-US" dirty="0" smtClean="0"/>
          </a:p>
        </p:txBody>
      </p:sp>
      <p:sp>
        <p:nvSpPr>
          <p:cNvPr id="4" name="Rectangle 1"/>
          <p:cNvSpPr>
            <a:spLocks noChangeArrowheads="1"/>
          </p:cNvSpPr>
          <p:nvPr/>
        </p:nvSpPr>
        <p:spPr bwMode="auto">
          <a:xfrm>
            <a:off x="363155" y="1633263"/>
            <a:ext cx="841768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Rectangle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(w</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h)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w</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height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Rectangle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prototype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area</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height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151621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and properties inheritance</a:t>
            </a:r>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274771" y="1231653"/>
            <a:ext cx="877676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Rectangle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(w</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h)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w</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height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Rectangle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prototype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area</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area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height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Rectangle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6" name="Picture 5" descr="prototype.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3187700"/>
            <a:ext cx="8763336" cy="2362199"/>
          </a:xfrm>
          <a:prstGeom prst="rect">
            <a:avLst/>
          </a:prstGeom>
        </p:spPr>
      </p:pic>
    </p:spTree>
    <p:extLst>
      <p:ext uri="{BB962C8B-B14F-4D97-AF65-F5344CB8AC3E}">
        <p14:creationId xmlns:p14="http://schemas.microsoft.com/office/powerpoint/2010/main" val="39936021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and properties inheritance</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C</a:t>
            </a:r>
            <a:r>
              <a:rPr lang="en-US" dirty="0" smtClean="0"/>
              <a:t>onstructors </a:t>
            </a:r>
            <a:r>
              <a:rPr lang="en-US" dirty="0"/>
              <a:t>serve as the public identity of a </a:t>
            </a:r>
            <a:r>
              <a:rPr lang="en-US" dirty="0" smtClean="0"/>
              <a:t>class</a:t>
            </a:r>
          </a:p>
          <a:p>
            <a:pPr marL="342900" indent="-342900">
              <a:buFont typeface="Arial"/>
              <a:buChar char="•"/>
            </a:pPr>
            <a:r>
              <a:rPr lang="en-US" dirty="0"/>
              <a:t>The constructor property gives the class of an </a:t>
            </a:r>
            <a:r>
              <a:rPr lang="en-US" dirty="0" smtClean="0"/>
              <a:t>object</a:t>
            </a:r>
          </a:p>
          <a:p>
            <a:pPr marL="342900" indent="-342900">
              <a:buFont typeface="Arial"/>
              <a:buChar char="•"/>
            </a:pPr>
            <a:r>
              <a:rPr lang="en-US" dirty="0"/>
              <a:t>Suppose you query the property x in the object </a:t>
            </a:r>
            <a:r>
              <a:rPr lang="en-US" dirty="0" smtClean="0"/>
              <a:t>o</a:t>
            </a:r>
          </a:p>
          <a:p>
            <a:pPr marL="1028683" lvl="1" indent="-342900">
              <a:buFont typeface="Arial"/>
              <a:buChar char="•"/>
            </a:pPr>
            <a:r>
              <a:rPr lang="en-US" dirty="0"/>
              <a:t>If o does not have an own property with that name, the prototype object of o is queried for the property </a:t>
            </a:r>
            <a:r>
              <a:rPr lang="en-US" dirty="0" smtClean="0"/>
              <a:t>x</a:t>
            </a:r>
          </a:p>
          <a:p>
            <a:pPr marL="1028683" lvl="1" indent="-342900">
              <a:buFont typeface="Arial"/>
              <a:buChar char="•"/>
            </a:pPr>
            <a:r>
              <a:rPr lang="en-US" dirty="0"/>
              <a:t>If the prototype object does not have an own property by that name, but has a prototype itself, the query is performed on the prototype of the </a:t>
            </a:r>
            <a:r>
              <a:rPr lang="en-US" dirty="0" smtClean="0"/>
              <a:t>prototype</a:t>
            </a:r>
          </a:p>
          <a:p>
            <a:pPr marL="1028683" lvl="1" indent="-342900">
              <a:buFont typeface="Arial"/>
              <a:buChar char="•"/>
            </a:pPr>
            <a:r>
              <a:rPr lang="en-US" dirty="0"/>
              <a:t>This continues until the property x is found or until an object with a null prototype is </a:t>
            </a:r>
            <a:r>
              <a:rPr lang="en-US" dirty="0" smtClean="0"/>
              <a:t>searched</a:t>
            </a:r>
            <a:endParaRPr lang="en-US" dirty="0"/>
          </a:p>
          <a:p>
            <a:pPr marL="342900" indent="-342900">
              <a:buFont typeface="Arial"/>
              <a:buChar char="•"/>
            </a:pPr>
            <a:endParaRPr lang="en-US" dirty="0" smtClean="0"/>
          </a:p>
          <a:p>
            <a:pPr marL="342900" indent="-342900">
              <a:buFont typeface="Arial"/>
              <a:buChar char="•"/>
            </a:pPr>
            <a:endParaRPr lang="en-US" dirty="0"/>
          </a:p>
        </p:txBody>
      </p:sp>
    </p:spTree>
    <p:extLst>
      <p:ext uri="{BB962C8B-B14F-4D97-AF65-F5344CB8AC3E}">
        <p14:creationId xmlns:p14="http://schemas.microsoft.com/office/powerpoint/2010/main" val="17213708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37383A5C-C4E3-4CA0-9820-12933A0EA401}"/>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9233</TotalTime>
  <Words>1753</Words>
  <Application>Microsoft Macintosh PowerPoint</Application>
  <PresentationFormat>On-screen Show (4:3)</PresentationFormat>
  <Paragraphs>130</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luxoft-corporate-ppt-template</vt:lpstr>
      <vt:lpstr>Luxoft: Computer / TV</vt:lpstr>
      <vt:lpstr>WEB-007 JavaScript</vt:lpstr>
      <vt:lpstr>WEB-007 JavaScript</vt:lpstr>
      <vt:lpstr>Class and prototype</vt:lpstr>
      <vt:lpstr>Constructors</vt:lpstr>
      <vt:lpstr>Constructors</vt:lpstr>
      <vt:lpstr>Prototype and properties inheritance</vt:lpstr>
      <vt:lpstr>Prototype and properties inheritance</vt:lpstr>
      <vt:lpstr>Prototype and properties inheritance</vt:lpstr>
      <vt:lpstr>Prototype and properties inheritance</vt:lpstr>
      <vt:lpstr>Prototype and properties inheritance</vt:lpstr>
      <vt:lpstr>Class emulation on JavaScript</vt:lpstr>
      <vt:lpstr>Class emulation on JavaScript</vt:lpstr>
      <vt:lpstr>Class emulation on JavaScript</vt:lpstr>
      <vt:lpstr>Class emulation on JavaScript</vt:lpstr>
      <vt:lpstr>Class emulation on JavaScript</vt:lpstr>
      <vt:lpstr>Class emulation on JavaScript</vt:lpstr>
      <vt:lpstr>Private State</vt:lpstr>
      <vt:lpstr>Private state</vt:lpstr>
      <vt:lpstr>Common methods</vt:lpstr>
      <vt:lpstr>Common methods</vt:lpstr>
      <vt:lpstr>Common methods</vt:lpstr>
      <vt:lpstr>Common methods</vt:lpstr>
      <vt:lpstr>Common methods</vt:lpstr>
      <vt:lpstr>Class inheritance</vt:lpstr>
      <vt:lpstr>Class inheritance</vt:lpstr>
      <vt:lpstr>Class inheritance</vt:lpstr>
      <vt:lpstr>Class inheritance</vt:lpstr>
      <vt:lpstr>Class inheritance</vt:lpstr>
      <vt:lpstr>Class and prototype</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171</cp:revision>
  <dcterms:created xsi:type="dcterms:W3CDTF">2014-06-05T10:48:46Z</dcterms:created>
  <dcterms:modified xsi:type="dcterms:W3CDTF">2015-05-13T23:03:16Z</dcterms:modified>
</cp:coreProperties>
</file>