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30"/>
  </p:handoutMasterIdLst>
  <p:sldIdLst>
    <p:sldId id="279" r:id="rId3"/>
    <p:sldId id="359" r:id="rId4"/>
    <p:sldId id="366" r:id="rId5"/>
    <p:sldId id="368" r:id="rId6"/>
    <p:sldId id="369" r:id="rId7"/>
    <p:sldId id="370" r:id="rId8"/>
    <p:sldId id="371" r:id="rId9"/>
    <p:sldId id="372" r:id="rId10"/>
    <p:sldId id="374" r:id="rId11"/>
    <p:sldId id="375" r:id="rId12"/>
    <p:sldId id="377" r:id="rId13"/>
    <p:sldId id="380" r:id="rId14"/>
    <p:sldId id="381" r:id="rId15"/>
    <p:sldId id="382" r:id="rId16"/>
    <p:sldId id="376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78" r:id="rId27"/>
    <p:sldId id="379" r:id="rId28"/>
    <p:sldId id="3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8"/>
            <p14:sldId id="369"/>
            <p14:sldId id="370"/>
            <p14:sldId id="371"/>
            <p14:sldId id="372"/>
            <p14:sldId id="374"/>
            <p14:sldId id="375"/>
            <p14:sldId id="377"/>
            <p14:sldId id="380"/>
            <p14:sldId id="381"/>
            <p14:sldId id="382"/>
            <p14:sldId id="376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78"/>
            <p14:sldId id="379"/>
            <p14:sldId id="3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75" autoAdjust="0"/>
    <p:restoredTop sz="94660" autoAdjust="0"/>
  </p:normalViewPr>
  <p:slideViewPr>
    <p:cSldViewPr snapToGrid="0" showGuides="1">
      <p:cViewPr>
        <p:scale>
          <a:sx n="93" d="100"/>
          <a:sy n="93" d="100"/>
        </p:scale>
        <p:origin x="-512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browsercompatibility.com/" TargetMode="External"/><Relationship Id="rId4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www.quirksmode.org/dom/htm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www.w3.org/DOM/" TargetMode="External"/><Relationship Id="rId3" Type="http://schemas.openxmlformats.org/officeDocument/2006/relationships/hyperlink" Target="https://developer.mozilla.org/en-US/docs/Web/API/Document_Object_Mod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Universal tree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At the root of the tree is the Document node that represents the entire </a:t>
            </a:r>
            <a:r>
              <a:rPr lang="en-US" dirty="0" smtClean="0"/>
              <a:t>document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nodes that represent HTML elements are Element </a:t>
            </a:r>
            <a:r>
              <a:rPr lang="en-US" dirty="0" smtClean="0"/>
              <a:t>nodes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nodes that represent text are Text </a:t>
            </a:r>
            <a:r>
              <a:rPr lang="en-US" dirty="0" smtClean="0"/>
              <a:t>nodes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Document, Element, and Text are subclasses of </a:t>
            </a:r>
            <a:r>
              <a:rPr lang="en-US" dirty="0" smtClean="0"/>
              <a:t>Node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Document and Element are the two most important DOM </a:t>
            </a:r>
            <a:r>
              <a:rPr lang="en-US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59050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8480"/>
              </p:ext>
            </p:extLst>
          </p:nvPr>
        </p:nvGraphicFramePr>
        <p:xfrm>
          <a:off x="267703" y="1096600"/>
          <a:ext cx="860831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81"/>
                <a:gridCol w="6390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Method/Property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childNodes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</a:t>
                      </a:r>
                      <a:r>
                        <a:rPr lang="en-US" dirty="0" err="1" smtClean="0"/>
                        <a:t>NodeList</a:t>
                      </a:r>
                      <a:r>
                        <a:rPr lang="en-US" dirty="0" smtClean="0"/>
                        <a:t> containing all the children of this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Node representing the first direct child node of the node, or null if the node has no 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Node representing the last direct child node of the node, or null if the node has no 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nextSibling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Node representing the next node in the tree, or null if there isn't such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</a:t>
                      </a:r>
                      <a:r>
                        <a:rPr lang="en-US" dirty="0" err="1" smtClean="0"/>
                        <a:t>DOMString</a:t>
                      </a:r>
                      <a:r>
                        <a:rPr lang="en-US" dirty="0" smtClean="0"/>
                        <a:t> containing the name of the Node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parentNode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Node that is the parent of this node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 </a:t>
                      </a:r>
                      <a:r>
                        <a:rPr lang="en-US" dirty="0" err="1" smtClean="0"/>
                        <a:t>DOMString</a:t>
                      </a:r>
                      <a:r>
                        <a:rPr lang="en-US" dirty="0" smtClean="0"/>
                        <a:t> representing the textual content of an element and all its descendants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appendChild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a Node as the last child node of this element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removeChild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 child node from the current element, which must be a child of the current node.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55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Property </a:t>
            </a:r>
            <a:r>
              <a:rPr lang="en-US" dirty="0" err="1" smtClean="0"/>
              <a:t>nodeType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an unsigned short representing the type of the node. Possible values are: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04703"/>
              </p:ext>
            </p:extLst>
          </p:nvPr>
        </p:nvGraphicFramePr>
        <p:xfrm>
          <a:off x="404256" y="224358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ELEMENT_NODE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TEXT_NODE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DOCUMENT_TYPE_NODE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HTML implementation of </a:t>
            </a:r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Picture 3" descr="httpatomoreillycomsourceoreillyimages8245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7" y="1148852"/>
            <a:ext cx="7983937" cy="50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8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HTML implementation of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There </a:t>
            </a:r>
            <a:r>
              <a:rPr lang="en-US" dirty="0"/>
              <a:t>are many subtypes of </a:t>
            </a:r>
            <a:r>
              <a:rPr lang="en-US" dirty="0" err="1"/>
              <a:t>HTMLElement</a:t>
            </a:r>
            <a:r>
              <a:rPr lang="en-US" dirty="0"/>
              <a:t> that represent specific types of HTML elements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document containing HTML is described using the </a:t>
            </a:r>
            <a:r>
              <a:rPr lang="en-US" dirty="0" err="1"/>
              <a:t>HTMLDocument</a:t>
            </a:r>
            <a:r>
              <a:rPr lang="en-US" dirty="0"/>
              <a:t> class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HTMLDocument</a:t>
            </a:r>
            <a:r>
              <a:rPr lang="en-US" dirty="0"/>
              <a:t>  extends </a:t>
            </a:r>
            <a:r>
              <a:rPr lang="en-US" dirty="0" smtClean="0"/>
              <a:t>Document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HTMLDocument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12233"/>
              </p:ext>
            </p:extLst>
          </p:nvPr>
        </p:nvGraphicFramePr>
        <p:xfrm>
          <a:off x="320839" y="1191097"/>
          <a:ext cx="8053753" cy="481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854"/>
                <a:gridCol w="4914899"/>
              </a:tblGrid>
              <a:tr h="3333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Method / Property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19422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getElementById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()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Returns the element that has the ID attribute with the specified value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23906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getElementsByTagName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()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Returns a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NodeList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containing all elements with the specified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tagname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459748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getElementsByClassName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()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Returns a </a:t>
                      </a:r>
                      <a:r>
                        <a:rPr lang="en-US" sz="1600" dirty="0" err="1" smtClean="0">
                          <a:effectLst/>
                          <a:latin typeface="verdana"/>
                        </a:rPr>
                        <a:t>NodeList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 containing all elements with the specified class name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586064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forms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Returns a collection of all the forms in the document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466196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links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Returns a collection of all the links in the document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324639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Sets or returns the title of the document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25518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URL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Returns the full URL of the document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32874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domain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  <a:latin typeface="verdana"/>
                        </a:rPr>
                        <a:t>Returns the domain name of the server that loaded the document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36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HTMLElement</a:t>
            </a:r>
            <a:r>
              <a:rPr lang="en-US" dirty="0" smtClean="0"/>
              <a:t>  </a:t>
            </a:r>
            <a:r>
              <a:rPr lang="en-US" dirty="0"/>
              <a:t>extends </a:t>
            </a:r>
            <a:r>
              <a:rPr lang="en-US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HTMLElement</a:t>
            </a:r>
            <a:r>
              <a:rPr lang="en-US" dirty="0" smtClean="0"/>
              <a:t> </a:t>
            </a:r>
            <a:r>
              <a:rPr lang="en-US" dirty="0">
                <a:solidFill>
                  <a:srgbClr val="1A1A1A"/>
                </a:solidFill>
                <a:latin typeface="ArialMT"/>
              </a:rPr>
              <a:t>contains several important </a:t>
            </a:r>
            <a:r>
              <a:rPr lang="en-US" dirty="0" smtClean="0">
                <a:solidFill>
                  <a:srgbClr val="1A1A1A"/>
                </a:solidFill>
                <a:latin typeface="ArialMT"/>
              </a:rPr>
              <a:t>properties:  id, </a:t>
            </a:r>
            <a:r>
              <a:rPr lang="en-US" dirty="0" err="1" smtClean="0">
                <a:solidFill>
                  <a:srgbClr val="1A1A1A"/>
                </a:solidFill>
                <a:latin typeface="ArialMT"/>
              </a:rPr>
              <a:t>className</a:t>
            </a:r>
            <a:r>
              <a:rPr lang="en-US" dirty="0" smtClean="0">
                <a:solidFill>
                  <a:srgbClr val="1A1A1A"/>
                </a:solidFill>
                <a:latin typeface="ArialMT"/>
              </a:rPr>
              <a:t>, </a:t>
            </a:r>
            <a:r>
              <a:rPr lang="en-US" dirty="0" err="1" smtClean="0">
                <a:solidFill>
                  <a:srgbClr val="1A1A1A"/>
                </a:solidFill>
                <a:latin typeface="ArialMT"/>
              </a:rPr>
              <a:t>lang</a:t>
            </a:r>
            <a:r>
              <a:rPr lang="en-US" dirty="0" smtClean="0">
                <a:solidFill>
                  <a:srgbClr val="1A1A1A"/>
                </a:solidFill>
                <a:latin typeface="ArialMT"/>
              </a:rPr>
              <a:t>, style, title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For each of </a:t>
            </a:r>
            <a:r>
              <a:rPr lang="en-US" dirty="0" smtClean="0"/>
              <a:t>HTML tag there is a corresponding subclass of </a:t>
            </a:r>
            <a:r>
              <a:rPr lang="en-US" dirty="0"/>
              <a:t>the </a:t>
            </a:r>
            <a:r>
              <a:rPr lang="en-US" dirty="0" err="1" smtClean="0"/>
              <a:t>HTMLElement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Some subclasses contain </a:t>
            </a:r>
            <a:r>
              <a:rPr lang="en-US" dirty="0" smtClean="0"/>
              <a:t>methods </a:t>
            </a:r>
            <a:r>
              <a:rPr lang="en-US" dirty="0"/>
              <a:t>for working with </a:t>
            </a:r>
            <a:r>
              <a:rPr lang="en-US" dirty="0" smtClean="0"/>
              <a:t>them: </a:t>
            </a:r>
            <a:endParaRPr lang="en-US" dirty="0"/>
          </a:p>
          <a:p>
            <a:pPr marL="1028683" lvl="1" indent="-3429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ubmit() and reset() for </a:t>
            </a:r>
            <a:r>
              <a:rPr lang="en-US" dirty="0" err="1" smtClean="0"/>
              <a:t>HTMLFormElement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8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DOM compatibility in browsers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http://www.quirksmode.org/dom/html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3"/>
              </a:rPr>
              <a:t>http://www.webbrowsercompatibility.com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4"/>
              </a:rPr>
              <a:t>http://caniuse.com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3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Document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Most client-side JavaScript programs work by somehow manipulating one or more document </a:t>
            </a:r>
            <a:r>
              <a:rPr lang="en-US" dirty="0" smtClean="0"/>
              <a:t>elements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</a:t>
            </a:r>
            <a:r>
              <a:rPr lang="en-US" dirty="0"/>
              <a:t>these programs start, they can use the global variable document to refer to the Document </a:t>
            </a:r>
            <a:r>
              <a:rPr lang="en-US" dirty="0" smtClean="0"/>
              <a:t>object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/>
              <a:t>order to manipulate elements of the document, however, they must somehow obtain or select the Element objects that refer to those document </a:t>
            </a:r>
            <a:r>
              <a:rPr lang="en-US" dirty="0" smtClean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41086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Document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DOM defines a number of ways to select elements; you can query a document for an element or elements:</a:t>
            </a:r>
          </a:p>
          <a:p>
            <a:pPr marL="1028683" lvl="1" indent="-342900">
              <a:buFont typeface="Arial"/>
              <a:buChar char="•"/>
            </a:pPr>
            <a:r>
              <a:rPr lang="en-US" dirty="0"/>
              <a:t>with a specified id </a:t>
            </a:r>
            <a:r>
              <a:rPr lang="en-US" dirty="0" smtClean="0"/>
              <a:t>attribute</a:t>
            </a:r>
            <a:endParaRPr lang="en-US" dirty="0"/>
          </a:p>
          <a:p>
            <a:pPr marL="1028683" lvl="1" indent="-342900">
              <a:buFont typeface="Arial"/>
              <a:buChar char="•"/>
            </a:pPr>
            <a:r>
              <a:rPr lang="en-US" dirty="0"/>
              <a:t>with a specified name </a:t>
            </a:r>
            <a:r>
              <a:rPr lang="en-US" dirty="0" smtClean="0"/>
              <a:t>attribute</a:t>
            </a:r>
            <a:endParaRPr lang="en-US" dirty="0"/>
          </a:p>
          <a:p>
            <a:pPr marL="1028683" lvl="1" indent="-342900">
              <a:buFont typeface="Arial"/>
              <a:buChar char="•"/>
            </a:pPr>
            <a:r>
              <a:rPr lang="en-US" dirty="0"/>
              <a:t>with the specified tag </a:t>
            </a:r>
            <a:r>
              <a:rPr lang="en-US" dirty="0" smtClean="0"/>
              <a:t>name</a:t>
            </a:r>
            <a:endParaRPr lang="en-US" dirty="0"/>
          </a:p>
          <a:p>
            <a:pPr marL="1028683" lvl="1" indent="-342900">
              <a:buFont typeface="Arial"/>
              <a:buChar char="•"/>
            </a:pPr>
            <a:r>
              <a:rPr lang="en-US" dirty="0"/>
              <a:t>with the specified CSS class or </a:t>
            </a:r>
            <a:r>
              <a:rPr lang="en-US" dirty="0" smtClean="0"/>
              <a:t>classes</a:t>
            </a:r>
            <a:endParaRPr lang="en-US" dirty="0"/>
          </a:p>
          <a:p>
            <a:pPr marL="1028683" lvl="1" indent="-342900">
              <a:buFont typeface="Arial"/>
              <a:buChar char="•"/>
            </a:pPr>
            <a:r>
              <a:rPr lang="en-US" dirty="0"/>
              <a:t>matching the specified CSS selector</a:t>
            </a:r>
          </a:p>
        </p:txBody>
      </p:sp>
    </p:spTree>
    <p:extLst>
      <p:ext uri="{BB962C8B-B14F-4D97-AF65-F5344CB8AC3E}">
        <p14:creationId xmlns:p14="http://schemas.microsoft.com/office/powerpoint/2010/main" val="6384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Document Object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By 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Any HTML element can have an id </a:t>
            </a:r>
            <a:r>
              <a:rPr lang="en-US" dirty="0" smtClean="0"/>
              <a:t>attribute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value of this attribute must be unique within the </a:t>
            </a:r>
            <a:r>
              <a:rPr lang="en-US" dirty="0" smtClean="0"/>
              <a:t>document — no </a:t>
            </a:r>
            <a:r>
              <a:rPr lang="en-US" dirty="0"/>
              <a:t>two elements in the same document can have the same </a:t>
            </a:r>
            <a:r>
              <a:rPr lang="en-US" dirty="0" smtClean="0"/>
              <a:t>ID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5628" y="2709853"/>
            <a:ext cx="6439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section1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getElementById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"section1"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174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by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HTML name attribute was originally intended to assign names to form elements, and the value of this attribute is used when form data is submitted to a </a:t>
            </a:r>
            <a:r>
              <a:rPr lang="en-US" dirty="0" smtClean="0"/>
              <a:t>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name </a:t>
            </a:r>
            <a:r>
              <a:rPr lang="en-US" dirty="0"/>
              <a:t>assigns a name to an </a:t>
            </a:r>
            <a:r>
              <a:rPr lang="en-US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value of a name attribute does not have to be unique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939" y="3704682"/>
            <a:ext cx="8092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radiobuttons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getElementsByName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Lucida Console"/>
                <a:cs typeface="Lucida Console"/>
              </a:rPr>
              <a:t>favorite_color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850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by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You can select all HTML </a:t>
            </a:r>
            <a:r>
              <a:rPr lang="en-US" dirty="0" smtClean="0"/>
              <a:t>elements </a:t>
            </a:r>
            <a:r>
              <a:rPr lang="en-US" dirty="0"/>
              <a:t>of a specified type (or tag name) using the </a:t>
            </a:r>
            <a:r>
              <a:rPr lang="en-US" dirty="0" err="1"/>
              <a:t>getElementsByTagName</a:t>
            </a:r>
            <a:r>
              <a:rPr lang="en-US" dirty="0"/>
              <a:t>() method of the Document </a:t>
            </a:r>
            <a:r>
              <a:rPr lang="en-US" dirty="0" smtClean="0"/>
              <a:t>object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39" y="2265091"/>
            <a:ext cx="739568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spans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getElementsByTagName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"span"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firstpara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getElementsByTagName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"p"</a:t>
            </a:r>
            <a:r>
              <a:rPr lang="en-US" sz="1600" dirty="0">
                <a:latin typeface="Lucida Console"/>
                <a:cs typeface="Lucida Console"/>
              </a:rPr>
              <a:t>)[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0</a:t>
            </a:r>
            <a:r>
              <a:rPr lang="en-US" sz="1600" dirty="0">
                <a:latin typeface="Lucida Console"/>
                <a:cs typeface="Lucida Console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0620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Document modification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</a:t>
            </a:r>
            <a:r>
              <a:rPr lang="en-US" dirty="0"/>
              <a:t>can create new Element nodes with the </a:t>
            </a:r>
            <a:r>
              <a:rPr lang="en-US" dirty="0" err="1" smtClean="0"/>
              <a:t>createElement</a:t>
            </a:r>
            <a:r>
              <a:rPr lang="en-US" dirty="0"/>
              <a:t>() method of the Document </a:t>
            </a:r>
            <a:r>
              <a:rPr lang="en-US" dirty="0" smtClean="0"/>
              <a:t>object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Once you have a new node, you can insert it into the document with the Node methods </a:t>
            </a:r>
            <a:r>
              <a:rPr lang="en-US" dirty="0" err="1"/>
              <a:t>appendChild</a:t>
            </a:r>
            <a:r>
              <a:rPr lang="en-US" dirty="0"/>
              <a:t>() or </a:t>
            </a:r>
            <a:r>
              <a:rPr lang="en-US" dirty="0" err="1"/>
              <a:t>insertBefore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removeChild</a:t>
            </a:r>
            <a:r>
              <a:rPr lang="en-US" dirty="0"/>
              <a:t>() method removes a node from the document </a:t>
            </a:r>
            <a:r>
              <a:rPr lang="en-US" dirty="0" smtClean="0"/>
              <a:t>tree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Element type also defines get Attribute() and </a:t>
            </a:r>
            <a:r>
              <a:rPr lang="en-US" dirty="0" err="1"/>
              <a:t>setAttribute</a:t>
            </a:r>
            <a:r>
              <a:rPr lang="en-US" dirty="0"/>
              <a:t>() methods that you can use to query and set </a:t>
            </a:r>
            <a:r>
              <a:rPr lang="en-US" dirty="0" smtClean="0"/>
              <a:t>HTML </a:t>
            </a:r>
            <a:r>
              <a:rPr lang="en-US" dirty="0"/>
              <a:t>attributes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736" y="2093443"/>
            <a:ext cx="696425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Create a &lt;script&gt; element</a:t>
            </a:r>
            <a:endParaRPr lang="en-US" sz="1600" b="1" dirty="0" smtClean="0">
              <a:solidFill>
                <a:srgbClr val="000080"/>
              </a:solidFill>
              <a:latin typeface="Lucida Console"/>
              <a:cs typeface="Lucida Console"/>
            </a:endParaRPr>
          </a:p>
          <a:p>
            <a:r>
              <a:rPr lang="en-US" sz="1600" b="1" dirty="0" err="1" smtClean="0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s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createElement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"script"</a:t>
            </a:r>
            <a:r>
              <a:rPr lang="en-US" sz="1600" dirty="0">
                <a:latin typeface="Lucida Console"/>
                <a:cs typeface="Lucida Console"/>
              </a:rPr>
              <a:t>);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4663" y="5122801"/>
            <a:ext cx="805114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headline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getElementById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"headline"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headline</a:t>
            </a:r>
            <a:r>
              <a:rPr lang="en-US" sz="1600" dirty="0" err="1">
                <a:latin typeface="Lucida Console"/>
                <a:cs typeface="Lucida Console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Lucida Console"/>
                <a:cs typeface="Lucida Console"/>
              </a:rPr>
              <a:t>setAttribute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"align"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"center"</a:t>
            </a:r>
            <a:r>
              <a:rPr lang="en-US" sz="1600" dirty="0">
                <a:latin typeface="Lucida Console"/>
                <a:cs typeface="Lucida Console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031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innerHTML</a:t>
            </a:r>
            <a:r>
              <a:rPr lang="en-US" dirty="0"/>
              <a:t> was introduced in </a:t>
            </a:r>
            <a:r>
              <a:rPr lang="en-US" dirty="0" smtClean="0"/>
              <a:t>IE4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Reading </a:t>
            </a: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of an Element returns the content of that element as a string of </a:t>
            </a:r>
            <a:r>
              <a:rPr lang="en-US" dirty="0" smtClean="0"/>
              <a:t>markup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Setting this property on an element invokes the web browser’s parser and replaces the element’s current content with a parsed representation of the new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0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966" y="118635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html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head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title</a:t>
            </a:r>
            <a:r>
              <a:rPr lang="en-US" dirty="0">
                <a:latin typeface="Lucida Console"/>
                <a:cs typeface="Lucida Console"/>
              </a:rPr>
              <a:t>&gt;Test Page&lt;/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title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head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body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Lucida Console"/>
                <a:cs typeface="Lucida Console"/>
              </a:rPr>
              <a:t>id=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Lucida Console"/>
                <a:cs typeface="Lucida Console"/>
              </a:rPr>
              <a:t>myDiv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p </a:t>
            </a:r>
            <a:r>
              <a:rPr lang="en-US" b="1" dirty="0">
                <a:solidFill>
                  <a:srgbClr val="0000FF"/>
                </a:solidFill>
                <a:latin typeface="Lucida Console"/>
                <a:cs typeface="Lucida Console"/>
              </a:rPr>
              <a:t>id=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Lucida Console"/>
                <a:cs typeface="Lucida Console"/>
              </a:rPr>
              <a:t>myP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dirty="0">
                <a:latin typeface="Lucida Console"/>
                <a:cs typeface="Lucida Console"/>
              </a:rPr>
              <a:t>&gt;First Paragraph&lt;/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p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p</a:t>
            </a:r>
            <a:r>
              <a:rPr lang="en-US" dirty="0">
                <a:latin typeface="Lucida Console"/>
                <a:cs typeface="Lucida Console"/>
              </a:rPr>
              <a:t>&gt;Second Paragraph&lt;/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p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p</a:t>
            </a:r>
            <a:r>
              <a:rPr lang="en-US" dirty="0">
                <a:latin typeface="Lucida Console"/>
                <a:cs typeface="Lucida Console"/>
              </a:rPr>
              <a:t>&gt;Third Paragraph&lt;/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p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div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body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html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8702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311" y="1200014"/>
            <a:ext cx="85837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myP</a:t>
            </a:r>
            <a:r>
              <a:rPr lang="en-US" b="1" i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getElementById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Lucida Console"/>
                <a:cs typeface="Lucida Console"/>
              </a:rPr>
              <a:t>myP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first paragraph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myP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style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color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'blue'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makes text blue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endParaRPr lang="en-US" i="1" dirty="0" smtClean="0">
              <a:solidFill>
                <a:srgbClr val="808080"/>
              </a:solidFill>
              <a:latin typeface="Lucida Console"/>
              <a:cs typeface="Lucida Console"/>
            </a:endParaRPr>
          </a:p>
          <a:p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creates new P element in memory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b="1" i="1" dirty="0">
                <a:solidFill>
                  <a:srgbClr val="660E7A"/>
                </a:solidFill>
                <a:latin typeface="Lucida Console"/>
                <a:cs typeface="Lucida Console"/>
              </a:rPr>
              <a:t>p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Lucida Console"/>
                <a:cs typeface="Lucida Console"/>
              </a:rPr>
              <a:t>createElement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"p"</a:t>
            </a:r>
            <a:r>
              <a:rPr lang="en-US" dirty="0">
                <a:latin typeface="Lucida Console"/>
                <a:cs typeface="Lucida Console"/>
              </a:rPr>
              <a:t>) 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i="1" dirty="0" smtClean="0">
              <a:solidFill>
                <a:srgbClr val="808080"/>
              </a:solidFill>
              <a:latin typeface="Lucida Console"/>
              <a:cs typeface="Lucida Console"/>
            </a:endParaRPr>
          </a:p>
          <a:p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sets text in new paragraph in memory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p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innerHTML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'new paragraph' </a:t>
            </a:r>
            <a:endParaRPr lang="en-US" b="1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endParaRPr lang="en-US" i="1" dirty="0" smtClean="0">
              <a:solidFill>
                <a:srgbClr val="808080"/>
              </a:solidFill>
              <a:latin typeface="Lucida Console"/>
              <a:cs typeface="Lucida Console"/>
            </a:endParaRPr>
          </a:p>
          <a:p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adds new paragraph to a div element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document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Lucida Console"/>
                <a:cs typeface="Lucida Console"/>
              </a:rPr>
              <a:t>getElementById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Lucida Console"/>
                <a:cs typeface="Lucida Console"/>
              </a:rPr>
              <a:t>myDiv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dirty="0">
                <a:latin typeface="Lucida Console"/>
                <a:cs typeface="Lucida Console"/>
              </a:rPr>
              <a:t>).</a:t>
            </a:r>
            <a:r>
              <a:rPr lang="en-US" dirty="0" err="1">
                <a:solidFill>
                  <a:srgbClr val="7A7A43"/>
                </a:solidFill>
                <a:latin typeface="Lucida Console"/>
                <a:cs typeface="Lucida Console"/>
              </a:rPr>
              <a:t>appendChild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p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/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0872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DOM Level 3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Universal </a:t>
            </a:r>
            <a:r>
              <a:rPr lang="en-US" dirty="0"/>
              <a:t>tree representation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implementation of </a:t>
            </a:r>
            <a:r>
              <a:rPr lang="en-US" dirty="0" smtClean="0"/>
              <a:t>DOM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DOM </a:t>
            </a:r>
            <a:r>
              <a:rPr lang="en-US" dirty="0"/>
              <a:t>compatibility in browsers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Selecting Document </a:t>
            </a:r>
            <a:r>
              <a:rPr lang="en-US" dirty="0" smtClean="0"/>
              <a:t>Elements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Document </a:t>
            </a:r>
            <a:r>
              <a:rPr lang="en-US" dirty="0"/>
              <a:t>modification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innerHTML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1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DOM Level 3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Universal </a:t>
            </a:r>
            <a:r>
              <a:rPr lang="en-US" dirty="0"/>
              <a:t>tree representation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implementation of </a:t>
            </a:r>
            <a:r>
              <a:rPr lang="en-US" dirty="0" smtClean="0"/>
              <a:t>DOM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DOM </a:t>
            </a:r>
            <a:r>
              <a:rPr lang="en-US" dirty="0"/>
              <a:t>compatibility in browsers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Selecting Document </a:t>
            </a:r>
            <a:r>
              <a:rPr lang="en-US" dirty="0" smtClean="0"/>
              <a:t>Elements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Document </a:t>
            </a:r>
            <a:r>
              <a:rPr lang="en-US" dirty="0"/>
              <a:t>modification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innerHTML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Document Object Model, or DOM, is the fundamental API for representing and manipulating the content of HTML and XML </a:t>
            </a:r>
            <a:r>
              <a:rPr lang="en-US" dirty="0" smtClean="0"/>
              <a:t>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nested elements of an HTML or XML document are represented in the DOM as a tree of </a:t>
            </a:r>
            <a:r>
              <a:rPr lang="en-US" dirty="0" smtClean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tree representation of an HTML document contains nodes representing HTML tags or elements, such as &lt;body&gt; and &lt;p&gt;, and nodes representing strings of </a:t>
            </a:r>
            <a:r>
              <a:rPr lang="en-US" dirty="0" smtClean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DOM itself is not a part of the JavaScript language</a:t>
            </a:r>
          </a:p>
        </p:txBody>
      </p:sp>
    </p:spTree>
    <p:extLst>
      <p:ext uri="{BB962C8B-B14F-4D97-AF65-F5344CB8AC3E}">
        <p14:creationId xmlns:p14="http://schemas.microsoft.com/office/powerpoint/2010/main" val="36227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5034" y="1293127"/>
            <a:ext cx="8593931" cy="500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630" y="1293127"/>
            <a:ext cx="512191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Sample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HTML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&lt;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simple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.&lt;/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&gt;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9" y="1207604"/>
            <a:ext cx="7997762" cy="4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7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node directly above a </a:t>
            </a:r>
            <a:r>
              <a:rPr lang="en-US" dirty="0" smtClean="0"/>
              <a:t>node </a:t>
            </a:r>
            <a:r>
              <a:rPr lang="en-US" dirty="0"/>
              <a:t>is the parent of that </a:t>
            </a:r>
            <a:r>
              <a:rPr lang="en-US" dirty="0" smtClean="0"/>
              <a:t>node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nodes one level directly below another node are the children of that </a:t>
            </a:r>
            <a:r>
              <a:rPr lang="en-US" dirty="0" smtClean="0"/>
              <a:t>node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Nodes at the same level, and with the same parent, are </a:t>
            </a:r>
            <a:r>
              <a:rPr lang="en-US" dirty="0" smtClean="0"/>
              <a:t>siblings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set of nodes any number of levels below another node are the descendants of that </a:t>
            </a:r>
            <a:r>
              <a:rPr lang="en-US" dirty="0" smtClean="0"/>
              <a:t>node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the parent, grandparent, and all other nodes above a node are the ancestors of that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Level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Level </a:t>
            </a:r>
            <a:r>
              <a:rPr lang="en-US" dirty="0" smtClean="0"/>
              <a:t>3 </a:t>
            </a:r>
            <a:r>
              <a:rPr lang="en-US" dirty="0"/>
              <a:t>was published </a:t>
            </a:r>
            <a:r>
              <a:rPr lang="en-US" dirty="0" smtClean="0"/>
              <a:t>in April 2004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http://www.w3.org/DOM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https://developer.mozilla.org/en-US/docs/Web/API/</a:t>
            </a:r>
            <a:r>
              <a:rPr lang="en-US" dirty="0" smtClean="0">
                <a:hlinkClick r:id="rId3"/>
              </a:rPr>
              <a:t>Document_Object_Model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DOM Level 3 includes 6 specifications: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DOM Level 3 </a:t>
            </a:r>
            <a:r>
              <a:rPr lang="en-US" dirty="0" smtClean="0"/>
              <a:t>Core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DOM </a:t>
            </a:r>
            <a:r>
              <a:rPr lang="en-US" dirty="0"/>
              <a:t>Level 3 Load and </a:t>
            </a:r>
            <a:r>
              <a:rPr lang="en-US" dirty="0" smtClean="0"/>
              <a:t>Save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DOM </a:t>
            </a:r>
            <a:r>
              <a:rPr lang="en-US" dirty="0"/>
              <a:t>Level 3 </a:t>
            </a:r>
            <a:r>
              <a:rPr lang="en-US" dirty="0" err="1" smtClean="0"/>
              <a:t>Xpath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DOM </a:t>
            </a:r>
            <a:r>
              <a:rPr lang="en-US" dirty="0"/>
              <a:t>Level 3 Views and </a:t>
            </a:r>
            <a:r>
              <a:rPr lang="en-US" dirty="0" smtClean="0"/>
              <a:t>Formatting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DOM </a:t>
            </a:r>
            <a:r>
              <a:rPr lang="en-US" dirty="0"/>
              <a:t>Level 3 </a:t>
            </a:r>
            <a:r>
              <a:rPr lang="en-US" dirty="0" smtClean="0"/>
              <a:t>Requirements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DOM </a:t>
            </a:r>
            <a:r>
              <a:rPr lang="en-US" dirty="0"/>
              <a:t>Level 3 </a:t>
            </a:r>
            <a:r>
              <a:rPr lang="en-US" dirty="0" smtClean="0"/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1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9" y="1207604"/>
            <a:ext cx="7997762" cy="4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90291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2495</TotalTime>
  <Words>1197</Words>
  <Application>Microsoft Macintosh PowerPoint</Application>
  <PresentationFormat>On-screen Show (4:3)</PresentationFormat>
  <Paragraphs>171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luxoft-corporate-ppt-template</vt:lpstr>
      <vt:lpstr>Luxoft: Computer / TV</vt:lpstr>
      <vt:lpstr>WEB-007 JavaScript</vt:lpstr>
      <vt:lpstr>WEB-007 JavaScript</vt:lpstr>
      <vt:lpstr>Document Object Model</vt:lpstr>
      <vt:lpstr>DOM</vt:lpstr>
      <vt:lpstr>Sample HTML</vt:lpstr>
      <vt:lpstr>The DOM representation</vt:lpstr>
      <vt:lpstr>DOM</vt:lpstr>
      <vt:lpstr>DOM Level 3</vt:lpstr>
      <vt:lpstr>The DOM representation</vt:lpstr>
      <vt:lpstr>Universal tree representation</vt:lpstr>
      <vt:lpstr>Node</vt:lpstr>
      <vt:lpstr>Node type</vt:lpstr>
      <vt:lpstr>HTML implementation of DOM</vt:lpstr>
      <vt:lpstr>HTML implementation of DOM</vt:lpstr>
      <vt:lpstr>HTMLDocument </vt:lpstr>
      <vt:lpstr>HTMLElement</vt:lpstr>
      <vt:lpstr>DOM compatibility in browsers</vt:lpstr>
      <vt:lpstr>Selecting Document Elements</vt:lpstr>
      <vt:lpstr>Selecting Document Elements</vt:lpstr>
      <vt:lpstr>Selecting Elements By ID</vt:lpstr>
      <vt:lpstr>Selecting Elements by Name</vt:lpstr>
      <vt:lpstr>Selecting Elements by Type</vt:lpstr>
      <vt:lpstr>Document modification</vt:lpstr>
      <vt:lpstr>innerHTML property</vt:lpstr>
      <vt:lpstr>Example</vt:lpstr>
      <vt:lpstr>Example</vt:lpstr>
      <vt:lpstr>Document Object Model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160</cp:revision>
  <dcterms:created xsi:type="dcterms:W3CDTF">2014-06-05T10:48:46Z</dcterms:created>
  <dcterms:modified xsi:type="dcterms:W3CDTF">2015-05-13T23:04:09Z</dcterms:modified>
</cp:coreProperties>
</file>