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32"/>
  </p:handoutMasterIdLst>
  <p:sldIdLst>
    <p:sldId id="279" r:id="rId3"/>
    <p:sldId id="359" r:id="rId4"/>
    <p:sldId id="371" r:id="rId5"/>
    <p:sldId id="372" r:id="rId6"/>
    <p:sldId id="373" r:id="rId7"/>
    <p:sldId id="375" r:id="rId8"/>
    <p:sldId id="381" r:id="rId9"/>
    <p:sldId id="379" r:id="rId10"/>
    <p:sldId id="380" r:id="rId11"/>
    <p:sldId id="377" r:id="rId12"/>
    <p:sldId id="382" r:id="rId13"/>
    <p:sldId id="383" r:id="rId14"/>
    <p:sldId id="378" r:id="rId15"/>
    <p:sldId id="376" r:id="rId16"/>
    <p:sldId id="374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5" r:id="rId28"/>
    <p:sldId id="394" r:id="rId29"/>
    <p:sldId id="396" r:id="rId30"/>
    <p:sldId id="39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3B1046-DCF6-48A4-A75E-088AD02CCEF8}">
          <p14:sldIdLst>
            <p14:sldId id="279"/>
            <p14:sldId id="359"/>
            <p14:sldId id="371"/>
            <p14:sldId id="372"/>
            <p14:sldId id="373"/>
            <p14:sldId id="375"/>
            <p14:sldId id="381"/>
            <p14:sldId id="379"/>
            <p14:sldId id="380"/>
            <p14:sldId id="377"/>
            <p14:sldId id="382"/>
            <p14:sldId id="383"/>
            <p14:sldId id="378"/>
            <p14:sldId id="376"/>
            <p14:sldId id="374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5"/>
            <p14:sldId id="394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1C"/>
    <a:srgbClr val="1B2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975" autoAdjust="0"/>
    <p:restoredTop sz="94660" autoAdjust="0"/>
  </p:normalViewPr>
  <p:slideViewPr>
    <p:cSldViewPr snapToGrid="0" showGuides="1">
      <p:cViewPr>
        <p:scale>
          <a:sx n="93" d="100"/>
          <a:sy n="93" d="100"/>
        </p:scale>
        <p:origin x="-512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14.05.15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66584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Prostokąt 33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5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85229" y="3962355"/>
            <a:ext cx="3978545" cy="8356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27750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2" y="3958416"/>
            <a:ext cx="3997382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5" y="4840282"/>
            <a:ext cx="3999094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4215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6"/>
            <a:ext cx="205779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76858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87106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70" y="580958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56284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85241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4" y="4840282"/>
            <a:ext cx="3945829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196978"/>
            <a:ext cx="4219769" cy="5008563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6" y="1578756"/>
            <a:ext cx="201318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Goal Timeline</a:t>
            </a:r>
            <a:endParaRPr lang="en-US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 for Manuals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879601"/>
            <a:ext cx="4219769" cy="4325936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5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9" y="365126"/>
            <a:ext cx="8593493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6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6476614"/>
            <a:ext cx="576000" cy="230400"/>
          </a:xfrm>
          <a:prstGeom prst="rect">
            <a:avLst/>
          </a:prstGeom>
        </p:spPr>
      </p:pic>
      <p:sp>
        <p:nvSpPr>
          <p:cNvPr id="7" name="PoleTekstowe 1"/>
          <p:cNvSpPr txBox="1"/>
          <p:nvPr userDrawn="1"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  <p:sldLayoutId id="2147483691" r:id="rId3"/>
    <p:sldLayoutId id="2147483650" r:id="rId4"/>
    <p:sldLayoutId id="2147483696" r:id="rId5"/>
    <p:sldLayoutId id="2147483695" r:id="rId6"/>
    <p:sldLayoutId id="2147483662" r:id="rId7"/>
    <p:sldLayoutId id="2147483651" r:id="rId8"/>
    <p:sldLayoutId id="2147483663" r:id="rId9"/>
    <p:sldLayoutId id="2147483684" r:id="rId10"/>
    <p:sldLayoutId id="2147483666" r:id="rId11"/>
    <p:sldLayoutId id="2147483668" r:id="rId12"/>
    <p:sldLayoutId id="2147483667" r:id="rId13"/>
    <p:sldLayoutId id="2147483664" r:id="rId14"/>
    <p:sldLayoutId id="2147483665" r:id="rId15"/>
    <p:sldLayoutId id="2147483678" r:id="rId16"/>
    <p:sldLayoutId id="2147483669" r:id="rId17"/>
    <p:sldLayoutId id="2147483670" r:id="rId18"/>
    <p:sldLayoutId id="2147483653" r:id="rId19"/>
    <p:sldLayoutId id="2147483677" r:id="rId20"/>
    <p:sldLayoutId id="2147483687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38" y="6459060"/>
            <a:ext cx="7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92" r:id="rId3"/>
    <p:sldLayoutId id="2147483656" r:id="rId4"/>
    <p:sldLayoutId id="2147483682" r:id="rId5"/>
    <p:sldLayoutId id="2147483657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59" r:id="rId12"/>
    <p:sldLayoutId id="2147483661" r:id="rId13"/>
    <p:sldLayoutId id="2147483671" r:id="rId14"/>
    <p:sldLayoutId id="2147483672" r:id="rId15"/>
    <p:sldLayoutId id="2147483688" r:id="rId16"/>
    <p:sldLayoutId id="2147483690" r:id="rId17"/>
    <p:sldLayoutId id="2147483689" r:id="rId18"/>
    <p:sldLayoutId id="2147483660" r:id="rId19"/>
    <p:sldLayoutId id="2147483693" r:id="rId20"/>
    <p:sldLayoutId id="2147483694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ver.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05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3330" y="1204110"/>
            <a:ext cx="7637223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&lt;!DOCTYPE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head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lang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meta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charset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"UTF-8"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body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margin-left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30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margin-right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15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background-color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ffffff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font-size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24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body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Testing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testing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body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9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40555"/>
              </p:ext>
            </p:extLst>
          </p:nvPr>
        </p:nvGraphicFramePr>
        <p:xfrm>
          <a:off x="286760" y="1274109"/>
          <a:ext cx="8575596" cy="47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61"/>
                <a:gridCol w="67867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type of positioning applied to an element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top,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the position of the top and left edges of an element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bottom,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the position of the bottom and right edges of an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width, 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the size of an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z-index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“stacking order” of an element relative to any overlapping elements; defines a third dimension of element positioning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how and whether an element is displayed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whether an element is visible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 “clipping region” for an element; only portions of the element within this region are displayed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what to do if an element is bigger than the space allotted for 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91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40551"/>
              </p:ext>
            </p:extLst>
          </p:nvPr>
        </p:nvGraphicFramePr>
        <p:xfrm>
          <a:off x="286760" y="1274109"/>
          <a:ext cx="857559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61"/>
                <a:gridCol w="67867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margin, border, padding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spacing and borders for an element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background color or image of an element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how opaque (or translucent) an element is.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28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7128" y="1230001"/>
            <a:ext cx="6612708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&lt;!DOCTYPE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head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lang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meta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charset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"UTF-8"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link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stylesheet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href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"mystyles.css"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body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Testing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testing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body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9047" y="1207289"/>
            <a:ext cx="791755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{              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selector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"p"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matches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all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&lt;p&gt;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elements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text-indent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.5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indent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first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line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.5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inches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warning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{            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Any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element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with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class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="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warning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background-color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yellow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gets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yellow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background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border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solid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black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5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big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black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border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4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and Visibility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CSS position property specifies the type of positioning applied to an element. Here are the four possible values for this property</a:t>
            </a:r>
            <a:r>
              <a:rPr lang="en-US" dirty="0" smtClean="0"/>
              <a:t>: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static 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absolute 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fixed 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relative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0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tatic</a:t>
            </a:r>
          </a:p>
          <a:p>
            <a:pPr lvl="1" indent="0">
              <a:buNone/>
            </a:pPr>
            <a:r>
              <a:rPr lang="en-US" dirty="0"/>
              <a:t>The default. Use this value if you need to turn positioning off </a:t>
            </a:r>
            <a:r>
              <a:rPr lang="en-US" dirty="0" smtClean="0"/>
              <a:t>explicitly</a:t>
            </a:r>
          </a:p>
          <a:p>
            <a:r>
              <a:rPr lang="en-US" dirty="0"/>
              <a:t>a</a:t>
            </a:r>
            <a:r>
              <a:rPr lang="en-US" dirty="0" smtClean="0"/>
              <a:t>bsolute</a:t>
            </a:r>
          </a:p>
          <a:p>
            <a:pPr lvl="1" indent="0">
              <a:buNone/>
            </a:pPr>
            <a:r>
              <a:rPr lang="en-US" dirty="0"/>
              <a:t>The element's position is fixed relative to a parent element. Only a parent that is itself positioned with relative, fixed or absolute will do. You can make any parent element suitable by specifying position: relative; for it without specifying any </a:t>
            </a:r>
            <a:r>
              <a:rPr lang="en-US" dirty="0" smtClean="0"/>
              <a:t>shift</a:t>
            </a:r>
          </a:p>
          <a:p>
            <a:r>
              <a:rPr lang="en-US" dirty="0" smtClean="0"/>
              <a:t>fixed</a:t>
            </a:r>
          </a:p>
          <a:p>
            <a:pPr lvl="1" indent="0">
              <a:buNone/>
            </a:pPr>
            <a:r>
              <a:rPr lang="en-US" dirty="0"/>
              <a:t>The element's position is fixed. Specify the element's position relative to the document window. Even if the rest of the document scrolls, the element remains </a:t>
            </a:r>
            <a:r>
              <a:rPr lang="en-US" dirty="0" smtClean="0"/>
              <a:t>fixed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1028683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3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relative</a:t>
            </a:r>
          </a:p>
          <a:p>
            <a:pPr lvl="1" indent="0">
              <a:buNone/>
            </a:pPr>
            <a:r>
              <a:rPr lang="en-US" dirty="0"/>
              <a:t>The element's position is shifted relative to its normal position. Use this to shift an element by a specified amount. You can sometimes use the element's margin to achieve the same </a:t>
            </a:r>
            <a:r>
              <a:rPr lang="en-US" dirty="0" smtClean="0"/>
              <a:t>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z-index property defines a kind of third dimension: it allows you to specify the stacking order of elements and indicate which of two or more overlapping elements is drawn on top of the </a:t>
            </a:r>
            <a:r>
              <a:rPr lang="en-US" dirty="0" smtClean="0"/>
              <a:t>others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z-index property is an integer. The default value is zero, but you may specify positive or negative </a:t>
            </a:r>
            <a:r>
              <a:rPr lang="en-US" dirty="0" smtClean="0"/>
              <a:t>values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When two or more elements overlap, they are drawn in order from lowest to highest z-index; the element with the highest z-index appears on top of all the </a:t>
            </a:r>
            <a:r>
              <a:rPr lang="en-US" dirty="0" smtClean="0"/>
              <a:t>others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overlapping elements have the same z-index, they are drawn in the order in which they appear in the document so that the last overlapping element appears on </a:t>
            </a:r>
            <a:r>
              <a:rPr lang="en-US" dirty="0" smtClean="0"/>
              <a:t>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3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smtClean="0"/>
              <a:t>An </a:t>
            </a:r>
            <a:r>
              <a:rPr lang="en-US" sz="1800" dirty="0"/>
              <a:t>absolutely positioned element nested inside a </a:t>
            </a:r>
            <a:r>
              <a:rPr lang="en-US" sz="1800" dirty="0" smtClean="0"/>
              <a:t>positioned container </a:t>
            </a:r>
            <a:r>
              <a:rPr lang="en-US" sz="1800" dirty="0"/>
              <a:t>element</a:t>
            </a:r>
          </a:p>
        </p:txBody>
      </p:sp>
      <p:pic>
        <p:nvPicPr>
          <p:cNvPr id="4" name="Picture 3" descr="httpatomoreillycomsourceoreillyimages82459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2" y="1689970"/>
            <a:ext cx="8314740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1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  <a:endParaRPr lang="ru-R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ver. 1.0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18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Display and </a:t>
            </a:r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Two CSS properties affect the visibility of a document element: </a:t>
            </a:r>
            <a:r>
              <a:rPr lang="en-US" dirty="0">
                <a:solidFill>
                  <a:srgbClr val="1B2E5B"/>
                </a:solidFill>
              </a:rPr>
              <a:t>visibility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1B2E5B"/>
                </a:solidFill>
              </a:rPr>
              <a:t>display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>
                <a:solidFill>
                  <a:srgbClr val="1B2E5B"/>
                </a:solidFill>
              </a:rPr>
              <a:t>visibility</a:t>
            </a:r>
            <a:r>
              <a:rPr lang="en-US" dirty="0"/>
              <a:t> property is simple: when the property is set to the value hidden, the element is not shown; when it is set to the value visible, the element is </a:t>
            </a:r>
            <a:r>
              <a:rPr lang="en-US" dirty="0" smtClean="0"/>
              <a:t>shown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>
                <a:solidFill>
                  <a:srgbClr val="1B2E5B"/>
                </a:solidFill>
              </a:rPr>
              <a:t>display</a:t>
            </a:r>
            <a:r>
              <a:rPr lang="en-US" dirty="0"/>
              <a:t> property is more general and is used to specify the type of display an item receives. It specifies whether an element is a block element, an inline element, a list item, or so </a:t>
            </a:r>
            <a:r>
              <a:rPr lang="en-US" dirty="0" smtClean="0"/>
              <a:t>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When </a:t>
            </a:r>
            <a:r>
              <a:rPr lang="en-US" dirty="0"/>
              <a:t>display is set to none, however, the affected element is not displayed, or even laid out, at all.</a:t>
            </a:r>
          </a:p>
        </p:txBody>
      </p:sp>
    </p:spTree>
    <p:extLst>
      <p:ext uri="{BB962C8B-B14F-4D97-AF65-F5344CB8AC3E}">
        <p14:creationId xmlns:p14="http://schemas.microsoft.com/office/powerpoint/2010/main" val="388434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Display and </a:t>
            </a:r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difference between the </a:t>
            </a:r>
            <a:r>
              <a:rPr lang="en-US" dirty="0">
                <a:solidFill>
                  <a:srgbClr val="1B2E5B"/>
                </a:solidFill>
              </a:rPr>
              <a:t>visibility</a:t>
            </a:r>
            <a:r>
              <a:rPr lang="en-US" dirty="0"/>
              <a:t> and </a:t>
            </a:r>
            <a:r>
              <a:rPr lang="en-US" dirty="0">
                <a:solidFill>
                  <a:srgbClr val="1B2E5B"/>
                </a:solidFill>
              </a:rPr>
              <a:t>display</a:t>
            </a:r>
            <a:r>
              <a:rPr lang="en-US" dirty="0"/>
              <a:t> style properties has to do with their effect on elements that use static or relative </a:t>
            </a:r>
            <a:r>
              <a:rPr lang="en-US" dirty="0" smtClean="0"/>
              <a:t>positioning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Setting </a:t>
            </a:r>
            <a:r>
              <a:rPr lang="en-US" dirty="0">
                <a:solidFill>
                  <a:srgbClr val="1B2E5B"/>
                </a:solidFill>
              </a:rPr>
              <a:t>visibility</a:t>
            </a:r>
            <a:r>
              <a:rPr lang="en-US" dirty="0"/>
              <a:t> to hidden makes the element invisible but reserves space for it in the document </a:t>
            </a:r>
            <a:r>
              <a:rPr lang="en-US" dirty="0" smtClean="0"/>
              <a:t>layout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an element’s </a:t>
            </a:r>
            <a:r>
              <a:rPr lang="en-US" dirty="0">
                <a:solidFill>
                  <a:srgbClr val="1B2E5B"/>
                </a:solidFill>
              </a:rPr>
              <a:t>display</a:t>
            </a:r>
            <a:r>
              <a:rPr lang="en-US" dirty="0"/>
              <a:t> property is set to none, however, no space is allocated for it in the document layout</a:t>
            </a:r>
          </a:p>
        </p:txBody>
      </p:sp>
    </p:spTree>
    <p:extLst>
      <p:ext uri="{BB962C8B-B14F-4D97-AF65-F5344CB8AC3E}">
        <p14:creationId xmlns:p14="http://schemas.microsoft.com/office/powerpoint/2010/main" val="1824538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Visibility: overflow and clip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overflow and clip properties allow you to display only part of an </a:t>
            </a:r>
            <a:r>
              <a:rPr lang="en-US" dirty="0" smtClean="0"/>
              <a:t>element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overflow property specifies what happens when the content of an element exceeds the size specified (with the width and height style properties, for example) for the </a:t>
            </a:r>
            <a:r>
              <a:rPr lang="en-US" dirty="0" smtClean="0"/>
              <a:t>element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allowed values and their meanings for this property are as follows</a:t>
            </a:r>
            <a:r>
              <a:rPr lang="en-US" dirty="0" smtClean="0"/>
              <a:t>:</a:t>
            </a:r>
          </a:p>
          <a:p>
            <a:pPr marL="1028683" lvl="1" indent="-342900">
              <a:buFont typeface="Arial"/>
              <a:buChar char="•"/>
            </a:pPr>
            <a:r>
              <a:rPr lang="en-US" dirty="0" smtClean="0"/>
              <a:t>visible</a:t>
            </a:r>
          </a:p>
          <a:p>
            <a:pPr marL="1028683" lvl="1" indent="-342900">
              <a:buFont typeface="Arial"/>
              <a:buChar char="•"/>
            </a:pPr>
            <a:r>
              <a:rPr lang="en-US" dirty="0" smtClean="0"/>
              <a:t>hidden</a:t>
            </a:r>
          </a:p>
          <a:p>
            <a:pPr marL="1028683" lvl="1" indent="-342900">
              <a:buFont typeface="Arial"/>
              <a:buChar char="•"/>
            </a:pPr>
            <a:r>
              <a:rPr lang="en-US" dirty="0" smtClean="0"/>
              <a:t>scroll</a:t>
            </a:r>
          </a:p>
          <a:p>
            <a:pPr marL="1028683" lvl="1" indent="-342900">
              <a:buFont typeface="Arial"/>
              <a:buChar char="•"/>
            </a:pPr>
            <a:r>
              <a:rPr lang="en-US" dirty="0" smtClean="0"/>
              <a:t>auto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9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Visibility: overflow and clip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value of the clip property specifies the clipping region for the </a:t>
            </a:r>
            <a:r>
              <a:rPr lang="en-US" dirty="0" smtClean="0"/>
              <a:t>element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The top, right, bottom, and left values specify the boundaries of the clipping rectangle relative to the upper-left corner of the element’s </a:t>
            </a:r>
            <a:r>
              <a:rPr lang="en-US" dirty="0" smtClean="0"/>
              <a:t>box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5221" y="2138315"/>
            <a:ext cx="4388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ucida Console"/>
                <a:cs typeface="Lucida Console"/>
              </a:rPr>
              <a:t>clip</a:t>
            </a:r>
            <a:r>
              <a:rPr lang="en-US" sz="1600" dirty="0">
                <a:latin typeface="Lucida Console"/>
                <a:cs typeface="Lucida Console"/>
              </a:rPr>
              <a:t>: </a:t>
            </a:r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rect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top right bottom left</a:t>
            </a:r>
            <a:r>
              <a:rPr lang="en-US" sz="1600" dirty="0"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3942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Style management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most straightforward way to script CSS is to alter the style attribute of individual document </a:t>
            </a:r>
            <a:r>
              <a:rPr lang="en-US" dirty="0" smtClean="0"/>
              <a:t>elements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Like </a:t>
            </a:r>
            <a:r>
              <a:rPr lang="en-US" dirty="0"/>
              <a:t>most HTML attributes, style is also a property of the Element object, and you can manipulate it in </a:t>
            </a:r>
            <a:r>
              <a:rPr lang="en-US" dirty="0" smtClean="0"/>
              <a:t>JavaScript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style property is unusual, however: its value is not a string, but a </a:t>
            </a:r>
            <a:r>
              <a:rPr lang="en-US" dirty="0" err="1"/>
              <a:t>CSSStyleDeclaration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JavaScript properties of this style object represent the CSS properties specified by the HTML style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0249" y="4997956"/>
            <a:ext cx="5483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e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document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Lucida Console"/>
                <a:cs typeface="Lucida Console"/>
              </a:rPr>
              <a:t>getElementById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"id"</a:t>
            </a:r>
            <a:r>
              <a:rPr lang="en-US" sz="1600" dirty="0">
                <a:latin typeface="Lucida Console"/>
                <a:cs typeface="Lucida Console"/>
              </a:rPr>
              <a:t>);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e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style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fontSize</a:t>
            </a:r>
            <a:r>
              <a:rPr lang="en-US" sz="1600" b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"24pt"</a:t>
            </a:r>
            <a:r>
              <a:rPr lang="en-US" sz="1600" dirty="0">
                <a:latin typeface="Lucida Console"/>
                <a:cs typeface="Lucida Console"/>
              </a:rPr>
              <a:t>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e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style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fontWeight</a:t>
            </a:r>
            <a:r>
              <a:rPr lang="en-US" sz="1600" b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"bold"</a:t>
            </a:r>
            <a:r>
              <a:rPr lang="en-US" sz="1600" dirty="0">
                <a:latin typeface="Lucida Console"/>
                <a:cs typeface="Lucida Console"/>
              </a:rPr>
              <a:t>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e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style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color</a:t>
            </a:r>
            <a:r>
              <a:rPr lang="en-US" sz="1600" b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</a:t>
            </a:r>
            <a:r>
              <a:rPr lang="en-US" sz="1600" b="1" dirty="0" smtClean="0">
                <a:solidFill>
                  <a:srgbClr val="008000"/>
                </a:solidFill>
                <a:latin typeface="Lucida Console"/>
                <a:cs typeface="Lucida Console"/>
              </a:rPr>
              <a:t>blue”</a:t>
            </a:r>
            <a:r>
              <a:rPr lang="en-US" sz="1600" dirty="0" smtClean="0">
                <a:latin typeface="Lucida Console"/>
                <a:cs typeface="Lucida Console"/>
              </a:rPr>
              <a:t>;</a:t>
            </a:r>
            <a:endParaRPr lang="en-US" sz="16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771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Style management </a:t>
            </a:r>
            <a:r>
              <a:rPr lang="fr-FR" dirty="0" err="1"/>
              <a:t>with</a:t>
            </a:r>
            <a:r>
              <a:rPr lang="fr-FR" dirty="0"/>
              <a:t>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Many CSS style properties, such as font-size, contain hyphens in their names. In JavaScript, a hyphen is interpreted as a minus </a:t>
            </a:r>
            <a:r>
              <a:rPr lang="en-US" dirty="0" smtClean="0"/>
              <a:t>sign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a CSS property name contains one or more hyphens, the </a:t>
            </a:r>
            <a:r>
              <a:rPr lang="en-US" dirty="0" err="1"/>
              <a:t>CSSStyleDeclaration</a:t>
            </a:r>
            <a:r>
              <a:rPr lang="en-US" dirty="0"/>
              <a:t> property name is formed by removing the hyphens and capitalizing the letter immediately following each </a:t>
            </a:r>
            <a:r>
              <a:rPr lang="en-US" dirty="0" smtClean="0"/>
              <a:t>hyphen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Remember </a:t>
            </a:r>
            <a:r>
              <a:rPr lang="en-US" dirty="0"/>
              <a:t>that all values must be specified as </a:t>
            </a:r>
            <a:r>
              <a:rPr lang="en-US" dirty="0" smtClean="0"/>
              <a:t>strings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Remember </a:t>
            </a:r>
            <a:r>
              <a:rPr lang="en-US" dirty="0"/>
              <a:t>that all the positioning properties require </a:t>
            </a:r>
            <a:r>
              <a:rPr lang="en-US" dirty="0" smtClean="0"/>
              <a:t>units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38" y="4629283"/>
            <a:ext cx="8187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e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style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left</a:t>
            </a:r>
            <a:r>
              <a:rPr lang="en-US" sz="1600" b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Lucida Console"/>
                <a:cs typeface="Lucida Console"/>
              </a:rPr>
              <a:t>300</a:t>
            </a:r>
            <a:r>
              <a:rPr lang="en-US" sz="1600" dirty="0">
                <a:latin typeface="Lucida Console"/>
                <a:cs typeface="Lucida Console"/>
              </a:rPr>
              <a:t>;  </a:t>
            </a:r>
            <a:r>
              <a:rPr lang="en-US" sz="1600" i="1" dirty="0" smtClean="0">
                <a:solidFill>
                  <a:srgbClr val="808080"/>
                </a:solidFill>
                <a:latin typeface="Lucida Console"/>
                <a:cs typeface="Lucida Console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>/ Incorrect: this is a number, not a string</a:t>
            </a:r>
            <a:b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e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style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left</a:t>
            </a:r>
            <a:r>
              <a:rPr lang="en-US" sz="1600" b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"300"</a:t>
            </a:r>
            <a:r>
              <a:rPr lang="en-US" sz="1600" dirty="0">
                <a:latin typeface="Lucida Console"/>
                <a:cs typeface="Lucida Console"/>
              </a:rPr>
              <a:t>;  </a:t>
            </a:r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>// Incorrect: the units are missing</a:t>
            </a:r>
            <a:b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e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style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left</a:t>
            </a:r>
            <a:r>
              <a:rPr lang="en-US" sz="1600" b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"300px"</a:t>
            </a:r>
            <a:r>
              <a:rPr lang="en-US" sz="1600" dirty="0" smtClean="0">
                <a:latin typeface="Lucida Console"/>
                <a:cs typeface="Lucida Console"/>
              </a:rPr>
              <a:t>; </a:t>
            </a:r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>// C</a:t>
            </a:r>
            <a:r>
              <a:rPr lang="en-US" sz="1600" i="1" dirty="0" smtClean="0">
                <a:solidFill>
                  <a:srgbClr val="808080"/>
                </a:solidFill>
                <a:latin typeface="Lucida Console"/>
                <a:cs typeface="Lucida Console"/>
              </a:rPr>
              <a:t>orrect</a:t>
            </a:r>
            <a:endParaRPr lang="en-US" sz="16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6824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Style management </a:t>
            </a:r>
            <a:r>
              <a:rPr lang="fr-FR" dirty="0" err="1"/>
              <a:t>with</a:t>
            </a:r>
            <a:r>
              <a:rPr lang="fr-FR" dirty="0"/>
              <a:t>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An alternative to scripting individual CSS styles through the inline style property is to script the value of the HTML class </a:t>
            </a:r>
            <a:r>
              <a:rPr lang="en-US" dirty="0" smtClean="0"/>
              <a:t>attribute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Changing </a:t>
            </a:r>
            <a:r>
              <a:rPr lang="en-US" dirty="0"/>
              <a:t>an element’s class changes the set of </a:t>
            </a:r>
            <a:r>
              <a:rPr lang="en-US" dirty="0" err="1"/>
              <a:t>stylesheet</a:t>
            </a:r>
            <a:r>
              <a:rPr lang="en-US" dirty="0"/>
              <a:t> selectors that apply to the element and can cause multiple CSS properties to change at the same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0250" y="3634455"/>
            <a:ext cx="780534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function </a:t>
            </a:r>
            <a:r>
              <a:rPr lang="en-US" sz="1600" i="1" dirty="0" err="1">
                <a:latin typeface="Lucida Console"/>
                <a:cs typeface="Lucida Console"/>
              </a:rPr>
              <a:t>grabAttention</a:t>
            </a:r>
            <a:r>
              <a:rPr lang="en-US" sz="1600" dirty="0">
                <a:latin typeface="Lucida Console"/>
                <a:cs typeface="Lucida Console"/>
              </a:rPr>
              <a:t>(e) { </a:t>
            </a:r>
            <a:r>
              <a:rPr lang="en-US" sz="1600" dirty="0" err="1">
                <a:latin typeface="Lucida Console"/>
                <a:cs typeface="Lucida Console"/>
              </a:rPr>
              <a:t>e.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className</a:t>
            </a:r>
            <a:r>
              <a:rPr lang="en-US" sz="1600" b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"attention"</a:t>
            </a:r>
            <a:r>
              <a:rPr lang="en-US" sz="1600" dirty="0">
                <a:latin typeface="Lucida Console"/>
                <a:cs typeface="Lucida Console"/>
              </a:rPr>
              <a:t>; }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function </a:t>
            </a:r>
            <a:r>
              <a:rPr lang="en-US" sz="1600" i="1" dirty="0" err="1">
                <a:latin typeface="Lucida Console"/>
                <a:cs typeface="Lucida Console"/>
              </a:rPr>
              <a:t>releaseAttention</a:t>
            </a:r>
            <a:r>
              <a:rPr lang="en-US" sz="1600" dirty="0">
                <a:latin typeface="Lucida Console"/>
                <a:cs typeface="Lucida Console"/>
              </a:rPr>
              <a:t>(e) { </a:t>
            </a:r>
            <a:r>
              <a:rPr lang="en-US" sz="1600" dirty="0" err="1">
                <a:latin typeface="Lucida Console"/>
                <a:cs typeface="Lucida Console"/>
              </a:rPr>
              <a:t>e.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className</a:t>
            </a:r>
            <a:r>
              <a:rPr lang="en-US" sz="1600" b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""</a:t>
            </a:r>
            <a:r>
              <a:rPr lang="en-US" sz="1600" dirty="0">
                <a:latin typeface="Lucida Console"/>
                <a:cs typeface="Lucida Console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14407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 </a:t>
            </a:r>
            <a:r>
              <a:rPr lang="fr-FR" dirty="0" smtClean="0"/>
              <a:t>Animations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One of the most common uses of scripted CSS is to produce animated visual </a:t>
            </a:r>
            <a:r>
              <a:rPr lang="en-US" dirty="0" smtClean="0"/>
              <a:t>effects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This can be achieved by using </a:t>
            </a:r>
            <a:r>
              <a:rPr lang="en-US" dirty="0" err="1"/>
              <a:t>setTimeout</a:t>
            </a:r>
            <a:r>
              <a:rPr lang="en-US" dirty="0"/>
              <a:t>() or </a:t>
            </a: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smtClean="0"/>
              <a:t>) </a:t>
            </a:r>
            <a:r>
              <a:rPr lang="en-US" dirty="0"/>
              <a:t>to repeatedly invoke a function that alters the inline style of an </a:t>
            </a:r>
            <a:r>
              <a:rPr lang="en-US" dirty="0" smtClean="0"/>
              <a:t>element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CSS3 Transitions module defines a way to specify animated effects in </a:t>
            </a:r>
            <a:r>
              <a:rPr lang="en-US" dirty="0" err="1"/>
              <a:t>stylesheets</a:t>
            </a:r>
            <a:r>
              <a:rPr lang="en-US" dirty="0"/>
              <a:t>, obviating the need for any </a:t>
            </a:r>
            <a:r>
              <a:rPr lang="en-US" dirty="0" smtClean="0"/>
              <a:t>scripting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9283" y="4143581"/>
            <a:ext cx="61666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/>
                <a:cs typeface="Lucida Console"/>
              </a:rPr>
              <a:t>.</a:t>
            </a:r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fadeable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{ </a:t>
            </a:r>
            <a:r>
              <a:rPr lang="en-US" sz="1600" b="1" dirty="0">
                <a:solidFill>
                  <a:srgbClr val="0000FF"/>
                </a:solidFill>
                <a:latin typeface="Lucida Console"/>
                <a:cs typeface="Lucida Console"/>
              </a:rPr>
              <a:t>transition</a:t>
            </a:r>
            <a:r>
              <a:rPr lang="en-US" sz="1600" dirty="0">
                <a:latin typeface="Lucida Console"/>
                <a:cs typeface="Lucida Console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opacity </a:t>
            </a:r>
            <a:r>
              <a:rPr lang="en-US" sz="1600" dirty="0">
                <a:solidFill>
                  <a:srgbClr val="0000FF"/>
                </a:solidFill>
                <a:latin typeface="Lucida Console"/>
                <a:cs typeface="Lucida Console"/>
              </a:rPr>
              <a:t>.5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s ease-in </a:t>
            </a:r>
            <a:r>
              <a:rPr lang="en-US" sz="16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085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Enabling</a:t>
            </a:r>
            <a:r>
              <a:rPr lang="fr-FR" dirty="0"/>
              <a:t> and </a:t>
            </a:r>
            <a:r>
              <a:rPr lang="fr-FR" dirty="0" err="1"/>
              <a:t>Disabling</a:t>
            </a:r>
            <a:r>
              <a:rPr lang="fr-FR" dirty="0"/>
              <a:t> </a:t>
            </a:r>
            <a:r>
              <a:rPr lang="fr-FR" dirty="0" err="1"/>
              <a:t>Stylesheets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simplest </a:t>
            </a:r>
            <a:r>
              <a:rPr lang="en-US" dirty="0" err="1"/>
              <a:t>stylesheet</a:t>
            </a:r>
            <a:r>
              <a:rPr lang="en-US" dirty="0"/>
              <a:t> scripting technique is also the most portable and </a:t>
            </a:r>
            <a:r>
              <a:rPr lang="en-US" dirty="0" smtClean="0"/>
              <a:t>robust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/>
              <a:t>style&gt; elements, &lt;link&gt; elements, and </a:t>
            </a:r>
            <a:r>
              <a:rPr lang="en-US" dirty="0" err="1"/>
              <a:t>CSSStyleSheet</a:t>
            </a:r>
            <a:r>
              <a:rPr lang="en-US" dirty="0"/>
              <a:t> objects all define a disabled property that you can query and set in </a:t>
            </a:r>
            <a:r>
              <a:rPr lang="en-US" dirty="0" smtClean="0"/>
              <a:t>JavaScript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disabled property is true, then the </a:t>
            </a:r>
            <a:r>
              <a:rPr lang="en-US" dirty="0" err="1"/>
              <a:t>stylesheet</a:t>
            </a:r>
            <a:r>
              <a:rPr lang="en-US" dirty="0"/>
              <a:t> is disabled and is ignored by the browser.</a:t>
            </a:r>
          </a:p>
        </p:txBody>
      </p:sp>
    </p:spTree>
    <p:extLst>
      <p:ext uri="{BB962C8B-B14F-4D97-AF65-F5344CB8AC3E}">
        <p14:creationId xmlns:p14="http://schemas.microsoft.com/office/powerpoint/2010/main" val="3520984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CSS </a:t>
            </a:r>
            <a:r>
              <a:rPr lang="fr-FR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Positioning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z-index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CSS Box </a:t>
            </a:r>
            <a:r>
              <a:rPr lang="en-US" dirty="0" smtClean="0"/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Element Display and Visibility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Partial </a:t>
            </a:r>
            <a:r>
              <a:rPr lang="fr-FR" dirty="0" err="1"/>
              <a:t>Visibility</a:t>
            </a:r>
            <a:r>
              <a:rPr lang="fr-FR" dirty="0"/>
              <a:t>: </a:t>
            </a:r>
            <a:r>
              <a:rPr lang="fr-FR" dirty="0" err="1"/>
              <a:t>overflow</a:t>
            </a:r>
            <a:r>
              <a:rPr lang="fr-FR" dirty="0"/>
              <a:t> and clip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Style </a:t>
            </a:r>
            <a:r>
              <a:rPr lang="fr-FR" dirty="0"/>
              <a:t>management </a:t>
            </a:r>
            <a:r>
              <a:rPr lang="fr-FR" dirty="0" err="1"/>
              <a:t>with</a:t>
            </a:r>
            <a:r>
              <a:rPr lang="fr-FR" dirty="0"/>
              <a:t>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CSS Animations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Enabling</a:t>
            </a:r>
            <a:r>
              <a:rPr lang="fr-FR" dirty="0"/>
              <a:t> and </a:t>
            </a:r>
            <a:r>
              <a:rPr lang="fr-FR" dirty="0" err="1"/>
              <a:t>Disabling</a:t>
            </a:r>
            <a:r>
              <a:rPr lang="fr-FR" dirty="0"/>
              <a:t> </a:t>
            </a:r>
            <a:r>
              <a:rPr lang="fr-FR" dirty="0" err="1" smtClean="0"/>
              <a:t>Stylesheets</a:t>
            </a:r>
            <a:endParaRPr lang="fr-FR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4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CSS </a:t>
            </a:r>
            <a:r>
              <a:rPr lang="fr-FR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Positioning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z-index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CSS Box </a:t>
            </a:r>
            <a:r>
              <a:rPr lang="en-US" dirty="0" smtClean="0"/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Element Display and Visibility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Partial </a:t>
            </a:r>
            <a:r>
              <a:rPr lang="fr-FR" dirty="0" err="1"/>
              <a:t>Visibility</a:t>
            </a:r>
            <a:r>
              <a:rPr lang="fr-FR" dirty="0"/>
              <a:t>: </a:t>
            </a:r>
            <a:r>
              <a:rPr lang="fr-FR" dirty="0" err="1"/>
              <a:t>overflow</a:t>
            </a:r>
            <a:r>
              <a:rPr lang="fr-FR" dirty="0"/>
              <a:t> and clip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Style </a:t>
            </a:r>
            <a:r>
              <a:rPr lang="fr-FR" dirty="0"/>
              <a:t>management </a:t>
            </a:r>
            <a:r>
              <a:rPr lang="fr-FR" dirty="0" err="1"/>
              <a:t>with</a:t>
            </a:r>
            <a:r>
              <a:rPr lang="fr-FR" dirty="0"/>
              <a:t>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CSS Animations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Enabling</a:t>
            </a:r>
            <a:r>
              <a:rPr lang="fr-FR" dirty="0"/>
              <a:t> and </a:t>
            </a:r>
            <a:r>
              <a:rPr lang="fr-FR" dirty="0" err="1"/>
              <a:t>Disabling</a:t>
            </a:r>
            <a:r>
              <a:rPr lang="fr-FR" dirty="0"/>
              <a:t> </a:t>
            </a:r>
            <a:r>
              <a:rPr lang="fr-FR" dirty="0" err="1" smtClean="0"/>
              <a:t>Stylesheets</a:t>
            </a:r>
            <a:endParaRPr lang="fr-FR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r-FR" dirty="0"/>
              <a:t>CSS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 standard is CSS </a:t>
            </a:r>
            <a:r>
              <a:rPr lang="en-US" dirty="0"/>
              <a:t>level 2 revision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Cascading </a:t>
            </a:r>
            <a:r>
              <a:rPr lang="en-US" dirty="0"/>
              <a:t>Style Sheets (CSS) is a standard for specifying the visual presentation of HTML </a:t>
            </a:r>
            <a:r>
              <a:rPr lang="en-US" dirty="0" smtClean="0"/>
              <a:t>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CSS is intended for use by graphic designers: it allows a designer to precisely specify fonts, colors, margins, indentation, borders, and even the position of document </a:t>
            </a:r>
            <a:r>
              <a:rPr lang="en-US" dirty="0" smtClean="0"/>
              <a:t>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 is also of interest to client-side JavaScript programmers because CSS styles can be </a:t>
            </a:r>
            <a:r>
              <a:rPr lang="en-US" dirty="0" smtClean="0"/>
              <a:t>scripted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many variables in the visual display of an HTML document: fonts, colors, spacing, and so 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2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CSS standard enumerates these variables and calls them style properties. CSS defines properties that specify fonts, colors, margins, borders, background images, text alignment, element size, and element </a:t>
            </a:r>
            <a:r>
              <a:rPr lang="en-US" dirty="0" smtClean="0"/>
              <a:t>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define the visual appearance of HTML elements, we specify the value of CSS </a:t>
            </a:r>
            <a:r>
              <a:rPr lang="en-US" dirty="0" smtClean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two ways to associate a set of CSS property values with the HTML elements whose presentation they </a:t>
            </a:r>
            <a:r>
              <a:rPr lang="en-US" dirty="0" smtClean="0"/>
              <a:t>define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setting </a:t>
            </a:r>
            <a:r>
              <a:rPr lang="en-US" dirty="0"/>
              <a:t>the style attribute of an individual HTML </a:t>
            </a:r>
            <a:r>
              <a:rPr lang="en-US" dirty="0" smtClean="0"/>
              <a:t>element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separate CSS styles from individual HTML elements and define them in a stylesheet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9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Recall that the C in CSS stands for “cascading.” This term indicates that the style rules that apply to any given element in a document can come from a “cascade” of different </a:t>
            </a:r>
            <a:r>
              <a:rPr lang="en-US" dirty="0" smtClean="0"/>
              <a:t>sources: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web browser’s default </a:t>
            </a:r>
            <a:r>
              <a:rPr lang="en-US" dirty="0" smtClean="0"/>
              <a:t>stylesheet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document’s </a:t>
            </a:r>
            <a:r>
              <a:rPr lang="en-US" dirty="0" smtClean="0"/>
              <a:t>stylesheets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style attribute of individual HTML </a:t>
            </a:r>
            <a:r>
              <a:rPr lang="en-US" dirty="0" smtClean="0"/>
              <a:t>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Styles from the style attribute override styles from </a:t>
            </a:r>
            <a:r>
              <a:rPr lang="en-US" dirty="0" smtClean="0"/>
              <a:t>stylesheets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basic element of a CSS stylesheet is a style rule, which consists of a selector followed by a set of CSS properties and their values, enclosed in curly </a:t>
            </a:r>
            <a:r>
              <a:rPr lang="en-US" dirty="0" smtClean="0"/>
              <a:t>braces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2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Picture 4" descr="http://itsuite.it.brighton.ac.uk/fsdl10/learningjournal/images/css-structure-anat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8" y="2204918"/>
            <a:ext cx="8213165" cy="295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3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Selectors </a:t>
            </a:r>
            <a:r>
              <a:rPr lang="en-US" dirty="0"/>
              <a:t>are used to declare which part of the markup a style applies to by matching tags and attributes in the markup </a:t>
            </a:r>
            <a:r>
              <a:rPr lang="en-US" dirty="0" smtClean="0"/>
              <a:t>itself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Selectors may apply to</a:t>
            </a:r>
            <a:r>
              <a:rPr lang="en-US" dirty="0" smtClean="0"/>
              <a:t>: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all elements of a specific type, e.g. the second level headers </a:t>
            </a:r>
            <a:r>
              <a:rPr lang="en-US" dirty="0" smtClean="0"/>
              <a:t>h2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elements specified by attribute, in </a:t>
            </a:r>
            <a:r>
              <a:rPr lang="en-US" dirty="0" smtClean="0"/>
              <a:t>particular:</a:t>
            </a:r>
          </a:p>
          <a:p>
            <a:pPr marL="1485871" lvl="2" indent="-342900">
              <a:buFont typeface="Arial" panose="020B0604020202020204" pitchFamily="34" charset="0"/>
              <a:buChar char="•"/>
            </a:pPr>
            <a:r>
              <a:rPr lang="en-US" dirty="0"/>
              <a:t>id: an identifier unique to the document</a:t>
            </a:r>
          </a:p>
          <a:p>
            <a:pPr marL="1485871" lvl="2" indent="-342900">
              <a:buFont typeface="Arial" panose="020B0604020202020204" pitchFamily="34" charset="0"/>
              <a:buChar char="•"/>
            </a:pPr>
            <a:r>
              <a:rPr lang="en-US" dirty="0"/>
              <a:t>class: an identifier that groups multiple elements in a </a:t>
            </a:r>
            <a:r>
              <a:rPr lang="en-US" dirty="0" smtClean="0"/>
              <a:t>document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elements depending on how they are placed relative to others in the document </a:t>
            </a:r>
            <a:r>
              <a:rPr lang="en-US" dirty="0" smtClean="0"/>
              <a:t>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36624"/>
              </p:ext>
            </p:extLst>
          </p:nvPr>
        </p:nvGraphicFramePr>
        <p:xfrm>
          <a:off x="270552" y="1201791"/>
          <a:ext cx="8596046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410"/>
                <a:gridCol w="5445303"/>
                <a:gridCol w="1736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element of type 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F element descendant of an E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 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E#myid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E element with ID equal to "</a:t>
                      </a:r>
                      <a:r>
                        <a:rPr lang="en-US" dirty="0" err="1" smtClean="0"/>
                        <a:t>myid</a:t>
                      </a:r>
                      <a:r>
                        <a:rPr lang="en-US" dirty="0" smtClean="0"/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p#myP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E.info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 element whose class is “info"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div.Container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&gt;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F element child of an E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 &gt; li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+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F element immediately preceded by an E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+ 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E[foo]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E element with a "foo"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p[align]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E[foo="bar"]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E element whose "foo" attribute value is exactly equal to "bar"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p[align=“left”]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44355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-corporate-ppt-template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luxoft-corporate-ppt-template</Template>
  <TotalTime>1684</TotalTime>
  <Words>1785</Words>
  <Application>Microsoft Macintosh PowerPoint</Application>
  <PresentationFormat>On-screen Show (4:3)</PresentationFormat>
  <Paragraphs>191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luxoft-corporate-ppt-template</vt:lpstr>
      <vt:lpstr>Luxoft: Computer / TV</vt:lpstr>
      <vt:lpstr>WEB-007 JavaScript</vt:lpstr>
      <vt:lpstr>WEB-007 JavaScript</vt:lpstr>
      <vt:lpstr>CSS</vt:lpstr>
      <vt:lpstr>CSS introduction</vt:lpstr>
      <vt:lpstr>CSS introduction</vt:lpstr>
      <vt:lpstr>CSS introduction</vt:lpstr>
      <vt:lpstr>Structure</vt:lpstr>
      <vt:lpstr>Selectors</vt:lpstr>
      <vt:lpstr>Selectors</vt:lpstr>
      <vt:lpstr>Example</vt:lpstr>
      <vt:lpstr>Properties</vt:lpstr>
      <vt:lpstr>Properties</vt:lpstr>
      <vt:lpstr>Example</vt:lpstr>
      <vt:lpstr>Example</vt:lpstr>
      <vt:lpstr>Positioning and Visibility</vt:lpstr>
      <vt:lpstr>Position</vt:lpstr>
      <vt:lpstr>Position</vt:lpstr>
      <vt:lpstr>z-index</vt:lpstr>
      <vt:lpstr>The CSS Box Model</vt:lpstr>
      <vt:lpstr>Element Display and Visibility</vt:lpstr>
      <vt:lpstr>Element Display and Visibility</vt:lpstr>
      <vt:lpstr>Partial Visibility: overflow and clip</vt:lpstr>
      <vt:lpstr>Partial Visibility: overflow and clip</vt:lpstr>
      <vt:lpstr>Style management with JavaScript</vt:lpstr>
      <vt:lpstr>Style management with JavaScript</vt:lpstr>
      <vt:lpstr>Style management with JavaScript</vt:lpstr>
      <vt:lpstr>CSS Animations</vt:lpstr>
      <vt:lpstr>Enabling and Disabling Stylesheets</vt:lpstr>
      <vt:lpstr>CSS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Labor Law</dc:title>
  <dc:creator>Sawicka - Kucharska, Joanna</dc:creator>
  <cp:lastModifiedBy>Mikhail Vaisman</cp:lastModifiedBy>
  <cp:revision>164</cp:revision>
  <dcterms:created xsi:type="dcterms:W3CDTF">2014-06-05T10:48:46Z</dcterms:created>
  <dcterms:modified xsi:type="dcterms:W3CDTF">2015-05-13T23:05:13Z</dcterms:modified>
</cp:coreProperties>
</file>