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34"/>
  </p:notesMasterIdLst>
  <p:handoutMasterIdLst>
    <p:handoutMasterId r:id="rId35"/>
  </p:handoutMasterIdLst>
  <p:sldIdLst>
    <p:sldId id="279" r:id="rId3"/>
    <p:sldId id="359"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6" r:id="rId22"/>
    <p:sldId id="385" r:id="rId23"/>
    <p:sldId id="384" r:id="rId24"/>
    <p:sldId id="383" r:id="rId25"/>
    <p:sldId id="387" r:id="rId26"/>
    <p:sldId id="388" r:id="rId27"/>
    <p:sldId id="389" r:id="rId28"/>
    <p:sldId id="390" r:id="rId29"/>
    <p:sldId id="391" r:id="rId30"/>
    <p:sldId id="392" r:id="rId31"/>
    <p:sldId id="393" r:id="rId32"/>
    <p:sldId id="39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6"/>
            <p14:sldId id="367"/>
            <p14:sldId id="368"/>
            <p14:sldId id="369"/>
            <p14:sldId id="370"/>
            <p14:sldId id="371"/>
            <p14:sldId id="372"/>
            <p14:sldId id="373"/>
            <p14:sldId id="374"/>
            <p14:sldId id="375"/>
            <p14:sldId id="376"/>
            <p14:sldId id="377"/>
            <p14:sldId id="378"/>
            <p14:sldId id="379"/>
            <p14:sldId id="380"/>
            <p14:sldId id="381"/>
            <p14:sldId id="382"/>
            <p14:sldId id="386"/>
            <p14:sldId id="385"/>
            <p14:sldId id="384"/>
            <p14:sldId id="383"/>
            <p14:sldId id="387"/>
            <p14:sldId id="388"/>
            <p14:sldId id="389"/>
            <p14:sldId id="390"/>
            <p14:sldId id="391"/>
            <p14:sldId id="392"/>
            <p14:sldId id="393"/>
            <p14:sldId id="394"/>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hail Vaism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418" autoAdjust="0"/>
  </p:normalViewPr>
  <p:slideViewPr>
    <p:cSldViewPr snapToGrid="0" showGuides="1">
      <p:cViewPr>
        <p:scale>
          <a:sx n="93" d="100"/>
          <a:sy n="93" d="100"/>
        </p:scale>
        <p:origin x="-2160" y="-294"/>
      </p:cViewPr>
      <p:guideLst>
        <p:guide orient="horz" pos="2160"/>
        <p:guide pos="2880"/>
      </p:guideLst>
    </p:cSldViewPr>
  </p:slideViewPr>
  <p:outlineViewPr>
    <p:cViewPr>
      <p:scale>
        <a:sx n="33" d="100"/>
        <a:sy n="33" d="100"/>
      </p:scale>
      <p:origin x="0" y="1376"/>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79" d="100"/>
          <a:sy n="79" d="100"/>
        </p:scale>
        <p:origin x="-357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5/20/2015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D6ECB-73D3-F24D-BF50-B1C5FD6DA734}" type="datetimeFigureOut">
              <a:rPr lang="en-US" smtClean="0"/>
              <a:t>5/20/2015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451FD-5FBC-0646-8FE1-FEC792DE6AAE}" type="slidenum">
              <a:rPr lang="en-US" smtClean="0"/>
              <a:t>‹#›</a:t>
            </a:fld>
            <a:endParaRPr lang="en-US"/>
          </a:p>
        </p:txBody>
      </p:sp>
    </p:spTree>
    <p:extLst>
      <p:ext uri="{BB962C8B-B14F-4D97-AF65-F5344CB8AC3E}">
        <p14:creationId xmlns:p14="http://schemas.microsoft.com/office/powerpoint/2010/main" val="21944303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2.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2.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gi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image" Target="../media/image1.gif"/><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err="1"/>
              <a:t>XMLHttpRequest</a:t>
            </a:r>
            <a:r>
              <a:rPr lang="en-US" dirty="0"/>
              <a:t> has been supported by web browsers for many </a:t>
            </a:r>
            <a:r>
              <a:rPr lang="en-US" dirty="0" smtClean="0"/>
              <a:t>years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An HTTP request consists of four </a:t>
            </a:r>
            <a:r>
              <a:rPr lang="en-US" dirty="0" smtClean="0"/>
              <a:t>parts:</a:t>
            </a:r>
          </a:p>
          <a:p>
            <a:pPr marL="1028683" lvl="1" indent="-342900">
              <a:buFont typeface="Arial" panose="020B0604020202020204" pitchFamily="34" charset="0"/>
              <a:buChar char="•"/>
            </a:pPr>
            <a:r>
              <a:rPr lang="en-US" dirty="0" smtClean="0"/>
              <a:t>the </a:t>
            </a:r>
            <a:r>
              <a:rPr lang="en-US" dirty="0"/>
              <a:t>HTTP request method or “</a:t>
            </a:r>
            <a:r>
              <a:rPr lang="en-US" dirty="0" smtClean="0"/>
              <a:t>verb”</a:t>
            </a:r>
          </a:p>
          <a:p>
            <a:pPr marL="1028683" lvl="1" indent="-342900">
              <a:buFont typeface="Arial" panose="020B0604020202020204" pitchFamily="34" charset="0"/>
              <a:buChar char="•"/>
            </a:pPr>
            <a:r>
              <a:rPr lang="en-US" dirty="0" smtClean="0"/>
              <a:t>the </a:t>
            </a:r>
            <a:r>
              <a:rPr lang="en-US" dirty="0"/>
              <a:t>URL being </a:t>
            </a:r>
            <a:r>
              <a:rPr lang="en-US" dirty="0" smtClean="0"/>
              <a:t>requested</a:t>
            </a:r>
          </a:p>
          <a:p>
            <a:pPr marL="1028683" lvl="1" indent="-342900">
              <a:buFont typeface="Arial" panose="020B0604020202020204" pitchFamily="34" charset="0"/>
              <a:buChar char="•"/>
            </a:pPr>
            <a:r>
              <a:rPr lang="en-US" dirty="0" smtClean="0"/>
              <a:t>an </a:t>
            </a:r>
            <a:r>
              <a:rPr lang="en-US" dirty="0"/>
              <a:t>optional set of request headers, which may include authentication </a:t>
            </a:r>
            <a:r>
              <a:rPr lang="en-US" dirty="0" smtClean="0"/>
              <a:t>information</a:t>
            </a:r>
          </a:p>
          <a:p>
            <a:pPr marL="1028683" lvl="1" indent="-342900">
              <a:buFont typeface="Arial" panose="020B0604020202020204" pitchFamily="34" charset="0"/>
              <a:buChar char="•"/>
            </a:pPr>
            <a:r>
              <a:rPr lang="en-US" dirty="0" smtClean="0"/>
              <a:t>an </a:t>
            </a:r>
            <a:r>
              <a:rPr lang="en-US" dirty="0"/>
              <a:t>optional request body</a:t>
            </a:r>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760287" y="1773408"/>
            <a:ext cx="394370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request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XMLHttpRequest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71938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a:t>The HTTP response sent by a server has three </a:t>
            </a:r>
            <a:r>
              <a:rPr lang="en-US" dirty="0" smtClean="0"/>
              <a:t>parts:</a:t>
            </a:r>
          </a:p>
          <a:p>
            <a:pPr marL="1028683" lvl="1" indent="-342900">
              <a:buFont typeface="Arial" panose="020B0604020202020204" pitchFamily="34" charset="0"/>
              <a:buChar char="•"/>
            </a:pPr>
            <a:r>
              <a:rPr lang="en-US" dirty="0" smtClean="0"/>
              <a:t>a </a:t>
            </a:r>
            <a:r>
              <a:rPr lang="en-US" dirty="0"/>
              <a:t>numeric and textual status code that indicates the success or failure of the </a:t>
            </a:r>
            <a:r>
              <a:rPr lang="en-US" dirty="0" smtClean="0"/>
              <a:t>request</a:t>
            </a:r>
          </a:p>
          <a:p>
            <a:pPr marL="1028683" lvl="1" indent="-342900">
              <a:buFont typeface="Arial" panose="020B0604020202020204" pitchFamily="34" charset="0"/>
              <a:buChar char="•"/>
            </a:pPr>
            <a:r>
              <a:rPr lang="en-US" dirty="0" smtClean="0"/>
              <a:t>a </a:t>
            </a:r>
            <a:r>
              <a:rPr lang="en-US" dirty="0"/>
              <a:t>set of response </a:t>
            </a:r>
            <a:r>
              <a:rPr lang="en-US" dirty="0" smtClean="0"/>
              <a:t>headers</a:t>
            </a:r>
          </a:p>
          <a:p>
            <a:pPr marL="1028683" lvl="1" indent="-342900">
              <a:buFont typeface="Arial" panose="020B0604020202020204" pitchFamily="34" charset="0"/>
              <a:buChar char="•"/>
            </a:pPr>
            <a:r>
              <a:rPr lang="en-US" dirty="0" smtClean="0"/>
              <a:t>the </a:t>
            </a:r>
            <a:r>
              <a:rPr lang="en-US" dirty="0"/>
              <a:t>response </a:t>
            </a:r>
            <a:r>
              <a:rPr lang="en-US" dirty="0" smtClean="0"/>
              <a:t>body</a:t>
            </a:r>
          </a:p>
          <a:p>
            <a:pPr marL="342900" indent="-342900">
              <a:buFont typeface="Arial" panose="020B0604020202020204" pitchFamily="34" charset="0"/>
              <a:buChar char="•"/>
            </a:pPr>
            <a:r>
              <a:rPr lang="en-US" dirty="0"/>
              <a:t>After creating an </a:t>
            </a:r>
            <a:r>
              <a:rPr lang="en-US" dirty="0" err="1"/>
              <a:t>XMLHttpRequest</a:t>
            </a:r>
            <a:r>
              <a:rPr lang="en-US" dirty="0"/>
              <a:t> object, the next step in making an HTTP request is to call the open() method of your </a:t>
            </a:r>
            <a:r>
              <a:rPr lang="en-US" dirty="0" err="1"/>
              <a:t>XMLHttpRequest</a:t>
            </a:r>
            <a:r>
              <a:rPr lang="en-US" dirty="0"/>
              <a:t> object to specify the two required parts of the request, the method and the </a:t>
            </a:r>
            <a:r>
              <a:rPr lang="en-US" dirty="0" smtClean="0"/>
              <a:t>URL</a:t>
            </a:r>
          </a:p>
          <a:p>
            <a:pPr marL="342900" indent="-342900">
              <a:buFont typeface="Arial" panose="020B0604020202020204" pitchFamily="34" charset="0"/>
              <a:buChar char="•"/>
            </a:pPr>
            <a:endParaRPr lang="en-US" dirty="0"/>
          </a:p>
        </p:txBody>
      </p:sp>
      <p:sp>
        <p:nvSpPr>
          <p:cNvPr id="5" name="Rectangle 1"/>
          <p:cNvSpPr>
            <a:spLocks noChangeArrowheads="1"/>
          </p:cNvSpPr>
          <p:nvPr/>
        </p:nvSpPr>
        <p:spPr bwMode="auto">
          <a:xfrm>
            <a:off x="678095" y="5456721"/>
            <a:ext cx="641393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open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"GET"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Begin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HTTP GET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"data.csv"</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contents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URL</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7208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normAutofit fontScale="92500" lnSpcReduction="10000"/>
          </a:bodyPr>
          <a:lstStyle/>
          <a:p>
            <a:pPr marL="342900" indent="-342900">
              <a:buFont typeface="Arial" panose="020B0604020202020204" pitchFamily="34" charset="0"/>
              <a:buChar char="•"/>
            </a:pPr>
            <a:r>
              <a:rPr lang="en-US" dirty="0"/>
              <a:t>The first argument to open() specifies the HTTP method or verb. This is a case-insensitive string, but uppercase letters are typically used to match the HTTP </a:t>
            </a:r>
            <a:r>
              <a:rPr lang="en-US" dirty="0" smtClean="0"/>
              <a:t>protocol</a:t>
            </a:r>
          </a:p>
          <a:p>
            <a:pPr marL="342900" indent="-342900">
              <a:buFont typeface="Arial" panose="020B0604020202020204" pitchFamily="34" charset="0"/>
              <a:buChar char="•"/>
            </a:pPr>
            <a:r>
              <a:rPr lang="en-US" dirty="0" smtClean="0"/>
              <a:t>The </a:t>
            </a:r>
            <a:r>
              <a:rPr lang="en-US" dirty="0"/>
              <a:t>“GET” and “POST” methods are universally supported. </a:t>
            </a:r>
            <a:endParaRPr lang="en-US" dirty="0" smtClean="0"/>
          </a:p>
          <a:p>
            <a:pPr marL="342900" indent="-342900">
              <a:buFont typeface="Arial" panose="020B0604020202020204" pitchFamily="34" charset="0"/>
              <a:buChar char="•"/>
            </a:pPr>
            <a:r>
              <a:rPr lang="en-US" dirty="0" smtClean="0"/>
              <a:t>“</a:t>
            </a:r>
            <a:r>
              <a:rPr lang="en-US" dirty="0"/>
              <a:t>GET” is used for most “regular” requests, and it is appropriate when the URL completely specifies the requested resource, when the request has no side effects on the server, and when the server’s response is </a:t>
            </a:r>
            <a:r>
              <a:rPr lang="en-US" dirty="0" smtClean="0"/>
              <a:t>cacheable</a:t>
            </a:r>
          </a:p>
          <a:p>
            <a:pPr marL="342900" indent="-342900">
              <a:buFont typeface="Arial" panose="020B0604020202020204" pitchFamily="34" charset="0"/>
              <a:buChar char="•"/>
            </a:pPr>
            <a:r>
              <a:rPr lang="en-US" dirty="0" smtClean="0"/>
              <a:t>The </a:t>
            </a:r>
            <a:r>
              <a:rPr lang="en-US" dirty="0"/>
              <a:t>“POST” method is what is typically used by HTML forms. It includes additional data (the form data) in the request body and that data is often stored in a database on the server (a side effect). Repeated POSTs to the same URL may result in different responses from the server, and requests that use this method should not be cached.</a:t>
            </a:r>
          </a:p>
        </p:txBody>
      </p:sp>
    </p:spTree>
    <p:extLst>
      <p:ext uri="{BB962C8B-B14F-4D97-AF65-F5344CB8AC3E}">
        <p14:creationId xmlns:p14="http://schemas.microsoft.com/office/powerpoint/2010/main" val="199369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normAutofit lnSpcReduction="10000"/>
          </a:bodyPr>
          <a:lstStyle/>
          <a:p>
            <a:pPr marL="342900" indent="-342900">
              <a:buFont typeface="Arial" panose="020B0604020202020204" pitchFamily="34" charset="0"/>
              <a:buChar char="•"/>
            </a:pPr>
            <a:r>
              <a:rPr lang="en-US" dirty="0"/>
              <a:t>In addition to “GET” and “POST”, the </a:t>
            </a:r>
            <a:r>
              <a:rPr lang="en-US" dirty="0" err="1"/>
              <a:t>XMLHttpRequest</a:t>
            </a:r>
            <a:r>
              <a:rPr lang="en-US" dirty="0"/>
              <a:t> specification also allows “DELETE”, “HEAD”, “OPTIONS”, and “PUT” as the first argument to open</a:t>
            </a:r>
            <a:r>
              <a:rPr lang="en-US" dirty="0" smtClean="0"/>
              <a:t>()</a:t>
            </a:r>
          </a:p>
          <a:p>
            <a:pPr marL="342900" indent="-342900">
              <a:buFont typeface="Arial" panose="020B0604020202020204" pitchFamily="34" charset="0"/>
              <a:buChar char="•"/>
            </a:pPr>
            <a:r>
              <a:rPr lang="en-US" dirty="0"/>
              <a:t>The second argument to open() is the URL that is the subject of the request. This is relative to the URL of the document that contains the script that is calling open</a:t>
            </a:r>
            <a:r>
              <a:rPr lang="en-US" dirty="0" smtClean="0"/>
              <a:t>()</a:t>
            </a:r>
          </a:p>
          <a:p>
            <a:pPr marL="342900" indent="-342900">
              <a:buFont typeface="Arial" panose="020B0604020202020204" pitchFamily="34" charset="0"/>
              <a:buChar char="•"/>
            </a:pPr>
            <a:r>
              <a:rPr lang="en-US" dirty="0"/>
              <a:t>The next step in the request process is to set the request </a:t>
            </a:r>
            <a:r>
              <a:rPr lang="en-US" dirty="0" smtClean="0"/>
              <a:t>headers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You cannot specify the “Content-Length”, “Date”, “</a:t>
            </a:r>
            <a:r>
              <a:rPr lang="en-US" dirty="0" err="1"/>
              <a:t>Referer</a:t>
            </a:r>
            <a:r>
              <a:rPr lang="en-US" dirty="0"/>
              <a:t>”, or “User-Agent” headers </a:t>
            </a:r>
            <a:r>
              <a:rPr lang="en-US" dirty="0" smtClean="0"/>
              <a:t>yourself</a:t>
            </a:r>
            <a:r>
              <a:rPr lang="en-US" dirty="0"/>
              <a:t>, </a:t>
            </a:r>
            <a:r>
              <a:rPr lang="en-US" dirty="0" err="1"/>
              <a:t>XMLHttpRequest</a:t>
            </a:r>
            <a:r>
              <a:rPr lang="en-US" dirty="0"/>
              <a:t> will add those automatically for you</a:t>
            </a:r>
          </a:p>
        </p:txBody>
      </p:sp>
      <p:sp>
        <p:nvSpPr>
          <p:cNvPr id="4" name="Rectangle 1"/>
          <p:cNvSpPr>
            <a:spLocks noChangeArrowheads="1"/>
          </p:cNvSpPr>
          <p:nvPr/>
        </p:nvSpPr>
        <p:spPr bwMode="auto">
          <a:xfrm>
            <a:off x="698643" y="4259980"/>
            <a:ext cx="609173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setRequestHeader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Content-Type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text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plain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616228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final step in making an HTTP request with </a:t>
            </a:r>
            <a:r>
              <a:rPr lang="en-US" dirty="0" err="1"/>
              <a:t>XMLHttpRequest</a:t>
            </a:r>
            <a:r>
              <a:rPr lang="en-US" dirty="0"/>
              <a:t> is to specify the optional request body and send it off to the </a:t>
            </a:r>
            <a:r>
              <a:rPr lang="en-US" dirty="0" smtClean="0"/>
              <a:t>server</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GET requests never have a body, so you should pass null or omit the </a:t>
            </a:r>
            <a:r>
              <a:rPr lang="en-US" dirty="0" smtClean="0"/>
              <a:t>argument</a:t>
            </a:r>
          </a:p>
          <a:p>
            <a:pPr marL="342900" indent="-342900">
              <a:buFont typeface="Arial" panose="020B0604020202020204" pitchFamily="34" charset="0"/>
              <a:buChar char="•"/>
            </a:pPr>
            <a:r>
              <a:rPr lang="en-US" dirty="0" smtClean="0"/>
              <a:t>POST </a:t>
            </a:r>
            <a:r>
              <a:rPr lang="en-US" dirty="0"/>
              <a:t>requests do generally have a body, and it should match the “Content-Type” header you specified with </a:t>
            </a:r>
            <a:r>
              <a:rPr lang="en-US" dirty="0" err="1"/>
              <a:t>setRequestHeader</a:t>
            </a:r>
            <a:r>
              <a:rPr lang="en-US" dirty="0" smtClean="0"/>
              <a:t>()</a:t>
            </a:r>
            <a:endParaRPr lang="en-US" dirty="0"/>
          </a:p>
        </p:txBody>
      </p:sp>
      <p:sp>
        <p:nvSpPr>
          <p:cNvPr id="4" name="Rectangle 1"/>
          <p:cNvSpPr>
            <a:spLocks noChangeArrowheads="1"/>
          </p:cNvSpPr>
          <p:nvPr/>
        </p:nvSpPr>
        <p:spPr bwMode="auto">
          <a:xfrm>
            <a:off x="750014" y="2184152"/>
            <a:ext cx="222528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send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null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47207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The </a:t>
            </a:r>
            <a:r>
              <a:rPr lang="en-US" dirty="0"/>
              <a:t>send() method </a:t>
            </a:r>
            <a:r>
              <a:rPr lang="en-US" dirty="0" smtClean="0"/>
              <a:t>initiates </a:t>
            </a:r>
            <a:r>
              <a:rPr lang="en-US" dirty="0"/>
              <a:t>the request and then returns: it does not block while waiting for the server’s </a:t>
            </a:r>
            <a:r>
              <a:rPr lang="en-US" dirty="0" smtClean="0"/>
              <a:t>response</a:t>
            </a:r>
          </a:p>
          <a:p>
            <a:pPr marL="342900" indent="-342900">
              <a:buFont typeface="Arial" panose="020B0604020202020204" pitchFamily="34" charset="0"/>
              <a:buChar char="•"/>
            </a:pPr>
            <a:r>
              <a:rPr lang="en-US" dirty="0" smtClean="0"/>
              <a:t>HTTP </a:t>
            </a:r>
            <a:r>
              <a:rPr lang="en-US" dirty="0"/>
              <a:t>responses are almost always handled </a:t>
            </a:r>
            <a:r>
              <a:rPr lang="en-US" dirty="0" smtClean="0"/>
              <a:t>asynchronously</a:t>
            </a:r>
            <a:endParaRPr lang="en-US" dirty="0"/>
          </a:p>
        </p:txBody>
      </p:sp>
      <p:sp>
        <p:nvSpPr>
          <p:cNvPr id="4" name="Rectangle 1"/>
          <p:cNvSpPr>
            <a:spLocks noChangeArrowheads="1"/>
          </p:cNvSpPr>
          <p:nvPr/>
        </p:nvSpPr>
        <p:spPr bwMode="auto">
          <a:xfrm>
            <a:off x="309238" y="1199896"/>
            <a:ext cx="8669361"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postMessage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msg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XMLHttpRequest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open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"POST"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log.php</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POST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server-side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script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message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plain-text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body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setRequestHeader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Content-Type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body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plain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text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text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plain;charset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=UTF-8"</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send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msg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msg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body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done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ignore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response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error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90027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normAutofit lnSpcReduction="10000"/>
          </a:bodyPr>
          <a:lstStyle/>
          <a:p>
            <a:pPr marL="342900" indent="-342900">
              <a:buFont typeface="Arial" panose="020B0604020202020204" pitchFamily="34" charset="0"/>
              <a:buChar char="•"/>
            </a:pPr>
            <a:r>
              <a:rPr lang="en-US" dirty="0"/>
              <a:t>A complete HTTP response consists of a status code, a set of response headers, and a response body. These are available through properties and methods of the </a:t>
            </a:r>
            <a:r>
              <a:rPr lang="en-US" dirty="0" err="1"/>
              <a:t>XMLHttpRequest</a:t>
            </a:r>
            <a:r>
              <a:rPr lang="en-US" dirty="0"/>
              <a:t> </a:t>
            </a:r>
            <a:r>
              <a:rPr lang="en-US" dirty="0" smtClean="0"/>
              <a:t>object:</a:t>
            </a:r>
          </a:p>
          <a:p>
            <a:pPr marL="1028683" lvl="1" indent="-342900">
              <a:buFont typeface="Arial" panose="020B0604020202020204" pitchFamily="34" charset="0"/>
              <a:buChar char="•"/>
            </a:pPr>
            <a:r>
              <a:rPr lang="en-US" dirty="0"/>
              <a:t>The </a:t>
            </a:r>
            <a:r>
              <a:rPr lang="en-US" dirty="0"/>
              <a:t>status</a:t>
            </a:r>
            <a:r>
              <a:rPr lang="en-US" dirty="0"/>
              <a:t> and </a:t>
            </a:r>
            <a:r>
              <a:rPr lang="en-US" dirty="0" err="1"/>
              <a:t>statusText</a:t>
            </a:r>
            <a:r>
              <a:rPr lang="en-US" dirty="0"/>
              <a:t> properties return the HTTP status in numeric and textual </a:t>
            </a:r>
            <a:r>
              <a:rPr lang="en-US" dirty="0" smtClean="0"/>
              <a:t>forms</a:t>
            </a:r>
          </a:p>
          <a:p>
            <a:pPr marL="1028683" lvl="1" indent="-342900">
              <a:buFont typeface="Arial" panose="020B0604020202020204" pitchFamily="34" charset="0"/>
              <a:buChar char="•"/>
            </a:pPr>
            <a:r>
              <a:rPr lang="en-US" dirty="0"/>
              <a:t>The response headers can be queried with </a:t>
            </a:r>
            <a:r>
              <a:rPr lang="en-US" dirty="0" err="1"/>
              <a:t>getResponseHeader</a:t>
            </a:r>
            <a:r>
              <a:rPr lang="en-US" dirty="0"/>
              <a:t>() and </a:t>
            </a:r>
            <a:r>
              <a:rPr lang="en-US" dirty="0" err="1"/>
              <a:t>getAll</a:t>
            </a:r>
            <a:r>
              <a:rPr lang="en-US" dirty="0"/>
              <a:t> Response Headers</a:t>
            </a:r>
            <a:r>
              <a:rPr lang="en-US" dirty="0" smtClean="0"/>
              <a:t>()</a:t>
            </a:r>
          </a:p>
          <a:p>
            <a:pPr marL="1028683" lvl="1" indent="-342900">
              <a:buFont typeface="Arial" panose="020B0604020202020204" pitchFamily="34" charset="0"/>
              <a:buChar char="•"/>
            </a:pPr>
            <a:r>
              <a:rPr lang="en-US" dirty="0"/>
              <a:t>The response body is available in textual form from the </a:t>
            </a:r>
            <a:r>
              <a:rPr lang="en-US" dirty="0" err="1"/>
              <a:t>responseText</a:t>
            </a:r>
            <a:r>
              <a:rPr lang="en-US" dirty="0"/>
              <a:t> property or in Document form from the </a:t>
            </a:r>
            <a:r>
              <a:rPr lang="en-US" dirty="0" err="1"/>
              <a:t>responseXML</a:t>
            </a:r>
            <a:r>
              <a:rPr lang="en-US" dirty="0"/>
              <a:t> </a:t>
            </a:r>
            <a:r>
              <a:rPr lang="en-US" dirty="0" smtClean="0"/>
              <a:t>property</a:t>
            </a:r>
          </a:p>
          <a:p>
            <a:pPr marL="342900" indent="-342900">
              <a:buFont typeface="Arial" panose="020B0604020202020204" pitchFamily="34" charset="0"/>
              <a:buChar char="•"/>
            </a:pPr>
            <a:r>
              <a:rPr lang="en-US" dirty="0" smtClean="0"/>
              <a:t>The </a:t>
            </a:r>
            <a:r>
              <a:rPr lang="en-US" dirty="0"/>
              <a:t>send() method returns immediately after sending the request, and the response methods and properties listed above aren’t valid until the response is received</a:t>
            </a:r>
          </a:p>
        </p:txBody>
      </p:sp>
    </p:spTree>
    <p:extLst>
      <p:ext uri="{BB962C8B-B14F-4D97-AF65-F5344CB8AC3E}">
        <p14:creationId xmlns:p14="http://schemas.microsoft.com/office/powerpoint/2010/main" val="166230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To be notified when the response is ready, you must listen for </a:t>
            </a:r>
            <a:r>
              <a:rPr lang="en-US" dirty="0" err="1"/>
              <a:t>readystatechange</a:t>
            </a:r>
            <a:r>
              <a:rPr lang="en-US" dirty="0"/>
              <a:t> events </a:t>
            </a:r>
            <a:r>
              <a:rPr lang="en-US" dirty="0" smtClean="0"/>
              <a:t>on </a:t>
            </a:r>
            <a:r>
              <a:rPr lang="en-US" dirty="0"/>
              <a:t>the </a:t>
            </a:r>
            <a:r>
              <a:rPr lang="en-US" dirty="0" err="1"/>
              <a:t>XMLHttpRequest</a:t>
            </a:r>
            <a:r>
              <a:rPr lang="en-US" dirty="0"/>
              <a:t> </a:t>
            </a:r>
            <a:r>
              <a:rPr lang="en-US" dirty="0" smtClean="0"/>
              <a:t>object</a:t>
            </a:r>
          </a:p>
          <a:p>
            <a:pPr marL="342900" indent="-342900">
              <a:buFont typeface="Arial" panose="020B0604020202020204" pitchFamily="34" charset="0"/>
              <a:buChar char="•"/>
            </a:pPr>
            <a:r>
              <a:rPr lang="en-US" dirty="0" err="1" smtClean="0"/>
              <a:t>readyState</a:t>
            </a:r>
            <a:r>
              <a:rPr lang="en-US" dirty="0" smtClean="0"/>
              <a:t> </a:t>
            </a:r>
            <a:r>
              <a:rPr lang="en-US" dirty="0"/>
              <a:t>is an integer that specifies the status of an HTTP </a:t>
            </a:r>
            <a:r>
              <a:rPr lang="en-US" dirty="0" smtClean="0"/>
              <a:t>request</a:t>
            </a:r>
          </a:p>
          <a:p>
            <a:pPr marL="342900" indent="-342900">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46216177"/>
              </p:ext>
            </p:extLst>
          </p:nvPr>
        </p:nvGraphicFramePr>
        <p:xfrm>
          <a:off x="773987" y="2773737"/>
          <a:ext cx="7969321" cy="2969260"/>
        </p:xfrm>
        <a:graphic>
          <a:graphicData uri="http://schemas.openxmlformats.org/drawingml/2006/table">
            <a:tbl>
              <a:tblPr firstRow="1" bandRow="1">
                <a:tableStyleId>{5C22544A-7EE6-4342-B048-85BDC9FD1C3A}</a:tableStyleId>
              </a:tblPr>
              <a:tblGrid>
                <a:gridCol w="2123325"/>
                <a:gridCol w="1181528"/>
                <a:gridCol w="4664468"/>
              </a:tblGrid>
              <a:tr h="370840">
                <a:tc>
                  <a:txBody>
                    <a:bodyPr/>
                    <a:lstStyle/>
                    <a:p>
                      <a:r>
                        <a:rPr lang="en-US" dirty="0" smtClean="0"/>
                        <a:t>Constant</a:t>
                      </a:r>
                      <a:endParaRPr lang="en-US" dirty="0"/>
                    </a:p>
                  </a:txBody>
                  <a:tcPr/>
                </a:tc>
                <a:tc>
                  <a:txBody>
                    <a:bodyPr/>
                    <a:lstStyle/>
                    <a:p>
                      <a:r>
                        <a:rPr lang="en-US" dirty="0" smtClean="0"/>
                        <a:t>Value</a:t>
                      </a:r>
                      <a:endParaRPr lang="en-US" dirty="0"/>
                    </a:p>
                  </a:txBody>
                  <a:tcPr/>
                </a:tc>
                <a:tc>
                  <a:txBody>
                    <a:bodyPr/>
                    <a:lstStyle/>
                    <a:p>
                      <a:r>
                        <a:rPr lang="en-US" dirty="0" smtClean="0"/>
                        <a:t>Meaning</a:t>
                      </a:r>
                      <a:endParaRPr lang="en-US" dirty="0"/>
                    </a:p>
                  </a:txBody>
                  <a:tcPr/>
                </a:tc>
              </a:tr>
              <a:tr h="370840">
                <a:tc>
                  <a:txBody>
                    <a:bodyPr/>
                    <a:lstStyle/>
                    <a:p>
                      <a:pPr algn="l" fontAlgn="base"/>
                      <a:r>
                        <a:rPr lang="en-US" dirty="0" smtClean="0">
                          <a:effectLst/>
                        </a:rPr>
                        <a:t>UNSENT</a:t>
                      </a:r>
                      <a:endParaRPr lang="en-US" dirty="0">
                        <a:effectLst/>
                      </a:endParaRPr>
                    </a:p>
                  </a:txBody>
                  <a:tcPr marL="95250" marR="95250" marT="95250" marB="95250" anchor="ctr"/>
                </a:tc>
                <a:tc>
                  <a:txBody>
                    <a:bodyPr/>
                    <a:lstStyle/>
                    <a:p>
                      <a:pPr algn="l" fontAlgn="base"/>
                      <a:r>
                        <a:rPr lang="ru-RU">
                          <a:effectLst/>
                        </a:rPr>
                        <a:t>0</a:t>
                      </a:r>
                    </a:p>
                  </a:txBody>
                  <a:tcPr marL="95250" marR="95250" marT="95250" marB="95250" anchor="ctr"/>
                </a:tc>
                <a:tc>
                  <a:txBody>
                    <a:bodyPr/>
                    <a:lstStyle/>
                    <a:p>
                      <a:pPr algn="l" fontAlgn="base"/>
                      <a:r>
                        <a:rPr lang="en-US">
                          <a:effectLst/>
                        </a:rPr>
                        <a:t>open() has not been called yet</a:t>
                      </a:r>
                    </a:p>
                  </a:txBody>
                  <a:tcPr marL="95250" marR="95250" marT="95250" marB="95250" anchor="ctr"/>
                </a:tc>
              </a:tr>
              <a:tr h="370840">
                <a:tc>
                  <a:txBody>
                    <a:bodyPr/>
                    <a:lstStyle/>
                    <a:p>
                      <a:pPr algn="l" fontAlgn="base"/>
                      <a:r>
                        <a:rPr lang="en-US">
                          <a:effectLst/>
                        </a:rPr>
                        <a:t>OPENED</a:t>
                      </a:r>
                    </a:p>
                  </a:txBody>
                  <a:tcPr marL="95250" marR="95250" marT="95250" marB="95250" anchor="ctr"/>
                </a:tc>
                <a:tc>
                  <a:txBody>
                    <a:bodyPr/>
                    <a:lstStyle/>
                    <a:p>
                      <a:pPr algn="l" fontAlgn="base"/>
                      <a:r>
                        <a:rPr lang="ru-RU">
                          <a:effectLst/>
                        </a:rPr>
                        <a:t>1</a:t>
                      </a:r>
                    </a:p>
                  </a:txBody>
                  <a:tcPr marL="95250" marR="95250" marT="95250" marB="95250" anchor="ctr"/>
                </a:tc>
                <a:tc>
                  <a:txBody>
                    <a:bodyPr/>
                    <a:lstStyle/>
                    <a:p>
                      <a:pPr algn="l" fontAlgn="base"/>
                      <a:r>
                        <a:rPr lang="en-US">
                          <a:effectLst/>
                        </a:rPr>
                        <a:t>open() has been called</a:t>
                      </a:r>
                    </a:p>
                  </a:txBody>
                  <a:tcPr marL="95250" marR="95250" marT="95250" marB="95250" anchor="ctr"/>
                </a:tc>
              </a:tr>
              <a:tr h="370840">
                <a:tc>
                  <a:txBody>
                    <a:bodyPr/>
                    <a:lstStyle/>
                    <a:p>
                      <a:pPr algn="l" fontAlgn="base"/>
                      <a:r>
                        <a:rPr lang="en-US">
                          <a:effectLst/>
                        </a:rPr>
                        <a:t>HEADERS_RECEIVED</a:t>
                      </a:r>
                    </a:p>
                  </a:txBody>
                  <a:tcPr marL="95250" marR="95250" marT="95250" marB="95250" anchor="ctr"/>
                </a:tc>
                <a:tc>
                  <a:txBody>
                    <a:bodyPr/>
                    <a:lstStyle/>
                    <a:p>
                      <a:pPr algn="l" fontAlgn="base"/>
                      <a:r>
                        <a:rPr lang="ru-RU">
                          <a:effectLst/>
                        </a:rPr>
                        <a:t>2</a:t>
                      </a:r>
                    </a:p>
                  </a:txBody>
                  <a:tcPr marL="95250" marR="95250" marT="95250" marB="95250" anchor="ctr"/>
                </a:tc>
                <a:tc>
                  <a:txBody>
                    <a:bodyPr/>
                    <a:lstStyle/>
                    <a:p>
                      <a:pPr algn="l" fontAlgn="base"/>
                      <a:r>
                        <a:rPr lang="en-US">
                          <a:effectLst/>
                        </a:rPr>
                        <a:t>Headers have been received</a:t>
                      </a:r>
                    </a:p>
                  </a:txBody>
                  <a:tcPr marL="95250" marR="95250" marT="95250" marB="95250" anchor="ctr"/>
                </a:tc>
              </a:tr>
              <a:tr h="370840">
                <a:tc>
                  <a:txBody>
                    <a:bodyPr/>
                    <a:lstStyle/>
                    <a:p>
                      <a:pPr algn="l" fontAlgn="base"/>
                      <a:r>
                        <a:rPr lang="en-US">
                          <a:effectLst/>
                        </a:rPr>
                        <a:t>LOADING</a:t>
                      </a:r>
                    </a:p>
                  </a:txBody>
                  <a:tcPr marL="95250" marR="95250" marT="95250" marB="95250" anchor="ctr"/>
                </a:tc>
                <a:tc>
                  <a:txBody>
                    <a:bodyPr/>
                    <a:lstStyle/>
                    <a:p>
                      <a:pPr algn="l" fontAlgn="base"/>
                      <a:r>
                        <a:rPr lang="ru-RU">
                          <a:effectLst/>
                        </a:rPr>
                        <a:t>3</a:t>
                      </a:r>
                    </a:p>
                  </a:txBody>
                  <a:tcPr marL="95250" marR="95250" marT="95250" marB="95250" anchor="ctr"/>
                </a:tc>
                <a:tc>
                  <a:txBody>
                    <a:bodyPr/>
                    <a:lstStyle/>
                    <a:p>
                      <a:pPr algn="l" fontAlgn="base"/>
                      <a:r>
                        <a:rPr lang="en-US">
                          <a:effectLst/>
                        </a:rPr>
                        <a:t>The response body is being received</a:t>
                      </a:r>
                    </a:p>
                  </a:txBody>
                  <a:tcPr marL="95250" marR="95250" marT="95250" marB="95250" anchor="ctr"/>
                </a:tc>
              </a:tr>
              <a:tr h="370840">
                <a:tc>
                  <a:txBody>
                    <a:bodyPr/>
                    <a:lstStyle/>
                    <a:p>
                      <a:pPr algn="l" fontAlgn="base"/>
                      <a:r>
                        <a:rPr lang="en-US">
                          <a:effectLst/>
                        </a:rPr>
                        <a:t>DONE</a:t>
                      </a:r>
                    </a:p>
                  </a:txBody>
                  <a:tcPr marL="95250" marR="95250" marT="95250" marB="95250" anchor="ctr"/>
                </a:tc>
                <a:tc>
                  <a:txBody>
                    <a:bodyPr/>
                    <a:lstStyle/>
                    <a:p>
                      <a:pPr algn="l" fontAlgn="base"/>
                      <a:r>
                        <a:rPr lang="ru-RU">
                          <a:effectLst/>
                        </a:rPr>
                        <a:t>4</a:t>
                      </a:r>
                    </a:p>
                  </a:txBody>
                  <a:tcPr marL="95250" marR="95250" marT="95250" marB="95250" anchor="ctr"/>
                </a:tc>
                <a:tc>
                  <a:txBody>
                    <a:bodyPr/>
                    <a:lstStyle/>
                    <a:p>
                      <a:pPr algn="l" fontAlgn="base"/>
                      <a:r>
                        <a:rPr lang="en-US" dirty="0">
                          <a:effectLst/>
                        </a:rPr>
                        <a:t>The response is complete</a:t>
                      </a:r>
                    </a:p>
                  </a:txBody>
                  <a:tcPr marL="95250" marR="95250" marT="95250" marB="95250" anchor="ctr"/>
                </a:tc>
              </a:tr>
            </a:tbl>
          </a:graphicData>
        </a:graphic>
      </p:graphicFrame>
    </p:spTree>
    <p:extLst>
      <p:ext uri="{BB962C8B-B14F-4D97-AF65-F5344CB8AC3E}">
        <p14:creationId xmlns:p14="http://schemas.microsoft.com/office/powerpoint/2010/main" val="122743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344719" y="1212358"/>
            <a:ext cx="845455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Issue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HTTP GET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for</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contents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specified</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URL.</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When</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response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arrives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successfully</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verify</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plain</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text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so</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pass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specified</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callback</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Courier New"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Courier New" pitchFamily="49" charset="0"/>
                <a:cs typeface="Courier New" pitchFamily="49" charset="0"/>
              </a:rPr>
              <a:t>getText</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url</a:t>
            </a: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callback</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Courier New"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request</a:t>
            </a:r>
            <a:r>
              <a:rPr kumimoji="0" lang="ru-RU" altLang="ru-RU" sz="1400" b="0" i="0" u="none" strike="noStrike" cap="none" normalizeH="0" baseline="0" dirty="0" smtClean="0">
                <a:ln>
                  <a:noFill/>
                </a:ln>
                <a:solidFill>
                  <a:srgbClr val="458383"/>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Courier New" pitchFamily="49" charset="0"/>
                <a:cs typeface="Courier New" pitchFamily="49" charset="0"/>
              </a:rPr>
              <a:t>XMLHttpRequest</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Courier New" pitchFamily="49" charset="0"/>
                <a:cs typeface="Courier New" pitchFamily="49" charset="0"/>
              </a:rPr>
              <a:t>open</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"GET"</a:t>
            </a: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url</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Specify</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URL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fetch</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.onreadystatechange</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400" b="1" i="0" u="none" strike="noStrike" cap="none" normalizeH="0" baseline="0" dirty="0" err="1" smtClean="0">
                <a:ln>
                  <a:noFill/>
                </a:ln>
                <a:solidFill>
                  <a:srgbClr val="000080"/>
                </a:solidFill>
                <a:effectLst/>
                <a:latin typeface="Courier New"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Define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listener</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compete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was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successful</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Courier New" pitchFamily="49" charset="0"/>
                <a:cs typeface="Courier New" pitchFamily="49" charset="0"/>
              </a:rPr>
              <a:t>readyState</a:t>
            </a:r>
            <a:r>
              <a:rPr kumimoji="0" lang="ru-RU" altLang="ru-RU" sz="14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Courier New" pitchFamily="49" charset="0"/>
                <a:cs typeface="Courier New" pitchFamily="49" charset="0"/>
              </a:rPr>
              <a:t>4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&amp;&amp; </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Courier New" pitchFamily="49" charset="0"/>
                <a:cs typeface="Courier New" pitchFamily="49" charset="0"/>
              </a:rPr>
              <a:t>status</a:t>
            </a:r>
            <a:r>
              <a:rPr kumimoji="0" lang="ru-RU" altLang="ru-RU" sz="14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Courier New" pitchFamily="49" charset="0"/>
                <a:cs typeface="Courier New" pitchFamily="49" charset="0"/>
              </a:rPr>
              <a:t>200</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Courier New"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type</a:t>
            </a:r>
            <a:r>
              <a:rPr kumimoji="0" lang="ru-RU" altLang="ru-RU" sz="1400" b="0" i="0" u="none" strike="noStrike" cap="none" normalizeH="0" baseline="0" dirty="0" smtClean="0">
                <a:ln>
                  <a:noFill/>
                </a:ln>
                <a:solidFill>
                  <a:srgbClr val="458383"/>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Courier New" pitchFamily="49" charset="0"/>
                <a:cs typeface="Courier New" pitchFamily="49" charset="0"/>
              </a:rPr>
              <a:t>getResponseHeader</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Content-Type</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type</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Courier New" pitchFamily="49" charset="0"/>
                <a:cs typeface="Courier New" pitchFamily="49" charset="0"/>
              </a:rPr>
              <a:t>match</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Courier New" pitchFamily="49" charset="0"/>
                <a:cs typeface="Courier New" pitchFamily="49" charset="0"/>
              </a:rPr>
              <a:t>/^</a:t>
            </a:r>
            <a:r>
              <a:rPr kumimoji="0" lang="ru-RU" altLang="ru-RU" sz="1400" b="0"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ru-RU" altLang="ru-RU" sz="1400" b="0" i="0" u="none" strike="noStrike" cap="none" normalizeH="0" baseline="0" dirty="0" smtClean="0">
                <a:ln>
                  <a:noFill/>
                </a:ln>
                <a:solidFill>
                  <a:srgbClr val="0000FF"/>
                </a:solidFill>
                <a:effectLst/>
                <a:latin typeface="Courier New"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Make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sure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response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text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callback</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Courier New" pitchFamily="49" charset="0"/>
                <a:cs typeface="Courier New" pitchFamily="49" charset="0"/>
              </a:rPr>
              <a:t>responseText</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Pass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callback</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Courier New"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Courier New" pitchFamily="49" charset="0"/>
                <a:cs typeface="Courier New" pitchFamily="49" charset="0"/>
              </a:rPr>
              <a:t>send</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Courier New"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Send</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234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fr-FR" dirty="0" smtClean="0"/>
              <a:t>AJAX</a:t>
            </a:r>
            <a:endParaRPr lang="fr-FR"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a:t>The term Ajax describes an architecture for web applications that prominently features scripted </a:t>
            </a:r>
            <a:r>
              <a:rPr lang="en-US" dirty="0" smtClean="0"/>
              <a:t>HTTP</a:t>
            </a:r>
          </a:p>
          <a:p>
            <a:pPr marL="342900" indent="-342900">
              <a:buFont typeface="Arial" panose="020B0604020202020204" pitchFamily="34" charset="0"/>
              <a:buChar char="•"/>
            </a:pPr>
            <a:r>
              <a:rPr lang="en-US" dirty="0" smtClean="0"/>
              <a:t>The </a:t>
            </a:r>
            <a:r>
              <a:rPr lang="en-US" dirty="0"/>
              <a:t>key feature of an Ajax application is that it uses scripted HTTP to initiate data exchange with a web server without causing pages to </a:t>
            </a:r>
            <a:r>
              <a:rPr lang="en-US" dirty="0" smtClean="0"/>
              <a:t>reload</a:t>
            </a:r>
          </a:p>
          <a:p>
            <a:pPr marL="342900" indent="-342900">
              <a:buFont typeface="Arial" panose="020B0604020202020204" pitchFamily="34" charset="0"/>
              <a:buChar char="•"/>
            </a:pPr>
            <a:r>
              <a:rPr lang="en-US" dirty="0" smtClean="0"/>
              <a:t>The </a:t>
            </a:r>
            <a:r>
              <a:rPr lang="en-US" dirty="0"/>
              <a:t>ability to avoid page reloads </a:t>
            </a:r>
            <a:r>
              <a:rPr lang="en-US" dirty="0" smtClean="0"/>
              <a:t>results </a:t>
            </a:r>
            <a:r>
              <a:rPr lang="en-US" dirty="0"/>
              <a:t>in responsive web applications that feel more like traditional desktop </a:t>
            </a:r>
            <a:r>
              <a:rPr lang="en-US" dirty="0" smtClean="0"/>
              <a:t>applications</a:t>
            </a:r>
          </a:p>
          <a:p>
            <a:pPr marL="342900" indent="-342900">
              <a:buFont typeface="Arial" panose="020B0604020202020204" pitchFamily="34" charset="0"/>
              <a:buChar char="•"/>
            </a:pPr>
            <a:r>
              <a:rPr lang="en-US" dirty="0" smtClean="0"/>
              <a:t>A </a:t>
            </a:r>
            <a:r>
              <a:rPr lang="en-US" dirty="0"/>
              <a:t>web application might use Ajax technologies to log user interaction data to the server or to improve its start-up time by displaying only a simple page at first and then downloading additional data and page components on an as-needed </a:t>
            </a:r>
            <a:r>
              <a:rPr lang="en-US" dirty="0" smtClean="0"/>
              <a:t>basis</a:t>
            </a:r>
            <a:endParaRPr lang="en-US" dirty="0"/>
          </a:p>
        </p:txBody>
      </p:sp>
    </p:spTree>
    <p:extLst>
      <p:ext uri="{BB962C8B-B14F-4D97-AF65-F5344CB8AC3E}">
        <p14:creationId xmlns:p14="http://schemas.microsoft.com/office/powerpoint/2010/main" val="94312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normAutofit fontScale="70000" lnSpcReduction="20000"/>
          </a:bodyPr>
          <a:lstStyle/>
          <a:p>
            <a:r>
              <a:rPr lang="en-US" dirty="0"/>
              <a:t>Asynchronous programming in JavaScript</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fr-FR" dirty="0"/>
              <a:t>Use XML for AJAX</a:t>
            </a:r>
            <a:endParaRPr lang="fr-FR"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smtClean="0"/>
              <a:t>The </a:t>
            </a:r>
            <a:r>
              <a:rPr lang="en-US" dirty="0"/>
              <a:t>server </a:t>
            </a:r>
            <a:r>
              <a:rPr lang="en-US" dirty="0" smtClean="0"/>
              <a:t>can sends </a:t>
            </a:r>
            <a:r>
              <a:rPr lang="en-US" dirty="0"/>
              <a:t>an XML or XHTML document as its response, you can retrieve a parsed representation of the XML document through the </a:t>
            </a:r>
            <a:r>
              <a:rPr lang="en-US" dirty="0" err="1"/>
              <a:t>responseXML</a:t>
            </a:r>
            <a:r>
              <a:rPr lang="en-US" dirty="0"/>
              <a:t> </a:t>
            </a:r>
            <a:r>
              <a:rPr lang="en-US" dirty="0" smtClean="0"/>
              <a:t>property</a:t>
            </a:r>
          </a:p>
          <a:p>
            <a:pPr marL="342900" indent="-342900">
              <a:buFont typeface="Arial" panose="020B0604020202020204" pitchFamily="34" charset="0"/>
              <a:buChar char="•"/>
            </a:pPr>
            <a:r>
              <a:rPr lang="en-US" dirty="0"/>
              <a:t>The value of this property is a Document object, and you can search and traverse </a:t>
            </a:r>
            <a:r>
              <a:rPr lang="en-US" dirty="0" smtClean="0"/>
              <a:t>it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86955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fr-FR" dirty="0"/>
              <a:t>Use JSON for AJAX</a:t>
            </a:r>
            <a:endParaRPr lang="fr-FR"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The </a:t>
            </a:r>
            <a:r>
              <a:rPr lang="en-US" dirty="0"/>
              <a:t>server </a:t>
            </a:r>
            <a:r>
              <a:rPr lang="en-US" dirty="0" smtClean="0"/>
              <a:t>can send </a:t>
            </a:r>
            <a:r>
              <a:rPr lang="en-US" dirty="0"/>
              <a:t>structured data, such as an object or array, as its response, it might transmit that data as a JSON-encoded </a:t>
            </a:r>
            <a:r>
              <a:rPr lang="en-US" dirty="0" smtClean="0"/>
              <a:t>string</a:t>
            </a:r>
          </a:p>
          <a:p>
            <a:pPr marL="342900" indent="-342900">
              <a:buFont typeface="Arial" panose="020B0604020202020204" pitchFamily="34" charset="0"/>
              <a:buChar char="•"/>
            </a:pPr>
            <a:r>
              <a:rPr lang="en-US" dirty="0"/>
              <a:t>When you receive it, you would then pass the </a:t>
            </a:r>
            <a:r>
              <a:rPr lang="en-US" dirty="0" err="1"/>
              <a:t>responseText</a:t>
            </a:r>
            <a:r>
              <a:rPr lang="en-US" dirty="0"/>
              <a:t> property to </a:t>
            </a:r>
            <a:r>
              <a:rPr lang="en-US" dirty="0" err="1"/>
              <a:t>JSON.parse</a:t>
            </a:r>
            <a:r>
              <a:rPr lang="en-US" dirty="0" smtClean="0"/>
              <a:t>()</a:t>
            </a:r>
          </a:p>
          <a:p>
            <a:pPr marL="342900" indent="-342900">
              <a:buFont typeface="Arial" panose="020B0604020202020204" pitchFamily="34" charset="0"/>
              <a:buChar char="•"/>
            </a:pPr>
            <a:r>
              <a:rPr lang="en-US" dirty="0"/>
              <a:t>Proper decoding of a server’s response assumes that the server sends a “Content-Type” header with the correct MIME type for the response. If a server sends an XML document without setting the appropriate MIME type, for example, the </a:t>
            </a:r>
            <a:r>
              <a:rPr lang="en-US" dirty="0" err="1"/>
              <a:t>XMLHttpRequest</a:t>
            </a:r>
            <a:r>
              <a:rPr lang="en-US" dirty="0"/>
              <a:t> object will not parse it and set the </a:t>
            </a:r>
            <a:r>
              <a:rPr lang="en-US" dirty="0" err="1"/>
              <a:t>responseXML</a:t>
            </a:r>
            <a:r>
              <a:rPr lang="en-US" dirty="0"/>
              <a:t> </a:t>
            </a:r>
            <a:r>
              <a:rPr lang="en-US" dirty="0" smtClean="0"/>
              <a:t>property</a:t>
            </a:r>
            <a:endParaRPr lang="en-US" dirty="0"/>
          </a:p>
        </p:txBody>
      </p:sp>
    </p:spTree>
    <p:extLst>
      <p:ext uri="{BB962C8B-B14F-4D97-AF65-F5344CB8AC3E}">
        <p14:creationId xmlns:p14="http://schemas.microsoft.com/office/powerpoint/2010/main" val="4024708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fr-FR" dirty="0"/>
              <a:t>Use </a:t>
            </a:r>
            <a:r>
              <a:rPr lang="fr-FR" dirty="0" smtClean="0"/>
              <a:t>XML or JSON </a:t>
            </a:r>
            <a:r>
              <a:rPr lang="fr-FR" dirty="0"/>
              <a:t>for AJAX</a:t>
            </a:r>
            <a:endParaRPr lang="fr-FR"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183619" y="1156791"/>
            <a:ext cx="8794395"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Issue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HTTP GET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contents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specified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URL.</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When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response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arrives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pass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callback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parsed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XML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Document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JSON-</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parsed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string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80"/>
                </a:solidFill>
                <a:effectLst/>
                <a:latin typeface="Lucida Console" panose="020B0609040504020204" pitchFamily="49" charset="0"/>
                <a:cs typeface="Courier New" pitchFamily="49" charset="0"/>
              </a:rPr>
              <a:t>get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url</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callback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XMLHttpRequest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open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"GET"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url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Specify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URL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fetch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.onreadystatechange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Define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listener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compete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successful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readyState</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&amp;&amp;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status</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200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type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response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type</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getResponseHeader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Content-Type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Check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type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HTML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documents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future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type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indexOf</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xml</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&amp;&amp;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responseXML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callback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responseXML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Document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response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else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type</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application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json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callback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JSON</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parse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responseText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JSON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response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else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r>
            <a:b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callback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responseText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String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response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request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send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null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8941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fr-FR" dirty="0" err="1"/>
              <a:t>Using</a:t>
            </a:r>
            <a:r>
              <a:rPr lang="fr-FR" dirty="0"/>
              <a:t> jQuery for AJAX calls</a:t>
            </a:r>
            <a:endParaRPr lang="fr-FR"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jQuery </a:t>
            </a:r>
            <a:r>
              <a:rPr lang="en-US" dirty="0"/>
              <a:t>includes Ajax </a:t>
            </a:r>
            <a:r>
              <a:rPr lang="en-US" dirty="0" smtClean="0"/>
              <a:t>utilities</a:t>
            </a:r>
          </a:p>
          <a:p>
            <a:pPr marL="342900" indent="-342900">
              <a:buFont typeface="Arial" panose="020B0604020202020204" pitchFamily="34" charset="0"/>
              <a:buChar char="•"/>
            </a:pPr>
            <a:r>
              <a:rPr lang="en-US" dirty="0"/>
              <a:t>jQuery defines </a:t>
            </a:r>
            <a:r>
              <a:rPr lang="en-US" dirty="0" smtClean="0"/>
              <a:t>several utility </a:t>
            </a:r>
            <a:r>
              <a:rPr lang="en-US" dirty="0"/>
              <a:t>method </a:t>
            </a:r>
            <a:endParaRPr lang="en-US" dirty="0" smtClean="0"/>
          </a:p>
          <a:p>
            <a:pPr marL="1028683" lvl="1" indent="-342900">
              <a:buFont typeface="Arial" panose="020B0604020202020204" pitchFamily="34" charset="0"/>
              <a:buChar char="•"/>
            </a:pPr>
            <a:r>
              <a:rPr lang="en-US" dirty="0" smtClean="0"/>
              <a:t>A single </a:t>
            </a:r>
            <a:r>
              <a:rPr lang="en-US" dirty="0"/>
              <a:t>powerful low-level function, </a:t>
            </a:r>
            <a:r>
              <a:rPr lang="en-US" dirty="0" err="1"/>
              <a:t>jQuery.ajax</a:t>
            </a:r>
            <a:r>
              <a:rPr lang="en-US" dirty="0" smtClean="0"/>
              <a:t>()</a:t>
            </a:r>
          </a:p>
          <a:p>
            <a:pPr marL="1028683" lvl="1" indent="-342900">
              <a:buFont typeface="Arial" panose="020B0604020202020204" pitchFamily="34" charset="0"/>
              <a:buChar char="•"/>
            </a:pPr>
            <a:r>
              <a:rPr lang="en-US" dirty="0" err="1"/>
              <a:t>jQuery.getScript</a:t>
            </a:r>
            <a:r>
              <a:rPr lang="en-US" dirty="0"/>
              <a:t>() loads and executes files of JavaScript </a:t>
            </a:r>
            <a:r>
              <a:rPr lang="en-US" dirty="0" smtClean="0"/>
              <a:t>code</a:t>
            </a:r>
          </a:p>
          <a:p>
            <a:pPr marL="1028683" lvl="1" indent="-342900">
              <a:buFont typeface="Arial" panose="020B0604020202020204" pitchFamily="34" charset="0"/>
              <a:buChar char="•"/>
            </a:pPr>
            <a:r>
              <a:rPr lang="en-US" dirty="0" err="1"/>
              <a:t>jQuery.getJSON</a:t>
            </a:r>
            <a:r>
              <a:rPr lang="en-US" dirty="0"/>
              <a:t>() loads a URL, parses it as JSON, and passes the resulting object to the callback you </a:t>
            </a:r>
            <a:r>
              <a:rPr lang="en-US" dirty="0" smtClean="0"/>
              <a:t>specify</a:t>
            </a:r>
          </a:p>
          <a:p>
            <a:pPr marL="1028683" lvl="1" indent="-342900">
              <a:buFont typeface="Arial" panose="020B0604020202020204" pitchFamily="34" charset="0"/>
              <a:buChar char="•"/>
            </a:pPr>
            <a:r>
              <a:rPr lang="en-US" dirty="0" err="1"/>
              <a:t>jQuery.get</a:t>
            </a:r>
            <a:r>
              <a:rPr lang="en-US" dirty="0" smtClean="0"/>
              <a:t>() is </a:t>
            </a:r>
            <a:r>
              <a:rPr lang="en-US" dirty="0"/>
              <a:t>a </a:t>
            </a:r>
            <a:r>
              <a:rPr lang="en-US" dirty="0" smtClean="0"/>
              <a:t>general-purpose </a:t>
            </a:r>
            <a:r>
              <a:rPr lang="en-US" dirty="0"/>
              <a:t>URL fetching </a:t>
            </a:r>
            <a:r>
              <a:rPr lang="en-US" dirty="0" smtClean="0"/>
              <a:t>function</a:t>
            </a:r>
          </a:p>
          <a:p>
            <a:pPr marL="1028683" lvl="1" indent="-342900">
              <a:buFont typeface="Arial" panose="020B0604020202020204" pitchFamily="34" charset="0"/>
              <a:buChar char="•"/>
            </a:pPr>
            <a:r>
              <a:rPr lang="en-US" dirty="0" err="1"/>
              <a:t>jQuery.post</a:t>
            </a:r>
            <a:r>
              <a:rPr lang="en-US" dirty="0"/>
              <a:t>() works just like </a:t>
            </a:r>
            <a:r>
              <a:rPr lang="en-US" dirty="0" err="1"/>
              <a:t>jQuery.get</a:t>
            </a:r>
            <a:r>
              <a:rPr lang="en-US" dirty="0"/>
              <a:t>(), but it performs an HTTP POST request instead of a GET</a:t>
            </a:r>
            <a:endParaRPr lang="en-US" dirty="0" smtClean="0"/>
          </a:p>
          <a:p>
            <a:pPr marL="1028683"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03712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Using</a:t>
            </a:r>
            <a:r>
              <a:rPr lang="fr-FR" dirty="0"/>
              <a:t> jQuery for AJAX calls</a:t>
            </a:r>
            <a:endParaRPr lang="en-US" dirty="0"/>
          </a:p>
        </p:txBody>
      </p:sp>
      <p:sp>
        <p:nvSpPr>
          <p:cNvPr id="3" name="Text Placeholder 2"/>
          <p:cNvSpPr>
            <a:spLocks noGrp="1"/>
          </p:cNvSpPr>
          <p:nvPr>
            <p:ph type="body" sz="quarter" idx="12"/>
          </p:nvPr>
        </p:nvSpPr>
        <p:spPr/>
        <p:txBody>
          <a:bodyPr/>
          <a:lstStyle/>
          <a:p>
            <a:endParaRPr lang="en-US" dirty="0" smtClean="0"/>
          </a:p>
          <a:p>
            <a:endParaRPr lang="en-US" dirty="0"/>
          </a:p>
          <a:p>
            <a:endParaRPr lang="en-US" dirty="0" smtClean="0"/>
          </a:p>
          <a:p>
            <a:endParaRPr lang="en-US" dirty="0"/>
          </a:p>
          <a:p>
            <a:endParaRPr lang="en-US" dirty="0" smtClean="0"/>
          </a:p>
          <a:p>
            <a:pPr marL="342900" indent="-342900">
              <a:buFont typeface="Arial" panose="020B0604020202020204" pitchFamily="34" charset="0"/>
              <a:buChar char="•"/>
            </a:pPr>
            <a:r>
              <a:rPr lang="en-US" dirty="0"/>
              <a:t>All of jQuery’s Ajax utilities end up invoking </a:t>
            </a:r>
            <a:r>
              <a:rPr lang="en-US" dirty="0" err="1"/>
              <a:t>jQuery.ajax</a:t>
            </a:r>
            <a:r>
              <a:rPr lang="en-US" dirty="0"/>
              <a:t>()—the most complicated function in the entire library. </a:t>
            </a:r>
            <a:endParaRPr lang="en-US" dirty="0" smtClean="0"/>
          </a:p>
          <a:p>
            <a:pPr marL="342900" indent="-342900">
              <a:buFont typeface="Arial" panose="020B0604020202020204" pitchFamily="34" charset="0"/>
              <a:buChar char="•"/>
            </a:pPr>
            <a:r>
              <a:rPr lang="en-US" dirty="0" err="1" smtClean="0"/>
              <a:t>jQuery.ajax</a:t>
            </a:r>
            <a:r>
              <a:rPr lang="en-US" dirty="0"/>
              <a:t>() accepts just a single argument: an options object whose properties specify many details about how the Ajax request is to be performed.</a:t>
            </a:r>
          </a:p>
        </p:txBody>
      </p:sp>
      <p:sp>
        <p:nvSpPr>
          <p:cNvPr id="4" name="Rectangle 1"/>
          <p:cNvSpPr>
            <a:spLocks noChangeArrowheads="1"/>
          </p:cNvSpPr>
          <p:nvPr/>
        </p:nvSpPr>
        <p:spPr bwMode="auto">
          <a:xfrm>
            <a:off x="287676" y="1208826"/>
            <a:ext cx="614302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Load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library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once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loads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jQuery.getScript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js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/jquery.my_plugin.js"</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div</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my_plugin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library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loaded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Rectangle 2"/>
          <p:cNvSpPr>
            <a:spLocks noChangeArrowheads="1"/>
          </p:cNvSpPr>
          <p:nvPr/>
        </p:nvSpPr>
        <p:spPr bwMode="auto">
          <a:xfrm>
            <a:off x="287676" y="2474893"/>
            <a:ext cx="609173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Suppose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data.json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contains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text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'{"x":1,"y":2}'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jQuery.getJSON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data.json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data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data</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{x:1, y:2}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537865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fr-FR" dirty="0" err="1"/>
              <a:t>Using</a:t>
            </a:r>
            <a:r>
              <a:rPr lang="fr-FR" dirty="0"/>
              <a:t> jQuery for AJAX calls</a:t>
            </a:r>
            <a:endParaRPr lang="fr-FR" dirty="0"/>
          </a:p>
        </p:txBody>
      </p:sp>
      <p:sp>
        <p:nvSpPr>
          <p:cNvPr id="3" name="Text Placeholder 2"/>
          <p:cNvSpPr>
            <a:spLocks noGrp="1"/>
          </p:cNvSpPr>
          <p:nvPr>
            <p:ph type="body" sz="quarter" idx="12"/>
          </p:nvPr>
        </p:nvSpPr>
        <p:spPr/>
        <p:txBody>
          <a:bodyPr/>
          <a:lstStyle/>
          <a:p>
            <a:endParaRPr lang="en-US" dirty="0"/>
          </a:p>
        </p:txBody>
      </p:sp>
      <p:sp>
        <p:nvSpPr>
          <p:cNvPr id="4" name="Rectangle 1"/>
          <p:cNvSpPr>
            <a:spLocks noChangeArrowheads="1"/>
          </p:cNvSpPr>
          <p:nvPr/>
        </p:nvSpPr>
        <p:spPr bwMode="auto">
          <a:xfrm>
            <a:off x="256853" y="1246907"/>
            <a:ext cx="8454559"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jQuery.ajax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type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"GET"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HTTP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method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url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url</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URL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data</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fetch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null</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add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data</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URL.</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dataType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script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Execute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response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script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once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success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callback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when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done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43806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Deferred </a:t>
            </a:r>
            <a:r>
              <a:rPr lang="fr-FR" dirty="0" err="1" smtClean="0"/>
              <a:t>object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Deferred object is a chainable utility object created by calling the </a:t>
            </a:r>
            <a:r>
              <a:rPr lang="en-US" dirty="0" err="1"/>
              <a:t>jQuery.Deferred</a:t>
            </a:r>
            <a:r>
              <a:rPr lang="en-US" dirty="0"/>
              <a:t>() method. It can register multiple callbacks into callback queues, invoke callback queues, and relay the success or failure state of any synchronous or asynchronous </a:t>
            </a:r>
            <a:r>
              <a:rPr lang="en-US" dirty="0" smtClean="0"/>
              <a:t>function</a:t>
            </a:r>
            <a:endParaRPr lang="en-US" dirty="0"/>
          </a:p>
          <a:p>
            <a:pPr marL="342900" indent="-342900">
              <a:buFont typeface="Arial" panose="020B0604020202020204" pitchFamily="34" charset="0"/>
              <a:buChar char="•"/>
            </a:pPr>
            <a:r>
              <a:rPr lang="en-US" dirty="0"/>
              <a:t>The Deferred object is chainable, similar to the way a jQuery object is chainable, but it has its own methods. After creating a Deferred object, you can use any of the methods below by either chaining directly from the object creation or saving the object in a variable and invoking one or more methods on that variable</a:t>
            </a:r>
          </a:p>
          <a:p>
            <a:endParaRPr lang="en-US" dirty="0"/>
          </a:p>
        </p:txBody>
      </p:sp>
    </p:spTree>
    <p:extLst>
      <p:ext uri="{BB962C8B-B14F-4D97-AF65-F5344CB8AC3E}">
        <p14:creationId xmlns:p14="http://schemas.microsoft.com/office/powerpoint/2010/main" val="3607607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Deferred </a:t>
            </a:r>
            <a:r>
              <a:rPr lang="fr-FR" dirty="0" err="1" smtClean="0"/>
              <a:t>object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291020" y="1237483"/>
            <a:ext cx="856195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wait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until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page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echo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html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loaded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alerts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Complete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echo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html</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done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Complete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alerts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Fail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errors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during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echo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html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echo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html</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fail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Failed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462838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 </a:t>
            </a:r>
            <a:r>
              <a:rPr lang="fr-FR" dirty="0" err="1" smtClean="0"/>
              <a:t>object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err="1"/>
              <a:t>deferred.promise</a:t>
            </a:r>
            <a:r>
              <a:rPr lang="en-US" dirty="0"/>
              <a:t>() method allows an asynchronous function to prevent other code from interfering with the progress or status of its internal request. The Promise exposes only the Deferred methods needed to attach additional handlers or determine the state (then, done, fail, always, pipe, progress, and state), but not ones that change the state (resolve, reject, notify, </a:t>
            </a:r>
            <a:r>
              <a:rPr lang="en-US" dirty="0" err="1"/>
              <a:t>resolveWith</a:t>
            </a:r>
            <a:r>
              <a:rPr lang="en-US" dirty="0"/>
              <a:t>, </a:t>
            </a:r>
            <a:r>
              <a:rPr lang="en-US" dirty="0" err="1"/>
              <a:t>rejectWith</a:t>
            </a:r>
            <a:r>
              <a:rPr lang="en-US" dirty="0"/>
              <a:t>, and </a:t>
            </a:r>
            <a:r>
              <a:rPr lang="en-US" dirty="0" err="1"/>
              <a:t>notifyWith</a:t>
            </a:r>
            <a:r>
              <a:rPr lang="en-US" dirty="0" smtClean="0"/>
              <a:t>)</a:t>
            </a:r>
            <a:endParaRPr lang="en-US" dirty="0"/>
          </a:p>
          <a:p>
            <a:pPr marL="342900" indent="-342900">
              <a:buFont typeface="Arial" panose="020B0604020202020204" pitchFamily="34" charset="0"/>
              <a:buChar char="•"/>
            </a:pPr>
            <a:r>
              <a:rPr lang="en-US" dirty="0"/>
              <a:t>If target is provided, </a:t>
            </a:r>
            <a:r>
              <a:rPr lang="en-US" dirty="0" err="1"/>
              <a:t>deferred.promise</a:t>
            </a:r>
            <a:r>
              <a:rPr lang="en-US" dirty="0"/>
              <a:t>() will attach the methods onto it and then return this object rather than create a new one. This can be useful to attach the Promise behavior to an object that already </a:t>
            </a:r>
            <a:r>
              <a:rPr lang="en-US" dirty="0" smtClean="0"/>
              <a:t>exists</a:t>
            </a:r>
            <a:endParaRPr lang="en-US" dirty="0"/>
          </a:p>
          <a:p>
            <a:endParaRPr lang="en-US" dirty="0"/>
          </a:p>
        </p:txBody>
      </p:sp>
    </p:spTree>
    <p:extLst>
      <p:ext uri="{BB962C8B-B14F-4D97-AF65-F5344CB8AC3E}">
        <p14:creationId xmlns:p14="http://schemas.microsoft.com/office/powerpoint/2010/main" val="266128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a:t>
            </a:r>
            <a:r>
              <a:rPr lang="fr-FR" dirty="0" err="1" smtClean="0"/>
              <a:t>object</a:t>
            </a:r>
            <a:endParaRPr lang="en-US" dirty="0"/>
          </a:p>
        </p:txBody>
      </p:sp>
      <p:sp>
        <p:nvSpPr>
          <p:cNvPr id="3" name="Text Placeholder 2"/>
          <p:cNvSpPr>
            <a:spLocks noGrp="1"/>
          </p:cNvSpPr>
          <p:nvPr>
            <p:ph type="body" sz="quarter" idx="12"/>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7032614"/>
              </p:ext>
            </p:extLst>
          </p:nvPr>
        </p:nvGraphicFramePr>
        <p:xfrm>
          <a:off x="266959" y="1053137"/>
          <a:ext cx="8610082" cy="5286522"/>
        </p:xfrm>
        <a:graphic>
          <a:graphicData uri="http://schemas.openxmlformats.org/drawingml/2006/table">
            <a:tbl>
              <a:tblPr firstRow="1" bandRow="1">
                <a:tableStyleId>{5C22544A-7EE6-4342-B048-85BDC9FD1C3A}</a:tableStyleId>
              </a:tblPr>
              <a:tblGrid>
                <a:gridCol w="1967237"/>
                <a:gridCol w="6642845"/>
              </a:tblGrid>
              <a:tr h="357308">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625289">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.always()</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Add handlers to be called when the Deferred object is either resolved or rejected</a:t>
                      </a:r>
                      <a:endParaRPr lang="en-US" sz="1800" b="0" i="0" u="none" strike="noStrike" dirty="0">
                        <a:solidFill>
                          <a:srgbClr val="000000"/>
                        </a:solidFill>
                        <a:effectLst/>
                        <a:latin typeface="+mn-lt"/>
                      </a:endParaRPr>
                    </a:p>
                  </a:txBody>
                  <a:tcPr anchor="ctr"/>
                </a:tc>
              </a:tr>
              <a:tr h="357308">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.done()</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Add handlers to be called when the Deferred object is resolved</a:t>
                      </a:r>
                      <a:endParaRPr lang="en-US" sz="1800" b="0" i="0" u="none" strike="noStrike" dirty="0">
                        <a:solidFill>
                          <a:srgbClr val="000000"/>
                        </a:solidFill>
                        <a:effectLst/>
                        <a:latin typeface="+mn-lt"/>
                      </a:endParaRPr>
                    </a:p>
                  </a:txBody>
                  <a:tcPr anchor="ctr"/>
                </a:tc>
              </a:tr>
              <a:tr h="526318">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.fail()</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Add handlers to be called when the Deferred object is rejected</a:t>
                      </a:r>
                      <a:endParaRPr lang="en-US" sz="1800" b="0" i="0" u="none" strike="noStrike" dirty="0">
                        <a:solidFill>
                          <a:srgbClr val="000000"/>
                        </a:solidFill>
                        <a:effectLst/>
                        <a:latin typeface="+mn-lt"/>
                      </a:endParaRPr>
                    </a:p>
                  </a:txBody>
                  <a:tcPr anchor="ctr"/>
                </a:tc>
              </a:tr>
              <a:tr h="368422">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isRejected</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Determine whether a Deferred object has been rejected</a:t>
                      </a:r>
                      <a:endParaRPr lang="en-US" sz="1800" b="0" i="0" u="none" strike="noStrike" dirty="0">
                        <a:solidFill>
                          <a:srgbClr val="000000"/>
                        </a:solidFill>
                        <a:effectLst/>
                        <a:latin typeface="+mn-lt"/>
                      </a:endParaRPr>
                    </a:p>
                  </a:txBody>
                  <a:tcPr anchor="ctr"/>
                </a:tc>
              </a:tr>
              <a:tr h="368422">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isResolved</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Determine whether a Deferred object has been resolved</a:t>
                      </a:r>
                      <a:endParaRPr lang="en-US" sz="1800" b="0" i="0" u="none" strike="noStrike" dirty="0">
                        <a:solidFill>
                          <a:srgbClr val="000000"/>
                        </a:solidFill>
                        <a:effectLst/>
                        <a:latin typeface="+mn-lt"/>
                      </a:endParaRPr>
                    </a:p>
                  </a:txBody>
                  <a:tcPr anchor="ctr"/>
                </a:tc>
              </a:tr>
              <a:tr h="625289">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.notify()</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Call the </a:t>
                      </a:r>
                      <a:r>
                        <a:rPr lang="en-US" b="0" i="0" dirty="0" err="1" smtClean="0">
                          <a:solidFill>
                            <a:schemeClr val="dk1"/>
                          </a:solidFill>
                          <a:effectLst/>
                          <a:latin typeface="+mn-lt"/>
                          <a:ea typeface="+mn-ea"/>
                          <a:cs typeface="+mn-cs"/>
                        </a:rPr>
                        <a:t>progressCallbacks</a:t>
                      </a:r>
                      <a:r>
                        <a:rPr lang="en-US" b="0" i="0" dirty="0" smtClean="0">
                          <a:solidFill>
                            <a:schemeClr val="dk1"/>
                          </a:solidFill>
                          <a:effectLst/>
                          <a:latin typeface="+mn-lt"/>
                          <a:ea typeface="+mn-ea"/>
                          <a:cs typeface="+mn-cs"/>
                        </a:rPr>
                        <a:t> on a Deferred object with the given </a:t>
                      </a:r>
                      <a:r>
                        <a:rPr lang="en-US" b="0" i="0" dirty="0" err="1" smtClean="0">
                          <a:solidFill>
                            <a:schemeClr val="dk1"/>
                          </a:solidFill>
                          <a:effectLst/>
                          <a:latin typeface="+mn-lt"/>
                          <a:ea typeface="+mn-ea"/>
                          <a:cs typeface="+mn-cs"/>
                        </a:rPr>
                        <a:t>args</a:t>
                      </a:r>
                      <a:endParaRPr lang="en-US" sz="1800" b="0" i="0" u="none" strike="noStrike" dirty="0">
                        <a:solidFill>
                          <a:srgbClr val="000000"/>
                        </a:solidFill>
                        <a:effectLst/>
                        <a:latin typeface="+mn-lt"/>
                      </a:endParaRPr>
                    </a:p>
                  </a:txBody>
                  <a:tcPr anchor="ctr"/>
                </a:tc>
              </a:tr>
              <a:tr h="625289">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notifyWith</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Call the </a:t>
                      </a:r>
                      <a:r>
                        <a:rPr lang="en-US" b="0" i="0" dirty="0" err="1" smtClean="0">
                          <a:solidFill>
                            <a:schemeClr val="dk1"/>
                          </a:solidFill>
                          <a:effectLst/>
                          <a:latin typeface="+mn-lt"/>
                          <a:ea typeface="+mn-ea"/>
                          <a:cs typeface="+mn-cs"/>
                        </a:rPr>
                        <a:t>progressCallbacks</a:t>
                      </a:r>
                      <a:r>
                        <a:rPr lang="en-US" b="0" i="0" dirty="0" smtClean="0">
                          <a:solidFill>
                            <a:schemeClr val="dk1"/>
                          </a:solidFill>
                          <a:effectLst/>
                          <a:latin typeface="+mn-lt"/>
                          <a:ea typeface="+mn-ea"/>
                          <a:cs typeface="+mn-cs"/>
                        </a:rPr>
                        <a:t> on a Deferred object with the given context and </a:t>
                      </a:r>
                      <a:r>
                        <a:rPr lang="en-US" b="0" i="0" dirty="0" err="1" smtClean="0">
                          <a:solidFill>
                            <a:schemeClr val="dk1"/>
                          </a:solidFill>
                          <a:effectLst/>
                          <a:latin typeface="+mn-lt"/>
                          <a:ea typeface="+mn-ea"/>
                          <a:cs typeface="+mn-cs"/>
                        </a:rPr>
                        <a:t>args</a:t>
                      </a:r>
                      <a:endParaRPr lang="en-US" sz="1800" b="0" i="0" u="none" strike="noStrike" dirty="0">
                        <a:solidFill>
                          <a:srgbClr val="000000"/>
                        </a:solidFill>
                        <a:effectLst/>
                        <a:latin typeface="+mn-lt"/>
                      </a:endParaRPr>
                    </a:p>
                  </a:txBody>
                  <a:tcPr anchor="ctr"/>
                </a:tc>
              </a:tr>
              <a:tr h="357308">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.pipe()</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Utility method to filter and/or chain </a:t>
                      </a:r>
                      <a:r>
                        <a:rPr lang="en-US" b="0" i="0" dirty="0" err="1" smtClean="0">
                          <a:solidFill>
                            <a:schemeClr val="dk1"/>
                          </a:solidFill>
                          <a:effectLst/>
                          <a:latin typeface="+mn-lt"/>
                          <a:ea typeface="+mn-ea"/>
                          <a:cs typeface="+mn-cs"/>
                        </a:rPr>
                        <a:t>Deferreds</a:t>
                      </a:r>
                      <a:endParaRPr lang="en-US" sz="1800" b="0" i="0" u="none" strike="noStrike" dirty="0">
                        <a:solidFill>
                          <a:srgbClr val="000000"/>
                        </a:solidFill>
                        <a:effectLst/>
                        <a:latin typeface="+mn-lt"/>
                      </a:endParaRPr>
                    </a:p>
                  </a:txBody>
                  <a:tcPr anchor="ctr"/>
                </a:tc>
              </a:tr>
              <a:tr h="625289">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.progress()</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Add handlers to be called when the Deferred object generates progress notifications</a:t>
                      </a:r>
                      <a:endParaRPr lang="en-US" sz="1800" b="0" i="0" u="none" strike="noStrike" dirty="0">
                        <a:solidFill>
                          <a:srgbClr val="000000"/>
                        </a:solidFill>
                        <a:effectLst/>
                        <a:latin typeface="+mn-lt"/>
                      </a:endParaRPr>
                    </a:p>
                  </a:txBody>
                  <a:tcPr anchor="ctr"/>
                </a:tc>
              </a:tr>
              <a:tr h="357308">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.promise()</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Return a </a:t>
                      </a:r>
                      <a:r>
                        <a:rPr lang="en-US" b="0" i="0" dirty="0" err="1" smtClean="0">
                          <a:solidFill>
                            <a:schemeClr val="dk1"/>
                          </a:solidFill>
                          <a:effectLst/>
                          <a:latin typeface="+mn-lt"/>
                          <a:ea typeface="+mn-ea"/>
                          <a:cs typeface="+mn-cs"/>
                        </a:rPr>
                        <a:t>Deferred’s</a:t>
                      </a:r>
                      <a:r>
                        <a:rPr lang="en-US" b="0" i="0" dirty="0" smtClean="0">
                          <a:solidFill>
                            <a:schemeClr val="dk1"/>
                          </a:solidFill>
                          <a:effectLst/>
                          <a:latin typeface="+mn-lt"/>
                          <a:ea typeface="+mn-ea"/>
                          <a:cs typeface="+mn-cs"/>
                        </a:rPr>
                        <a:t> Promise object</a:t>
                      </a:r>
                      <a:endParaRPr lang="en-US" sz="1800" b="0" i="0" u="none" strike="noStrike" dirty="0">
                        <a:solidFill>
                          <a:srgbClr val="000000"/>
                        </a:solidFill>
                        <a:effectLst/>
                        <a:latin typeface="+mn-lt"/>
                      </a:endParaRPr>
                    </a:p>
                  </a:txBody>
                  <a:tcPr anchor="ctr"/>
                </a:tc>
              </a:tr>
            </a:tbl>
          </a:graphicData>
        </a:graphic>
      </p:graphicFrame>
    </p:spTree>
    <p:extLst>
      <p:ext uri="{BB962C8B-B14F-4D97-AF65-F5344CB8AC3E}">
        <p14:creationId xmlns:p14="http://schemas.microsoft.com/office/powerpoint/2010/main" val="301906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Asynchronous programming in JavaScript</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fr-FR" dirty="0" err="1" smtClean="0"/>
              <a:t>Asynchronous</a:t>
            </a:r>
            <a:r>
              <a:rPr lang="fr-FR" dirty="0" smtClean="0"/>
              <a:t> </a:t>
            </a:r>
            <a:r>
              <a:rPr lang="fr-FR" dirty="0" err="1"/>
              <a:t>programming</a:t>
            </a:r>
            <a:endParaRPr lang="fr-FR" dirty="0"/>
          </a:p>
          <a:p>
            <a:pPr marL="342900" indent="-342900">
              <a:buFont typeface="Arial" panose="020B0604020202020204" pitchFamily="34" charset="0"/>
              <a:buChar char="•"/>
            </a:pPr>
            <a:r>
              <a:rPr lang="fr-FR" dirty="0" err="1" smtClean="0"/>
              <a:t>Benefits</a:t>
            </a:r>
            <a:r>
              <a:rPr lang="fr-FR" dirty="0" smtClean="0"/>
              <a:t> </a:t>
            </a:r>
            <a:r>
              <a:rPr lang="fr-FR" dirty="0"/>
              <a:t>of </a:t>
            </a:r>
            <a:r>
              <a:rPr lang="fr-FR" dirty="0" err="1"/>
              <a:t>asynchronous</a:t>
            </a:r>
            <a:r>
              <a:rPr lang="fr-FR" dirty="0"/>
              <a:t> </a:t>
            </a:r>
            <a:r>
              <a:rPr lang="fr-FR" dirty="0" err="1"/>
              <a:t>programming</a:t>
            </a:r>
            <a:endParaRPr lang="fr-FR" dirty="0"/>
          </a:p>
          <a:p>
            <a:pPr marL="342900" indent="-342900">
              <a:buFont typeface="Arial" panose="020B0604020202020204" pitchFamily="34" charset="0"/>
              <a:buChar char="•"/>
            </a:pPr>
            <a:r>
              <a:rPr lang="fr-FR" dirty="0" smtClean="0"/>
              <a:t>Callbacks</a:t>
            </a:r>
            <a:r>
              <a:rPr lang="fr-FR" dirty="0"/>
              <a:t>  - basics of </a:t>
            </a:r>
            <a:r>
              <a:rPr lang="fr-FR" dirty="0" err="1"/>
              <a:t>asynchronous</a:t>
            </a:r>
            <a:r>
              <a:rPr lang="fr-FR" dirty="0"/>
              <a:t> </a:t>
            </a:r>
            <a:r>
              <a:rPr lang="fr-FR" dirty="0" err="1"/>
              <a:t>programming</a:t>
            </a:r>
            <a:endParaRPr lang="fr-FR" dirty="0"/>
          </a:p>
          <a:p>
            <a:pPr marL="342900" indent="-342900">
              <a:buFont typeface="Arial" panose="020B0604020202020204" pitchFamily="34" charset="0"/>
              <a:buChar char="•"/>
            </a:pPr>
            <a:r>
              <a:rPr lang="fr-FR" dirty="0" err="1" smtClean="0"/>
              <a:t>XMLHttpRequest</a:t>
            </a:r>
            <a:r>
              <a:rPr lang="fr-FR" dirty="0"/>
              <a:t> </a:t>
            </a:r>
          </a:p>
          <a:p>
            <a:pPr marL="342900" indent="-342900">
              <a:buFont typeface="Arial" panose="020B0604020202020204" pitchFamily="34" charset="0"/>
              <a:buChar char="•"/>
            </a:pPr>
            <a:r>
              <a:rPr lang="fr-FR" dirty="0" smtClean="0"/>
              <a:t>Use </a:t>
            </a:r>
            <a:r>
              <a:rPr lang="fr-FR" dirty="0"/>
              <a:t>XML for AJAX</a:t>
            </a:r>
          </a:p>
          <a:p>
            <a:pPr marL="342900" indent="-342900">
              <a:buFont typeface="Arial" panose="020B0604020202020204" pitchFamily="34" charset="0"/>
              <a:buChar char="•"/>
            </a:pPr>
            <a:r>
              <a:rPr lang="fr-FR" dirty="0" smtClean="0"/>
              <a:t>Use </a:t>
            </a:r>
            <a:r>
              <a:rPr lang="fr-FR" dirty="0"/>
              <a:t>JSON for AJAX</a:t>
            </a:r>
          </a:p>
          <a:p>
            <a:pPr marL="342900" indent="-342900">
              <a:buFont typeface="Arial" panose="020B0604020202020204" pitchFamily="34" charset="0"/>
              <a:buChar char="•"/>
            </a:pPr>
            <a:r>
              <a:rPr lang="fr-FR" dirty="0" err="1" smtClean="0"/>
              <a:t>Using</a:t>
            </a:r>
            <a:r>
              <a:rPr lang="fr-FR" dirty="0" smtClean="0"/>
              <a:t> </a:t>
            </a:r>
            <a:r>
              <a:rPr lang="fr-FR" dirty="0"/>
              <a:t>jQuery for AJAX calls</a:t>
            </a:r>
          </a:p>
          <a:p>
            <a:pPr marL="342900" indent="-342900">
              <a:buFont typeface="Arial" panose="020B0604020202020204" pitchFamily="34" charset="0"/>
              <a:buChar char="•"/>
            </a:pPr>
            <a:r>
              <a:rPr lang="en-US" dirty="0"/>
              <a:t>Deferred </a:t>
            </a:r>
            <a:r>
              <a:rPr lang="fr-FR" dirty="0" err="1" smtClean="0"/>
              <a:t>object</a:t>
            </a:r>
            <a:endParaRPr lang="fr-FR" dirty="0"/>
          </a:p>
          <a:p>
            <a:endParaRPr lang="ru-RU" dirty="0"/>
          </a:p>
        </p:txBody>
      </p:sp>
    </p:spTree>
    <p:extLst>
      <p:ext uri="{BB962C8B-B14F-4D97-AF65-F5344CB8AC3E}">
        <p14:creationId xmlns:p14="http://schemas.microsoft.com/office/powerpoint/2010/main" val="4204766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Deferred </a:t>
            </a:r>
            <a:r>
              <a:rPr lang="fr-FR" dirty="0" err="1"/>
              <a:t>object</a:t>
            </a:r>
            <a:endParaRPr lang="en-US" dirty="0"/>
          </a:p>
        </p:txBody>
      </p:sp>
      <p:sp>
        <p:nvSpPr>
          <p:cNvPr id="3" name="Text Placeholder 2"/>
          <p:cNvSpPr>
            <a:spLocks noGrp="1"/>
          </p:cNvSpPr>
          <p:nvPr>
            <p:ph type="body" sz="quarter" idx="12"/>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466688"/>
              </p:ext>
            </p:extLst>
          </p:nvPr>
        </p:nvGraphicFramePr>
        <p:xfrm>
          <a:off x="246410" y="1022314"/>
          <a:ext cx="8651180" cy="5289253"/>
        </p:xfrm>
        <a:graphic>
          <a:graphicData uri="http://schemas.openxmlformats.org/drawingml/2006/table">
            <a:tbl>
              <a:tblPr firstRow="1" bandRow="1">
                <a:tableStyleId>{5C22544A-7EE6-4342-B048-85BDC9FD1C3A}</a:tableStyleId>
              </a:tblPr>
              <a:tblGrid>
                <a:gridCol w="2206870"/>
                <a:gridCol w="6444310"/>
              </a:tblGrid>
              <a:tr h="218270">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269715">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.reject()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Reject a Deferred object and call any </a:t>
                      </a:r>
                      <a:r>
                        <a:rPr lang="en-US" sz="1600" b="0" i="0" dirty="0" err="1" smtClean="0">
                          <a:solidFill>
                            <a:schemeClr val="dk1"/>
                          </a:solidFill>
                          <a:effectLst/>
                          <a:latin typeface="+mn-lt"/>
                          <a:ea typeface="+mn-ea"/>
                          <a:cs typeface="+mn-cs"/>
                        </a:rPr>
                        <a:t>failCallbacks</a:t>
                      </a:r>
                      <a:r>
                        <a:rPr lang="en-US" sz="1600" b="0" i="0" dirty="0" smtClean="0">
                          <a:solidFill>
                            <a:schemeClr val="dk1"/>
                          </a:solidFill>
                          <a:effectLst/>
                          <a:latin typeface="+mn-lt"/>
                          <a:ea typeface="+mn-ea"/>
                          <a:cs typeface="+mn-cs"/>
                        </a:rPr>
                        <a:t> with the given </a:t>
                      </a:r>
                      <a:r>
                        <a:rPr lang="en-US" sz="1600" b="0" i="0" dirty="0" err="1" smtClean="0">
                          <a:solidFill>
                            <a:schemeClr val="dk1"/>
                          </a:solidFill>
                          <a:effectLst/>
                          <a:latin typeface="+mn-lt"/>
                          <a:ea typeface="+mn-ea"/>
                          <a:cs typeface="+mn-cs"/>
                        </a:rPr>
                        <a:t>args</a:t>
                      </a:r>
                      <a:endParaRPr lang="en-US" sz="1600" b="0" i="0" u="none" strike="noStrike" dirty="0">
                        <a:solidFill>
                          <a:srgbClr val="000000"/>
                        </a:solidFill>
                        <a:effectLst/>
                        <a:latin typeface="+mn-lt"/>
                      </a:endParaRPr>
                    </a:p>
                  </a:txBody>
                  <a:tcPr anchor="ctr"/>
                </a:tc>
              </a:tr>
              <a:tr h="269715">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rejectWith</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Reject a Deferred object and call any </a:t>
                      </a:r>
                      <a:r>
                        <a:rPr lang="en-US" sz="1600" b="0" i="0" dirty="0" err="1" smtClean="0">
                          <a:solidFill>
                            <a:schemeClr val="dk1"/>
                          </a:solidFill>
                          <a:effectLst/>
                          <a:latin typeface="+mn-lt"/>
                          <a:ea typeface="+mn-ea"/>
                          <a:cs typeface="+mn-cs"/>
                        </a:rPr>
                        <a:t>failCallbacks</a:t>
                      </a:r>
                      <a:r>
                        <a:rPr lang="en-US" sz="1600" b="0" i="0" dirty="0" smtClean="0">
                          <a:solidFill>
                            <a:schemeClr val="dk1"/>
                          </a:solidFill>
                          <a:effectLst/>
                          <a:latin typeface="+mn-lt"/>
                          <a:ea typeface="+mn-ea"/>
                          <a:cs typeface="+mn-cs"/>
                        </a:rPr>
                        <a:t> with the given context and </a:t>
                      </a:r>
                      <a:r>
                        <a:rPr lang="en-US" sz="1600" b="0" i="0" dirty="0" err="1" smtClean="0">
                          <a:solidFill>
                            <a:schemeClr val="dk1"/>
                          </a:solidFill>
                          <a:effectLst/>
                          <a:latin typeface="+mn-lt"/>
                          <a:ea typeface="+mn-ea"/>
                          <a:cs typeface="+mn-cs"/>
                        </a:rPr>
                        <a:t>args</a:t>
                      </a:r>
                      <a:endParaRPr lang="en-US" sz="1600" b="0" i="0" u="none" strike="noStrike" dirty="0">
                        <a:solidFill>
                          <a:srgbClr val="000000"/>
                        </a:solidFill>
                        <a:effectLst/>
                        <a:latin typeface="+mn-lt"/>
                      </a:endParaRPr>
                    </a:p>
                  </a:txBody>
                  <a:tcPr anchor="ctr"/>
                </a:tc>
              </a:tr>
              <a:tr h="545676">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.resolve()</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Resolve a Deferred object and call any </a:t>
                      </a:r>
                      <a:r>
                        <a:rPr lang="en-US" sz="1600" b="0" i="0" dirty="0" err="1" smtClean="0">
                          <a:solidFill>
                            <a:schemeClr val="dk1"/>
                          </a:solidFill>
                          <a:effectLst/>
                          <a:latin typeface="+mn-lt"/>
                          <a:ea typeface="+mn-ea"/>
                          <a:cs typeface="+mn-cs"/>
                        </a:rPr>
                        <a:t>doneCallbacks</a:t>
                      </a:r>
                      <a:r>
                        <a:rPr lang="en-US" sz="1600" b="0" i="0" dirty="0" smtClean="0">
                          <a:solidFill>
                            <a:schemeClr val="dk1"/>
                          </a:solidFill>
                          <a:effectLst/>
                          <a:latin typeface="+mn-lt"/>
                          <a:ea typeface="+mn-ea"/>
                          <a:cs typeface="+mn-cs"/>
                        </a:rPr>
                        <a:t> with the given </a:t>
                      </a:r>
                      <a:r>
                        <a:rPr lang="en-US" sz="1600" b="0" i="0" dirty="0" err="1" smtClean="0">
                          <a:solidFill>
                            <a:schemeClr val="dk1"/>
                          </a:solidFill>
                          <a:effectLst/>
                          <a:latin typeface="+mn-lt"/>
                          <a:ea typeface="+mn-ea"/>
                          <a:cs typeface="+mn-cs"/>
                        </a:rPr>
                        <a:t>args</a:t>
                      </a:r>
                      <a:endParaRPr lang="en-US" sz="1600" b="0" i="0" u="none" strike="noStrike" dirty="0">
                        <a:solidFill>
                          <a:srgbClr val="000000"/>
                        </a:solidFill>
                        <a:effectLst/>
                        <a:latin typeface="+mn-lt"/>
                      </a:endParaRPr>
                    </a:p>
                  </a:txBody>
                  <a:tcPr anchor="ctr"/>
                </a:tc>
              </a:tr>
              <a:tr h="381973">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resolveWith</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Resolve a Deferred object and call any </a:t>
                      </a:r>
                      <a:r>
                        <a:rPr lang="en-US" sz="1600" b="0" i="0" dirty="0" err="1" smtClean="0">
                          <a:solidFill>
                            <a:schemeClr val="dk1"/>
                          </a:solidFill>
                          <a:effectLst/>
                          <a:latin typeface="+mn-lt"/>
                          <a:ea typeface="+mn-ea"/>
                          <a:cs typeface="+mn-cs"/>
                        </a:rPr>
                        <a:t>doneCallbacks</a:t>
                      </a:r>
                      <a:r>
                        <a:rPr lang="en-US" sz="1600" b="0" i="0" dirty="0" smtClean="0">
                          <a:solidFill>
                            <a:schemeClr val="dk1"/>
                          </a:solidFill>
                          <a:effectLst/>
                          <a:latin typeface="+mn-lt"/>
                          <a:ea typeface="+mn-ea"/>
                          <a:cs typeface="+mn-cs"/>
                        </a:rPr>
                        <a:t> with the given context and </a:t>
                      </a:r>
                      <a:r>
                        <a:rPr lang="en-US" sz="1600" b="0" i="0" dirty="0" err="1" smtClean="0">
                          <a:solidFill>
                            <a:schemeClr val="dk1"/>
                          </a:solidFill>
                          <a:effectLst/>
                          <a:latin typeface="+mn-lt"/>
                          <a:ea typeface="+mn-ea"/>
                          <a:cs typeface="+mn-cs"/>
                        </a:rPr>
                        <a:t>args</a:t>
                      </a:r>
                      <a:endParaRPr lang="en-US" sz="1600" b="0" i="0" u="none" strike="noStrike" dirty="0">
                        <a:solidFill>
                          <a:srgbClr val="000000"/>
                        </a:solidFill>
                        <a:effectLst/>
                        <a:latin typeface="+mn-lt"/>
                      </a:endParaRPr>
                    </a:p>
                  </a:txBody>
                  <a:tcPr anchor="ctr"/>
                </a:tc>
              </a:tr>
              <a:tr h="381973">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.state()</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Determine the current state of a Deferred object</a:t>
                      </a:r>
                      <a:endParaRPr lang="en-US" sz="1600" b="0" i="0" u="none" strike="noStrike" dirty="0">
                        <a:solidFill>
                          <a:srgbClr val="000000"/>
                        </a:solidFill>
                        <a:effectLst/>
                        <a:latin typeface="+mn-lt"/>
                      </a:endParaRPr>
                    </a:p>
                  </a:txBody>
                  <a:tcPr anchor="ctr"/>
                </a:tc>
              </a:tr>
              <a:tr h="269715">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.then()</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Add handlers to be called when the Deferred object is resolved, rejected, or still in progress</a:t>
                      </a:r>
                      <a:endParaRPr lang="en-US" sz="1600" b="0" i="0" u="none" strike="noStrike" dirty="0">
                        <a:solidFill>
                          <a:srgbClr val="000000"/>
                        </a:solidFill>
                        <a:effectLst/>
                        <a:latin typeface="+mn-lt"/>
                      </a:endParaRPr>
                    </a:p>
                  </a:txBody>
                  <a:tcPr anchor="ctr"/>
                </a:tc>
              </a:tr>
              <a:tr h="381973">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$.Deferred()</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A constructor function that returns a chainable utility object with methods to register multiple callbacks into callback queues, invoke callback queues, and relay the success or failure state of any synchronous or asynchronous function</a:t>
                      </a:r>
                      <a:endParaRPr lang="en-US" sz="1600" b="0" i="0" u="none" strike="noStrike" dirty="0">
                        <a:solidFill>
                          <a:srgbClr val="000000"/>
                        </a:solidFill>
                        <a:effectLst/>
                        <a:latin typeface="+mn-lt"/>
                      </a:endParaRPr>
                    </a:p>
                  </a:txBody>
                  <a:tcPr anchor="ctr"/>
                </a:tc>
              </a:tr>
              <a:tr h="269715">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$.when()</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Provides a way to execute callback functions based on one or more objects, usually Deferred objects that represent asynchronous events</a:t>
                      </a:r>
                      <a:endParaRPr lang="en-US" sz="1600" b="0" i="0" u="none" strike="noStrike" dirty="0">
                        <a:solidFill>
                          <a:srgbClr val="000000"/>
                        </a:solidFill>
                        <a:effectLst/>
                        <a:latin typeface="+mn-lt"/>
                      </a:endParaRPr>
                    </a:p>
                  </a:txBody>
                  <a:tcPr anchor="ctr"/>
                </a:tc>
              </a:tr>
            </a:tbl>
          </a:graphicData>
        </a:graphic>
      </p:graphicFrame>
    </p:spTree>
    <p:extLst>
      <p:ext uri="{BB962C8B-B14F-4D97-AF65-F5344CB8AC3E}">
        <p14:creationId xmlns:p14="http://schemas.microsoft.com/office/powerpoint/2010/main" val="1522184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Asynchronous programming in JavaScript</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fr-FR" dirty="0" err="1" smtClean="0"/>
              <a:t>Asynchronous</a:t>
            </a:r>
            <a:r>
              <a:rPr lang="fr-FR" dirty="0" smtClean="0"/>
              <a:t> </a:t>
            </a:r>
            <a:r>
              <a:rPr lang="fr-FR" dirty="0" err="1"/>
              <a:t>programming</a:t>
            </a:r>
            <a:endParaRPr lang="fr-FR" dirty="0"/>
          </a:p>
          <a:p>
            <a:pPr marL="342900" indent="-342900">
              <a:buFont typeface="Arial" panose="020B0604020202020204" pitchFamily="34" charset="0"/>
              <a:buChar char="•"/>
            </a:pPr>
            <a:r>
              <a:rPr lang="fr-FR" dirty="0" err="1" smtClean="0"/>
              <a:t>Benefits</a:t>
            </a:r>
            <a:r>
              <a:rPr lang="fr-FR" dirty="0" smtClean="0"/>
              <a:t> </a:t>
            </a:r>
            <a:r>
              <a:rPr lang="fr-FR" dirty="0"/>
              <a:t>of </a:t>
            </a:r>
            <a:r>
              <a:rPr lang="fr-FR" dirty="0" err="1"/>
              <a:t>asynchronous</a:t>
            </a:r>
            <a:r>
              <a:rPr lang="fr-FR" dirty="0"/>
              <a:t> </a:t>
            </a:r>
            <a:r>
              <a:rPr lang="fr-FR" dirty="0" err="1"/>
              <a:t>programming</a:t>
            </a:r>
            <a:endParaRPr lang="fr-FR" dirty="0"/>
          </a:p>
          <a:p>
            <a:pPr marL="342900" indent="-342900">
              <a:buFont typeface="Arial" panose="020B0604020202020204" pitchFamily="34" charset="0"/>
              <a:buChar char="•"/>
            </a:pPr>
            <a:r>
              <a:rPr lang="fr-FR" dirty="0" smtClean="0"/>
              <a:t>Callbacks</a:t>
            </a:r>
            <a:r>
              <a:rPr lang="fr-FR" dirty="0"/>
              <a:t>  - basics of </a:t>
            </a:r>
            <a:r>
              <a:rPr lang="fr-FR" dirty="0" err="1"/>
              <a:t>asynchronous</a:t>
            </a:r>
            <a:r>
              <a:rPr lang="fr-FR" dirty="0"/>
              <a:t> </a:t>
            </a:r>
            <a:r>
              <a:rPr lang="fr-FR" dirty="0" err="1"/>
              <a:t>programming</a:t>
            </a:r>
            <a:endParaRPr lang="fr-FR" dirty="0"/>
          </a:p>
          <a:p>
            <a:pPr marL="342900" indent="-342900">
              <a:buFont typeface="Arial" panose="020B0604020202020204" pitchFamily="34" charset="0"/>
              <a:buChar char="•"/>
            </a:pPr>
            <a:r>
              <a:rPr lang="fr-FR" dirty="0" err="1" smtClean="0"/>
              <a:t>XMLHttpRequest</a:t>
            </a:r>
            <a:r>
              <a:rPr lang="fr-FR" dirty="0"/>
              <a:t> </a:t>
            </a:r>
          </a:p>
          <a:p>
            <a:pPr marL="342900" indent="-342900">
              <a:buFont typeface="Arial" panose="020B0604020202020204" pitchFamily="34" charset="0"/>
              <a:buChar char="•"/>
            </a:pPr>
            <a:r>
              <a:rPr lang="fr-FR" dirty="0" smtClean="0"/>
              <a:t>Use </a:t>
            </a:r>
            <a:r>
              <a:rPr lang="fr-FR" dirty="0"/>
              <a:t>XML for AJAX</a:t>
            </a:r>
          </a:p>
          <a:p>
            <a:pPr marL="342900" indent="-342900">
              <a:buFont typeface="Arial" panose="020B0604020202020204" pitchFamily="34" charset="0"/>
              <a:buChar char="•"/>
            </a:pPr>
            <a:r>
              <a:rPr lang="fr-FR" dirty="0" smtClean="0"/>
              <a:t>Use </a:t>
            </a:r>
            <a:r>
              <a:rPr lang="fr-FR" dirty="0"/>
              <a:t>JSON for AJAX</a:t>
            </a:r>
          </a:p>
          <a:p>
            <a:pPr marL="342900" indent="-342900">
              <a:buFont typeface="Arial" panose="020B0604020202020204" pitchFamily="34" charset="0"/>
              <a:buChar char="•"/>
            </a:pPr>
            <a:r>
              <a:rPr lang="fr-FR" dirty="0" err="1" smtClean="0"/>
              <a:t>Using</a:t>
            </a:r>
            <a:r>
              <a:rPr lang="fr-FR" dirty="0" smtClean="0"/>
              <a:t> </a:t>
            </a:r>
            <a:r>
              <a:rPr lang="fr-FR" dirty="0"/>
              <a:t>jQuery for AJAX calls</a:t>
            </a:r>
          </a:p>
          <a:p>
            <a:pPr marL="342900" indent="-342900">
              <a:buFont typeface="Arial" panose="020B0604020202020204" pitchFamily="34" charset="0"/>
              <a:buChar char="•"/>
            </a:pPr>
            <a:r>
              <a:rPr lang="en-US" dirty="0"/>
              <a:t>Deferred </a:t>
            </a:r>
            <a:r>
              <a:rPr lang="fr-FR" dirty="0" err="1" smtClean="0"/>
              <a:t>object</a:t>
            </a:r>
            <a:endParaRPr lang="fr-FR" dirty="0"/>
          </a:p>
          <a:p>
            <a:endParaRPr lang="ru-RU" dirty="0"/>
          </a:p>
        </p:txBody>
      </p:sp>
    </p:spTree>
    <p:extLst>
      <p:ext uri="{BB962C8B-B14F-4D97-AF65-F5344CB8AC3E}">
        <p14:creationId xmlns:p14="http://schemas.microsoft.com/office/powerpoint/2010/main" val="53974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Asynchronous</a:t>
            </a:r>
            <a:r>
              <a:rPr lang="fr-FR" dirty="0"/>
              <a:t> </a:t>
            </a:r>
            <a:r>
              <a:rPr lang="fr-FR" dirty="0" err="1" smtClean="0"/>
              <a:t>programming</a:t>
            </a:r>
            <a:endParaRPr lang="en-US" dirty="0"/>
          </a:p>
        </p:txBody>
      </p:sp>
      <p:sp>
        <p:nvSpPr>
          <p:cNvPr id="3" name="Text Placeholder 2"/>
          <p:cNvSpPr>
            <a:spLocks noGrp="1"/>
          </p:cNvSpPr>
          <p:nvPr>
            <p:ph type="body" sz="quarter" idx="12"/>
          </p:nvPr>
        </p:nvSpPr>
        <p:spPr/>
        <p:txBody>
          <a:bodyPr>
            <a:normAutofit fontScale="92500" lnSpcReduction="20000"/>
          </a:bodyPr>
          <a:lstStyle/>
          <a:p>
            <a:pPr marL="342900" indent="-342900">
              <a:buFont typeface="Arial" panose="020B0604020202020204" pitchFamily="34" charset="0"/>
              <a:buChar char="•"/>
            </a:pPr>
            <a:r>
              <a:rPr lang="en-US" dirty="0"/>
              <a:t>Asynchronous programming refers to the programming style in which executions occur independently of the main program </a:t>
            </a:r>
            <a:r>
              <a:rPr lang="en-US" dirty="0" smtClean="0"/>
              <a:t>flow</a:t>
            </a:r>
          </a:p>
          <a:p>
            <a:pPr marL="342900" indent="-342900">
              <a:buFont typeface="Arial" panose="020B0604020202020204" pitchFamily="34" charset="0"/>
              <a:buChar char="•"/>
            </a:pPr>
            <a:r>
              <a:rPr lang="en-US" dirty="0"/>
              <a:t>Asynchronous programming provides a non-blocking, event-driven programming </a:t>
            </a:r>
            <a:r>
              <a:rPr lang="en-US" dirty="0" smtClean="0"/>
              <a:t>mode</a:t>
            </a:r>
          </a:p>
          <a:p>
            <a:pPr marL="342900" indent="-342900">
              <a:buFont typeface="Arial" panose="020B0604020202020204" pitchFamily="34" charset="0"/>
              <a:buChar char="•"/>
            </a:pPr>
            <a:r>
              <a:rPr lang="en-US" dirty="0" smtClean="0"/>
              <a:t>The </a:t>
            </a:r>
            <a:r>
              <a:rPr lang="en-US" dirty="0"/>
              <a:t>asynchronous programming model can use the same thread to process </a:t>
            </a:r>
            <a:r>
              <a:rPr lang="en-US" dirty="0" smtClean="0"/>
              <a:t>multiple </a:t>
            </a:r>
            <a:r>
              <a:rPr lang="en-US" dirty="0"/>
              <a:t>requests without any request blocking the </a:t>
            </a:r>
            <a:r>
              <a:rPr lang="en-US" dirty="0" smtClean="0"/>
              <a:t>thread</a:t>
            </a:r>
          </a:p>
          <a:p>
            <a:pPr marL="342900" indent="-342900">
              <a:buFont typeface="Arial" panose="020B0604020202020204" pitchFamily="34" charset="0"/>
              <a:buChar char="•"/>
            </a:pPr>
            <a:r>
              <a:rPr lang="en-US" dirty="0"/>
              <a:t>A good example of this can be logging frameworks: You typically would want to log exceptions and errors into your log targets; in other words, file, database, or something similar. There is no point for your application to wait till the logging tasks are over. In doing so, the application's responsiveness would be affected. On the contrary, if the call to the logging framework can be made asynchronously, the application can proceed with other tasks concurrently, without having to wait. This is an example of a non-blocking mode of execution.</a:t>
            </a:r>
            <a:endParaRPr lang="en-US" dirty="0"/>
          </a:p>
        </p:txBody>
      </p:sp>
    </p:spTree>
    <p:extLst>
      <p:ext uri="{BB962C8B-B14F-4D97-AF65-F5344CB8AC3E}">
        <p14:creationId xmlns:p14="http://schemas.microsoft.com/office/powerpoint/2010/main" val="55137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Benefits</a:t>
            </a:r>
            <a:r>
              <a:rPr lang="fr-FR" dirty="0"/>
              <a:t> of </a:t>
            </a:r>
            <a:r>
              <a:rPr lang="fr-FR" dirty="0" err="1"/>
              <a:t>asynchronous</a:t>
            </a:r>
            <a:r>
              <a:rPr lang="fr-FR" dirty="0"/>
              <a:t> </a:t>
            </a:r>
            <a:r>
              <a:rPr lang="fr-FR" dirty="0" err="1" smtClean="0"/>
              <a:t>programming</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a:t>Asynchronous programming helps you to eliminate blocking: instead of suspending the thread whenever a resource is not available, a separate computation is scheduled to proceed once the resource becomes </a:t>
            </a:r>
            <a:r>
              <a:rPr lang="en-US" dirty="0" smtClean="0"/>
              <a:t>available</a:t>
            </a:r>
          </a:p>
          <a:p>
            <a:pPr marL="342900" indent="-342900">
              <a:buFont typeface="Arial" panose="020B0604020202020204" pitchFamily="34" charset="0"/>
              <a:buChar char="•"/>
            </a:pPr>
            <a:r>
              <a:rPr lang="en-US" dirty="0"/>
              <a:t>Asynchronous programming clearly has performance </a:t>
            </a:r>
            <a:r>
              <a:rPr lang="en-US" dirty="0" smtClean="0"/>
              <a:t>benefits</a:t>
            </a:r>
          </a:p>
          <a:p>
            <a:pPr marL="342900" indent="-342900">
              <a:buFont typeface="Arial" panose="020B0604020202020204" pitchFamily="34" charset="0"/>
              <a:buChar char="•"/>
            </a:pPr>
            <a:r>
              <a:rPr lang="en-US" dirty="0" smtClean="0"/>
              <a:t>The </a:t>
            </a:r>
            <a:r>
              <a:rPr lang="en-US" dirty="0"/>
              <a:t>asynchronous model is in some ways simpler than the threaded one because there </a:t>
            </a:r>
            <a:r>
              <a:rPr lang="en-US" dirty="0" smtClean="0"/>
              <a:t>is a </a:t>
            </a:r>
            <a:r>
              <a:rPr lang="en-US" dirty="0"/>
              <a:t>single instruction stream and tasks explicitly relinquish control instead of being suspended </a:t>
            </a:r>
            <a:r>
              <a:rPr lang="en-US" dirty="0" smtClean="0"/>
              <a:t>arbitrarily</a:t>
            </a:r>
          </a:p>
          <a:p>
            <a:pPr marL="342900" indent="-342900">
              <a:buFont typeface="Arial" panose="020B0604020202020204" pitchFamily="34" charset="0"/>
              <a:buChar char="•"/>
            </a:pPr>
            <a:r>
              <a:rPr lang="en-US" dirty="0" smtClean="0"/>
              <a:t>Asynchronous </a:t>
            </a:r>
            <a:r>
              <a:rPr lang="en-US" dirty="0"/>
              <a:t>programming allows us to spend less time waiting while utilizing only </a:t>
            </a:r>
            <a:r>
              <a:rPr lang="en-US" dirty="0" smtClean="0"/>
              <a:t>a single thread</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45272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Callbacks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way browsers expose asynchronous programming to the application logic is via events or </a:t>
            </a:r>
            <a:r>
              <a:rPr lang="en-US" dirty="0" smtClean="0"/>
              <a:t>callbacks</a:t>
            </a:r>
          </a:p>
          <a:p>
            <a:pPr marL="342900" indent="-342900">
              <a:buFont typeface="Arial" panose="020B0604020202020204" pitchFamily="34" charset="0"/>
              <a:buChar char="•"/>
            </a:pPr>
            <a:r>
              <a:rPr lang="en-US" dirty="0" smtClean="0"/>
              <a:t>In </a:t>
            </a:r>
            <a:r>
              <a:rPr lang="en-US" dirty="0"/>
              <a:t>event-based asynchronous APIs, developers register an event handler for a given object (e.g. HTML Element or other DOM objects) and then call the </a:t>
            </a:r>
            <a:r>
              <a:rPr lang="en-US" dirty="0" smtClean="0"/>
              <a:t>action</a:t>
            </a:r>
          </a:p>
          <a:p>
            <a:pPr marL="342900" indent="-342900">
              <a:buFont typeface="Arial" panose="020B0604020202020204" pitchFamily="34" charset="0"/>
              <a:buChar char="•"/>
            </a:pPr>
            <a:r>
              <a:rPr lang="en-US" dirty="0" smtClean="0"/>
              <a:t>The </a:t>
            </a:r>
            <a:r>
              <a:rPr lang="en-US" dirty="0"/>
              <a:t>browser will perform the action usually in a different thread, and trigger the event in the main thread when </a:t>
            </a:r>
            <a:r>
              <a:rPr lang="en-US" dirty="0" smtClean="0"/>
              <a:t>appropriate</a:t>
            </a:r>
            <a:endParaRPr lang="en-US" dirty="0"/>
          </a:p>
        </p:txBody>
      </p:sp>
    </p:spTree>
    <p:extLst>
      <p:ext uri="{BB962C8B-B14F-4D97-AF65-F5344CB8AC3E}">
        <p14:creationId xmlns:p14="http://schemas.microsoft.com/office/powerpoint/2010/main" val="314878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a:t>
            </a:r>
            <a:endParaRPr lang="en-US" dirty="0"/>
          </a:p>
        </p:txBody>
      </p:sp>
      <p:sp>
        <p:nvSpPr>
          <p:cNvPr id="3" name="Text Placeholder 2"/>
          <p:cNvSpPr>
            <a:spLocks noGrp="1"/>
          </p:cNvSpPr>
          <p:nvPr>
            <p:ph type="body" sz="quarter" idx="12"/>
          </p:nvPr>
        </p:nvSpPr>
        <p:spPr/>
        <p:txBody>
          <a:bodyPr/>
          <a:lstStyle/>
          <a:p>
            <a:endParaRPr lang="en-US" dirty="0"/>
          </a:p>
        </p:txBody>
      </p:sp>
      <p:sp>
        <p:nvSpPr>
          <p:cNvPr id="4" name="Rectangle 1"/>
          <p:cNvSpPr>
            <a:spLocks noChangeArrowheads="1"/>
          </p:cNvSpPr>
          <p:nvPr/>
        </p:nvSpPr>
        <p:spPr bwMode="auto">
          <a:xfrm>
            <a:off x="224180" y="1170640"/>
            <a:ext cx="738054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html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flyingCar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flyingCarElem</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flyingCar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register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handler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transitionEnd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FireFox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webkitTransitionEnd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webkit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flyingCarElem</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transitionEnd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called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when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transition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finished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The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car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arrived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add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CSS3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class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trigger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animation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browers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delegate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transitions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GPU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but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developer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should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have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about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flyingCarElemen.</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classList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makeItFly</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55450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Callbacks</a:t>
            </a:r>
          </a:p>
        </p:txBody>
      </p:sp>
      <p:sp>
        <p:nvSpPr>
          <p:cNvPr id="3" name="Text Placeholder 2"/>
          <p:cNvSpPr>
            <a:spLocks noGrp="1"/>
          </p:cNvSpPr>
          <p:nvPr>
            <p:ph type="body" sz="quarter" idx="12"/>
          </p:nvPr>
        </p:nvSpPr>
        <p:spPr/>
        <p:txBody>
          <a:bodyPr/>
          <a:lstStyle/>
          <a:p>
            <a:endParaRPr lang="en-US"/>
          </a:p>
        </p:txBody>
      </p:sp>
      <p:sp>
        <p:nvSpPr>
          <p:cNvPr id="4" name="Rectangle 1"/>
          <p:cNvSpPr>
            <a:spLocks noChangeArrowheads="1"/>
          </p:cNvSpPr>
          <p:nvPr/>
        </p:nvSpPr>
        <p:spPr bwMode="auto">
          <a:xfrm>
            <a:off x="267129" y="1248161"/>
            <a:ext cx="3299301"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synchronous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code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n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adder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m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adder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n</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asynchronous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code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adder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(n)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adder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(n</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(m)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(m)</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31416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XMLHttpRequest</a:t>
            </a:r>
            <a:endParaRPr lang="en-US" dirty="0"/>
          </a:p>
        </p:txBody>
      </p:sp>
      <p:sp>
        <p:nvSpPr>
          <p:cNvPr id="3" name="Text Placeholder 2"/>
          <p:cNvSpPr>
            <a:spLocks noGrp="1"/>
          </p:cNvSpPr>
          <p:nvPr>
            <p:ph type="body" sz="quarter" idx="12"/>
          </p:nvPr>
        </p:nvSpPr>
        <p:spPr/>
        <p:txBody>
          <a:bodyPr>
            <a:normAutofit lnSpcReduction="10000"/>
          </a:bodyPr>
          <a:lstStyle/>
          <a:p>
            <a:pPr marL="342900" indent="-342900">
              <a:buFont typeface="Arial" panose="020B0604020202020204" pitchFamily="34" charset="0"/>
              <a:buChar char="•"/>
            </a:pPr>
            <a:r>
              <a:rPr lang="en-US" dirty="0"/>
              <a:t>The Hypertext Transfer Protocol (HTTP) specifies how web browsers get documents from and post form contents to web servers, and how web servers respond to those requests and </a:t>
            </a:r>
            <a:r>
              <a:rPr lang="en-US" dirty="0" smtClean="0"/>
              <a:t>posts</a:t>
            </a:r>
          </a:p>
          <a:p>
            <a:pPr marL="342900" indent="-342900">
              <a:buFont typeface="Arial" panose="020B0604020202020204" pitchFamily="34" charset="0"/>
              <a:buChar char="•"/>
            </a:pPr>
            <a:r>
              <a:rPr lang="en-US" dirty="0" smtClean="0"/>
              <a:t>Web </a:t>
            </a:r>
            <a:r>
              <a:rPr lang="en-US" dirty="0"/>
              <a:t>browsers obviously handle a lot of </a:t>
            </a:r>
            <a:r>
              <a:rPr lang="en-US" dirty="0" smtClean="0"/>
              <a:t>HTTP</a:t>
            </a:r>
          </a:p>
          <a:p>
            <a:pPr marL="342900" indent="-342900">
              <a:buFont typeface="Arial" panose="020B0604020202020204" pitchFamily="34" charset="0"/>
              <a:buChar char="•"/>
            </a:pPr>
            <a:r>
              <a:rPr lang="en-US" dirty="0" smtClean="0"/>
              <a:t>Usually </a:t>
            </a:r>
            <a:r>
              <a:rPr lang="en-US" dirty="0"/>
              <a:t>HTTP is not under the control of scripts and instead occurs when the user clicks on a link, submits a form, or types a </a:t>
            </a:r>
            <a:r>
              <a:rPr lang="en-US" dirty="0" smtClean="0"/>
              <a:t>URL</a:t>
            </a:r>
          </a:p>
          <a:p>
            <a:pPr marL="342900" indent="-342900">
              <a:buFont typeface="Arial" panose="020B0604020202020204" pitchFamily="34" charset="0"/>
              <a:buChar char="•"/>
            </a:pPr>
            <a:r>
              <a:rPr lang="en-US" dirty="0"/>
              <a:t>It is possible for JavaScript code to script </a:t>
            </a:r>
            <a:r>
              <a:rPr lang="en-US" dirty="0" smtClean="0"/>
              <a:t>HTTP</a:t>
            </a:r>
          </a:p>
          <a:p>
            <a:pPr marL="342900" indent="-342900">
              <a:buFont typeface="Arial" panose="020B0604020202020204" pitchFamily="34" charset="0"/>
              <a:buChar char="•"/>
            </a:pPr>
            <a:r>
              <a:rPr lang="en-US" dirty="0"/>
              <a:t>Browsers define their HTTP API on an </a:t>
            </a:r>
            <a:r>
              <a:rPr lang="en-US" dirty="0" err="1"/>
              <a:t>XMLHttpRequest</a:t>
            </a:r>
            <a:r>
              <a:rPr lang="en-US" dirty="0"/>
              <a:t> </a:t>
            </a:r>
            <a:r>
              <a:rPr lang="en-US" dirty="0" smtClean="0"/>
              <a:t>class</a:t>
            </a:r>
          </a:p>
          <a:p>
            <a:pPr marL="342900" indent="-342900">
              <a:buFont typeface="Arial" panose="020B0604020202020204" pitchFamily="34" charset="0"/>
              <a:buChar char="•"/>
            </a:pPr>
            <a:r>
              <a:rPr lang="en-US" dirty="0"/>
              <a:t>Each instance of this class represents a single request/response pair, and the properties and methods of the object allow you to specify request details and extract response data</a:t>
            </a:r>
            <a:endParaRPr lang="en-US" dirty="0"/>
          </a:p>
        </p:txBody>
      </p:sp>
    </p:spTree>
    <p:extLst>
      <p:ext uri="{BB962C8B-B14F-4D97-AF65-F5344CB8AC3E}">
        <p14:creationId xmlns:p14="http://schemas.microsoft.com/office/powerpoint/2010/main" val="3163522522"/>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37383A5C-C4E3-4CA0-9820-12933A0EA4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4075</TotalTime>
  <Words>2062</Words>
  <Application>Microsoft Office PowerPoint</Application>
  <PresentationFormat>On-screen Show (4:3)</PresentationFormat>
  <Paragraphs>203</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luxoft-corporate-ppt-template</vt:lpstr>
      <vt:lpstr>Luxoft: Computer / TV</vt:lpstr>
      <vt:lpstr>WEB-007 JavaScript</vt:lpstr>
      <vt:lpstr>WEB-007 JavaScript</vt:lpstr>
      <vt:lpstr>Asynchronous programming in JavaScript</vt:lpstr>
      <vt:lpstr>Asynchronous programming</vt:lpstr>
      <vt:lpstr>Benefits of asynchronous programming</vt:lpstr>
      <vt:lpstr>Callbacks</vt:lpstr>
      <vt:lpstr>Callbacks</vt:lpstr>
      <vt:lpstr>Callbacks</vt:lpstr>
      <vt:lpstr>XMLHttpRequest</vt:lpstr>
      <vt:lpstr>XMLHttpRequest</vt:lpstr>
      <vt:lpstr>XMLHttpRequest</vt:lpstr>
      <vt:lpstr>XMLHttpRequest</vt:lpstr>
      <vt:lpstr>XMLHttpRequest</vt:lpstr>
      <vt:lpstr>XMLHttpRequest</vt:lpstr>
      <vt:lpstr>XMLHttpRequest</vt:lpstr>
      <vt:lpstr>XMLHttpRequest</vt:lpstr>
      <vt:lpstr>XMLHttpRequest</vt:lpstr>
      <vt:lpstr>XMLHttpRequest</vt:lpstr>
      <vt:lpstr>AJAX</vt:lpstr>
      <vt:lpstr>Use XML for AJAX</vt:lpstr>
      <vt:lpstr>Use JSON for AJAX</vt:lpstr>
      <vt:lpstr>Use XML or JSON for AJAX</vt:lpstr>
      <vt:lpstr>Using jQuery for AJAX calls</vt:lpstr>
      <vt:lpstr>Using jQuery for AJAX calls</vt:lpstr>
      <vt:lpstr>Using jQuery for AJAX calls</vt:lpstr>
      <vt:lpstr>Deferred object</vt:lpstr>
      <vt:lpstr>Deferred object</vt:lpstr>
      <vt:lpstr>Promise object</vt:lpstr>
      <vt:lpstr>Deferred object</vt:lpstr>
      <vt:lpstr>Deferred object</vt:lpstr>
      <vt:lpstr>Asynchronous programming in JavaScript</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Vaisman, Mikhail</cp:lastModifiedBy>
  <cp:revision>167</cp:revision>
  <dcterms:created xsi:type="dcterms:W3CDTF">2014-06-05T10:48:46Z</dcterms:created>
  <dcterms:modified xsi:type="dcterms:W3CDTF">2015-05-20T17:33:42Z</dcterms:modified>
</cp:coreProperties>
</file>