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22"/>
  </p:handoutMasterIdLst>
  <p:sldIdLst>
    <p:sldId id="279" r:id="rId3"/>
    <p:sldId id="359" r:id="rId4"/>
    <p:sldId id="366" r:id="rId5"/>
    <p:sldId id="372" r:id="rId6"/>
    <p:sldId id="373" r:id="rId7"/>
    <p:sldId id="374" r:id="rId8"/>
    <p:sldId id="375" r:id="rId9"/>
    <p:sldId id="378" r:id="rId10"/>
    <p:sldId id="377" r:id="rId11"/>
    <p:sldId id="379" r:id="rId12"/>
    <p:sldId id="380" r:id="rId13"/>
    <p:sldId id="382" r:id="rId14"/>
    <p:sldId id="384" r:id="rId15"/>
    <p:sldId id="383" r:id="rId16"/>
    <p:sldId id="381" r:id="rId17"/>
    <p:sldId id="385" r:id="rId18"/>
    <p:sldId id="386" r:id="rId19"/>
    <p:sldId id="387" r:id="rId20"/>
    <p:sldId id="3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66"/>
            <p14:sldId id="372"/>
            <p14:sldId id="373"/>
            <p14:sldId id="374"/>
            <p14:sldId id="375"/>
            <p14:sldId id="378"/>
            <p14:sldId id="377"/>
            <p14:sldId id="379"/>
            <p14:sldId id="380"/>
            <p14:sldId id="382"/>
            <p14:sldId id="384"/>
            <p14:sldId id="383"/>
            <p14:sldId id="381"/>
            <p14:sldId id="385"/>
            <p14:sldId id="386"/>
            <p14:sldId id="387"/>
            <p14:sldId id="3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28" autoAdjust="0"/>
    <p:restoredTop sz="94660" autoAdjust="0"/>
  </p:normalViewPr>
  <p:slideViewPr>
    <p:cSldViewPr snapToGrid="0" showGuides="1">
      <p:cViewPr>
        <p:scale>
          <a:sx n="68" d="100"/>
          <a:sy n="68" d="100"/>
        </p:scale>
        <p:origin x="-1800" y="-1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14.05.15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domvc.com/examples/backbone/" TargetMode="External"/><Relationship Id="rId4" Type="http://schemas.openxmlformats.org/officeDocument/2006/relationships/hyperlink" Target="http://jsfiddle.net/vaysman/gdd3qq50/" TargetMode="External"/><Relationship Id="rId1" Type="http://schemas.openxmlformats.org/officeDocument/2006/relationships/slideLayout" Target="../slideLayouts/slideLayout26.xml"/><Relationship Id="rId2" Type="http://schemas.openxmlformats.org/officeDocument/2006/relationships/hyperlink" Target="https://github.com/tastejs/todomvc/tree/master/examples/backbon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57503"/>
              </p:ext>
            </p:extLst>
          </p:nvPr>
        </p:nvGraphicFramePr>
        <p:xfrm>
          <a:off x="217469" y="1191517"/>
          <a:ext cx="8709062" cy="4958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686"/>
                <a:gridCol w="728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an instance of a model, accept the initial values of the attributes, which will be set on the model.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current value of an attribute from the model.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a hash of attributes (one or many) on the model. If any of the attributes change the model's state, a </a:t>
                      </a:r>
                      <a:r>
                        <a:rPr lang="en-US" dirty="0" smtClean="0"/>
                        <a:t>"change"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event will be triggered on the model.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an attribute by deleting it from the internal attributes hash. Fires a </a:t>
                      </a:r>
                      <a:r>
                        <a:rPr lang="en-US" dirty="0" smtClean="0"/>
                        <a:t>"change“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all attributes from the model, including the </a:t>
                      </a:r>
                      <a:r>
                        <a:rPr lang="en-US" dirty="0" smtClean="0"/>
                        <a:t>id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attribute. Fires a </a:t>
                      </a:r>
                      <a:r>
                        <a:rPr lang="en-US" dirty="0" smtClean="0"/>
                        <a:t>"change“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 shallow copy of the model's attributes for JSON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stringification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Resets the model's state from the server.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a model to your database (or alternative persistence layer).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22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1908" y="1186675"/>
            <a:ext cx="821250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Our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basic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Todo</a:t>
            </a:r>
            <a:r>
              <a:rPr lang="en-US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model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has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`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title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`, `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order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`,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and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`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completed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`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attributes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Todo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Backbone.Model.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extend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Default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attributes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for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todo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   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and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ensure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that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each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todo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created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has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`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title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`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and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`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completed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`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keys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defaults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''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completed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false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Toggle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`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completed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`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state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of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todo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item</a:t>
            </a:r>
            <a: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br>
              <a:rPr lang="ru-RU" altLang="ru-RU" sz="1400" i="1" dirty="0">
                <a:solidFill>
                  <a:srgbClr val="808080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toggle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save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completed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!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completed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})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8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Collections are ordered sets of </a:t>
            </a:r>
            <a:r>
              <a:rPr lang="en-US" dirty="0" smtClean="0"/>
              <a:t>models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Collections </a:t>
            </a:r>
            <a:r>
              <a:rPr lang="en-US" dirty="0" smtClean="0"/>
              <a:t>can </a:t>
            </a:r>
            <a:r>
              <a:rPr lang="en-US" dirty="0"/>
              <a:t>be created by extending </a:t>
            </a:r>
            <a:r>
              <a:rPr lang="en-US" dirty="0" err="1" smtClean="0"/>
              <a:t>Backbone.Collection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Any event that is triggered on a model in a collection will also be triggered on the collection </a:t>
            </a:r>
            <a:r>
              <a:rPr lang="en-US" dirty="0" smtClean="0"/>
              <a:t>directly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4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90971"/>
              </p:ext>
            </p:extLst>
          </p:nvPr>
        </p:nvGraphicFramePr>
        <p:xfrm>
          <a:off x="224106" y="1210191"/>
          <a:ext cx="8709062" cy="4958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686"/>
                <a:gridCol w="728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an instance of a</a:t>
                      </a:r>
                      <a:r>
                        <a:rPr lang="en-US" baseline="0" dirty="0" smtClean="0"/>
                        <a:t> collection</a:t>
                      </a:r>
                      <a:r>
                        <a:rPr lang="en-US" dirty="0" smtClean="0"/>
                        <a:t>, accept  the initial array of models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access to the JavaScript array of models inside of the collection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a model from a collection, specified by an id,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 by passing in a 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set method performs a "smart" update of the collection with the passed list of models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and removing models one at a time is all well and good, but sometimes you have so many models to change that you'd rather just update the collection in bulk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an array containing the attributes hash of each model in the collection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 the default set of models for this collection from the server, setting them on the collection when they arrive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Backbone.sync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persist the state of a collection to the server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37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r>
              <a:rPr lang="en-US" dirty="0" smtClean="0"/>
              <a:t>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function </a:t>
            </a:r>
            <a:r>
              <a:rPr lang="en-US" dirty="0">
                <a:latin typeface="Lucida Console"/>
                <a:cs typeface="Lucida Console"/>
              </a:rPr>
              <a:t>() {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'use strict'</a:t>
            </a:r>
            <a:r>
              <a:rPr lang="en-US" dirty="0">
                <a:latin typeface="Lucida Console"/>
                <a:cs typeface="Lucida Console"/>
              </a:rPr>
              <a:t>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</a:t>
            </a:r>
            <a:r>
              <a:rPr lang="en-US" b="1" i="1" dirty="0" err="1">
                <a:solidFill>
                  <a:srgbClr val="0000FF"/>
                </a:solidFill>
                <a:latin typeface="Lucida Console"/>
                <a:cs typeface="Lucida Console"/>
              </a:rPr>
              <a:t>Todo</a:t>
            </a:r>
            <a: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  <a:t> Collection</a:t>
            </a:r>
            <a:b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---------------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    // The collection of </a:t>
            </a:r>
            <a:r>
              <a:rPr lang="en-US" i="1" dirty="0" err="1">
                <a:solidFill>
                  <a:srgbClr val="808080"/>
                </a:solidFill>
                <a:latin typeface="Lucida Console"/>
                <a:cs typeface="Lucida Console"/>
              </a:rPr>
              <a:t>todos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 is backed by *</a:t>
            </a:r>
            <a:r>
              <a:rPr lang="en-US" i="1" dirty="0" err="1">
                <a:solidFill>
                  <a:srgbClr val="808080"/>
                </a:solidFill>
                <a:latin typeface="Lucida Console"/>
                <a:cs typeface="Lucida Console"/>
              </a:rPr>
              <a:t>localStorage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* instead of a remote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    // server.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Lucida Console"/>
                <a:cs typeface="Lucida Console"/>
              </a:rPr>
              <a:t>Todos</a:t>
            </a:r>
            <a:r>
              <a:rPr lang="en-US" dirty="0">
                <a:solidFill>
                  <a:srgbClr val="458383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= </a:t>
            </a:r>
            <a:r>
              <a:rPr lang="en-US" dirty="0" err="1">
                <a:latin typeface="Lucida Console"/>
                <a:cs typeface="Lucida Console"/>
              </a:rPr>
              <a:t>Backbone.Collection.</a:t>
            </a:r>
            <a:r>
              <a:rPr lang="en-US" dirty="0" err="1">
                <a:solidFill>
                  <a:srgbClr val="7A7A43"/>
                </a:solidFill>
                <a:latin typeface="Lucida Console"/>
                <a:cs typeface="Lucida Console"/>
              </a:rPr>
              <a:t>extend</a:t>
            </a:r>
            <a:r>
              <a:rPr lang="en-US" dirty="0">
                <a:latin typeface="Lucida Console"/>
                <a:cs typeface="Lucida Console"/>
              </a:rPr>
              <a:t>({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Reference to this collection's model.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Lucida Console"/>
                <a:cs typeface="Lucida Console"/>
              </a:rPr>
              <a:t>model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app</a:t>
            </a:r>
            <a:r>
              <a:rPr lang="en-US" dirty="0" err="1">
                <a:latin typeface="Lucida Console"/>
                <a:cs typeface="Lucida Console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Lucida Console"/>
                <a:cs typeface="Lucida Console"/>
              </a:rPr>
              <a:t>Todo</a:t>
            </a:r>
            <a:r>
              <a:rPr lang="en-US" dirty="0">
                <a:latin typeface="Lucida Console"/>
                <a:cs typeface="Lucida Console"/>
              </a:rPr>
              <a:t>,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Save all of the </a:t>
            </a:r>
            <a:r>
              <a:rPr lang="en-US" b="1" i="1" dirty="0" err="1">
                <a:solidFill>
                  <a:srgbClr val="0000FF"/>
                </a:solidFill>
                <a:latin typeface="Lucida Console"/>
                <a:cs typeface="Lucida Console"/>
              </a:rPr>
              <a:t>todo</a:t>
            </a:r>
            <a: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  <a:t> items under the `"</a:t>
            </a:r>
            <a:r>
              <a:rPr lang="en-US" b="1" i="1" dirty="0" err="1">
                <a:solidFill>
                  <a:srgbClr val="0000FF"/>
                </a:solidFill>
                <a:latin typeface="Lucida Console"/>
                <a:cs typeface="Lucida Console"/>
              </a:rPr>
              <a:t>todos</a:t>
            </a:r>
            <a: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  <a:t>"` namespace.</a:t>
            </a:r>
            <a:b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Lucida Console"/>
                <a:cs typeface="Lucida Console"/>
              </a:rPr>
              <a:t>localStorage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new </a:t>
            </a:r>
            <a:r>
              <a:rPr lang="en-US" dirty="0" err="1">
                <a:latin typeface="Lucida Console"/>
                <a:cs typeface="Lucida Console"/>
              </a:rPr>
              <a:t>Backbone.LocalStorage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Lucida Console"/>
                <a:cs typeface="Lucida Console"/>
              </a:rPr>
              <a:t>todos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-backbone'</a:t>
            </a:r>
            <a:r>
              <a:rPr lang="en-US" dirty="0">
                <a:latin typeface="Lucida Console"/>
                <a:cs typeface="Lucida Console"/>
              </a:rPr>
              <a:t>),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Filter down the list of all </a:t>
            </a:r>
            <a:r>
              <a:rPr lang="en-US" b="1" i="1" dirty="0" err="1">
                <a:solidFill>
                  <a:srgbClr val="0000FF"/>
                </a:solidFill>
                <a:latin typeface="Lucida Console"/>
                <a:cs typeface="Lucida Console"/>
              </a:rPr>
              <a:t>todo</a:t>
            </a:r>
            <a: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  <a:t> items that are finished.</a:t>
            </a:r>
            <a:b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>
                <a:solidFill>
                  <a:srgbClr val="7A7A43"/>
                </a:solidFill>
                <a:latin typeface="Lucida Console"/>
                <a:cs typeface="Lucida Console"/>
              </a:rPr>
              <a:t>completed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function </a:t>
            </a:r>
            <a:r>
              <a:rPr lang="en-US" dirty="0">
                <a:latin typeface="Lucida Console"/>
                <a:cs typeface="Lucida Console"/>
              </a:rPr>
              <a:t>() {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return </a:t>
            </a:r>
            <a:r>
              <a:rPr lang="en-US" b="1" dirty="0" err="1">
                <a:solidFill>
                  <a:srgbClr val="000080"/>
                </a:solidFill>
                <a:latin typeface="Lucida Console"/>
                <a:cs typeface="Lucida Console"/>
              </a:rPr>
              <a:t>this</a:t>
            </a:r>
            <a:r>
              <a:rPr lang="en-US" dirty="0" err="1">
                <a:latin typeface="Lucida Console"/>
                <a:cs typeface="Lucida Console"/>
              </a:rPr>
              <a:t>.where</a:t>
            </a:r>
            <a:r>
              <a:rPr lang="en-US" dirty="0">
                <a:latin typeface="Lucida Console"/>
                <a:cs typeface="Lucida Console"/>
              </a:rPr>
              <a:t>({</a:t>
            </a:r>
            <a:r>
              <a:rPr lang="en-US" b="1" dirty="0">
                <a:solidFill>
                  <a:srgbClr val="660E7A"/>
                </a:solidFill>
                <a:latin typeface="Lucida Console"/>
                <a:cs typeface="Lucida Console"/>
              </a:rPr>
              <a:t>completed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true</a:t>
            </a:r>
            <a:r>
              <a:rPr lang="en-US" dirty="0">
                <a:latin typeface="Lucida Console"/>
                <a:cs typeface="Lucida Console"/>
              </a:rPr>
              <a:t>});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},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Filter down the list to only </a:t>
            </a:r>
            <a:r>
              <a:rPr lang="en-US" b="1" i="1" dirty="0" err="1">
                <a:solidFill>
                  <a:srgbClr val="0000FF"/>
                </a:solidFill>
                <a:latin typeface="Lucida Console"/>
                <a:cs typeface="Lucida Console"/>
              </a:rPr>
              <a:t>todo</a:t>
            </a:r>
            <a: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  <a:t> items that are still not finished.</a:t>
            </a:r>
            <a:b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b="1" i="1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>
                <a:solidFill>
                  <a:srgbClr val="7A7A43"/>
                </a:solidFill>
                <a:latin typeface="Lucida Console"/>
                <a:cs typeface="Lucida Console"/>
              </a:rPr>
              <a:t>remaining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function </a:t>
            </a:r>
            <a:r>
              <a:rPr lang="en-US" dirty="0">
                <a:latin typeface="Lucida Console"/>
                <a:cs typeface="Lucida Console"/>
              </a:rPr>
              <a:t>() {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return </a:t>
            </a:r>
            <a:r>
              <a:rPr lang="en-US" b="1" dirty="0" err="1">
                <a:solidFill>
                  <a:srgbClr val="000080"/>
                </a:solidFill>
                <a:latin typeface="Lucida Console"/>
                <a:cs typeface="Lucida Console"/>
              </a:rPr>
              <a:t>this</a:t>
            </a:r>
            <a:r>
              <a:rPr lang="en-US" dirty="0" err="1">
                <a:latin typeface="Lucida Console"/>
                <a:cs typeface="Lucida Console"/>
              </a:rPr>
              <a:t>.where</a:t>
            </a:r>
            <a:r>
              <a:rPr lang="en-US" dirty="0">
                <a:latin typeface="Lucida Console"/>
                <a:cs typeface="Lucida Console"/>
              </a:rPr>
              <a:t>({</a:t>
            </a:r>
            <a:r>
              <a:rPr lang="en-US" b="1" dirty="0">
                <a:solidFill>
                  <a:srgbClr val="660E7A"/>
                </a:solidFill>
                <a:latin typeface="Lucida Console"/>
                <a:cs typeface="Lucida Console"/>
              </a:rPr>
              <a:t>completed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false</a:t>
            </a:r>
            <a:r>
              <a:rPr lang="en-US" dirty="0">
                <a:latin typeface="Lucida Console"/>
                <a:cs typeface="Lucida Console"/>
              </a:rPr>
              <a:t>});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},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We keep the </a:t>
            </a:r>
            <a:r>
              <a:rPr lang="en-US" i="1" dirty="0" err="1">
                <a:solidFill>
                  <a:srgbClr val="808080"/>
                </a:solidFill>
                <a:latin typeface="Lucida Console"/>
                <a:cs typeface="Lucida Console"/>
              </a:rPr>
              <a:t>Todos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 in sequential order, despite being saved by unordered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        // GUID in the database. This generates the next order number for new items.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7A7A43"/>
                </a:solidFill>
                <a:latin typeface="Lucida Console"/>
                <a:cs typeface="Lucida Console"/>
              </a:rPr>
              <a:t>nextOrder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function </a:t>
            </a:r>
            <a:r>
              <a:rPr lang="en-US" dirty="0">
                <a:latin typeface="Lucida Console"/>
                <a:cs typeface="Lucida Console"/>
              </a:rPr>
              <a:t>() {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return </a:t>
            </a:r>
            <a:r>
              <a:rPr lang="en-US" b="1" dirty="0" err="1">
                <a:solidFill>
                  <a:srgbClr val="000080"/>
                </a:solidFill>
                <a:latin typeface="Lucida Console"/>
                <a:cs typeface="Lucida Console"/>
              </a:rPr>
              <a:t>this</a:t>
            </a:r>
            <a:r>
              <a:rPr lang="en-US" dirty="0" err="1">
                <a:latin typeface="Lucida Console"/>
                <a:cs typeface="Lucida Console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Lucida Console"/>
                <a:cs typeface="Lucida Console"/>
              </a:rPr>
              <a:t>length</a:t>
            </a:r>
            <a:r>
              <a:rPr lang="en-US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? </a:t>
            </a:r>
            <a:r>
              <a:rPr lang="en-US" b="1" dirty="0" err="1">
                <a:solidFill>
                  <a:srgbClr val="000080"/>
                </a:solidFill>
                <a:latin typeface="Lucida Console"/>
                <a:cs typeface="Lucida Console"/>
              </a:rPr>
              <a:t>this</a:t>
            </a:r>
            <a:r>
              <a:rPr lang="en-US" dirty="0" err="1">
                <a:latin typeface="Lucida Console"/>
                <a:cs typeface="Lucida Console"/>
              </a:rPr>
              <a:t>.last</a:t>
            </a:r>
            <a:r>
              <a:rPr lang="en-US" dirty="0">
                <a:latin typeface="Lucida Console"/>
                <a:cs typeface="Lucida Console"/>
              </a:rPr>
              <a:t>().get(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'order'</a:t>
            </a:r>
            <a:r>
              <a:rPr lang="en-US" dirty="0">
                <a:latin typeface="Lucida Console"/>
                <a:cs typeface="Lucida Console"/>
              </a:rPr>
              <a:t>) +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1 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dirty="0">
                <a:latin typeface="Lucida Console"/>
                <a:cs typeface="Lucida Console"/>
              </a:rPr>
              <a:t>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},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</a:t>
            </a:r>
            <a:r>
              <a:rPr lang="en-US" i="1" dirty="0" err="1">
                <a:solidFill>
                  <a:srgbClr val="808080"/>
                </a:solidFill>
                <a:latin typeface="Lucida Console"/>
                <a:cs typeface="Lucida Console"/>
              </a:rPr>
              <a:t>Todos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 are sorted by their original insertion order.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Lucida Console"/>
                <a:cs typeface="Lucida Console"/>
              </a:rPr>
              <a:t>comparator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'order'</a:t>
            </a:r>
            <a:b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</a:br>
            <a:r>
              <a:rPr lang="en-US" b="1" dirty="0">
                <a:solidFill>
                  <a:srgbClr val="008000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latin typeface="Lucida Console"/>
                <a:cs typeface="Lucida Console"/>
              </a:rPr>
              <a:t>});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// Create our global collection of **</a:t>
            </a:r>
            <a:r>
              <a:rPr lang="en-US" i="1" dirty="0" err="1">
                <a:solidFill>
                  <a:srgbClr val="808080"/>
                </a:solidFill>
                <a:latin typeface="Lucida Console"/>
                <a:cs typeface="Lucida Console"/>
              </a:rPr>
              <a:t>Todos</a:t>
            </a: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**.</a:t>
            </a:r>
            <a:b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i="1" dirty="0">
                <a:solidFill>
                  <a:srgbClr val="808080"/>
                </a:solidFill>
                <a:latin typeface="Lucida Console"/>
                <a:cs typeface="Lucida Console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app</a:t>
            </a:r>
            <a:r>
              <a:rPr lang="en-US" dirty="0" err="1">
                <a:latin typeface="Lucida Console"/>
                <a:cs typeface="Lucida Console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Lucida Console"/>
                <a:cs typeface="Lucida Console"/>
              </a:rPr>
              <a:t>todos</a:t>
            </a:r>
            <a:r>
              <a:rPr lang="en-US" b="1" dirty="0">
                <a:solidFill>
                  <a:srgbClr val="660E7A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Lucida Console"/>
                <a:cs typeface="Lucida Console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Lucida Console"/>
                <a:cs typeface="Lucida Console"/>
              </a:rPr>
              <a:t>Todos</a:t>
            </a:r>
            <a:r>
              <a:rPr lang="en-US" dirty="0">
                <a:latin typeface="Lucida Console"/>
                <a:cs typeface="Lucida Console"/>
              </a:rPr>
              <a:t>();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6245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Backbone views are almost more convention than they are </a:t>
            </a:r>
            <a:r>
              <a:rPr lang="en-US" dirty="0" smtClean="0"/>
              <a:t>code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general idea is to organize your interface into logical views, backed by models, each of which can be updated independently when the model changes, without having to redraw the </a:t>
            </a:r>
            <a:r>
              <a:rPr lang="en-US" dirty="0" smtClean="0"/>
              <a:t>page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</a:t>
            </a:r>
            <a:r>
              <a:rPr lang="en-US" dirty="0"/>
              <a:t>can bind your view's render function to the model's "change" event — and now everywhere that model data is displayed in the UI, it is always immediately up to </a:t>
            </a:r>
            <a:r>
              <a:rPr lang="en-US" dirty="0" smtClean="0"/>
              <a:t>date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View </a:t>
            </a:r>
            <a:r>
              <a:rPr lang="en-US" dirty="0"/>
              <a:t>can be created by extending </a:t>
            </a:r>
            <a:r>
              <a:rPr lang="en-US" dirty="0" err="1" smtClean="0"/>
              <a:t>Backbone.View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3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803244"/>
              </p:ext>
            </p:extLst>
          </p:nvPr>
        </p:nvGraphicFramePr>
        <p:xfrm>
          <a:off x="224106" y="1210191"/>
          <a:ext cx="870906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686"/>
                <a:gridCol w="728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an instance of an view, accept several special options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 element</a:t>
                      </a:r>
                      <a:r>
                        <a:rPr lang="en-US" baseline="0" dirty="0" smtClean="0"/>
                        <a:t> of this 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cached </a:t>
                      </a:r>
                      <a:r>
                        <a:rPr lang="en-US" dirty="0" err="1" smtClean="0"/>
                        <a:t>jQuery</a:t>
                      </a:r>
                      <a:r>
                        <a:rPr lang="en-US" dirty="0" smtClean="0"/>
                        <a:t> object for the view's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template function for 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functionrenders</a:t>
                      </a:r>
                      <a:r>
                        <a:rPr lang="en-US" dirty="0" smtClean="0"/>
                        <a:t> the view template from model data, and updates </a:t>
                      </a:r>
                      <a:r>
                        <a:rPr lang="en-US" dirty="0" err="1" smtClean="0"/>
                        <a:t>this.el</a:t>
                      </a:r>
                      <a:r>
                        <a:rPr lang="en-US" dirty="0" smtClean="0"/>
                        <a:t> with the new HTML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84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070" y="1197956"/>
            <a:ext cx="881893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DocumentRow</a:t>
            </a:r>
            <a:r>
              <a:rPr lang="en-US" sz="1400" dirty="0">
                <a:latin typeface="Lucida Console"/>
                <a:cs typeface="Lucida Console"/>
              </a:rPr>
              <a:t> = </a:t>
            </a:r>
            <a:r>
              <a:rPr lang="en-US" sz="1400" dirty="0" err="1">
                <a:latin typeface="Lucida Console"/>
                <a:cs typeface="Lucida Console"/>
              </a:rPr>
              <a:t>Backbone.View.</a:t>
            </a:r>
            <a:r>
              <a:rPr lang="en-US" sz="1400" dirty="0" err="1">
                <a:solidFill>
                  <a:srgbClr val="7A7A43"/>
                </a:solidFill>
                <a:latin typeface="Lucida Console"/>
                <a:cs typeface="Lucida Console"/>
              </a:rPr>
              <a:t>extend</a:t>
            </a:r>
            <a:r>
              <a:rPr lang="en-US" sz="1400" dirty="0">
                <a:latin typeface="Lucida Console"/>
                <a:cs typeface="Lucida Console"/>
              </a:rPr>
              <a:t>({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Lucida Console"/>
                <a:cs typeface="Lucida Console"/>
              </a:rPr>
              <a:t>tagName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Lucida Console"/>
                <a:cs typeface="Lucida Console"/>
              </a:rPr>
              <a:t>"li"</a:t>
            </a:r>
            <a:r>
              <a:rPr lang="en-US" sz="1400" dirty="0">
                <a:latin typeface="Lucida Console"/>
                <a:cs typeface="Lucida Console"/>
              </a:rPr>
              <a:t>,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Lucida Console"/>
                <a:cs typeface="Lucida Console"/>
              </a:rPr>
              <a:t>className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Lucida Console"/>
                <a:cs typeface="Lucida Console"/>
              </a:rPr>
              <a:t>"document-row"</a:t>
            </a:r>
            <a:r>
              <a:rPr lang="en-US" sz="1400" dirty="0">
                <a:latin typeface="Lucida Console"/>
                <a:cs typeface="Lucida Console"/>
              </a:rPr>
              <a:t>,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Lucida Console"/>
                <a:cs typeface="Lucida Console"/>
              </a:rPr>
              <a:t>events</a:t>
            </a:r>
            <a:r>
              <a:rPr lang="en-US" sz="1400" dirty="0">
                <a:latin typeface="Lucida Console"/>
                <a:cs typeface="Lucida Console"/>
              </a:rPr>
              <a:t>: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Lucida Console"/>
                <a:cs typeface="Lucida Console"/>
              </a:rPr>
              <a:t>"click .icon"</a:t>
            </a:r>
            <a:r>
              <a:rPr lang="en-US" sz="1400" dirty="0">
                <a:latin typeface="Lucida Console"/>
                <a:cs typeface="Lucida Console"/>
              </a:rPr>
              <a:t>:          </a:t>
            </a:r>
            <a:r>
              <a:rPr lang="en-US" sz="1400" b="1" dirty="0">
                <a:solidFill>
                  <a:srgbClr val="008000"/>
                </a:solidFill>
                <a:latin typeface="Lucida Console"/>
                <a:cs typeface="Lucida Console"/>
              </a:rPr>
              <a:t>"open"</a:t>
            </a:r>
            <a:r>
              <a:rPr lang="en-US" sz="1400" dirty="0">
                <a:latin typeface="Lucida Console"/>
                <a:cs typeface="Lucida Console"/>
              </a:rPr>
              <a:t>,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Lucida Console"/>
                <a:cs typeface="Lucida Console"/>
              </a:rPr>
              <a:t>"click .</a:t>
            </a:r>
            <a:r>
              <a:rPr lang="en-US" sz="1400" b="1" dirty="0" err="1">
                <a:solidFill>
                  <a:srgbClr val="660E7A"/>
                </a:solidFill>
                <a:latin typeface="Lucida Console"/>
                <a:cs typeface="Lucida Console"/>
              </a:rPr>
              <a:t>button.edit</a:t>
            </a:r>
            <a:r>
              <a:rPr lang="en-US" sz="1400" b="1" dirty="0">
                <a:solidFill>
                  <a:srgbClr val="660E7A"/>
                </a:solidFill>
                <a:latin typeface="Lucida Console"/>
                <a:cs typeface="Lucida Console"/>
              </a:rPr>
              <a:t>"</a:t>
            </a:r>
            <a:r>
              <a:rPr lang="en-US" sz="1400" dirty="0">
                <a:latin typeface="Lucida Console"/>
                <a:cs typeface="Lucida Console"/>
              </a:rPr>
              <a:t>:   </a:t>
            </a:r>
            <a:r>
              <a:rPr lang="en-US" sz="1400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Lucida Console"/>
                <a:cs typeface="Lucida Console"/>
              </a:rPr>
              <a:t>openEditDialog</a:t>
            </a:r>
            <a:r>
              <a:rPr lang="en-US" sz="1400" b="1" dirty="0">
                <a:solidFill>
                  <a:srgbClr val="008000"/>
                </a:solidFill>
                <a:latin typeface="Lucida Console"/>
                <a:cs typeface="Lucida Console"/>
              </a:rPr>
              <a:t>"</a:t>
            </a:r>
            <a:r>
              <a:rPr lang="en-US" sz="1400" dirty="0">
                <a:latin typeface="Lucida Console"/>
                <a:cs typeface="Lucida Console"/>
              </a:rPr>
              <a:t>,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Lucida Console"/>
                <a:cs typeface="Lucida Console"/>
              </a:rPr>
              <a:t>"click .</a:t>
            </a:r>
            <a:r>
              <a:rPr lang="en-US" sz="1400" b="1" dirty="0" err="1">
                <a:solidFill>
                  <a:srgbClr val="660E7A"/>
                </a:solidFill>
                <a:latin typeface="Lucida Console"/>
                <a:cs typeface="Lucida Console"/>
              </a:rPr>
              <a:t>button.delete</a:t>
            </a:r>
            <a:r>
              <a:rPr lang="en-US" sz="1400" b="1" dirty="0">
                <a:solidFill>
                  <a:srgbClr val="660E7A"/>
                </a:solidFill>
                <a:latin typeface="Lucida Console"/>
                <a:cs typeface="Lucida Console"/>
              </a:rPr>
              <a:t>"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Lucida Console"/>
                <a:cs typeface="Lucida Console"/>
              </a:rPr>
              <a:t>"destroy"</a:t>
            </a:r>
            <a:br>
              <a:rPr lang="en-US" sz="1400" b="1" dirty="0">
                <a:solidFill>
                  <a:srgbClr val="008000"/>
                </a:solidFill>
                <a:latin typeface="Lucida Console"/>
                <a:cs typeface="Lucida Console"/>
              </a:rPr>
            </a:br>
            <a:r>
              <a:rPr lang="en-US" sz="1400" b="1" dirty="0">
                <a:solidFill>
                  <a:srgbClr val="008000"/>
                </a:solidFill>
                <a:latin typeface="Lucida Console"/>
                <a:cs typeface="Lucida Console"/>
              </a:rPr>
              <a:t>    </a:t>
            </a:r>
            <a:r>
              <a:rPr lang="en-US" sz="1400" dirty="0">
                <a:latin typeface="Lucida Console"/>
                <a:cs typeface="Lucida Console"/>
              </a:rPr>
              <a:t>},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Lucida Console"/>
                <a:cs typeface="Lucida Console"/>
              </a:rPr>
              <a:t>initialize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Lucida Console"/>
                <a:cs typeface="Lucida Console"/>
              </a:rPr>
              <a:t>function</a:t>
            </a:r>
            <a:r>
              <a:rPr lang="en-US" sz="1400" dirty="0">
                <a:latin typeface="Lucida Console"/>
                <a:cs typeface="Lucida Console"/>
              </a:rPr>
              <a:t>()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Lucida Console"/>
                <a:cs typeface="Lucida Console"/>
              </a:rPr>
              <a:t>this</a:t>
            </a:r>
            <a:r>
              <a:rPr lang="en-US" sz="1400" dirty="0" err="1">
                <a:latin typeface="Lucida Console"/>
                <a:cs typeface="Lucida Console"/>
              </a:rPr>
              <a:t>.listenTo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Lucida Console"/>
                <a:cs typeface="Lucida Console"/>
              </a:rPr>
              <a:t>this</a:t>
            </a:r>
            <a:r>
              <a:rPr lang="en-US" sz="1400" dirty="0" err="1">
                <a:latin typeface="Lucida Console"/>
                <a:cs typeface="Lucida Console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Lucida Console"/>
                <a:cs typeface="Lucida Console"/>
              </a:rPr>
              <a:t>model</a:t>
            </a:r>
            <a:r>
              <a:rPr lang="en-US" sz="1400" dirty="0">
                <a:latin typeface="Lucida Console"/>
                <a:cs typeface="Lucida Console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Lucida Console"/>
                <a:cs typeface="Lucida Console"/>
              </a:rPr>
              <a:t>"change"</a:t>
            </a:r>
            <a:r>
              <a:rPr lang="en-US" sz="1400" dirty="0">
                <a:latin typeface="Lucida Console"/>
                <a:cs typeface="Lucida Console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Lucida Console"/>
                <a:cs typeface="Lucida Console"/>
              </a:rPr>
              <a:t>this</a:t>
            </a:r>
            <a:r>
              <a:rPr lang="en-US" sz="1400" dirty="0" err="1">
                <a:latin typeface="Lucida Console"/>
                <a:cs typeface="Lucida Console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Lucida Console"/>
                <a:cs typeface="Lucida Console"/>
              </a:rPr>
              <a:t>render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},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render: </a:t>
            </a:r>
            <a:r>
              <a:rPr lang="en-US" sz="1400" b="1" dirty="0">
                <a:solidFill>
                  <a:srgbClr val="000080"/>
                </a:solidFill>
                <a:latin typeface="Lucida Console"/>
                <a:cs typeface="Lucida Console"/>
              </a:rPr>
              <a:t>function</a:t>
            </a:r>
            <a:r>
              <a:rPr lang="en-US" sz="1400" dirty="0">
                <a:latin typeface="Lucida Console"/>
                <a:cs typeface="Lucida Console"/>
              </a:rPr>
              <a:t>()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    ...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}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6268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MVC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AngularJS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React/Flux</a:t>
            </a:r>
          </a:p>
          <a:p>
            <a:pPr marL="342900" indent="-342900">
              <a:buFont typeface="Arial"/>
              <a:buChar char="•"/>
            </a:pPr>
            <a:r>
              <a:rPr lang="en-US" smtClean="0"/>
              <a:t>Marionette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3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MVC frameworks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dirty="0" smtClean="0"/>
              <a:t>MVC?</a:t>
            </a:r>
            <a:endParaRPr lang="ru-RU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Typical features of MVC frameworks</a:t>
            </a:r>
            <a:endParaRPr lang="ru-R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Backbone.js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 MVC frameworks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27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MVC frameworks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MVC frameworks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dirty="0" smtClean="0"/>
              <a:t>MVC?</a:t>
            </a:r>
            <a:endParaRPr lang="ru-RU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Typical features of MVC frameworks</a:t>
            </a:r>
            <a:endParaRPr lang="ru-R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Backbone.js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 MVC frameworks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MVC (Model-View-Controller) is a </a:t>
            </a:r>
            <a:r>
              <a:rPr lang="en-US" dirty="0" smtClean="0"/>
              <a:t>pattern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MVC was originally designed by </a:t>
            </a:r>
            <a:r>
              <a:rPr lang="en-US" dirty="0" err="1" smtClean="0"/>
              <a:t>Trygve</a:t>
            </a:r>
            <a:r>
              <a:rPr lang="en-US" dirty="0" smtClean="0"/>
              <a:t> </a:t>
            </a:r>
            <a:r>
              <a:rPr lang="en-US" dirty="0" err="1" smtClean="0"/>
              <a:t>Reenskaug</a:t>
            </a:r>
            <a:r>
              <a:rPr lang="en-US" dirty="0" smtClean="0"/>
              <a:t> while working on Smalltalk-80 (1979), where it was initially called Model-View-Controller-</a:t>
            </a:r>
            <a:r>
              <a:rPr lang="en-US" dirty="0" smtClean="0"/>
              <a:t>Editor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MVC separates the concerns in an application into three parts: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Models </a:t>
            </a:r>
            <a:r>
              <a:rPr lang="en-US" dirty="0"/>
              <a:t>represent the domain-specific knowledge and data in an </a:t>
            </a:r>
            <a:r>
              <a:rPr lang="en-US" dirty="0" smtClean="0"/>
              <a:t>application</a:t>
            </a:r>
            <a:endParaRPr lang="en-US" dirty="0" smtClean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Views typically constitute the user interface in an </a:t>
            </a:r>
            <a:r>
              <a:rPr lang="en-US" dirty="0" smtClean="0"/>
              <a:t>application. </a:t>
            </a:r>
            <a:r>
              <a:rPr lang="en-US" dirty="0"/>
              <a:t>They observe Models, but don’t directly communicate with </a:t>
            </a:r>
            <a:r>
              <a:rPr lang="en-US" dirty="0" smtClean="0"/>
              <a:t>them</a:t>
            </a:r>
            <a:endParaRPr lang="en-US" dirty="0" smtClean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Controllers handle </a:t>
            </a:r>
            <a:r>
              <a:rPr lang="en-US" dirty="0" smtClean="0"/>
              <a:t>input </a:t>
            </a:r>
            <a:r>
              <a:rPr lang="en-US" dirty="0"/>
              <a:t>and update </a:t>
            </a:r>
            <a:r>
              <a:rPr lang="en-US" dirty="0" smtClean="0"/>
              <a:t>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99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features of MVC frameworks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46" y="1497992"/>
            <a:ext cx="5862508" cy="42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5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features of MVC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model doesn’t know anything about views and </a:t>
            </a:r>
            <a:r>
              <a:rPr lang="en-US" dirty="0" smtClean="0"/>
              <a:t>controllers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uses the observer pattern to notify observers about state </a:t>
            </a:r>
            <a:r>
              <a:rPr lang="en-US" dirty="0" smtClean="0"/>
              <a:t>changes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view requests information from the </a:t>
            </a:r>
            <a:r>
              <a:rPr lang="en-US" dirty="0" smtClean="0"/>
              <a:t>model and shows it to </a:t>
            </a:r>
            <a:r>
              <a:rPr lang="en-US" dirty="0" smtClean="0"/>
              <a:t>user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controller is the decision maker and the glue between the model and </a:t>
            </a:r>
            <a:r>
              <a:rPr lang="en-US" dirty="0" smtClean="0"/>
              <a:t>view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controller updates the </a:t>
            </a:r>
            <a:r>
              <a:rPr lang="en-US" dirty="0" smtClean="0"/>
              <a:t>view and </a:t>
            </a:r>
            <a:r>
              <a:rPr lang="en-US" dirty="0"/>
              <a:t>updates the model when the user manipulates the </a:t>
            </a:r>
            <a:r>
              <a:rPr lang="en-US" dirty="0" smtClean="0"/>
              <a:t>view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MVC pattern helps you keep your application logic separate from your user interface, making it easier to change and maintain </a:t>
            </a:r>
            <a:r>
              <a:rPr lang="en-US" dirty="0" smtClean="0"/>
              <a:t>both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9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components: </a:t>
            </a:r>
            <a:endParaRPr lang="en-US" dirty="0" smtClean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View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Collection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Event-driven communication between Views and </a:t>
            </a:r>
            <a:r>
              <a:rPr lang="en-US" dirty="0" smtClean="0"/>
              <a:t>Models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Have </a:t>
            </a:r>
            <a:r>
              <a:rPr lang="en-US" dirty="0"/>
              <a:t>no </a:t>
            </a:r>
            <a:r>
              <a:rPr lang="en-US" dirty="0" smtClean="0"/>
              <a:t>controllers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data bindings through manual </a:t>
            </a:r>
            <a:r>
              <a:rPr lang="en-US" dirty="0" smtClean="0"/>
              <a:t>events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for RESTful interfaces out of the </a:t>
            </a:r>
            <a:r>
              <a:rPr lang="en-US" dirty="0" smtClean="0"/>
              <a:t>box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Agnostic about </a:t>
            </a:r>
            <a:r>
              <a:rPr lang="en-US" dirty="0" err="1"/>
              <a:t>templating</a:t>
            </a:r>
            <a:r>
              <a:rPr lang="en-US" dirty="0"/>
              <a:t> </a:t>
            </a:r>
            <a:r>
              <a:rPr lang="en-US" dirty="0" smtClean="0"/>
              <a:t>frameworks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4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TodoMVC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Source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github.com/tastejs/todomvc/tree/master/examples/backbone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http://todomvc.com/examples/backbone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Workspace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http://jsfiddle.net/vaysman/gdd3qq50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5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Backbone models contain data for an application as well as the logic around this </a:t>
            </a:r>
            <a:r>
              <a:rPr lang="en-US" dirty="0" smtClean="0"/>
              <a:t>data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 </a:t>
            </a:r>
            <a:r>
              <a:rPr lang="en-US" dirty="0"/>
              <a:t>can be created by extending </a:t>
            </a:r>
            <a:r>
              <a:rPr lang="en-US" dirty="0" err="1" smtClean="0"/>
              <a:t>Backbone.Model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97614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4198</TotalTime>
  <Words>815</Words>
  <Application>Microsoft Macintosh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luxoft-corporate-ppt-template</vt:lpstr>
      <vt:lpstr>Luxoft: Computer / TV</vt:lpstr>
      <vt:lpstr>WEB-007 JavaScript</vt:lpstr>
      <vt:lpstr>WEB-007 JavaScript</vt:lpstr>
      <vt:lpstr>JavaScript MVC frameworks</vt:lpstr>
      <vt:lpstr>What is MVC?</vt:lpstr>
      <vt:lpstr>Typical features of MVC frameworks</vt:lpstr>
      <vt:lpstr>Typical features of MVC frameworks</vt:lpstr>
      <vt:lpstr>Backbone.js</vt:lpstr>
      <vt:lpstr>TodoMVC application</vt:lpstr>
      <vt:lpstr>Model</vt:lpstr>
      <vt:lpstr>Model</vt:lpstr>
      <vt:lpstr>Todo model</vt:lpstr>
      <vt:lpstr>Collection</vt:lpstr>
      <vt:lpstr>Collection</vt:lpstr>
      <vt:lpstr>Todos collection</vt:lpstr>
      <vt:lpstr>View</vt:lpstr>
      <vt:lpstr>View</vt:lpstr>
      <vt:lpstr>View</vt:lpstr>
      <vt:lpstr>Other MVC frameworks</vt:lpstr>
      <vt:lpstr>JavaScript MVC frameworks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Mikhail Vaisman</cp:lastModifiedBy>
  <cp:revision>164</cp:revision>
  <dcterms:created xsi:type="dcterms:W3CDTF">2014-06-05T10:48:46Z</dcterms:created>
  <dcterms:modified xsi:type="dcterms:W3CDTF">2015-05-13T23:09:19Z</dcterms:modified>
</cp:coreProperties>
</file>