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54" r:id="rId2"/>
  </p:sldMasterIdLst>
  <p:handoutMasterIdLst>
    <p:handoutMasterId r:id="rId16"/>
  </p:handoutMasterIdLst>
  <p:sldIdLst>
    <p:sldId id="279" r:id="rId3"/>
    <p:sldId id="359" r:id="rId4"/>
    <p:sldId id="366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66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975" autoAdjust="0"/>
    <p:restoredTop sz="94660" autoAdjust="0"/>
  </p:normalViewPr>
  <p:slideViewPr>
    <p:cSldViewPr snapToObjects="1" showGuides="1">
      <p:cViewPr>
        <p:scale>
          <a:sx n="93" d="100"/>
          <a:sy n="93" d="100"/>
        </p:scale>
        <p:origin x="-528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14.05.15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</a:t>
            </a:r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endParaRPr lang="pl-PL" dirty="0" smtClean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919" y="1196976"/>
            <a:ext cx="6324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// </a:t>
            </a:r>
            <a:r>
              <a:rPr lang="en-US" sz="1600" i="1" dirty="0" err="1">
                <a:solidFill>
                  <a:srgbClr val="808080"/>
                </a:solidFill>
                <a:latin typeface="Lucida Console"/>
                <a:cs typeface="Lucida Console"/>
              </a:rPr>
              <a:t>Proxying</a:t>
            </a:r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 a normal object</a:t>
            </a:r>
            <a:b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target </a:t>
            </a:r>
            <a:r>
              <a:rPr lang="en-US" sz="1600" dirty="0">
                <a:latin typeface="Lucida Console"/>
                <a:cs typeface="Lucida Console"/>
              </a:rPr>
              <a:t>= {};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handler = {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get</a:t>
            </a:r>
            <a:r>
              <a:rPr lang="en-US" sz="1600" dirty="0">
                <a:latin typeface="Lucida Console"/>
                <a:cs typeface="Lucida Console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function </a:t>
            </a:r>
            <a:r>
              <a:rPr lang="en-US" sz="1600" dirty="0">
                <a:latin typeface="Lucida Console"/>
                <a:cs typeface="Lucida Console"/>
              </a:rPr>
              <a:t>(receiver, name) {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return </a:t>
            </a:r>
            <a:r>
              <a:rPr lang="en-US" sz="1600" dirty="0">
                <a:latin typeface="Lucida Console"/>
                <a:cs typeface="Lucida Console"/>
              </a:rPr>
              <a:t>`Hello, ${name}!`;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}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};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p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new </a:t>
            </a:r>
            <a:r>
              <a:rPr lang="en-US" sz="1600" dirty="0">
                <a:latin typeface="Lucida Console"/>
                <a:cs typeface="Lucida Console"/>
              </a:rPr>
              <a:t>Proxy(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target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handler</a:t>
            </a:r>
            <a:r>
              <a:rPr lang="en-US" sz="1600" dirty="0">
                <a:latin typeface="Lucida Console"/>
                <a:cs typeface="Lucida Console"/>
              </a:rPr>
              <a:t>);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Lucida Console"/>
                <a:cs typeface="Lucida Console"/>
              </a:rPr>
              <a:t>p</a:t>
            </a:r>
            <a:r>
              <a:rPr lang="en-US" sz="1600" dirty="0" err="1">
                <a:latin typeface="Lucida Console"/>
                <a:cs typeface="Lucida Console"/>
              </a:rPr>
              <a:t>.world</a:t>
            </a:r>
            <a:r>
              <a:rPr lang="en-US" sz="1600" dirty="0">
                <a:latin typeface="Lucida Console"/>
                <a:cs typeface="Lucida Console"/>
              </a:rPr>
              <a:t> ===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'Hello, world!'</a:t>
            </a:r>
            <a:r>
              <a:rPr lang="en-US" sz="1600" dirty="0">
                <a:latin typeface="Lucida Console"/>
                <a:cs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91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944" y="1196976"/>
            <a:ext cx="83998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function </a:t>
            </a:r>
            <a:r>
              <a:rPr lang="en-US" sz="1600" i="1" dirty="0">
                <a:latin typeface="Lucida Console"/>
                <a:cs typeface="Lucida Console"/>
              </a:rPr>
              <a:t>timeout</a:t>
            </a:r>
            <a:r>
              <a:rPr lang="en-US" sz="1600" dirty="0">
                <a:latin typeface="Lucida Console"/>
                <a:cs typeface="Lucida Console"/>
              </a:rPr>
              <a:t>(duration = 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0</a:t>
            </a:r>
            <a:r>
              <a:rPr lang="en-US" sz="1600" dirty="0">
                <a:latin typeface="Lucida Console"/>
                <a:cs typeface="Lucida Console"/>
              </a:rPr>
              <a:t>) {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return new </a:t>
            </a:r>
            <a:r>
              <a:rPr lang="en-US" sz="1600" dirty="0">
                <a:latin typeface="Lucida Console"/>
                <a:cs typeface="Lucida Console"/>
              </a:rPr>
              <a:t>Promise((resolve, reject) =&gt; {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</a:t>
            </a:r>
            <a:r>
              <a:rPr lang="en-US" sz="1600" dirty="0" err="1">
                <a:latin typeface="Lucida Console"/>
                <a:cs typeface="Lucida Console"/>
              </a:rPr>
              <a:t>setTimeout</a:t>
            </a:r>
            <a:r>
              <a:rPr lang="en-US" sz="1600" dirty="0">
                <a:latin typeface="Lucida Console"/>
                <a:cs typeface="Lucida Console"/>
              </a:rPr>
              <a:t>(resolve, duration);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 smtClean="0">
                <a:latin typeface="Lucida Console"/>
                <a:cs typeface="Lucida Console"/>
              </a:rPr>
              <a:t>    }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}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dirty="0">
                <a:latin typeface="Lucida Console"/>
                <a:cs typeface="Lucida Console"/>
              </a:rPr>
              <a:t>p = </a:t>
            </a:r>
            <a:r>
              <a:rPr lang="en-US" sz="1600" i="1" dirty="0">
                <a:latin typeface="Lucida Console"/>
                <a:cs typeface="Lucida Console"/>
              </a:rPr>
              <a:t>timeout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1000</a:t>
            </a:r>
            <a:r>
              <a:rPr lang="en-US" sz="1600" dirty="0">
                <a:latin typeface="Lucida Console"/>
                <a:cs typeface="Lucida Console"/>
              </a:rPr>
              <a:t>).then(() =&gt; {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return </a:t>
            </a:r>
            <a:r>
              <a:rPr lang="en-US" sz="1600" i="1" dirty="0">
                <a:latin typeface="Lucida Console"/>
                <a:cs typeface="Lucida Console"/>
              </a:rPr>
              <a:t>timeout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2000</a:t>
            </a:r>
            <a:r>
              <a:rPr lang="en-US" sz="1600" dirty="0">
                <a:latin typeface="Lucida Console"/>
                <a:cs typeface="Lucida Console"/>
              </a:rPr>
              <a:t>);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}).then(() =&gt; {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throw new </a:t>
            </a:r>
            <a:r>
              <a:rPr lang="en-US" sz="1600" i="1" dirty="0">
                <a:latin typeface="Lucida Console"/>
                <a:cs typeface="Lucida Console"/>
              </a:rPr>
              <a:t>Error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"hmm"</a:t>
            </a:r>
            <a:r>
              <a:rPr lang="en-US" sz="1600" dirty="0">
                <a:latin typeface="Lucida Console"/>
                <a:cs typeface="Lucida Console"/>
              </a:rPr>
              <a:t>);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}).catch(</a:t>
            </a:r>
            <a:r>
              <a:rPr lang="en-US" sz="1600" b="1" dirty="0">
                <a:solidFill>
                  <a:srgbClr val="660E7A"/>
                </a:solidFill>
                <a:latin typeface="Lucida Console"/>
                <a:cs typeface="Lucida Console"/>
              </a:rPr>
              <a:t>err </a:t>
            </a:r>
            <a:r>
              <a:rPr lang="en-US" sz="1600" dirty="0">
                <a:latin typeface="Lucida Console"/>
                <a:cs typeface="Lucida Console"/>
              </a:rPr>
              <a:t>=&gt; {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return </a:t>
            </a:r>
            <a:r>
              <a:rPr lang="en-US" sz="1600" dirty="0" err="1">
                <a:latin typeface="Lucida Console"/>
                <a:cs typeface="Lucida Console"/>
              </a:rPr>
              <a:t>Promise.</a:t>
            </a:r>
            <a:r>
              <a:rPr lang="en-US" sz="1600" b="1" dirty="0" err="1">
                <a:solidFill>
                  <a:srgbClr val="660E7A"/>
                </a:solidFill>
                <a:latin typeface="Lucida Console"/>
                <a:cs typeface="Lucida Console"/>
              </a:rPr>
              <a:t>all</a:t>
            </a:r>
            <a:r>
              <a:rPr lang="en-US" sz="1600" dirty="0">
                <a:latin typeface="Lucida Console"/>
                <a:cs typeface="Lucida Console"/>
              </a:rPr>
              <a:t>([</a:t>
            </a:r>
            <a:r>
              <a:rPr lang="en-US" sz="1600" i="1" dirty="0">
                <a:latin typeface="Lucida Console"/>
                <a:cs typeface="Lucida Console"/>
              </a:rPr>
              <a:t>timeout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100</a:t>
            </a:r>
            <a:r>
              <a:rPr lang="en-US" sz="1600" dirty="0">
                <a:latin typeface="Lucida Console"/>
                <a:cs typeface="Lucida Console"/>
              </a:rPr>
              <a:t>), </a:t>
            </a:r>
            <a:r>
              <a:rPr lang="en-US" sz="1600" i="1" dirty="0">
                <a:latin typeface="Lucida Console"/>
                <a:cs typeface="Lucida Console"/>
              </a:rPr>
              <a:t>timeout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200</a:t>
            </a:r>
            <a:r>
              <a:rPr lang="en-US" sz="1600" dirty="0">
                <a:latin typeface="Lucida Console"/>
                <a:cs typeface="Lucida Console"/>
              </a:rPr>
              <a:t>)]);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10642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596" y="1201250"/>
            <a:ext cx="8593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function </a:t>
            </a:r>
            <a:r>
              <a:rPr lang="en-US" sz="1600" i="1" dirty="0">
                <a:latin typeface="Lucida Console"/>
                <a:cs typeface="Lucida Console"/>
              </a:rPr>
              <a:t>factorial</a:t>
            </a:r>
            <a:r>
              <a:rPr lang="en-US" sz="1600" dirty="0">
                <a:latin typeface="Lucida Console"/>
                <a:cs typeface="Lucida Console"/>
              </a:rPr>
              <a:t>(n, </a:t>
            </a:r>
            <a:r>
              <a:rPr lang="en-US" sz="1600" dirty="0" err="1">
                <a:latin typeface="Lucida Console"/>
                <a:cs typeface="Lucida Console"/>
              </a:rPr>
              <a:t>acc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1600" dirty="0">
                <a:latin typeface="Lucida Console"/>
                <a:cs typeface="Lucida Console"/>
              </a:rPr>
              <a:t>) {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'use strict'</a:t>
            </a:r>
            <a:r>
              <a:rPr lang="en-US" sz="1600" dirty="0">
                <a:latin typeface="Lucida Console"/>
                <a:cs typeface="Lucida Console"/>
              </a:rPr>
              <a:t>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if </a:t>
            </a:r>
            <a:r>
              <a:rPr lang="en-US" sz="1600" dirty="0">
                <a:latin typeface="Lucida Console"/>
                <a:cs typeface="Lucida Console"/>
              </a:rPr>
              <a:t>(n &lt;= 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return </a:t>
            </a:r>
            <a:r>
              <a:rPr lang="en-US" sz="1600" dirty="0" err="1">
                <a:latin typeface="Lucida Console"/>
                <a:cs typeface="Lucida Console"/>
              </a:rPr>
              <a:t>acc</a:t>
            </a:r>
            <a:r>
              <a:rPr lang="en-US" sz="1600" dirty="0">
                <a:latin typeface="Lucida Console"/>
                <a:cs typeface="Lucida Console"/>
              </a:rPr>
              <a:t>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return </a:t>
            </a:r>
            <a:r>
              <a:rPr lang="en-US" sz="1600" dirty="0">
                <a:latin typeface="Lucida Console"/>
                <a:cs typeface="Lucida Console"/>
              </a:rPr>
              <a:t>factorial(n - 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1600" dirty="0">
                <a:latin typeface="Lucida Console"/>
                <a:cs typeface="Lucida Console"/>
              </a:rPr>
              <a:t>, n * </a:t>
            </a:r>
            <a:r>
              <a:rPr lang="en-US" sz="1600" dirty="0" err="1">
                <a:latin typeface="Lucida Console"/>
                <a:cs typeface="Lucida Console"/>
              </a:rPr>
              <a:t>acc</a:t>
            </a:r>
            <a:r>
              <a:rPr lang="en-US" sz="1600" dirty="0">
                <a:latin typeface="Lucida Console"/>
                <a:cs typeface="Lucida Console"/>
              </a:rPr>
              <a:t>);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}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// Stack overflow in most implementations today,</a:t>
            </a:r>
            <a:b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// but safe on arbitrary inputs in ES6</a:t>
            </a:r>
            <a:b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600" i="1" dirty="0">
                <a:latin typeface="Lucida Console"/>
                <a:cs typeface="Lucida Console"/>
              </a:rPr>
              <a:t>factorial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100000</a:t>
            </a:r>
            <a:r>
              <a:rPr lang="en-US" sz="16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9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6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Enhanced object literals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Template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Destructuring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Proxies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Promises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Tail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3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of JavaScript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6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Enhanced object literals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Template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Destructuring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Proxies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Promises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Tail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6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function shorthand using the =&gt;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932" y="1926788"/>
            <a:ext cx="39624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square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(x)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x * 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88267" y="1922034"/>
            <a:ext cx="35052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i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square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x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=&gt;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x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*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x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80562" y="2983469"/>
            <a:ext cx="4575301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ru-RU" altLang="ru-RU" sz="1600" b="1" dirty="0" err="1">
                <a:solidFill>
                  <a:srgbClr val="660E7A"/>
                </a:solidFill>
                <a:latin typeface="Lucida Console" panose="020B0609040504020204" pitchFamily="49" charset="0"/>
                <a:cs typeface="Courier New" pitchFamily="49" charset="0"/>
              </a:rPr>
              <a:t>bob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=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Bob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friends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[]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printFriends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 {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friends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forEach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=&gt;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console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log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knows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</a:t>
            </a:r>
            <a:r>
              <a:rPr lang="en-US" altLang="ru-RU" sz="16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6945" y="2983469"/>
            <a:ext cx="429361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bob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Bob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friends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[]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printFriends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friends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forEach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(f)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console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log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knows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 f)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86944" y="1196976"/>
            <a:ext cx="8593931" cy="5556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lasses </a:t>
            </a:r>
            <a:r>
              <a:rPr lang="en-US" dirty="0"/>
              <a:t>are a simple sugar over the prototype-based OO pattern.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7662" y="1721778"/>
            <a:ext cx="83058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Shape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constructor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y)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_x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move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_x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_y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Circle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extends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Shape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constructor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super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y)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_r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Lucida Console" panose="020B0609040504020204" pitchFamily="49" charset="0"/>
              </a:rPr>
              <a:t>c </a:t>
            </a:r>
            <a:r>
              <a:rPr lang="en-US" sz="1600" dirty="0">
                <a:latin typeface="Lucida Console" panose="020B0609040504020204" pitchFamily="49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Lucida Console" panose="020B0609040504020204" pitchFamily="49" charset="0"/>
              </a:rPr>
              <a:t>new </a:t>
            </a:r>
            <a:r>
              <a:rPr lang="en-US" sz="1600" dirty="0">
                <a:latin typeface="Lucida Console" panose="020B0609040504020204" pitchFamily="49" charset="0"/>
              </a:rPr>
              <a:t>Circle(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0.5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9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object </a:t>
            </a:r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6919" y="1191807"/>
            <a:ext cx="5410200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=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__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proto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__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__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proto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__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theProtoObj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Shorthand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‘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handler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handler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’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handler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Methods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toString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Super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calls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"d 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super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.toString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Computed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(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dynamic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property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names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[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prop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_'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+ (() =&gt;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42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)() ]: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42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5810" y="1196976"/>
            <a:ext cx="685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// Basic literal string creation</a:t>
            </a:r>
            <a:b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`In JavaScript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'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' </a:t>
            </a:r>
            <a:r>
              <a:rPr lang="en-US" sz="1600" dirty="0">
                <a:latin typeface="Lucida Console"/>
                <a:cs typeface="Lucida Console"/>
              </a:rPr>
              <a:t>is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a </a:t>
            </a:r>
            <a:r>
              <a:rPr lang="en-US" sz="1600" dirty="0">
                <a:latin typeface="Lucida Console"/>
                <a:cs typeface="Lucida Console"/>
              </a:rPr>
              <a:t>line-feed.`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// Multiline strings</a:t>
            </a:r>
            <a:b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`In JavaScript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this </a:t>
            </a:r>
            <a:r>
              <a:rPr lang="en-US" sz="1600" dirty="0">
                <a:latin typeface="Lucida Console"/>
                <a:cs typeface="Lucida Console"/>
              </a:rPr>
              <a:t>is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not legal.`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// String interpolation</a:t>
            </a:r>
            <a:b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name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"Bob"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time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"today"</a:t>
            </a:r>
            <a:r>
              <a:rPr lang="en-US" sz="1600" dirty="0">
                <a:latin typeface="Lucida Console"/>
                <a:cs typeface="Lucida Console"/>
              </a:rPr>
              <a:t>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`Hello ${name}, how are you ${time}?`</a:t>
            </a:r>
          </a:p>
        </p:txBody>
      </p:sp>
    </p:spTree>
    <p:extLst>
      <p:ext uri="{BB962C8B-B14F-4D97-AF65-F5344CB8AC3E}">
        <p14:creationId xmlns:p14="http://schemas.microsoft.com/office/powerpoint/2010/main" val="174113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944" y="1066800"/>
            <a:ext cx="6858000" cy="5262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  <a:t>// list matching</a:t>
            </a:r>
            <a:b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4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[a, , b] = [</a:t>
            </a:r>
            <a:r>
              <a:rPr lang="en-US" sz="1400" dirty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1400" dirty="0">
                <a:latin typeface="Lucida Console"/>
                <a:cs typeface="Lucida Console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Lucida Console"/>
                <a:cs typeface="Lucida Console"/>
              </a:rPr>
              <a:t>2</a:t>
            </a:r>
            <a:r>
              <a:rPr lang="en-US" sz="1400" dirty="0">
                <a:latin typeface="Lucida Console"/>
                <a:cs typeface="Lucida Console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Lucida Console"/>
                <a:cs typeface="Lucida Console"/>
              </a:rPr>
              <a:t>3</a:t>
            </a:r>
            <a:r>
              <a:rPr lang="en-US" sz="1400" dirty="0">
                <a:latin typeface="Lucida Console"/>
                <a:cs typeface="Lucida Console"/>
              </a:rPr>
              <a:t>];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  <a:t>// object matching</a:t>
            </a:r>
            <a:b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4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{ </a:t>
            </a:r>
            <a:r>
              <a:rPr lang="en-US" sz="1400" b="1" dirty="0">
                <a:solidFill>
                  <a:srgbClr val="660E7A"/>
                </a:solidFill>
                <a:latin typeface="Lucida Console"/>
                <a:cs typeface="Lucida Console"/>
              </a:rPr>
              <a:t>op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b="1" i="1" dirty="0">
                <a:solidFill>
                  <a:srgbClr val="660E7A"/>
                </a:solidFill>
                <a:latin typeface="Lucida Console"/>
                <a:cs typeface="Lucida Console"/>
              </a:rPr>
              <a:t>a</a:t>
            </a:r>
            <a:r>
              <a:rPr lang="en-US" sz="1400" dirty="0">
                <a:latin typeface="Lucida Console"/>
                <a:cs typeface="Lucida Console"/>
              </a:rPr>
              <a:t>, lhs: { op: b }, </a:t>
            </a:r>
            <a:r>
              <a:rPr lang="en-US" sz="1400" b="1" dirty="0" err="1">
                <a:solidFill>
                  <a:srgbClr val="660E7A"/>
                </a:solidFill>
                <a:latin typeface="Lucida Console"/>
                <a:cs typeface="Lucida Console"/>
              </a:rPr>
              <a:t>rhs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b="1" i="1" dirty="0">
                <a:solidFill>
                  <a:srgbClr val="660E7A"/>
                </a:solidFill>
                <a:latin typeface="Lucida Console"/>
                <a:cs typeface="Lucida Console"/>
              </a:rPr>
              <a:t>c </a:t>
            </a:r>
            <a:r>
              <a:rPr lang="en-US" sz="1400" dirty="0">
                <a:latin typeface="Lucida Console"/>
                <a:cs typeface="Lucida Console"/>
              </a:rPr>
              <a:t>}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= </a:t>
            </a:r>
            <a:r>
              <a:rPr lang="en-US" sz="1400" dirty="0" err="1">
                <a:latin typeface="Lucida Console"/>
                <a:cs typeface="Lucida Console"/>
              </a:rPr>
              <a:t>getASTNode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  <a:t>// object matching shorthand</a:t>
            </a:r>
            <a:b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  <a:t>// binds `op`, `lhs` and `</a:t>
            </a:r>
            <a:r>
              <a:rPr lang="en-US" sz="1400" i="1" dirty="0" err="1">
                <a:solidFill>
                  <a:srgbClr val="808080"/>
                </a:solidFill>
                <a:latin typeface="Lucida Console"/>
                <a:cs typeface="Lucida Console"/>
              </a:rPr>
              <a:t>rhs</a:t>
            </a:r>
            <a: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  <a:t>` in scope</a:t>
            </a:r>
            <a:b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4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{op, lhs, </a:t>
            </a:r>
            <a:r>
              <a:rPr lang="en-US" sz="1400" dirty="0" err="1">
                <a:latin typeface="Lucida Console"/>
                <a:cs typeface="Lucida Console"/>
              </a:rPr>
              <a:t>rhs</a:t>
            </a:r>
            <a:r>
              <a:rPr lang="en-US" sz="1400" dirty="0">
                <a:latin typeface="Lucida Console"/>
                <a:cs typeface="Lucida Console"/>
              </a:rPr>
              <a:t>} = </a:t>
            </a:r>
            <a:r>
              <a:rPr lang="en-US" sz="1400" dirty="0" err="1">
                <a:latin typeface="Lucida Console"/>
                <a:cs typeface="Lucida Console"/>
              </a:rPr>
              <a:t>getASTNode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  <a:t>// Can be used in parameter position</a:t>
            </a:r>
            <a:b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400" b="1" dirty="0">
                <a:solidFill>
                  <a:srgbClr val="000080"/>
                </a:solidFill>
                <a:latin typeface="Lucida Console"/>
                <a:cs typeface="Lucida Console"/>
              </a:rPr>
              <a:t>function </a:t>
            </a:r>
            <a:r>
              <a:rPr lang="en-US" sz="1400" i="1" dirty="0">
                <a:latin typeface="Lucida Console"/>
                <a:cs typeface="Lucida Console"/>
              </a:rPr>
              <a:t>g</a:t>
            </a:r>
            <a:r>
              <a:rPr lang="en-US" sz="1400" dirty="0">
                <a:latin typeface="Lucida Console"/>
                <a:cs typeface="Lucida Console"/>
              </a:rPr>
              <a:t>({name: x})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Lucida Console"/>
                <a:cs typeface="Lucida Console"/>
              </a:rPr>
              <a:t>console</a:t>
            </a:r>
            <a:r>
              <a:rPr lang="en-US" sz="1400" dirty="0" err="1">
                <a:latin typeface="Lucida Console"/>
                <a:cs typeface="Lucida Console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Lucida Console"/>
                <a:cs typeface="Lucida Console"/>
              </a:rPr>
              <a:t>log</a:t>
            </a:r>
            <a:r>
              <a:rPr lang="en-US" sz="1400" dirty="0">
                <a:latin typeface="Lucida Console"/>
                <a:cs typeface="Lucida Console"/>
              </a:rPr>
              <a:t>(x);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}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i="1" dirty="0">
                <a:latin typeface="Lucida Console"/>
                <a:cs typeface="Lucida Console"/>
              </a:rPr>
              <a:t>g</a:t>
            </a:r>
            <a:r>
              <a:rPr lang="en-US" sz="1400" dirty="0">
                <a:latin typeface="Lucida Console"/>
                <a:cs typeface="Lucida Console"/>
              </a:rPr>
              <a:t>({</a:t>
            </a:r>
            <a:r>
              <a:rPr lang="en-US" sz="1400" b="1" dirty="0">
                <a:solidFill>
                  <a:srgbClr val="660E7A"/>
                </a:solidFill>
                <a:latin typeface="Lucida Console"/>
                <a:cs typeface="Lucida Console"/>
              </a:rPr>
              <a:t>name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Lucida Console"/>
                <a:cs typeface="Lucida Console"/>
              </a:rPr>
              <a:t>5</a:t>
            </a:r>
            <a:r>
              <a:rPr lang="en-US" sz="1400" dirty="0">
                <a:latin typeface="Lucida Console"/>
                <a:cs typeface="Lucida Console"/>
              </a:rPr>
              <a:t>})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  <a:t>// Fail-soft </a:t>
            </a:r>
            <a:r>
              <a:rPr lang="en-US" sz="1400" i="1" dirty="0" err="1">
                <a:solidFill>
                  <a:srgbClr val="808080"/>
                </a:solidFill>
                <a:latin typeface="Lucida Console"/>
                <a:cs typeface="Lucida Console"/>
              </a:rPr>
              <a:t>destructuring</a:t>
            </a:r>
            <a: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4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[a] = [];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b="1" i="1" dirty="0">
                <a:solidFill>
                  <a:srgbClr val="660E7A"/>
                </a:solidFill>
                <a:latin typeface="Lucida Console"/>
                <a:cs typeface="Lucida Console"/>
              </a:rPr>
              <a:t>a </a:t>
            </a:r>
            <a:r>
              <a:rPr lang="en-US" sz="1400" dirty="0">
                <a:latin typeface="Lucida Console"/>
                <a:cs typeface="Lucida Console"/>
              </a:rPr>
              <a:t>=== </a:t>
            </a:r>
            <a:r>
              <a:rPr lang="en-US" sz="1400" b="1" dirty="0">
                <a:solidFill>
                  <a:srgbClr val="660E7A"/>
                </a:solidFill>
                <a:latin typeface="Lucida Console"/>
                <a:cs typeface="Lucida Console"/>
              </a:rPr>
              <a:t>undefined</a:t>
            </a:r>
            <a:r>
              <a:rPr lang="en-US" sz="1400" dirty="0">
                <a:latin typeface="Lucida Console"/>
                <a:cs typeface="Lucida Console"/>
              </a:rPr>
              <a:t>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/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  <a:t>// Fail-soft </a:t>
            </a:r>
            <a:r>
              <a:rPr lang="en-US" sz="1400" i="1" dirty="0" err="1">
                <a:solidFill>
                  <a:srgbClr val="808080"/>
                </a:solidFill>
                <a:latin typeface="Lucida Console"/>
                <a:cs typeface="Lucida Console"/>
              </a:rPr>
              <a:t>destructuring</a:t>
            </a:r>
            <a: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  <a:t> with defaults</a:t>
            </a:r>
            <a:br>
              <a:rPr lang="en-US" sz="14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4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Lucida Console"/>
                <a:cs typeface="Lucida Console"/>
              </a:rPr>
              <a:t>a </a:t>
            </a:r>
            <a:r>
              <a:rPr lang="en-US" sz="1400" dirty="0">
                <a:latin typeface="Lucida Console"/>
                <a:cs typeface="Lucida Console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1400" dirty="0">
                <a:latin typeface="Lucida Console"/>
                <a:cs typeface="Lucida Console"/>
              </a:rPr>
              <a:t>] = [];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b="1" i="1" dirty="0">
                <a:solidFill>
                  <a:srgbClr val="660E7A"/>
                </a:solidFill>
                <a:latin typeface="Lucida Console"/>
                <a:cs typeface="Lucida Console"/>
              </a:rPr>
              <a:t>a </a:t>
            </a:r>
            <a:r>
              <a:rPr lang="en-US" sz="1400" dirty="0">
                <a:latin typeface="Lucida Console"/>
                <a:cs typeface="Lucida Console"/>
              </a:rPr>
              <a:t>=== </a:t>
            </a:r>
            <a:r>
              <a:rPr lang="en-US" sz="1400" dirty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1400" dirty="0">
                <a:latin typeface="Lucida Console"/>
                <a:cs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2039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919" y="1212951"/>
            <a:ext cx="609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// lib/</a:t>
            </a:r>
            <a:r>
              <a:rPr lang="en-US" sz="1600" i="1" dirty="0" err="1">
                <a:solidFill>
                  <a:srgbClr val="808080"/>
                </a:solidFill>
                <a:latin typeface="Lucida Console"/>
                <a:cs typeface="Lucida Console"/>
              </a:rPr>
              <a:t>math.js</a:t>
            </a:r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export function </a:t>
            </a:r>
            <a:r>
              <a:rPr lang="en-US" sz="1600" i="1" dirty="0">
                <a:latin typeface="Lucida Console"/>
                <a:cs typeface="Lucida Console"/>
              </a:rPr>
              <a:t>sum</a:t>
            </a:r>
            <a:r>
              <a:rPr lang="en-US" sz="1600" dirty="0">
                <a:latin typeface="Lucida Console"/>
                <a:cs typeface="Lucida Console"/>
              </a:rPr>
              <a:t>(x, y) {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return </a:t>
            </a:r>
            <a:r>
              <a:rPr lang="en-US" sz="1600" dirty="0">
                <a:latin typeface="Lucida Console"/>
                <a:cs typeface="Lucida Console"/>
              </a:rPr>
              <a:t>x + y;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}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export </a:t>
            </a:r>
            <a:r>
              <a:rPr lang="en-US" sz="1600" b="1" dirty="0" err="1">
                <a:solidFill>
                  <a:srgbClr val="000080"/>
                </a:solidFill>
                <a:latin typeface="Lucida Console"/>
                <a:cs typeface="Lucida Console"/>
              </a:rPr>
              <a:t>var</a:t>
            </a: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Lucida Console"/>
                <a:cs typeface="Lucida Console"/>
              </a:rPr>
              <a:t>pi </a:t>
            </a:r>
            <a:r>
              <a:rPr lang="en-US" sz="1600" dirty="0">
                <a:latin typeface="Lucida Console"/>
                <a:cs typeface="Lucida Console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Lucida Console"/>
                <a:cs typeface="Lucida Console"/>
              </a:rPr>
              <a:t>3.141593</a:t>
            </a:r>
            <a:r>
              <a:rPr lang="en-US" sz="1600" dirty="0">
                <a:latin typeface="Lucida Console"/>
                <a:cs typeface="Lucida Console"/>
              </a:rPr>
              <a:t>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/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>// </a:t>
            </a:r>
            <a:r>
              <a:rPr lang="en-US" sz="1600" i="1" dirty="0" err="1">
                <a:solidFill>
                  <a:srgbClr val="808080"/>
                </a:solidFill>
                <a:latin typeface="Lucida Console"/>
                <a:cs typeface="Lucida Console"/>
              </a:rPr>
              <a:t>app.js</a:t>
            </a:r>
            <a: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Lucida Console"/>
                <a:cs typeface="Lucida Console"/>
              </a:rPr>
            </a:br>
            <a:r>
              <a:rPr lang="en-US" sz="1600" b="1" dirty="0">
                <a:solidFill>
                  <a:srgbClr val="000080"/>
                </a:solidFill>
                <a:latin typeface="Lucida Console"/>
                <a:cs typeface="Lucida Console"/>
              </a:rPr>
              <a:t>import </a:t>
            </a:r>
            <a:r>
              <a:rPr lang="en-US" sz="1600" dirty="0">
                <a:latin typeface="Lucida Console"/>
                <a:cs typeface="Lucida Console"/>
              </a:rPr>
              <a:t>* as math from 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"lib/math"</a:t>
            </a:r>
            <a:r>
              <a:rPr lang="en-US" sz="1600" dirty="0">
                <a:latin typeface="Lucida Console"/>
                <a:cs typeface="Lucida Console"/>
              </a:rPr>
              <a:t>;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7A7A43"/>
                </a:solidFill>
                <a:latin typeface="Lucida Console"/>
                <a:cs typeface="Lucida Console"/>
              </a:rPr>
              <a:t>alert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Lucida Console"/>
                <a:cs typeface="Lucida Console"/>
              </a:rPr>
              <a:t>"2π = " </a:t>
            </a:r>
            <a:r>
              <a:rPr lang="en-US" sz="1600" dirty="0">
                <a:latin typeface="Lucida Console"/>
                <a:cs typeface="Lucida Console"/>
              </a:rPr>
              <a:t>+ </a:t>
            </a:r>
            <a:r>
              <a:rPr lang="en-US" sz="1600" dirty="0" err="1">
                <a:latin typeface="Lucida Console"/>
                <a:cs typeface="Lucida Console"/>
              </a:rPr>
              <a:t>math.sum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math.pi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 err="1">
                <a:latin typeface="Lucida Console"/>
                <a:cs typeface="Lucida Console"/>
              </a:rPr>
              <a:t>math.pi</a:t>
            </a:r>
            <a:r>
              <a:rPr lang="en-US" sz="1600" dirty="0">
                <a:latin typeface="Lucida Console"/>
                <a:cs typeface="Lucida Console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58945113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5512</TotalTime>
  <Words>154</Words>
  <Application>Microsoft Macintosh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luxoft-corporate-ppt-template</vt:lpstr>
      <vt:lpstr>Luxoft: Computer / TV</vt:lpstr>
      <vt:lpstr>WEB-007 JavaScript</vt:lpstr>
      <vt:lpstr>WEB-007 JavaScript</vt:lpstr>
      <vt:lpstr>ECMAScript 6</vt:lpstr>
      <vt:lpstr>Arrows</vt:lpstr>
      <vt:lpstr>Classes</vt:lpstr>
      <vt:lpstr>Enhanced object literals</vt:lpstr>
      <vt:lpstr>Template string</vt:lpstr>
      <vt:lpstr>Destructuring</vt:lpstr>
      <vt:lpstr>Modules</vt:lpstr>
      <vt:lpstr>Proxies</vt:lpstr>
      <vt:lpstr>Promises</vt:lpstr>
      <vt:lpstr>Tail calls</vt:lpstr>
      <vt:lpstr>ECMAScript 6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Mikhail Vaisman</cp:lastModifiedBy>
  <cp:revision>189</cp:revision>
  <dcterms:created xsi:type="dcterms:W3CDTF">2014-06-05T10:48:46Z</dcterms:created>
  <dcterms:modified xsi:type="dcterms:W3CDTF">2015-05-13T22:45:20Z</dcterms:modified>
</cp:coreProperties>
</file>