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oleObject2.bin" ContentType="application/vnd.openxmlformats-officedocument.oleObject"/>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1"/>
  </p:sldMasterIdLst>
  <p:notesMasterIdLst>
    <p:notesMasterId r:id="rId37"/>
  </p:notesMasterIdLst>
  <p:handoutMasterIdLst>
    <p:handoutMasterId r:id="rId38"/>
  </p:handoutMasterIdLst>
  <p:sldIdLst>
    <p:sldId id="302" r:id="rId2"/>
    <p:sldId id="480" r:id="rId3"/>
    <p:sldId id="453" r:id="rId4"/>
    <p:sldId id="506" r:id="rId5"/>
    <p:sldId id="504" r:id="rId6"/>
    <p:sldId id="510" r:id="rId7"/>
    <p:sldId id="556" r:id="rId8"/>
    <p:sldId id="549" r:id="rId9"/>
    <p:sldId id="536" r:id="rId10"/>
    <p:sldId id="537" r:id="rId11"/>
    <p:sldId id="505" r:id="rId12"/>
    <p:sldId id="511" r:id="rId13"/>
    <p:sldId id="554" r:id="rId14"/>
    <p:sldId id="515" r:id="rId15"/>
    <p:sldId id="552" r:id="rId16"/>
    <p:sldId id="522" r:id="rId17"/>
    <p:sldId id="523" r:id="rId18"/>
    <p:sldId id="555" r:id="rId19"/>
    <p:sldId id="547" r:id="rId20"/>
    <p:sldId id="548" r:id="rId21"/>
    <p:sldId id="538" r:id="rId22"/>
    <p:sldId id="539" r:id="rId23"/>
    <p:sldId id="503" r:id="rId24"/>
    <p:sldId id="518" r:id="rId25"/>
    <p:sldId id="509" r:id="rId26"/>
    <p:sldId id="550" r:id="rId27"/>
    <p:sldId id="540" r:id="rId28"/>
    <p:sldId id="551" r:id="rId29"/>
    <p:sldId id="553" r:id="rId30"/>
    <p:sldId id="516" r:id="rId31"/>
    <p:sldId id="541" r:id="rId32"/>
    <p:sldId id="544" r:id="rId33"/>
    <p:sldId id="545" r:id="rId34"/>
    <p:sldId id="546" r:id="rId35"/>
    <p:sldId id="526" r:id="rId36"/>
  </p:sldIdLst>
  <p:sldSz cx="9144000" cy="6858000" type="screen4x3"/>
  <p:notesSz cx="6858000" cy="9144000"/>
  <p:custDataLst>
    <p:tags r:id="rId40"/>
  </p:custDataLst>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096" algn="ctr" rtl="0" fontAlgn="base">
      <a:spcBef>
        <a:spcPct val="0"/>
      </a:spcBef>
      <a:spcAft>
        <a:spcPct val="0"/>
      </a:spcAft>
      <a:defRPr sz="2400" kern="1200">
        <a:solidFill>
          <a:schemeClr val="tx1"/>
        </a:solidFill>
        <a:latin typeface="Arial" charset="0"/>
        <a:ea typeface="+mn-ea"/>
        <a:cs typeface="+mn-cs"/>
      </a:defRPr>
    </a:lvl2pPr>
    <a:lvl3pPr marL="914192" algn="ctr" rtl="0" fontAlgn="base">
      <a:spcBef>
        <a:spcPct val="0"/>
      </a:spcBef>
      <a:spcAft>
        <a:spcPct val="0"/>
      </a:spcAft>
      <a:defRPr sz="2400" kern="1200">
        <a:solidFill>
          <a:schemeClr val="tx1"/>
        </a:solidFill>
        <a:latin typeface="Arial" charset="0"/>
        <a:ea typeface="+mn-ea"/>
        <a:cs typeface="+mn-cs"/>
      </a:defRPr>
    </a:lvl3pPr>
    <a:lvl4pPr marL="1371288" algn="ctr" rtl="0" fontAlgn="base">
      <a:spcBef>
        <a:spcPct val="0"/>
      </a:spcBef>
      <a:spcAft>
        <a:spcPct val="0"/>
      </a:spcAft>
      <a:defRPr sz="2400" kern="1200">
        <a:solidFill>
          <a:schemeClr val="tx1"/>
        </a:solidFill>
        <a:latin typeface="Arial" charset="0"/>
        <a:ea typeface="+mn-ea"/>
        <a:cs typeface="+mn-cs"/>
      </a:defRPr>
    </a:lvl4pPr>
    <a:lvl5pPr marL="1828385" algn="ctr" rtl="0" fontAlgn="base">
      <a:spcBef>
        <a:spcPct val="0"/>
      </a:spcBef>
      <a:spcAft>
        <a:spcPct val="0"/>
      </a:spcAft>
      <a:defRPr sz="2400" kern="1200">
        <a:solidFill>
          <a:schemeClr val="tx1"/>
        </a:solidFill>
        <a:latin typeface="Arial" charset="0"/>
        <a:ea typeface="+mn-ea"/>
        <a:cs typeface="+mn-cs"/>
      </a:defRPr>
    </a:lvl5pPr>
    <a:lvl6pPr marL="2285480" algn="l" defTabSz="914192" rtl="0" eaLnBrk="1" latinLnBrk="0" hangingPunct="1">
      <a:defRPr sz="2400" kern="1200">
        <a:solidFill>
          <a:schemeClr val="tx1"/>
        </a:solidFill>
        <a:latin typeface="Arial" charset="0"/>
        <a:ea typeface="+mn-ea"/>
        <a:cs typeface="+mn-cs"/>
      </a:defRPr>
    </a:lvl6pPr>
    <a:lvl7pPr marL="2742577" algn="l" defTabSz="914192" rtl="0" eaLnBrk="1" latinLnBrk="0" hangingPunct="1">
      <a:defRPr sz="2400" kern="1200">
        <a:solidFill>
          <a:schemeClr val="tx1"/>
        </a:solidFill>
        <a:latin typeface="Arial" charset="0"/>
        <a:ea typeface="+mn-ea"/>
        <a:cs typeface="+mn-cs"/>
      </a:defRPr>
    </a:lvl7pPr>
    <a:lvl8pPr marL="3199673" algn="l" defTabSz="914192" rtl="0" eaLnBrk="1" latinLnBrk="0" hangingPunct="1">
      <a:defRPr sz="2400" kern="1200">
        <a:solidFill>
          <a:schemeClr val="tx1"/>
        </a:solidFill>
        <a:latin typeface="Arial" charset="0"/>
        <a:ea typeface="+mn-ea"/>
        <a:cs typeface="+mn-cs"/>
      </a:defRPr>
    </a:lvl8pPr>
    <a:lvl9pPr marL="3656769" algn="l" defTabSz="914192"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30" autoAdjust="0"/>
    <p:restoredTop sz="87177" autoAdjust="0"/>
  </p:normalViewPr>
  <p:slideViewPr>
    <p:cSldViewPr>
      <p:cViewPr>
        <p:scale>
          <a:sx n="110" d="100"/>
          <a:sy n="110" d="100"/>
        </p:scale>
        <p:origin x="-968" y="144"/>
      </p:cViewPr>
      <p:guideLst>
        <p:guide orient="horz" pos="2159"/>
        <p:guide orient="horz" pos="3888"/>
        <p:guide orient="horz" pos="192"/>
        <p:guide orient="horz" pos="768"/>
        <p:guide pos="2882"/>
        <p:guide pos="240"/>
        <p:guide pos="552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9" d="100"/>
          <a:sy n="59" d="100"/>
        </p:scale>
        <p:origin x="-2630" y="-82"/>
      </p:cViewPr>
      <p:guideLst>
        <p:guide orient="horz" pos="2880"/>
        <p:guide orient="horz" pos="179"/>
        <p:guide pos="2160"/>
        <p:guide pos="204"/>
        <p:guide pos="4116"/>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tags" Target="tags/tag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B30E5D-A5EE-4608-A5A6-E6A9F3E7055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BC2105C2-4D16-4223-B809-8A80E6B9D136}">
      <dgm:prSet phldrT="[Text]"/>
      <dgm:spPr/>
      <dgm:t>
        <a:bodyPr/>
        <a:lstStyle/>
        <a:p>
          <a:r>
            <a:rPr lang="en-US" dirty="0" smtClean="0"/>
            <a:t>Top Ferrari Features</a:t>
          </a:r>
          <a:endParaRPr lang="en-US" dirty="0"/>
        </a:p>
      </dgm:t>
    </dgm:pt>
    <dgm:pt modelId="{39D253A2-90B3-4C70-B30B-896A51C211D8}" type="parTrans" cxnId="{E11BFB4E-DB0C-43B9-B7D2-69464EB8B9D6}">
      <dgm:prSet/>
      <dgm:spPr/>
      <dgm:t>
        <a:bodyPr/>
        <a:lstStyle/>
        <a:p>
          <a:endParaRPr lang="en-US"/>
        </a:p>
      </dgm:t>
    </dgm:pt>
    <dgm:pt modelId="{BA28008D-8CAC-4C03-A5F8-B8E3932D5DD9}" type="sibTrans" cxnId="{E11BFB4E-DB0C-43B9-B7D2-69464EB8B9D6}">
      <dgm:prSet/>
      <dgm:spPr/>
      <dgm:t>
        <a:bodyPr/>
        <a:lstStyle/>
        <a:p>
          <a:endParaRPr lang="en-US"/>
        </a:p>
      </dgm:t>
    </dgm:pt>
    <dgm:pt modelId="{113630F6-4500-4879-866A-5E41759E2A1C}">
      <dgm:prSet phldrT="[Text]"/>
      <dgm:spPr/>
      <dgm:t>
        <a:bodyPr/>
        <a:lstStyle/>
        <a:p>
          <a:r>
            <a:rPr lang="en-US" dirty="0" smtClean="0"/>
            <a:t>Shared Definitions</a:t>
          </a:r>
          <a:endParaRPr lang="en-US" dirty="0"/>
        </a:p>
      </dgm:t>
    </dgm:pt>
    <dgm:pt modelId="{C7E20815-7AAA-4037-BD28-F211B17E1AF1}" type="parTrans" cxnId="{6E32DA6C-FAAE-4C3F-AFE0-F43DE65E7397}">
      <dgm:prSet/>
      <dgm:spPr/>
      <dgm:t>
        <a:bodyPr/>
        <a:lstStyle/>
        <a:p>
          <a:endParaRPr lang="en-US"/>
        </a:p>
      </dgm:t>
    </dgm:pt>
    <dgm:pt modelId="{B9B3C4DD-1542-401A-824D-72532C96D99A}" type="sibTrans" cxnId="{6E32DA6C-FAAE-4C3F-AFE0-F43DE65E7397}">
      <dgm:prSet/>
      <dgm:spPr/>
      <dgm:t>
        <a:bodyPr/>
        <a:lstStyle/>
        <a:p>
          <a:endParaRPr lang="en-US"/>
        </a:p>
      </dgm:t>
    </dgm:pt>
    <dgm:pt modelId="{23318D72-B6A7-433A-8E4B-7BFE9E709594}">
      <dgm:prSet phldrT="[Text]"/>
      <dgm:spPr/>
      <dgm:t>
        <a:bodyPr/>
        <a:lstStyle/>
        <a:p>
          <a:r>
            <a:rPr lang="en-US" dirty="0" smtClean="0"/>
            <a:t>Symantec Maximum Repair</a:t>
          </a:r>
          <a:endParaRPr lang="en-US" dirty="0"/>
        </a:p>
      </dgm:t>
    </dgm:pt>
    <dgm:pt modelId="{9917087A-C06C-4931-A1B9-C2CB804F7CB6}" type="parTrans" cxnId="{C58C87BC-0ECB-4093-BE6B-1B31C62F6F7A}">
      <dgm:prSet/>
      <dgm:spPr/>
      <dgm:t>
        <a:bodyPr/>
        <a:lstStyle/>
        <a:p>
          <a:endParaRPr lang="en-US"/>
        </a:p>
      </dgm:t>
    </dgm:pt>
    <dgm:pt modelId="{9F3380C2-8414-4E0D-9B04-8ADC9F59B4ED}" type="sibTrans" cxnId="{C58C87BC-0ECB-4093-BE6B-1B31C62F6F7A}">
      <dgm:prSet/>
      <dgm:spPr/>
      <dgm:t>
        <a:bodyPr/>
        <a:lstStyle/>
        <a:p>
          <a:endParaRPr lang="en-US"/>
        </a:p>
      </dgm:t>
    </dgm:pt>
    <dgm:pt modelId="{D7F337B4-92A5-2540-9175-E65571C485DF}">
      <dgm:prSet/>
      <dgm:spPr/>
      <dgm:t>
        <a:bodyPr/>
        <a:lstStyle/>
        <a:p>
          <a:r>
            <a:rPr lang="en-US" dirty="0" smtClean="0"/>
            <a:t>SND Firewall</a:t>
          </a:r>
          <a:endParaRPr lang="en-US" dirty="0"/>
        </a:p>
      </dgm:t>
    </dgm:pt>
    <dgm:pt modelId="{C24B4D2A-6E2E-0849-B0F3-8FD7A1B6E5AB}" type="parTrans" cxnId="{47A48D19-7F75-E54F-8988-4E7F7B6B1440}">
      <dgm:prSet/>
      <dgm:spPr/>
      <dgm:t>
        <a:bodyPr/>
        <a:lstStyle/>
        <a:p>
          <a:endParaRPr lang="en-US"/>
        </a:p>
      </dgm:t>
    </dgm:pt>
    <dgm:pt modelId="{863C3D09-4783-2D48-944E-0B5DC6820FD9}" type="sibTrans" cxnId="{47A48D19-7F75-E54F-8988-4E7F7B6B1440}">
      <dgm:prSet/>
      <dgm:spPr/>
      <dgm:t>
        <a:bodyPr/>
        <a:lstStyle/>
        <a:p>
          <a:endParaRPr lang="en-US"/>
        </a:p>
      </dgm:t>
    </dgm:pt>
    <dgm:pt modelId="{7D79DA7C-424F-ED4F-BD91-C67394F44A8A}">
      <dgm:prSet/>
      <dgm:spPr/>
      <dgm:t>
        <a:bodyPr/>
        <a:lstStyle/>
        <a:p>
          <a:r>
            <a:rPr lang="en-US" dirty="0" smtClean="0"/>
            <a:t>Linux Management</a:t>
          </a:r>
          <a:endParaRPr lang="en-US" dirty="0"/>
        </a:p>
      </dgm:t>
    </dgm:pt>
    <dgm:pt modelId="{301513C5-9104-9C42-8CFC-76D25CD6CB7C}" type="parTrans" cxnId="{2FA1746B-90B8-3148-BC7F-B76750796488}">
      <dgm:prSet/>
      <dgm:spPr/>
      <dgm:t>
        <a:bodyPr/>
        <a:lstStyle/>
        <a:p>
          <a:endParaRPr lang="en-US"/>
        </a:p>
      </dgm:t>
    </dgm:pt>
    <dgm:pt modelId="{0DB77DC1-41B4-4F4D-99AF-F5BD7D516A3F}" type="sibTrans" cxnId="{2FA1746B-90B8-3148-BC7F-B76750796488}">
      <dgm:prSet/>
      <dgm:spPr/>
      <dgm:t>
        <a:bodyPr/>
        <a:lstStyle/>
        <a:p>
          <a:endParaRPr lang="en-US"/>
        </a:p>
      </dgm:t>
    </dgm:pt>
    <dgm:pt modelId="{8EDEB169-09F1-E443-A79A-AB99D2F73B8F}">
      <dgm:prSet/>
      <dgm:spPr/>
      <dgm:t>
        <a:bodyPr/>
        <a:lstStyle/>
        <a:p>
          <a:r>
            <a:rPr lang="en-US" dirty="0" smtClean="0"/>
            <a:t>Fast </a:t>
          </a:r>
          <a:r>
            <a:rPr lang="en-US" dirty="0" err="1" smtClean="0"/>
            <a:t>Pathing</a:t>
          </a:r>
          <a:endParaRPr lang="en-US" dirty="0"/>
        </a:p>
      </dgm:t>
    </dgm:pt>
    <dgm:pt modelId="{CCCBBC25-8736-2948-BA7E-AC38FD93FF42}" type="parTrans" cxnId="{ACDEFCE3-A693-F447-AEA6-D0D14A16AC79}">
      <dgm:prSet/>
      <dgm:spPr/>
      <dgm:t>
        <a:bodyPr/>
        <a:lstStyle/>
        <a:p>
          <a:endParaRPr lang="en-US"/>
        </a:p>
      </dgm:t>
    </dgm:pt>
    <dgm:pt modelId="{7B2188CA-7A03-A248-A246-13DDD3C9E38D}" type="sibTrans" cxnId="{ACDEFCE3-A693-F447-AEA6-D0D14A16AC79}">
      <dgm:prSet/>
      <dgm:spPr/>
      <dgm:t>
        <a:bodyPr/>
        <a:lstStyle/>
        <a:p>
          <a:endParaRPr lang="en-US"/>
        </a:p>
      </dgm:t>
    </dgm:pt>
    <dgm:pt modelId="{E49A6789-5C3C-46E3-A0CC-38D59FE79306}" type="pres">
      <dgm:prSet presAssocID="{48B30E5D-A5EE-4608-A5A6-E6A9F3E7055B}" presName="Name0" presStyleCnt="0">
        <dgm:presLayoutVars>
          <dgm:chMax val="7"/>
          <dgm:chPref val="7"/>
          <dgm:dir/>
        </dgm:presLayoutVars>
      </dgm:prSet>
      <dgm:spPr/>
      <dgm:t>
        <a:bodyPr/>
        <a:lstStyle/>
        <a:p>
          <a:endParaRPr lang="en-US"/>
        </a:p>
      </dgm:t>
    </dgm:pt>
    <dgm:pt modelId="{830D235F-0E57-4364-8037-C245ACF55DBC}" type="pres">
      <dgm:prSet presAssocID="{48B30E5D-A5EE-4608-A5A6-E6A9F3E7055B}" presName="Name1" presStyleCnt="0"/>
      <dgm:spPr/>
    </dgm:pt>
    <dgm:pt modelId="{93F0BBC8-AA8B-4972-9375-2F2FB5B2F418}" type="pres">
      <dgm:prSet presAssocID="{48B30E5D-A5EE-4608-A5A6-E6A9F3E7055B}" presName="cycle" presStyleCnt="0"/>
      <dgm:spPr/>
    </dgm:pt>
    <dgm:pt modelId="{D1C9D01C-7435-4B27-BA73-9AFAE0A6F9C3}" type="pres">
      <dgm:prSet presAssocID="{48B30E5D-A5EE-4608-A5A6-E6A9F3E7055B}" presName="srcNode" presStyleLbl="node1" presStyleIdx="0" presStyleCnt="6"/>
      <dgm:spPr/>
    </dgm:pt>
    <dgm:pt modelId="{72EF8C38-923C-4331-98B4-0E8161855EC9}" type="pres">
      <dgm:prSet presAssocID="{48B30E5D-A5EE-4608-A5A6-E6A9F3E7055B}" presName="conn" presStyleLbl="parChTrans1D2" presStyleIdx="0" presStyleCnt="1"/>
      <dgm:spPr/>
      <dgm:t>
        <a:bodyPr/>
        <a:lstStyle/>
        <a:p>
          <a:endParaRPr lang="en-US"/>
        </a:p>
      </dgm:t>
    </dgm:pt>
    <dgm:pt modelId="{B2DA8AC0-0800-41C1-84AD-3CB3B6299672}" type="pres">
      <dgm:prSet presAssocID="{48B30E5D-A5EE-4608-A5A6-E6A9F3E7055B}" presName="extraNode" presStyleLbl="node1" presStyleIdx="0" presStyleCnt="6"/>
      <dgm:spPr/>
    </dgm:pt>
    <dgm:pt modelId="{4E4B4DD9-5B80-4B67-99E1-E7BB2A2F37EE}" type="pres">
      <dgm:prSet presAssocID="{48B30E5D-A5EE-4608-A5A6-E6A9F3E7055B}" presName="dstNode" presStyleLbl="node1" presStyleIdx="0" presStyleCnt="6"/>
      <dgm:spPr/>
    </dgm:pt>
    <dgm:pt modelId="{88AEAD19-D3F7-4590-9A36-7E727C396D53}" type="pres">
      <dgm:prSet presAssocID="{BC2105C2-4D16-4223-B809-8A80E6B9D136}" presName="text_1" presStyleLbl="node1" presStyleIdx="0" presStyleCnt="6">
        <dgm:presLayoutVars>
          <dgm:bulletEnabled val="1"/>
        </dgm:presLayoutVars>
      </dgm:prSet>
      <dgm:spPr/>
      <dgm:t>
        <a:bodyPr/>
        <a:lstStyle/>
        <a:p>
          <a:endParaRPr lang="en-US"/>
        </a:p>
      </dgm:t>
    </dgm:pt>
    <dgm:pt modelId="{8078AC61-7FA2-4283-8C23-49ED4F9DDC04}" type="pres">
      <dgm:prSet presAssocID="{BC2105C2-4D16-4223-B809-8A80E6B9D136}" presName="accent_1" presStyleCnt="0"/>
      <dgm:spPr/>
    </dgm:pt>
    <dgm:pt modelId="{25D3BB0A-89EB-4BA4-9065-271B4DC43702}" type="pres">
      <dgm:prSet presAssocID="{BC2105C2-4D16-4223-B809-8A80E6B9D136}" presName="accentRepeatNode" presStyleLbl="solidFgAcc1" presStyleIdx="0" presStyleCnt="6"/>
      <dgm:spPr/>
    </dgm:pt>
    <dgm:pt modelId="{23FF5C3A-9E96-4649-BA2B-4F19D551E400}" type="pres">
      <dgm:prSet presAssocID="{23318D72-B6A7-433A-8E4B-7BFE9E709594}" presName="text_2" presStyleLbl="node1" presStyleIdx="1" presStyleCnt="6">
        <dgm:presLayoutVars>
          <dgm:bulletEnabled val="1"/>
        </dgm:presLayoutVars>
      </dgm:prSet>
      <dgm:spPr/>
      <dgm:t>
        <a:bodyPr/>
        <a:lstStyle/>
        <a:p>
          <a:endParaRPr lang="en-US"/>
        </a:p>
      </dgm:t>
    </dgm:pt>
    <dgm:pt modelId="{265D1C3F-AEE4-CF4F-8AD3-59FDD714452A}" type="pres">
      <dgm:prSet presAssocID="{23318D72-B6A7-433A-8E4B-7BFE9E709594}" presName="accent_2" presStyleCnt="0"/>
      <dgm:spPr/>
    </dgm:pt>
    <dgm:pt modelId="{E81ECDEB-0A23-4B75-A642-4E15B945DD50}" type="pres">
      <dgm:prSet presAssocID="{23318D72-B6A7-433A-8E4B-7BFE9E709594}" presName="accentRepeatNode" presStyleLbl="solidFgAcc1" presStyleIdx="1" presStyleCnt="6"/>
      <dgm:spPr/>
    </dgm:pt>
    <dgm:pt modelId="{864BBD8E-F2B4-FB46-9751-E6E93C76FBB9}" type="pres">
      <dgm:prSet presAssocID="{D7F337B4-92A5-2540-9175-E65571C485DF}" presName="text_3" presStyleLbl="node1" presStyleIdx="2" presStyleCnt="6">
        <dgm:presLayoutVars>
          <dgm:bulletEnabled val="1"/>
        </dgm:presLayoutVars>
      </dgm:prSet>
      <dgm:spPr/>
      <dgm:t>
        <a:bodyPr/>
        <a:lstStyle/>
        <a:p>
          <a:endParaRPr lang="en-US"/>
        </a:p>
      </dgm:t>
    </dgm:pt>
    <dgm:pt modelId="{67EF086F-5894-324C-A5AE-4DDA3640F741}" type="pres">
      <dgm:prSet presAssocID="{D7F337B4-92A5-2540-9175-E65571C485DF}" presName="accent_3" presStyleCnt="0"/>
      <dgm:spPr/>
    </dgm:pt>
    <dgm:pt modelId="{36261071-7F0C-9442-BC01-865F719DD804}" type="pres">
      <dgm:prSet presAssocID="{D7F337B4-92A5-2540-9175-E65571C485DF}" presName="accentRepeatNode" presStyleLbl="solidFgAcc1" presStyleIdx="2" presStyleCnt="6"/>
      <dgm:spPr/>
    </dgm:pt>
    <dgm:pt modelId="{DF403A65-C836-B248-895C-0601B14505F1}" type="pres">
      <dgm:prSet presAssocID="{7D79DA7C-424F-ED4F-BD91-C67394F44A8A}" presName="text_4" presStyleLbl="node1" presStyleIdx="3" presStyleCnt="6">
        <dgm:presLayoutVars>
          <dgm:bulletEnabled val="1"/>
        </dgm:presLayoutVars>
      </dgm:prSet>
      <dgm:spPr/>
      <dgm:t>
        <a:bodyPr/>
        <a:lstStyle/>
        <a:p>
          <a:endParaRPr lang="en-US"/>
        </a:p>
      </dgm:t>
    </dgm:pt>
    <dgm:pt modelId="{25743AB4-B1F4-4244-8D99-E155F620499D}" type="pres">
      <dgm:prSet presAssocID="{7D79DA7C-424F-ED4F-BD91-C67394F44A8A}" presName="accent_4" presStyleCnt="0"/>
      <dgm:spPr/>
    </dgm:pt>
    <dgm:pt modelId="{6992A371-F6DF-BB46-9420-67090D3334B0}" type="pres">
      <dgm:prSet presAssocID="{7D79DA7C-424F-ED4F-BD91-C67394F44A8A}" presName="accentRepeatNode" presStyleLbl="solidFgAcc1" presStyleIdx="3" presStyleCnt="6"/>
      <dgm:spPr/>
    </dgm:pt>
    <dgm:pt modelId="{D47FB657-F817-A94F-92E0-C5BA3278007D}" type="pres">
      <dgm:prSet presAssocID="{8EDEB169-09F1-E443-A79A-AB99D2F73B8F}" presName="text_5" presStyleLbl="node1" presStyleIdx="4" presStyleCnt="6">
        <dgm:presLayoutVars>
          <dgm:bulletEnabled val="1"/>
        </dgm:presLayoutVars>
      </dgm:prSet>
      <dgm:spPr/>
      <dgm:t>
        <a:bodyPr/>
        <a:lstStyle/>
        <a:p>
          <a:endParaRPr lang="en-US"/>
        </a:p>
      </dgm:t>
    </dgm:pt>
    <dgm:pt modelId="{0EBCD7C0-EF95-F543-9168-BD29C5BDBEAD}" type="pres">
      <dgm:prSet presAssocID="{8EDEB169-09F1-E443-A79A-AB99D2F73B8F}" presName="accent_5" presStyleCnt="0"/>
      <dgm:spPr/>
    </dgm:pt>
    <dgm:pt modelId="{92DD2859-E44D-5B43-B303-C14DFD7FED5B}" type="pres">
      <dgm:prSet presAssocID="{8EDEB169-09F1-E443-A79A-AB99D2F73B8F}" presName="accentRepeatNode" presStyleLbl="solidFgAcc1" presStyleIdx="4" presStyleCnt="6"/>
      <dgm:spPr/>
    </dgm:pt>
    <dgm:pt modelId="{4EF5296C-76D3-CC44-BE55-8DD43020404C}" type="pres">
      <dgm:prSet presAssocID="{113630F6-4500-4879-866A-5E41759E2A1C}" presName="text_6" presStyleLbl="node1" presStyleIdx="5" presStyleCnt="6">
        <dgm:presLayoutVars>
          <dgm:bulletEnabled val="1"/>
        </dgm:presLayoutVars>
      </dgm:prSet>
      <dgm:spPr/>
      <dgm:t>
        <a:bodyPr/>
        <a:lstStyle/>
        <a:p>
          <a:endParaRPr lang="en-US"/>
        </a:p>
      </dgm:t>
    </dgm:pt>
    <dgm:pt modelId="{BCDBB781-403F-DF45-A97D-FEE433178B0C}" type="pres">
      <dgm:prSet presAssocID="{113630F6-4500-4879-866A-5E41759E2A1C}" presName="accent_6" presStyleCnt="0"/>
      <dgm:spPr/>
    </dgm:pt>
    <dgm:pt modelId="{96835EFE-035A-4108-B709-8E9AE6C6FBE0}" type="pres">
      <dgm:prSet presAssocID="{113630F6-4500-4879-866A-5E41759E2A1C}" presName="accentRepeatNode" presStyleLbl="solidFgAcc1" presStyleIdx="5" presStyleCnt="6"/>
      <dgm:spPr/>
    </dgm:pt>
  </dgm:ptLst>
  <dgm:cxnLst>
    <dgm:cxn modelId="{47A48D19-7F75-E54F-8988-4E7F7B6B1440}" srcId="{48B30E5D-A5EE-4608-A5A6-E6A9F3E7055B}" destId="{D7F337B4-92A5-2540-9175-E65571C485DF}" srcOrd="2" destOrd="0" parTransId="{C24B4D2A-6E2E-0849-B0F3-8FD7A1B6E5AB}" sibTransId="{863C3D09-4783-2D48-944E-0B5DC6820FD9}"/>
    <dgm:cxn modelId="{ACDEFCE3-A693-F447-AEA6-D0D14A16AC79}" srcId="{48B30E5D-A5EE-4608-A5A6-E6A9F3E7055B}" destId="{8EDEB169-09F1-E443-A79A-AB99D2F73B8F}" srcOrd="4" destOrd="0" parTransId="{CCCBBC25-8736-2948-BA7E-AC38FD93FF42}" sibTransId="{7B2188CA-7A03-A248-A246-13DDD3C9E38D}"/>
    <dgm:cxn modelId="{3750720F-C106-E846-9B3D-609E2F117425}" type="presOf" srcId="{23318D72-B6A7-433A-8E4B-7BFE9E709594}" destId="{23FF5C3A-9E96-4649-BA2B-4F19D551E400}" srcOrd="0" destOrd="0" presId="urn:microsoft.com/office/officeart/2008/layout/VerticalCurvedList"/>
    <dgm:cxn modelId="{6A3C2129-F8DB-AB4A-9701-9B5C45690690}" type="presOf" srcId="{8EDEB169-09F1-E443-A79A-AB99D2F73B8F}" destId="{D47FB657-F817-A94F-92E0-C5BA3278007D}" srcOrd="0" destOrd="0" presId="urn:microsoft.com/office/officeart/2008/layout/VerticalCurvedList"/>
    <dgm:cxn modelId="{A2FDA395-B68E-7040-8824-F0DB0E37B231}" type="presOf" srcId="{BA28008D-8CAC-4C03-A5F8-B8E3932D5DD9}" destId="{72EF8C38-923C-4331-98B4-0E8161855EC9}" srcOrd="0" destOrd="0" presId="urn:microsoft.com/office/officeart/2008/layout/VerticalCurvedList"/>
    <dgm:cxn modelId="{2FA1746B-90B8-3148-BC7F-B76750796488}" srcId="{48B30E5D-A5EE-4608-A5A6-E6A9F3E7055B}" destId="{7D79DA7C-424F-ED4F-BD91-C67394F44A8A}" srcOrd="3" destOrd="0" parTransId="{301513C5-9104-9C42-8CFC-76D25CD6CB7C}" sibTransId="{0DB77DC1-41B4-4F4D-99AF-F5BD7D516A3F}"/>
    <dgm:cxn modelId="{C58C87BC-0ECB-4093-BE6B-1B31C62F6F7A}" srcId="{48B30E5D-A5EE-4608-A5A6-E6A9F3E7055B}" destId="{23318D72-B6A7-433A-8E4B-7BFE9E709594}" srcOrd="1" destOrd="0" parTransId="{9917087A-C06C-4931-A1B9-C2CB804F7CB6}" sibTransId="{9F3380C2-8414-4E0D-9B04-8ADC9F59B4ED}"/>
    <dgm:cxn modelId="{6E32DA6C-FAAE-4C3F-AFE0-F43DE65E7397}" srcId="{48B30E5D-A5EE-4608-A5A6-E6A9F3E7055B}" destId="{113630F6-4500-4879-866A-5E41759E2A1C}" srcOrd="5" destOrd="0" parTransId="{C7E20815-7AAA-4037-BD28-F211B17E1AF1}" sibTransId="{B9B3C4DD-1542-401A-824D-72532C96D99A}"/>
    <dgm:cxn modelId="{1DCE8BE6-B933-784A-9FC3-987D05BB4642}" type="presOf" srcId="{D7F337B4-92A5-2540-9175-E65571C485DF}" destId="{864BBD8E-F2B4-FB46-9751-E6E93C76FBB9}" srcOrd="0" destOrd="0" presId="urn:microsoft.com/office/officeart/2008/layout/VerticalCurvedList"/>
    <dgm:cxn modelId="{39D17796-6C80-124E-9C20-B913E2A47D48}" type="presOf" srcId="{48B30E5D-A5EE-4608-A5A6-E6A9F3E7055B}" destId="{E49A6789-5C3C-46E3-A0CC-38D59FE79306}" srcOrd="0" destOrd="0" presId="urn:microsoft.com/office/officeart/2008/layout/VerticalCurvedList"/>
    <dgm:cxn modelId="{E11BFB4E-DB0C-43B9-B7D2-69464EB8B9D6}" srcId="{48B30E5D-A5EE-4608-A5A6-E6A9F3E7055B}" destId="{BC2105C2-4D16-4223-B809-8A80E6B9D136}" srcOrd="0" destOrd="0" parTransId="{39D253A2-90B3-4C70-B30B-896A51C211D8}" sibTransId="{BA28008D-8CAC-4C03-A5F8-B8E3932D5DD9}"/>
    <dgm:cxn modelId="{9CA6C619-D3E7-7842-BDE4-74038C846710}" type="presOf" srcId="{7D79DA7C-424F-ED4F-BD91-C67394F44A8A}" destId="{DF403A65-C836-B248-895C-0601B14505F1}" srcOrd="0" destOrd="0" presId="urn:microsoft.com/office/officeart/2008/layout/VerticalCurvedList"/>
    <dgm:cxn modelId="{D9A8D6C5-3490-D844-BE68-9CA790CEE80A}" type="presOf" srcId="{BC2105C2-4D16-4223-B809-8A80E6B9D136}" destId="{88AEAD19-D3F7-4590-9A36-7E727C396D53}" srcOrd="0" destOrd="0" presId="urn:microsoft.com/office/officeart/2008/layout/VerticalCurvedList"/>
    <dgm:cxn modelId="{A32B489D-F555-F941-BE74-58EF69B023F1}" type="presOf" srcId="{113630F6-4500-4879-866A-5E41759E2A1C}" destId="{4EF5296C-76D3-CC44-BE55-8DD43020404C}" srcOrd="0" destOrd="0" presId="urn:microsoft.com/office/officeart/2008/layout/VerticalCurvedList"/>
    <dgm:cxn modelId="{02638D5B-153E-564B-AB9D-049D2D9AEB65}" type="presParOf" srcId="{E49A6789-5C3C-46E3-A0CC-38D59FE79306}" destId="{830D235F-0E57-4364-8037-C245ACF55DBC}" srcOrd="0" destOrd="0" presId="urn:microsoft.com/office/officeart/2008/layout/VerticalCurvedList"/>
    <dgm:cxn modelId="{8091E5EB-F920-3D48-B25F-EE42E1580A53}" type="presParOf" srcId="{830D235F-0E57-4364-8037-C245ACF55DBC}" destId="{93F0BBC8-AA8B-4972-9375-2F2FB5B2F418}" srcOrd="0" destOrd="0" presId="urn:microsoft.com/office/officeart/2008/layout/VerticalCurvedList"/>
    <dgm:cxn modelId="{8EC37BAB-FB8A-854F-B87D-9E49DECD54BA}" type="presParOf" srcId="{93F0BBC8-AA8B-4972-9375-2F2FB5B2F418}" destId="{D1C9D01C-7435-4B27-BA73-9AFAE0A6F9C3}" srcOrd="0" destOrd="0" presId="urn:microsoft.com/office/officeart/2008/layout/VerticalCurvedList"/>
    <dgm:cxn modelId="{53702F59-69E9-DB43-8A9E-577420A62DDF}" type="presParOf" srcId="{93F0BBC8-AA8B-4972-9375-2F2FB5B2F418}" destId="{72EF8C38-923C-4331-98B4-0E8161855EC9}" srcOrd="1" destOrd="0" presId="urn:microsoft.com/office/officeart/2008/layout/VerticalCurvedList"/>
    <dgm:cxn modelId="{6C592180-79F3-9D48-A51A-19C2B770C2CF}" type="presParOf" srcId="{93F0BBC8-AA8B-4972-9375-2F2FB5B2F418}" destId="{B2DA8AC0-0800-41C1-84AD-3CB3B6299672}" srcOrd="2" destOrd="0" presId="urn:microsoft.com/office/officeart/2008/layout/VerticalCurvedList"/>
    <dgm:cxn modelId="{E2EF47EC-C497-9540-AA50-B0674CCCD973}" type="presParOf" srcId="{93F0BBC8-AA8B-4972-9375-2F2FB5B2F418}" destId="{4E4B4DD9-5B80-4B67-99E1-E7BB2A2F37EE}" srcOrd="3" destOrd="0" presId="urn:microsoft.com/office/officeart/2008/layout/VerticalCurvedList"/>
    <dgm:cxn modelId="{E039A2A3-62D0-174C-9EC2-F5A7A69093EB}" type="presParOf" srcId="{830D235F-0E57-4364-8037-C245ACF55DBC}" destId="{88AEAD19-D3F7-4590-9A36-7E727C396D53}" srcOrd="1" destOrd="0" presId="urn:microsoft.com/office/officeart/2008/layout/VerticalCurvedList"/>
    <dgm:cxn modelId="{30915757-869D-3D4C-B9E7-856F6E9D318D}" type="presParOf" srcId="{830D235F-0E57-4364-8037-C245ACF55DBC}" destId="{8078AC61-7FA2-4283-8C23-49ED4F9DDC04}" srcOrd="2" destOrd="0" presId="urn:microsoft.com/office/officeart/2008/layout/VerticalCurvedList"/>
    <dgm:cxn modelId="{6E365E75-4D2C-D349-B862-03397DD063D7}" type="presParOf" srcId="{8078AC61-7FA2-4283-8C23-49ED4F9DDC04}" destId="{25D3BB0A-89EB-4BA4-9065-271B4DC43702}" srcOrd="0" destOrd="0" presId="urn:microsoft.com/office/officeart/2008/layout/VerticalCurvedList"/>
    <dgm:cxn modelId="{E9DA4C02-25D1-F04B-B20C-6E9969A61294}" type="presParOf" srcId="{830D235F-0E57-4364-8037-C245ACF55DBC}" destId="{23FF5C3A-9E96-4649-BA2B-4F19D551E400}" srcOrd="3" destOrd="0" presId="urn:microsoft.com/office/officeart/2008/layout/VerticalCurvedList"/>
    <dgm:cxn modelId="{6053CD27-177B-9445-84A1-50307C20B877}" type="presParOf" srcId="{830D235F-0E57-4364-8037-C245ACF55DBC}" destId="{265D1C3F-AEE4-CF4F-8AD3-59FDD714452A}" srcOrd="4" destOrd="0" presId="urn:microsoft.com/office/officeart/2008/layout/VerticalCurvedList"/>
    <dgm:cxn modelId="{3ADF49E6-8462-B54A-8E1E-C631EAAE3138}" type="presParOf" srcId="{265D1C3F-AEE4-CF4F-8AD3-59FDD714452A}" destId="{E81ECDEB-0A23-4B75-A642-4E15B945DD50}" srcOrd="0" destOrd="0" presId="urn:microsoft.com/office/officeart/2008/layout/VerticalCurvedList"/>
    <dgm:cxn modelId="{3D7C365D-1A5D-9E41-9A69-8A97D09EC769}" type="presParOf" srcId="{830D235F-0E57-4364-8037-C245ACF55DBC}" destId="{864BBD8E-F2B4-FB46-9751-E6E93C76FBB9}" srcOrd="5" destOrd="0" presId="urn:microsoft.com/office/officeart/2008/layout/VerticalCurvedList"/>
    <dgm:cxn modelId="{BA264DED-9C37-0144-91A8-1F2E9A4E7E64}" type="presParOf" srcId="{830D235F-0E57-4364-8037-C245ACF55DBC}" destId="{67EF086F-5894-324C-A5AE-4DDA3640F741}" srcOrd="6" destOrd="0" presId="urn:microsoft.com/office/officeart/2008/layout/VerticalCurvedList"/>
    <dgm:cxn modelId="{F42C88EE-933D-6A4D-82F3-9854C0D2DB77}" type="presParOf" srcId="{67EF086F-5894-324C-A5AE-4DDA3640F741}" destId="{36261071-7F0C-9442-BC01-865F719DD804}" srcOrd="0" destOrd="0" presId="urn:microsoft.com/office/officeart/2008/layout/VerticalCurvedList"/>
    <dgm:cxn modelId="{EF1528B4-E83B-2F40-8829-158B39B29245}" type="presParOf" srcId="{830D235F-0E57-4364-8037-C245ACF55DBC}" destId="{DF403A65-C836-B248-895C-0601B14505F1}" srcOrd="7" destOrd="0" presId="urn:microsoft.com/office/officeart/2008/layout/VerticalCurvedList"/>
    <dgm:cxn modelId="{EFD98D8F-264F-094F-AA11-8C1C3742B98D}" type="presParOf" srcId="{830D235F-0E57-4364-8037-C245ACF55DBC}" destId="{25743AB4-B1F4-4244-8D99-E155F620499D}" srcOrd="8" destOrd="0" presId="urn:microsoft.com/office/officeart/2008/layout/VerticalCurvedList"/>
    <dgm:cxn modelId="{55917482-1556-BE4F-AC2A-A36D1A3F56A0}" type="presParOf" srcId="{25743AB4-B1F4-4244-8D99-E155F620499D}" destId="{6992A371-F6DF-BB46-9420-67090D3334B0}" srcOrd="0" destOrd="0" presId="urn:microsoft.com/office/officeart/2008/layout/VerticalCurvedList"/>
    <dgm:cxn modelId="{276BD35A-E7DD-6649-9F5D-F3CA74662ED9}" type="presParOf" srcId="{830D235F-0E57-4364-8037-C245ACF55DBC}" destId="{D47FB657-F817-A94F-92E0-C5BA3278007D}" srcOrd="9" destOrd="0" presId="urn:microsoft.com/office/officeart/2008/layout/VerticalCurvedList"/>
    <dgm:cxn modelId="{C251D83B-F37A-7D4F-B767-CC503B4A9EA3}" type="presParOf" srcId="{830D235F-0E57-4364-8037-C245ACF55DBC}" destId="{0EBCD7C0-EF95-F543-9168-BD29C5BDBEAD}" srcOrd="10" destOrd="0" presId="urn:microsoft.com/office/officeart/2008/layout/VerticalCurvedList"/>
    <dgm:cxn modelId="{EFE2FFD6-3CAA-1845-B4CB-9F465470A892}" type="presParOf" srcId="{0EBCD7C0-EF95-F543-9168-BD29C5BDBEAD}" destId="{92DD2859-E44D-5B43-B303-C14DFD7FED5B}" srcOrd="0" destOrd="0" presId="urn:microsoft.com/office/officeart/2008/layout/VerticalCurvedList"/>
    <dgm:cxn modelId="{C51598D6-46E6-7448-A6F1-29BF47BBDFD4}" type="presParOf" srcId="{830D235F-0E57-4364-8037-C245ACF55DBC}" destId="{4EF5296C-76D3-CC44-BE55-8DD43020404C}" srcOrd="11" destOrd="0" presId="urn:microsoft.com/office/officeart/2008/layout/VerticalCurvedList"/>
    <dgm:cxn modelId="{ECF3D16B-A6B6-0346-A38D-C73C80F90DC2}" type="presParOf" srcId="{830D235F-0E57-4364-8037-C245ACF55DBC}" destId="{BCDBB781-403F-DF45-A97D-FEE433178B0C}" srcOrd="12" destOrd="0" presId="urn:microsoft.com/office/officeart/2008/layout/VerticalCurvedList"/>
    <dgm:cxn modelId="{12129413-4CBD-B648-81EF-A17AD86472A6}" type="presParOf" srcId="{BCDBB781-403F-DF45-A97D-FEE433178B0C}" destId="{96835EFE-035A-4108-B709-8E9AE6C6FB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F8C38-923C-4331-98B4-0E8161855EC9}">
      <dsp:nvSpPr>
        <dsp:cNvPr id="0" name=""/>
        <dsp:cNvSpPr/>
      </dsp:nvSpPr>
      <dsp:spPr>
        <a:xfrm>
          <a:off x="-4306964" y="-660720"/>
          <a:ext cx="5131440" cy="5131440"/>
        </a:xfrm>
        <a:prstGeom prst="blockArc">
          <a:avLst>
            <a:gd name="adj1" fmla="val 18900000"/>
            <a:gd name="adj2" fmla="val 2700000"/>
            <a:gd name="adj3" fmla="val 421"/>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AEAD19-D3F7-4590-9A36-7E727C396D53}">
      <dsp:nvSpPr>
        <dsp:cNvPr id="0" name=""/>
        <dsp:cNvSpPr/>
      </dsp:nvSpPr>
      <dsp:spPr>
        <a:xfrm>
          <a:off x="308108" y="200634"/>
          <a:ext cx="7108317" cy="401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8386"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Top Ferrari Features</a:t>
          </a:r>
          <a:endParaRPr lang="en-US" sz="2100" kern="1200" dirty="0"/>
        </a:p>
      </dsp:txBody>
      <dsp:txXfrm>
        <a:off x="308108" y="200634"/>
        <a:ext cx="7108317" cy="401116"/>
      </dsp:txXfrm>
    </dsp:sp>
    <dsp:sp modelId="{25D3BB0A-89EB-4BA4-9065-271B4DC43702}">
      <dsp:nvSpPr>
        <dsp:cNvPr id="0" name=""/>
        <dsp:cNvSpPr/>
      </dsp:nvSpPr>
      <dsp:spPr>
        <a:xfrm>
          <a:off x="57410" y="150495"/>
          <a:ext cx="501395" cy="50139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FF5C3A-9E96-4649-BA2B-4F19D551E400}">
      <dsp:nvSpPr>
        <dsp:cNvPr id="0" name=""/>
        <dsp:cNvSpPr/>
      </dsp:nvSpPr>
      <dsp:spPr>
        <a:xfrm>
          <a:off x="638054" y="802233"/>
          <a:ext cx="6778371" cy="401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8386"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Symantec Maximum Repair</a:t>
          </a:r>
          <a:endParaRPr lang="en-US" sz="2100" kern="1200" dirty="0"/>
        </a:p>
      </dsp:txBody>
      <dsp:txXfrm>
        <a:off x="638054" y="802233"/>
        <a:ext cx="6778371" cy="401116"/>
      </dsp:txXfrm>
    </dsp:sp>
    <dsp:sp modelId="{E81ECDEB-0A23-4B75-A642-4E15B945DD50}">
      <dsp:nvSpPr>
        <dsp:cNvPr id="0" name=""/>
        <dsp:cNvSpPr/>
      </dsp:nvSpPr>
      <dsp:spPr>
        <a:xfrm>
          <a:off x="387356" y="752093"/>
          <a:ext cx="501395" cy="50139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4BBD8E-F2B4-FB46-9751-E6E93C76FBB9}">
      <dsp:nvSpPr>
        <dsp:cNvPr id="0" name=""/>
        <dsp:cNvSpPr/>
      </dsp:nvSpPr>
      <dsp:spPr>
        <a:xfrm>
          <a:off x="788930" y="1403832"/>
          <a:ext cx="6627495" cy="401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8386"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SND Firewall</a:t>
          </a:r>
          <a:endParaRPr lang="en-US" sz="2100" kern="1200" dirty="0"/>
        </a:p>
      </dsp:txBody>
      <dsp:txXfrm>
        <a:off x="788930" y="1403832"/>
        <a:ext cx="6627495" cy="401116"/>
      </dsp:txXfrm>
    </dsp:sp>
    <dsp:sp modelId="{36261071-7F0C-9442-BC01-865F719DD804}">
      <dsp:nvSpPr>
        <dsp:cNvPr id="0" name=""/>
        <dsp:cNvSpPr/>
      </dsp:nvSpPr>
      <dsp:spPr>
        <a:xfrm>
          <a:off x="538232" y="1353693"/>
          <a:ext cx="501395" cy="50139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403A65-C836-B248-895C-0601B14505F1}">
      <dsp:nvSpPr>
        <dsp:cNvPr id="0" name=""/>
        <dsp:cNvSpPr/>
      </dsp:nvSpPr>
      <dsp:spPr>
        <a:xfrm>
          <a:off x="788930" y="2005050"/>
          <a:ext cx="6627495" cy="401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8386"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Linux Management</a:t>
          </a:r>
          <a:endParaRPr lang="en-US" sz="2100" kern="1200" dirty="0"/>
        </a:p>
      </dsp:txBody>
      <dsp:txXfrm>
        <a:off x="788930" y="2005050"/>
        <a:ext cx="6627495" cy="401116"/>
      </dsp:txXfrm>
    </dsp:sp>
    <dsp:sp modelId="{6992A371-F6DF-BB46-9420-67090D3334B0}">
      <dsp:nvSpPr>
        <dsp:cNvPr id="0" name=""/>
        <dsp:cNvSpPr/>
      </dsp:nvSpPr>
      <dsp:spPr>
        <a:xfrm>
          <a:off x="538232" y="1954911"/>
          <a:ext cx="501395" cy="50139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7FB657-F817-A94F-92E0-C5BA3278007D}">
      <dsp:nvSpPr>
        <dsp:cNvPr id="0" name=""/>
        <dsp:cNvSpPr/>
      </dsp:nvSpPr>
      <dsp:spPr>
        <a:xfrm>
          <a:off x="638054" y="2606649"/>
          <a:ext cx="6778371" cy="401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8386"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Fast </a:t>
          </a:r>
          <a:r>
            <a:rPr lang="en-US" sz="2100" kern="1200" dirty="0" err="1" smtClean="0"/>
            <a:t>Pathing</a:t>
          </a:r>
          <a:endParaRPr lang="en-US" sz="2100" kern="1200" dirty="0"/>
        </a:p>
      </dsp:txBody>
      <dsp:txXfrm>
        <a:off x="638054" y="2606649"/>
        <a:ext cx="6778371" cy="401116"/>
      </dsp:txXfrm>
    </dsp:sp>
    <dsp:sp modelId="{92DD2859-E44D-5B43-B303-C14DFD7FED5B}">
      <dsp:nvSpPr>
        <dsp:cNvPr id="0" name=""/>
        <dsp:cNvSpPr/>
      </dsp:nvSpPr>
      <dsp:spPr>
        <a:xfrm>
          <a:off x="387356" y="2556510"/>
          <a:ext cx="501395" cy="50139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F5296C-76D3-CC44-BE55-8DD43020404C}">
      <dsp:nvSpPr>
        <dsp:cNvPr id="0" name=""/>
        <dsp:cNvSpPr/>
      </dsp:nvSpPr>
      <dsp:spPr>
        <a:xfrm>
          <a:off x="308108" y="3208248"/>
          <a:ext cx="7108317" cy="401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8386"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Shared Definitions</a:t>
          </a:r>
          <a:endParaRPr lang="en-US" sz="2100" kern="1200" dirty="0"/>
        </a:p>
      </dsp:txBody>
      <dsp:txXfrm>
        <a:off x="308108" y="3208248"/>
        <a:ext cx="7108317" cy="401116"/>
      </dsp:txXfrm>
    </dsp:sp>
    <dsp:sp modelId="{96835EFE-035A-4108-B709-8E9AE6C6FBE0}">
      <dsp:nvSpPr>
        <dsp:cNvPr id="0" name=""/>
        <dsp:cNvSpPr/>
      </dsp:nvSpPr>
      <dsp:spPr>
        <a:xfrm>
          <a:off x="57410" y="3158109"/>
          <a:ext cx="501395" cy="50139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latin typeface="+mn-l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8ED21EF-1646-431D-87E1-4372984CC9F4}" type="datetimeFigureOut">
              <a:rPr lang="en-US">
                <a:latin typeface="+mn-lt"/>
              </a:rPr>
              <a:pPr>
                <a:defRPr/>
              </a:pPr>
              <a:t>4/22/13</a:t>
            </a:fld>
            <a:endParaRPr lang="en-US" dirty="0">
              <a:latin typeface="+mn-l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latin typeface="+mn-l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F812EFC-5DA8-4918-AF48-019594BE3609}" type="slidenum">
              <a:rPr lang="en-US">
                <a:latin typeface="+mn-lt"/>
              </a:rPr>
              <a:pPr>
                <a:defRPr/>
              </a:pPr>
              <a:t>‹#›</a:t>
            </a:fld>
            <a:endParaRPr lang="en-US" dirty="0">
              <a:latin typeface="+mn-lt"/>
            </a:endParaRPr>
          </a:p>
        </p:txBody>
      </p:sp>
    </p:spTree>
    <p:extLst>
      <p:ext uri="{BB962C8B-B14F-4D97-AF65-F5344CB8AC3E}">
        <p14:creationId xmlns:p14="http://schemas.microsoft.com/office/powerpoint/2010/main" val="12563436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080" y="8534400"/>
            <a:ext cx="12065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Rectangle 5"/>
          <p:cNvSpPr>
            <a:spLocks noGrp="1" noChangeArrowheads="1"/>
          </p:cNvSpPr>
          <p:nvPr>
            <p:ph type="body" sz="quarter" idx="3"/>
          </p:nvPr>
        </p:nvSpPr>
        <p:spPr bwMode="auto">
          <a:xfrm>
            <a:off x="323851" y="3200401"/>
            <a:ext cx="6210299" cy="523108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0246" name="Rectangle 6"/>
          <p:cNvSpPr>
            <a:spLocks noGrp="1" noChangeArrowheads="1"/>
          </p:cNvSpPr>
          <p:nvPr>
            <p:ph type="ftr" sz="quarter" idx="4"/>
          </p:nvPr>
        </p:nvSpPr>
        <p:spPr bwMode="auto">
          <a:xfrm>
            <a:off x="1001110" y="8590782"/>
            <a:ext cx="3535264" cy="2743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endParaRPr lang="en-US" dirty="0"/>
          </a:p>
        </p:txBody>
      </p:sp>
      <p:sp>
        <p:nvSpPr>
          <p:cNvPr id="10247" name="Rectangle 7"/>
          <p:cNvSpPr>
            <a:spLocks noGrp="1" noChangeArrowheads="1"/>
          </p:cNvSpPr>
          <p:nvPr>
            <p:ph type="sldNum" sz="quarter" idx="5"/>
          </p:nvPr>
        </p:nvSpPr>
        <p:spPr bwMode="auto">
          <a:xfrm>
            <a:off x="323850" y="8590782"/>
            <a:ext cx="527488" cy="269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fld id="{CEA96130-80FE-450A-9D6E-2375B464A403}" type="slidenum">
              <a:rPr lang="en-US" smtClean="0"/>
              <a:pPr>
                <a:defRPr/>
              </a:pPr>
              <a:t>‹#›</a:t>
            </a:fld>
            <a:endParaRPr lang="en-US" dirty="0"/>
          </a:p>
        </p:txBody>
      </p:sp>
      <p:sp>
        <p:nvSpPr>
          <p:cNvPr id="8" name="Slide Image Placeholder 7"/>
          <p:cNvSpPr>
            <a:spLocks noGrp="1" noRot="1" noChangeAspect="1"/>
          </p:cNvSpPr>
          <p:nvPr>
            <p:ph type="sldImg" idx="2"/>
          </p:nvPr>
        </p:nvSpPr>
        <p:spPr>
          <a:xfrm>
            <a:off x="1558415" y="284163"/>
            <a:ext cx="3741171" cy="2805878"/>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3050876791"/>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20000"/>
      </a:spcBef>
      <a:spcAft>
        <a:spcPct val="20000"/>
      </a:spcAft>
      <a:defRPr sz="1200" kern="1200">
        <a:solidFill>
          <a:schemeClr val="tx1"/>
        </a:solidFill>
        <a:latin typeface="+mn-lt"/>
        <a:ea typeface="+mn-ea"/>
        <a:cs typeface="+mn-cs"/>
      </a:defRPr>
    </a:lvl1pPr>
    <a:lvl2pPr marL="457096" algn="l" rtl="0" eaLnBrk="0" fontAlgn="base" hangingPunct="0">
      <a:lnSpc>
        <a:spcPct val="90000"/>
      </a:lnSpc>
      <a:spcBef>
        <a:spcPct val="20000"/>
      </a:spcBef>
      <a:spcAft>
        <a:spcPct val="20000"/>
      </a:spcAft>
      <a:defRPr sz="1200" kern="1200">
        <a:solidFill>
          <a:schemeClr val="tx1"/>
        </a:solidFill>
        <a:latin typeface="+mn-lt"/>
        <a:ea typeface="+mn-ea"/>
        <a:cs typeface="+mn-cs"/>
      </a:defRPr>
    </a:lvl2pPr>
    <a:lvl3pPr marL="914192" algn="l" rtl="0" eaLnBrk="0" fontAlgn="base" hangingPunct="0">
      <a:lnSpc>
        <a:spcPct val="90000"/>
      </a:lnSpc>
      <a:spcBef>
        <a:spcPct val="20000"/>
      </a:spcBef>
      <a:spcAft>
        <a:spcPct val="20000"/>
      </a:spcAft>
      <a:defRPr sz="1200" kern="1200">
        <a:solidFill>
          <a:schemeClr val="tx1"/>
        </a:solidFill>
        <a:latin typeface="+mn-lt"/>
        <a:ea typeface="+mn-ea"/>
        <a:cs typeface="+mn-cs"/>
      </a:defRPr>
    </a:lvl3pPr>
    <a:lvl4pPr marL="1371288" algn="l" rtl="0" eaLnBrk="0" fontAlgn="base" hangingPunct="0">
      <a:lnSpc>
        <a:spcPct val="90000"/>
      </a:lnSpc>
      <a:spcBef>
        <a:spcPct val="20000"/>
      </a:spcBef>
      <a:spcAft>
        <a:spcPct val="20000"/>
      </a:spcAft>
      <a:defRPr sz="1200" kern="1200">
        <a:solidFill>
          <a:schemeClr val="tx1"/>
        </a:solidFill>
        <a:latin typeface="+mn-lt"/>
        <a:ea typeface="+mn-ea"/>
        <a:cs typeface="+mn-cs"/>
      </a:defRPr>
    </a:lvl4pPr>
    <a:lvl5pPr marL="1828385" algn="l" rtl="0" eaLnBrk="0" fontAlgn="base" hangingPunct="0">
      <a:lnSpc>
        <a:spcPct val="90000"/>
      </a:lnSpc>
      <a:spcBef>
        <a:spcPct val="20000"/>
      </a:spcBef>
      <a:spcAft>
        <a:spcPct val="20000"/>
      </a:spcAft>
      <a:defRPr sz="1200" kern="1200">
        <a:solidFill>
          <a:schemeClr val="tx1"/>
        </a:solidFill>
        <a:latin typeface="+mn-lt"/>
        <a:ea typeface="+mn-ea"/>
        <a:cs typeface="+mn-cs"/>
      </a:defRPr>
    </a:lvl5pPr>
    <a:lvl6pPr marL="2285480" algn="l" defTabSz="914192" rtl="0" eaLnBrk="1" latinLnBrk="0" hangingPunct="1">
      <a:defRPr sz="1200" kern="1200">
        <a:solidFill>
          <a:schemeClr val="tx1"/>
        </a:solidFill>
        <a:latin typeface="+mn-lt"/>
        <a:ea typeface="+mn-ea"/>
        <a:cs typeface="+mn-cs"/>
      </a:defRPr>
    </a:lvl6pPr>
    <a:lvl7pPr marL="2742577" algn="l" defTabSz="914192" rtl="0" eaLnBrk="1" latinLnBrk="0" hangingPunct="1">
      <a:defRPr sz="1200" kern="1200">
        <a:solidFill>
          <a:schemeClr val="tx1"/>
        </a:solidFill>
        <a:latin typeface="+mn-lt"/>
        <a:ea typeface="+mn-ea"/>
        <a:cs typeface="+mn-cs"/>
      </a:defRPr>
    </a:lvl7pPr>
    <a:lvl8pPr marL="3199673" algn="l" defTabSz="914192" rtl="0" eaLnBrk="1" latinLnBrk="0" hangingPunct="1">
      <a:defRPr sz="1200" kern="1200">
        <a:solidFill>
          <a:schemeClr val="tx1"/>
        </a:solidFill>
        <a:latin typeface="+mn-lt"/>
        <a:ea typeface="+mn-ea"/>
        <a:cs typeface="+mn-cs"/>
      </a:defRPr>
    </a:lvl8pPr>
    <a:lvl9pPr marL="3656769" algn="l" defTabSz="9141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10</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12</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13</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14</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15</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17</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18</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19</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Speaker</a:t>
            </a:r>
            <a:r>
              <a:rPr lang="en-US" baseline="0" dirty="0" smtClean="0"/>
              <a:t> = Neal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a:t>
            </a:fld>
            <a:endParaRPr lang="en-US" dirty="0"/>
          </a:p>
        </p:txBody>
      </p:sp>
    </p:spTree>
    <p:extLst>
      <p:ext uri="{BB962C8B-B14F-4D97-AF65-F5344CB8AC3E}">
        <p14:creationId xmlns:p14="http://schemas.microsoft.com/office/powerpoint/2010/main" val="964310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22</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Neal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24</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Neal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25</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fld id="{5C470F54-82BE-4359-B235-95B33FFE1977}" type="slidenum">
              <a:rPr lang="en-US" smtClean="0"/>
              <a:pPr/>
              <a:t>26</a:t>
            </a:fld>
            <a:endParaRPr lang="en-US" smtClean="0"/>
          </a:p>
        </p:txBody>
      </p:sp>
      <p:sp>
        <p:nvSpPr>
          <p:cNvPr id="6" name="Slide Image Placeholder 5"/>
          <p:cNvSpPr>
            <a:spLocks noGrp="1" noRot="1" noChangeAspect="1"/>
          </p:cNvSpPr>
          <p:nvPr>
            <p:ph type="sldImg"/>
          </p:nvPr>
        </p:nvSpPr>
        <p:spPr>
          <a:xfrm>
            <a:off x="1558925" y="284163"/>
            <a:ext cx="3740150" cy="2805112"/>
          </a:xfrm>
        </p:spPr>
      </p:sp>
      <p:sp>
        <p:nvSpPr>
          <p:cNvPr id="7" name="Notes Placeholder 6"/>
          <p:cNvSpPr>
            <a:spLocks noGrp="1"/>
          </p:cNvSpPr>
          <p:nvPr>
            <p:ph type="body" idx="1"/>
          </p:nvPr>
        </p:nvSpPr>
        <p:spPr/>
        <p:txBody>
          <a:bodyPr>
            <a:normAutofit/>
          </a:bodyPr>
          <a:lstStyle/>
          <a:p>
            <a:r>
              <a:rPr lang="en-US" dirty="0" smtClean="0"/>
              <a:t>Joao</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Joao</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27</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Joao</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28</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fld id="{5C470F54-82BE-4359-B235-95B33FFE1977}" type="slidenum">
              <a:rPr lang="en-US" smtClean="0"/>
              <a:pPr/>
              <a:t>30</a:t>
            </a:fld>
            <a:endParaRPr lang="en-US" smtClean="0"/>
          </a:p>
        </p:txBody>
      </p:sp>
      <p:sp>
        <p:nvSpPr>
          <p:cNvPr id="6" name="Slide Image Placeholder 5"/>
          <p:cNvSpPr>
            <a:spLocks noGrp="1" noRot="1" noChangeAspect="1"/>
          </p:cNvSpPr>
          <p:nvPr>
            <p:ph type="sldImg"/>
          </p:nvPr>
        </p:nvSpPr>
        <p:spPr>
          <a:xfrm>
            <a:off x="1558925" y="284163"/>
            <a:ext cx="3740150" cy="2805112"/>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31</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34</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35</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Neal</a:t>
            </a:r>
            <a:endParaRPr lang="en-US" dirty="0"/>
          </a:p>
        </p:txBody>
      </p:sp>
      <p:sp>
        <p:nvSpPr>
          <p:cNvPr id="4" name="Slide Number Placeholder 3"/>
          <p:cNvSpPr>
            <a:spLocks noGrp="1"/>
          </p:cNvSpPr>
          <p:nvPr>
            <p:ph type="sldNum" sz="quarter" idx="10"/>
          </p:nvPr>
        </p:nvSpPr>
        <p:spPr/>
        <p:txBody>
          <a:bodyPr/>
          <a:lstStyle/>
          <a:p>
            <a:fld id="{3767E01C-C51B-45E2-A7B3-6C7A2C3B2274}" type="slidenum">
              <a:rPr lang="en-US" smtClean="0"/>
              <a:pPr/>
              <a:t>4</a:t>
            </a:fld>
            <a:endParaRPr lang="en-US"/>
          </a:p>
        </p:txBody>
      </p:sp>
    </p:spTree>
    <p:extLst>
      <p:ext uri="{BB962C8B-B14F-4D97-AF65-F5344CB8AC3E}">
        <p14:creationId xmlns:p14="http://schemas.microsoft.com/office/powerpoint/2010/main" val="139826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6</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7</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8</a:t>
            </a:fld>
            <a:endParaRPr lang="en-US" dirty="0"/>
          </a:p>
        </p:txBody>
      </p:sp>
    </p:spTree>
    <p:extLst>
      <p:ext uri="{BB962C8B-B14F-4D97-AF65-F5344CB8AC3E}">
        <p14:creationId xmlns:p14="http://schemas.microsoft.com/office/powerpoint/2010/main" val="318390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9</a:t>
            </a:fld>
            <a:endParaRPr lang="en-US" dirty="0"/>
          </a:p>
        </p:txBody>
      </p:sp>
    </p:spTree>
    <p:extLst>
      <p:ext uri="{BB962C8B-B14F-4D97-AF65-F5344CB8AC3E}">
        <p14:creationId xmlns:p14="http://schemas.microsoft.com/office/powerpoint/2010/main" val="318390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7" name="Group 16"/>
          <p:cNvGrpSpPr/>
          <p:nvPr/>
        </p:nvGrpSpPr>
        <p:grpSpPr>
          <a:xfrm>
            <a:off x="227015" y="6323678"/>
            <a:ext cx="8691371" cy="301752"/>
            <a:chOff x="227015" y="6323678"/>
            <a:chExt cx="8691371" cy="301752"/>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0" name="Round Same Side Corner Rectangle 1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Ferrari Feature Review</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a:solidFill>
                  <a:schemeClr val="tx1"/>
                </a:solidFill>
              </a:defRPr>
            </a:lvl1pPr>
          </a:lstStyle>
          <a:p>
            <a:r>
              <a:rPr lang="en-US" dirty="0" smtClean="0"/>
              <a:t>Click to add title</a:t>
            </a:r>
            <a:endParaRPr lang="en-US" dirty="0"/>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smtClean="0"/>
              <a:t>Click to add presenter’s name</a:t>
            </a:r>
            <a:endParaRPr lang="en-US" dirty="0"/>
          </a:p>
        </p:txBody>
      </p:sp>
      <p:sp>
        <p:nvSpPr>
          <p:cNvPr id="19" name="Text Placeholder 18"/>
          <p:cNvSpPr>
            <a:spLocks noGrp="1"/>
          </p:cNvSpPr>
          <p:nvPr>
            <p:ph type="body" sz="quarter" idx="10" hasCustomPrompt="1"/>
          </p:nvPr>
        </p:nvSpPr>
        <p:spPr>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bg2">
                    <a:lumMod val="50000"/>
                  </a:schemeClr>
                </a:solidFill>
                <a:latin typeface="+mn-lt"/>
                <a:ea typeface="+mn-ea"/>
                <a:cs typeface="+mn-cs"/>
              </a:defRPr>
            </a:lvl1pPr>
          </a:lstStyle>
          <a:p>
            <a:pPr lvl="0"/>
            <a:r>
              <a:rPr lang="en-US" dirty="0" smtClean="0"/>
              <a:t>Click to add presenter’s title</a:t>
            </a:r>
            <a:endParaRPr lang="en-US" dirty="0"/>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bg2">
                    <a:lumMod val="50000"/>
                  </a:schemeClr>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Ferrari Feature Review</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Ferrari Feature Review</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lvl1pPr>
          </a:lstStyle>
          <a:p>
            <a:pPr lvl="0"/>
            <a:r>
              <a:rPr lang="en-US" dirty="0" smtClean="0"/>
              <a:t>This is a sample quote slide.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Ferrari Feature Review</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9" name="Text Placeholder 8"/>
          <p:cNvSpPr>
            <a:spLocks noGrp="1" noChangeAspect="1"/>
          </p:cNvSpPr>
          <p:nvPr>
            <p:ph type="body" sz="quarter" idx="16" hasCustomPrompt="1"/>
          </p:nvPr>
        </p:nvSpPr>
        <p:spPr>
          <a:xfrm>
            <a:off x="5410200" y="2957960"/>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503420" y="112130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
        <p:nvSpPr>
          <p:cNvPr id="23" name="Text Placeholder 22"/>
          <p:cNvSpPr>
            <a:spLocks noGrp="1"/>
          </p:cNvSpPr>
          <p:nvPr>
            <p:ph type="body" sz="quarter" idx="14" hasCustomPrompt="1"/>
          </p:nvPr>
        </p:nvSpPr>
        <p:spPr>
          <a:xfrm>
            <a:off x="4152900" y="1162050"/>
            <a:ext cx="4238625" cy="3886200"/>
          </a:xfrm>
        </p:spPr>
        <p:txBody>
          <a:bodyPr/>
          <a:lstStyle>
            <a:lvl1pPr marL="0" indent="0">
              <a:lnSpc>
                <a:spcPct val="120000"/>
              </a:lnSpc>
              <a:spcAft>
                <a:spcPts val="0"/>
              </a:spcAft>
              <a:buNone/>
              <a:defRPr sz="3000" baseline="0"/>
            </a:lvl1pPr>
          </a:lstStyle>
          <a:p>
            <a:pPr lvl="0"/>
            <a:r>
              <a:rPr lang="en-US" dirty="0" smtClean="0"/>
              <a:t>This is a sample quote slide with photo.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Ferrari Feature Review</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bg2"/>
            </a:solidFill>
          </a:ln>
        </p:spPr>
        <p:txBody>
          <a:bodyPr anchor="ctr" anchorCtr="0"/>
          <a:lstStyle>
            <a:lvl1pPr marL="0" indent="0" algn="ctr">
              <a:buNone/>
              <a:defRPr/>
            </a:lvl1pPr>
          </a:lstStyle>
          <a:p>
            <a:r>
              <a:rPr lang="en-US" dirty="0" smtClean="0"/>
              <a:t>Insert Photo Here</a:t>
            </a:r>
            <a:endParaRPr lang="en-US" dirty="0"/>
          </a:p>
        </p:txBody>
      </p:sp>
      <p:sp>
        <p:nvSpPr>
          <p:cNvPr id="9" name="Text Placeholder 8"/>
          <p:cNvSpPr>
            <a:spLocks noGrp="1" noChangeAspect="1"/>
          </p:cNvSpPr>
          <p:nvPr>
            <p:ph type="body" sz="quarter" idx="17" hasCustomPrompt="1"/>
          </p:nvPr>
        </p:nvSpPr>
        <p:spPr>
          <a:xfrm>
            <a:off x="5230368" y="4518285"/>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3675888" y="118414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Ferrari Feature Review</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Copyright © 2012 Symantec Corporation. All rights reserved. </a:t>
            </a:r>
            <a:r>
              <a:rPr lang="en-US" sz="800" dirty="0" smtClean="0">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smtClean="0">
              <a:latin typeface="Calibri" pitchFamily="34" charset="0"/>
            </a:endParaRPr>
          </a:p>
          <a:p>
            <a:pPr marL="0" indent="0" algn="l">
              <a:lnSpc>
                <a:spcPct val="90000"/>
              </a:lnSpc>
              <a:buNone/>
            </a:pPr>
            <a:r>
              <a:rPr lang="en-US" sz="800" dirty="0" smtClean="0">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Ferrari Feature Review</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SYMANTEC PROPRIETARY/CONFIDENTIAL – INTERNAL USE ONLY</a:t>
            </a:r>
            <a:br>
              <a:rPr lang="en-US" sz="800" b="1" dirty="0" smtClean="0">
                <a:latin typeface="Calibri" pitchFamily="34" charset="0"/>
              </a:rPr>
            </a:br>
            <a:r>
              <a:rPr lang="en-US" sz="800" b="0" dirty="0" smtClean="0">
                <a:latin typeface="Calibri" pitchFamily="34" charset="0"/>
              </a:rPr>
              <a:t>Copyright © 2012 Symantec Corporation. All rights reserved.</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Ferrari Feature Review</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Ferrari Feature Review</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4944"/>
            <a:ext cx="8382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76400"/>
            <a:ext cx="407670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Ferrari Feature Review</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6400"/>
            <a:ext cx="406146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3" hasCustomPrompt="1"/>
          </p:nvPr>
        </p:nvSpPr>
        <p:spPr>
          <a:xfrm>
            <a:off x="381000" y="1219200"/>
            <a:ext cx="4093564"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
        <p:nvSpPr>
          <p:cNvPr id="8" name="Text Placeholder 6"/>
          <p:cNvSpPr>
            <a:spLocks noGrp="1"/>
          </p:cNvSpPr>
          <p:nvPr>
            <p:ph type="body" sz="quarter" idx="14" hasCustomPrompt="1"/>
          </p:nvPr>
        </p:nvSpPr>
        <p:spPr>
          <a:xfrm>
            <a:off x="4701540" y="1219200"/>
            <a:ext cx="4061460"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14" name="Round Same Side Corner Rectangle 13"/>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Ferrari Feature Review</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baseline="0">
                <a:solidFill>
                  <a:schemeClr val="tx1"/>
                </a:solidFill>
              </a:defRPr>
            </a:lvl1pPr>
          </a:lstStyle>
          <a:p>
            <a:r>
              <a:rPr lang="en-US" dirty="0" smtClean="0"/>
              <a:t>Click to add transition statement here</a:t>
            </a:r>
            <a:endParaRPr lang="en-US" dirty="0"/>
          </a:p>
        </p:txBody>
      </p:sp>
      <p:sp>
        <p:nvSpPr>
          <p:cNvPr id="12" name="Rectangle 4"/>
          <p:cNvSpPr>
            <a:spLocks noGrp="1" noChangeArrowheads="1"/>
          </p:cNvSpPr>
          <p:nvPr>
            <p:ph type="subTitle" idx="1" hasCustomPrompt="1"/>
          </p:nvPr>
        </p:nvSpPr>
        <p:spPr bwMode="black">
          <a:xfrm>
            <a:off x="685800" y="5029200"/>
            <a:ext cx="7772400" cy="381000"/>
          </a:xfrm>
        </p:spPr>
        <p:txBody>
          <a:bodyPr anchor="t" anchorCtr="0"/>
          <a:lstStyle>
            <a:lvl1pPr marL="0" indent="0">
              <a:buFontTx/>
              <a:buNone/>
              <a:defRPr sz="2400" b="1" baseline="0">
                <a:solidFill>
                  <a:schemeClr val="bg2"/>
                </a:solidFill>
              </a:defRPr>
            </a:lvl1pPr>
          </a:lstStyle>
          <a:p>
            <a:r>
              <a:rPr lang="en-US" dirty="0" smtClean="0"/>
              <a:t>Click to add subtitle here</a:t>
            </a:r>
            <a:endParaRPr lang="en-US" dirty="0"/>
          </a:p>
        </p:txBody>
      </p:sp>
      <p:pic>
        <p:nvPicPr>
          <p:cNvPr id="10" name="Picture 9" descr="SYM_Horiz_RGB.png"/>
          <p:cNvPicPr>
            <a:picLocks noChangeAspect="1"/>
          </p:cNvPicPr>
          <p:nvPr/>
        </p:nvPicPr>
        <p:blipFill>
          <a:blip r:embed="rId2" cstate="print"/>
          <a:stretch>
            <a:fillRect/>
          </a:stretch>
        </p:blipFill>
        <p:spPr>
          <a:xfrm>
            <a:off x="7016496" y="6311302"/>
            <a:ext cx="1207008" cy="317873"/>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8305" name="Picture 1"/>
          <p:cNvPicPr>
            <a:picLocks noChangeAspect="1" noChangeArrowheads="1"/>
          </p:cNvPicPr>
          <p:nvPr/>
        </p:nvPicPr>
        <p:blipFill>
          <a:blip r:embed="rId3" cstate="screen"/>
          <a:srcRect/>
          <a:stretch>
            <a:fillRect/>
          </a:stretch>
        </p:blipFill>
        <p:spPr bwMode="auto">
          <a:xfrm>
            <a:off x="0" y="5300662"/>
            <a:ext cx="9156700" cy="1566863"/>
          </a:xfrm>
          <a:prstGeom prst="rect">
            <a:avLst/>
          </a:prstGeom>
          <a:noFill/>
          <a:ln w="9525">
            <a:noFill/>
            <a:miter lim="800000"/>
            <a:headEnd/>
            <a:tailEnd/>
          </a:ln>
          <a:effectLst/>
        </p:spPr>
      </p:pic>
      <p:sp>
        <p:nvSpPr>
          <p:cNvPr id="11" name="Round Same Side Corner Rectangle 10"/>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 name="Round Same Side Corner Rectangle 11"/>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lvl1pPr>
          </a:lstStyle>
          <a:p>
            <a:r>
              <a:rPr lang="en-US" dirty="0" smtClean="0"/>
              <a:t>Click to add transition statement here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Ferrari Feature Review</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pic>
        <p:nvPicPr>
          <p:cNvPr id="13" name="Picture 12" descr="SYM_Horiz_RGB.png"/>
          <p:cNvPicPr>
            <a:picLocks noChangeAspect="1"/>
          </p:cNvPicPr>
          <p:nvPr/>
        </p:nvPicPr>
        <p:blipFill>
          <a:blip r:embed="rId4" cstate="print"/>
          <a:stretch>
            <a:fillRect/>
          </a:stretch>
        </p:blipFill>
        <p:spPr>
          <a:xfrm>
            <a:off x="7016496" y="6311302"/>
            <a:ext cx="1207008" cy="317873"/>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9201"/>
            <a:ext cx="8382001" cy="4953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Ferrari Feature Review</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600200"/>
            <a:ext cx="8382001" cy="4572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Ferrari Feature Review</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p:txBody>
          <a:bodyPr/>
          <a:lstStyle/>
          <a:p>
            <a:r>
              <a:rPr lang="en-US" smtClean="0"/>
              <a:t>Click icon to add table</a:t>
            </a:r>
            <a:endParaRPr lang="en-US"/>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Ferrari Feature Review</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bwMode="auto">
          <a:xfrm rot="16200000">
            <a:off x="3389251" y="3161442"/>
            <a:ext cx="301752" cy="6626223"/>
          </a:xfrm>
          <a:prstGeom prst="round2SameRect">
            <a:avLst>
              <a:gd name="adj1" fmla="val 50000"/>
              <a:gd name="adj2" fmla="val 0"/>
            </a:avLst>
          </a:prstGeom>
          <a:solidFill>
            <a:srgbClr val="FDBB3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ound Same Side Corner Rectangle 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744"/>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smtClean="0"/>
              <a:t>Click to add title </a:t>
            </a:r>
            <a:br>
              <a:rPr lang="en-US" dirty="0" smtClean="0"/>
            </a:br>
            <a:r>
              <a:rPr lang="en-US" dirty="0" smtClean="0"/>
              <a:t>two-line title wraps upward</a:t>
            </a:r>
          </a:p>
        </p:txBody>
      </p:sp>
      <p:sp>
        <p:nvSpPr>
          <p:cNvPr id="12294" name="Rectangle 3"/>
          <p:cNvSpPr>
            <a:spLocks noGrp="1" noChangeArrowheads="1"/>
          </p:cNvSpPr>
          <p:nvPr>
            <p:ph type="body" idx="1"/>
          </p:nvPr>
        </p:nvSpPr>
        <p:spPr bwMode="auto">
          <a:xfrm>
            <a:off x="381000" y="1219200"/>
            <a:ext cx="8382000" cy="49530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Ferrari Feature Review</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11" name="Picture 10" descr="SYM_Horiz_RGB.png"/>
          <p:cNvPicPr>
            <a:picLocks noChangeAspect="1"/>
          </p:cNvPicPr>
          <p:nvPr/>
        </p:nvPicPr>
        <p:blipFill>
          <a:blip r:embed="rId17" cstate="print"/>
          <a:stretch>
            <a:fillRect/>
          </a:stretch>
        </p:blipFill>
        <p:spPr>
          <a:xfrm>
            <a:off x="7016496" y="6311302"/>
            <a:ext cx="1207008" cy="317873"/>
          </a:xfrm>
          <a:prstGeom prst="rect">
            <a:avLst/>
          </a:prstGeom>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timing>
    <p:tnLst>
      <p:par>
        <p:cTn xmlns:p14="http://schemas.microsoft.com/office/powerpoint/2010/main" id="1" dur="indefinite" restart="never" nodeType="tmRoot"/>
      </p:par>
    </p:tnLst>
  </p:timing>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bg2">
            <a:lumMod val="50000"/>
          </a:schemeClr>
        </a:buClr>
        <a:buChar char="•"/>
        <a:defRPr sz="2400">
          <a:solidFill>
            <a:schemeClr val="bg2">
              <a:lumMod val="50000"/>
            </a:schemeClr>
          </a:solidFill>
          <a:latin typeface="+mn-lt"/>
          <a:ea typeface="+mn-ea"/>
          <a:cs typeface="+mn-cs"/>
        </a:defRPr>
      </a:lvl1pPr>
      <a:lvl2pPr marL="517525" indent="-233363" algn="l" rtl="0" eaLnBrk="1" fontAlgn="base" hangingPunct="1">
        <a:lnSpc>
          <a:spcPct val="90000"/>
        </a:lnSpc>
        <a:spcBef>
          <a:spcPct val="0"/>
        </a:spcBef>
        <a:spcAft>
          <a:spcPts val="1000"/>
        </a:spcAft>
        <a:buClr>
          <a:schemeClr val="bg2">
            <a:lumMod val="50000"/>
          </a:schemeClr>
        </a:buClr>
        <a:buFont typeface="Arial" charset="0"/>
        <a:buChar char="–"/>
        <a:defRPr sz="2000">
          <a:solidFill>
            <a:schemeClr val="bg2">
              <a:lumMod val="50000"/>
            </a:schemeClr>
          </a:solidFill>
          <a:latin typeface="+mn-lt"/>
        </a:defRPr>
      </a:lvl2pPr>
      <a:lvl3pPr marL="688975" indent="-171450" algn="l" rtl="0" eaLnBrk="1" fontAlgn="base" hangingPunct="1">
        <a:lnSpc>
          <a:spcPct val="90000"/>
        </a:lnSpc>
        <a:spcBef>
          <a:spcPct val="0"/>
        </a:spcBef>
        <a:spcAft>
          <a:spcPts val="800"/>
        </a:spcAft>
        <a:buClr>
          <a:schemeClr val="bg2">
            <a:lumMod val="50000"/>
          </a:schemeClr>
        </a:buClr>
        <a:buChar char="•"/>
        <a:tabLst/>
        <a:defRPr sz="1600">
          <a:solidFill>
            <a:schemeClr val="bg2">
              <a:lumMod val="50000"/>
            </a:schemeClr>
          </a:solidFill>
          <a:latin typeface="+mn-lt"/>
        </a:defRPr>
      </a:lvl3pPr>
      <a:lvl4pPr marL="854075" indent="-165100" algn="l" rtl="0" eaLnBrk="1" fontAlgn="base" hangingPunct="1">
        <a:lnSpc>
          <a:spcPct val="90000"/>
        </a:lnSpc>
        <a:spcBef>
          <a:spcPct val="0"/>
        </a:spcBef>
        <a:spcAft>
          <a:spcPts val="600"/>
        </a:spcAft>
        <a:buClr>
          <a:schemeClr val="bg2">
            <a:lumMod val="50000"/>
          </a:schemeClr>
        </a:buClr>
        <a:buChar char="–"/>
        <a:defRPr sz="1400">
          <a:solidFill>
            <a:schemeClr val="bg2">
              <a:lumMod val="50000"/>
            </a:schemeClr>
          </a:solidFill>
          <a:latin typeface="+mn-lt"/>
        </a:defRPr>
      </a:lvl4pPr>
      <a:lvl5pPr marL="974725" indent="-120650" algn="l" rtl="0" eaLnBrk="1" fontAlgn="base" hangingPunct="1">
        <a:lnSpc>
          <a:spcPct val="90000"/>
        </a:lnSpc>
        <a:spcBef>
          <a:spcPct val="0"/>
        </a:spcBef>
        <a:spcAft>
          <a:spcPts val="600"/>
        </a:spcAft>
        <a:buClr>
          <a:schemeClr val="bg2">
            <a:lumMod val="50000"/>
          </a:schemeClr>
        </a:buClr>
        <a:buFont typeface="Arial" pitchFamily="34" charset="0"/>
        <a:buChar char="•"/>
        <a:defRPr sz="1200">
          <a:solidFill>
            <a:schemeClr val="bg2">
              <a:lumMod val="50000"/>
            </a:schemeClr>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bin"/><Relationship Id="rId5" Type="http://schemas.openxmlformats.org/officeDocument/2006/relationships/package" Target="../embeddings/Microsoft_Word_Document1.docx"/><Relationship Id="rId6" Type="http://schemas.openxmlformats.org/officeDocument/2006/relationships/image" Target="../media/image14.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5.wmf"/><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hyperlink" Target="http://edu.qalabs.symantec.com/qau/pg/pages/view/2509" TargetMode="External"/><Relationship Id="rId4" Type="http://schemas.openxmlformats.org/officeDocument/2006/relationships/hyperlink" Target="http://edu.qalabs.symantec.com/qau/pg/pages/view/2536" TargetMode="External"/><Relationship Id="rId5" Type="http://schemas.openxmlformats.org/officeDocument/2006/relationships/hyperlink" Target="http://edu.qalabs.symantec.com/qau/pg/pages/view/2519" TargetMode="External"/><Relationship Id="rId6" Type="http://schemas.openxmlformats.org/officeDocument/2006/relationships/hyperlink" Target="http://edu.qalabs.symantec.com/qau/pg/pages/view/2562" TargetMode="Externa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2.bin"/><Relationship Id="rId5" Type="http://schemas.openxmlformats.org/officeDocument/2006/relationships/package" Target="../embeddings/Microsoft_Word_Document2.docx"/><Relationship Id="rId6" Type="http://schemas.openxmlformats.org/officeDocument/2006/relationships/image" Target="../media/image19.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w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3"/>
          </p:nvPr>
        </p:nvSpPr>
        <p:spPr/>
        <p:txBody>
          <a:bodyPr/>
          <a:lstStyle/>
          <a:p>
            <a:pPr>
              <a:defRPr/>
            </a:pPr>
            <a:r>
              <a:rPr lang="en-US" smtClean="0"/>
              <a:t>Ferrari Feature Review</a:t>
            </a:r>
            <a:endParaRPr lang="en-US" dirty="0"/>
          </a:p>
        </p:txBody>
      </p:sp>
      <p:sp>
        <p:nvSpPr>
          <p:cNvPr id="2" name="Slide Number Placeholder 1"/>
          <p:cNvSpPr>
            <a:spLocks noGrp="1"/>
          </p:cNvSpPr>
          <p:nvPr>
            <p:ph type="sldNum" sz="quarter" idx="4"/>
          </p:nvPr>
        </p:nvSpPr>
        <p:spPr/>
        <p:txBody>
          <a:bodyPr/>
          <a:lstStyle/>
          <a:p>
            <a:pPr>
              <a:defRPr/>
            </a:pPr>
            <a:fld id="{46082381-925A-4C25-AB18-0C99AD89CFC0}" type="slidenum">
              <a:rPr lang="en-US" smtClean="0"/>
              <a:pPr>
                <a:defRPr/>
              </a:pPr>
              <a:t>1</a:t>
            </a:fld>
            <a:endParaRPr lang="en-US" dirty="0"/>
          </a:p>
        </p:txBody>
      </p:sp>
      <p:sp>
        <p:nvSpPr>
          <p:cNvPr id="8" name="Title 2"/>
          <p:cNvSpPr txBox="1">
            <a:spLocks/>
          </p:cNvSpPr>
          <p:nvPr/>
        </p:nvSpPr>
        <p:spPr bwMode="gray">
          <a:xfrm>
            <a:off x="609600" y="38862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lgn="l" rtl="0" eaLnBrk="1" fontAlgn="base" hangingPunct="1">
              <a:lnSpc>
                <a:spcPct val="90000"/>
              </a:lnSpc>
              <a:spcBef>
                <a:spcPct val="0"/>
              </a:spcBef>
              <a:spcAft>
                <a:spcPct val="0"/>
              </a:spcAft>
              <a:defRPr sz="34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a:lstStyle>
          <a:p>
            <a:r>
              <a:rPr lang="en-US" dirty="0" smtClean="0"/>
              <a:t> </a:t>
            </a:r>
            <a:br>
              <a:rPr lang="en-US" dirty="0" smtClean="0"/>
            </a:br>
            <a:r>
              <a:rPr lang="en-US" dirty="0" smtClean="0"/>
              <a:t>Ferrari Feature Review</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Symantec Maximum Repair – How?</a:t>
            </a:r>
            <a:endParaRPr lang="en-US" dirty="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10</a:t>
            </a:fld>
            <a:endParaRPr lang="en-US" dirty="0"/>
          </a:p>
        </p:txBody>
      </p:sp>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83365"/>
            <a:ext cx="8244482" cy="449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bwMode="ltGray">
          <a:xfrm>
            <a:off x="609600" y="5638800"/>
            <a:ext cx="3200400" cy="7620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1200" i="1" dirty="0" smtClean="0">
                <a:solidFill>
                  <a:schemeClr val="bg2">
                    <a:lumMod val="50000"/>
                  </a:schemeClr>
                </a:solidFill>
                <a:latin typeface="Calibri" pitchFamily="34" charset="0"/>
              </a:rPr>
              <a:t>Screenshot shows SEPM Console, “Monitors” view, “Logs” tab</a:t>
            </a:r>
          </a:p>
        </p:txBody>
      </p:sp>
    </p:spTree>
    <p:extLst>
      <p:ext uri="{BB962C8B-B14F-4D97-AF65-F5344CB8AC3E}">
        <p14:creationId xmlns:p14="http://schemas.microsoft.com/office/powerpoint/2010/main" val="313818040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Ferrari Feature Review</a:t>
            </a:r>
            <a:endParaRPr lang="en-US" dirty="0"/>
          </a:p>
        </p:txBody>
      </p:sp>
      <p:sp>
        <p:nvSpPr>
          <p:cNvPr id="4" name="Slide Number Placeholder 3"/>
          <p:cNvSpPr>
            <a:spLocks noGrp="1"/>
          </p:cNvSpPr>
          <p:nvPr>
            <p:ph type="sldNum" sz="quarter" idx="4"/>
          </p:nvPr>
        </p:nvSpPr>
        <p:spPr/>
        <p:txBody>
          <a:bodyPr/>
          <a:lstStyle/>
          <a:p>
            <a:fld id="{46082381-925A-4C25-AB18-0C99AD89CFC0}" type="slidenum">
              <a:rPr lang="en-US" smtClean="0"/>
              <a:pPr/>
              <a:t>11</a:t>
            </a:fld>
            <a:endParaRPr lang="en-US" dirty="0"/>
          </a:p>
        </p:txBody>
      </p:sp>
      <p:sp>
        <p:nvSpPr>
          <p:cNvPr id="3" name="Title 2"/>
          <p:cNvSpPr>
            <a:spLocks noGrp="1"/>
          </p:cNvSpPr>
          <p:nvPr>
            <p:ph type="ctrTitle"/>
          </p:nvPr>
        </p:nvSpPr>
        <p:spPr/>
        <p:txBody>
          <a:bodyPr/>
          <a:lstStyle/>
          <a:p>
            <a:r>
              <a:rPr lang="en-US" dirty="0" smtClean="0"/>
              <a:t>SND Firewall</a:t>
            </a:r>
            <a:endParaRPr lang="en-US" dirty="0"/>
          </a:p>
        </p:txBody>
      </p:sp>
    </p:spTree>
    <p:extLst>
      <p:ext uri="{BB962C8B-B14F-4D97-AF65-F5344CB8AC3E}">
        <p14:creationId xmlns:p14="http://schemas.microsoft.com/office/powerpoint/2010/main" val="74195891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SND Firewall</a:t>
            </a:r>
            <a:endParaRPr lang="en-US" dirty="0"/>
          </a:p>
        </p:txBody>
      </p:sp>
      <p:sp>
        <p:nvSpPr>
          <p:cNvPr id="3" name="Content Placeholder 2"/>
          <p:cNvSpPr>
            <a:spLocks noGrp="1"/>
          </p:cNvSpPr>
          <p:nvPr>
            <p:ph idx="1"/>
          </p:nvPr>
        </p:nvSpPr>
        <p:spPr/>
        <p:txBody>
          <a:bodyPr>
            <a:normAutofit/>
          </a:bodyPr>
          <a:lstStyle/>
          <a:p>
            <a:r>
              <a:rPr lang="en-US" dirty="0"/>
              <a:t>Why</a:t>
            </a:r>
            <a:r>
              <a:rPr lang="en-US" dirty="0" smtClean="0"/>
              <a:t>?</a:t>
            </a:r>
          </a:p>
          <a:p>
            <a:pPr lvl="1"/>
            <a:r>
              <a:rPr lang="en-US" dirty="0" smtClean="0"/>
              <a:t>Provide support for IPv6 traffic filtering</a:t>
            </a:r>
          </a:p>
          <a:p>
            <a:pPr lvl="1"/>
            <a:r>
              <a:rPr lang="en-US" dirty="0" smtClean="0"/>
              <a:t>Performance improvements for 1Gb+ network speeds</a:t>
            </a:r>
          </a:p>
          <a:p>
            <a:pPr lvl="1"/>
            <a:r>
              <a:rPr lang="en-US" dirty="0" smtClean="0"/>
              <a:t>Long-term engineering efficiency; STAR support the driver, single firewall across products</a:t>
            </a:r>
            <a:endParaRPr lang="en-US" dirty="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12</a:t>
            </a:fld>
            <a:endParaRPr lang="en-US" dirty="0"/>
          </a:p>
        </p:txBody>
      </p:sp>
    </p:spTree>
    <p:extLst>
      <p:ext uri="{BB962C8B-B14F-4D97-AF65-F5344CB8AC3E}">
        <p14:creationId xmlns:p14="http://schemas.microsoft.com/office/powerpoint/2010/main" val="17580352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SND Firewall</a:t>
            </a:r>
            <a:endParaRPr lang="en-US" dirty="0"/>
          </a:p>
        </p:txBody>
      </p:sp>
      <p:sp>
        <p:nvSpPr>
          <p:cNvPr id="3" name="Content Placeholder 2"/>
          <p:cNvSpPr>
            <a:spLocks noGrp="1"/>
          </p:cNvSpPr>
          <p:nvPr>
            <p:ph idx="1"/>
          </p:nvPr>
        </p:nvSpPr>
        <p:spPr/>
        <p:txBody>
          <a:bodyPr>
            <a:normAutofit/>
          </a:bodyPr>
          <a:lstStyle/>
          <a:p>
            <a:r>
              <a:rPr lang="en-US" dirty="0" smtClean="0"/>
              <a:t>What?</a:t>
            </a:r>
          </a:p>
          <a:p>
            <a:pPr lvl="1"/>
            <a:r>
              <a:rPr lang="en-US" dirty="0" smtClean="0"/>
              <a:t>Existing Firewall driver, “</a:t>
            </a:r>
            <a:r>
              <a:rPr lang="en-US" dirty="0" err="1" smtClean="0"/>
              <a:t>Teefer</a:t>
            </a:r>
            <a:r>
              <a:rPr lang="en-US" dirty="0" smtClean="0"/>
              <a:t>”, will continue to be available</a:t>
            </a:r>
          </a:p>
          <a:p>
            <a:pPr lvl="1"/>
            <a:r>
              <a:rPr lang="en-US" dirty="0" smtClean="0"/>
              <a:t>New SND Firewall integration for Win7 (Win 2K8 R2) and above, </a:t>
            </a:r>
            <a:r>
              <a:rPr lang="en-US" dirty="0" err="1" smtClean="0"/>
              <a:t>Teefer</a:t>
            </a:r>
            <a:r>
              <a:rPr lang="en-US" dirty="0" smtClean="0"/>
              <a:t> remains for older </a:t>
            </a:r>
            <a:r>
              <a:rPr lang="en-US" dirty="0" err="1" smtClean="0"/>
              <a:t>OS’es</a:t>
            </a:r>
            <a:endParaRPr lang="en-US" dirty="0" smtClean="0"/>
          </a:p>
          <a:p>
            <a:pPr lvl="1"/>
            <a:r>
              <a:rPr lang="en-US" dirty="0" smtClean="0"/>
              <a:t>SEPM common firewall rule editor for </a:t>
            </a:r>
            <a:r>
              <a:rPr lang="en-US" dirty="0" err="1" smtClean="0"/>
              <a:t>Teefer</a:t>
            </a:r>
            <a:r>
              <a:rPr lang="en-US" dirty="0" smtClean="0"/>
              <a:t>, SND, and future Mac Firewalls</a:t>
            </a:r>
          </a:p>
          <a:p>
            <a:pPr lvl="1"/>
            <a:r>
              <a:rPr lang="en-US" dirty="0" smtClean="0"/>
              <a:t>“Existing firewall” vs. “enhanced protection”. These are new options for choosing </a:t>
            </a:r>
            <a:r>
              <a:rPr lang="en-US" dirty="0" err="1" smtClean="0"/>
              <a:t>Teefer</a:t>
            </a:r>
            <a:r>
              <a:rPr lang="en-US" dirty="0" smtClean="0"/>
              <a:t> or SND firewall during SEPM Client Deployment Wizard</a:t>
            </a:r>
            <a:endParaRPr lang="en-US" dirty="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13</a:t>
            </a:fld>
            <a:endParaRPr lang="en-US" dirty="0"/>
          </a:p>
        </p:txBody>
      </p:sp>
    </p:spTree>
    <p:extLst>
      <p:ext uri="{BB962C8B-B14F-4D97-AF65-F5344CB8AC3E}">
        <p14:creationId xmlns:p14="http://schemas.microsoft.com/office/powerpoint/2010/main" val="25930685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SND Firewall – How?</a:t>
            </a:r>
            <a:endParaRPr lang="en-US" dirty="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14</a:t>
            </a:fld>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204496571"/>
              </p:ext>
            </p:extLst>
          </p:nvPr>
        </p:nvGraphicFramePr>
        <p:xfrm>
          <a:off x="838200" y="990599"/>
          <a:ext cx="6858000" cy="5240101"/>
        </p:xfrm>
        <a:graphic>
          <a:graphicData uri="http://schemas.openxmlformats.org/presentationml/2006/ole">
            <mc:AlternateContent xmlns:mc="http://schemas.openxmlformats.org/markup-compatibility/2006">
              <mc:Choice xmlns:v="urn:schemas-microsoft-com:vml" Requires="v">
                <p:oleObj spid="_x0000_s3186" name="Document" r:id="rId5" imgW="5194109" imgH="4355940" progId="Word.Document.12">
                  <p:embed/>
                </p:oleObj>
              </mc:Choice>
              <mc:Fallback>
                <p:oleObj name="Document" r:id="rId5" imgW="5194109" imgH="4355940" progId="Word.Document.12">
                  <p:embed/>
                  <p:pic>
                    <p:nvPicPr>
                      <p:cNvPr id="0" name="Picture 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990599"/>
                        <a:ext cx="6858000" cy="52401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313600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SND Firewall – How?</a:t>
            </a:r>
            <a:endParaRPr lang="en-US" dirty="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15</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46790171"/>
              </p:ext>
            </p:extLst>
          </p:nvPr>
        </p:nvGraphicFramePr>
        <p:xfrm>
          <a:off x="228600" y="1325633"/>
          <a:ext cx="8686800" cy="4409630"/>
        </p:xfrm>
        <a:graphic>
          <a:graphicData uri="http://schemas.openxmlformats.org/drawingml/2006/table">
            <a:tbl>
              <a:tblPr/>
              <a:tblGrid>
                <a:gridCol w="2209800"/>
                <a:gridCol w="6477000"/>
              </a:tblGrid>
              <a:tr h="467386">
                <a:tc gridSpan="2">
                  <a:txBody>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lang="en-US" sz="1800" b="1" dirty="0" smtClean="0">
                          <a:solidFill>
                            <a:schemeClr val="bg1"/>
                          </a:solidFill>
                          <a:latin typeface="Calibri" pitchFamily="34" charset="0"/>
                          <a:cs typeface="+mn-cs"/>
                        </a:rPr>
                        <a:t>Implementation</a:t>
                      </a:r>
                      <a:r>
                        <a:rPr lang="en-US" sz="1800" b="1" baseline="0" dirty="0" smtClean="0">
                          <a:solidFill>
                            <a:schemeClr val="bg1"/>
                          </a:solidFill>
                          <a:latin typeface="Calibri" pitchFamily="34" charset="0"/>
                          <a:cs typeface="+mn-cs"/>
                        </a:rPr>
                        <a:t> Details</a:t>
                      </a:r>
                      <a:endParaRPr lang="en-US" sz="1800" b="1" dirty="0" smtClean="0">
                        <a:solidFill>
                          <a:schemeClr val="bg1"/>
                        </a:solidFill>
                        <a:latin typeface="Calibri" pitchFamily="34" charset="0"/>
                        <a:cs typeface="+mn-cs"/>
                      </a:endParaRPr>
                    </a:p>
                  </a:txBody>
                  <a:tcPr marT="45717" marB="45717" horzOverflow="overflow">
                    <a:lnL w="9525" cap="flat" cmpd="sng" algn="ctr">
                      <a:solidFill>
                        <a:srgbClr val="FCB92A"/>
                      </a:solidFill>
                      <a:prstDash val="solid"/>
                      <a:round/>
                      <a:headEnd type="none" w="med" len="med"/>
                      <a:tailEnd type="none" w="med" len="med"/>
                    </a:lnL>
                    <a:lnR w="9525" cap="flat" cmpd="sng" algn="ctr">
                      <a:solidFill>
                        <a:srgbClr val="FCB92A"/>
                      </a:solidFill>
                      <a:prstDash val="solid"/>
                      <a:round/>
                      <a:headEnd type="none" w="med" len="med"/>
                      <a:tailEnd type="none" w="med" len="med"/>
                    </a:lnR>
                    <a:lnT w="9525" cap="flat" cmpd="sng" algn="ctr">
                      <a:solidFill>
                        <a:srgbClr val="FCB92A"/>
                      </a:solidFill>
                      <a:prstDash val="solid"/>
                      <a:round/>
                      <a:headEnd type="none" w="med" len="med"/>
                      <a:tailEnd type="none" w="med" len="med"/>
                    </a:lnT>
                    <a:lnB w="9525" cap="flat" cmpd="sng" algn="ctr">
                      <a:solidFill>
                        <a:srgbClr val="FCB92A"/>
                      </a:solidFill>
                      <a:prstDash val="solid"/>
                      <a:round/>
                      <a:headEnd type="none" w="med" len="med"/>
                      <a:tailEnd type="none" w="med" len="med"/>
                    </a:lnB>
                    <a:lnTlToBr>
                      <a:noFill/>
                    </a:lnTlToBr>
                    <a:lnBlToTr>
                      <a:noFill/>
                    </a:lnBlToTr>
                    <a:solidFill>
                      <a:schemeClr val="accent2"/>
                    </a:solidFill>
                  </a:tcPr>
                </a:tc>
                <a:tc hMerge="1">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IE" sz="1800" b="1" i="0" u="none" strike="noStrike" cap="none" normalizeH="0" baseline="0" dirty="0" smtClean="0">
                        <a:ln>
                          <a:noFill/>
                        </a:ln>
                        <a:solidFill>
                          <a:schemeClr val="bg1"/>
                        </a:solidFill>
                        <a:effectLst/>
                        <a:latin typeface="Calibri" pitchFamily="34" charset="0"/>
                        <a:cs typeface="Arial" charset="0"/>
                      </a:endParaRPr>
                    </a:p>
                  </a:txBody>
                  <a:tcPr marT="45717" marB="45717" horzOverflow="overflow">
                    <a:lnL>
                      <a:noFill/>
                    </a:lnL>
                    <a:lnR w="9525" cap="flat" cmpd="sng" algn="ctr">
                      <a:solidFill>
                        <a:srgbClr val="FCB92A"/>
                      </a:solidFill>
                      <a:prstDash val="solid"/>
                      <a:round/>
                      <a:headEnd type="none" w="med" len="med"/>
                      <a:tailEnd type="none" w="med" len="med"/>
                    </a:lnR>
                    <a:lnT w="9525" cap="flat" cmpd="sng" algn="ctr">
                      <a:solidFill>
                        <a:srgbClr val="FCB92A"/>
                      </a:solidFill>
                      <a:prstDash val="solid"/>
                      <a:round/>
                      <a:headEnd type="none" w="med" len="med"/>
                      <a:tailEnd type="none" w="med" len="med"/>
                    </a:lnT>
                    <a:lnB w="9525" cap="flat" cmpd="sng" algn="ctr">
                      <a:solidFill>
                        <a:srgbClr val="FCB92A"/>
                      </a:solidFill>
                      <a:prstDash val="solid"/>
                      <a:round/>
                      <a:headEnd type="none" w="med" len="med"/>
                      <a:tailEnd type="none" w="med" len="med"/>
                    </a:lnB>
                    <a:lnTlToBr>
                      <a:noFill/>
                    </a:lnTlToBr>
                    <a:lnBlToTr>
                      <a:noFill/>
                    </a:lnBlToTr>
                    <a:solidFill>
                      <a:schemeClr val="accent2"/>
                    </a:solidFill>
                  </a:tcPr>
                </a:tc>
              </a:tr>
              <a:tr h="1285325">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lang="en-US" sz="1200" b="1" dirty="0" smtClean="0"/>
                        <a:t>Integration at the WFP layer</a:t>
                      </a:r>
                      <a:endParaRPr kumimoji="0" lang="en-IE" sz="1200" b="1" i="0" u="none" strike="noStrike" cap="none" normalizeH="0" baseline="0" dirty="0" smtClean="0">
                        <a:ln>
                          <a:noFill/>
                        </a:ln>
                        <a:solidFill>
                          <a:schemeClr val="tx1"/>
                        </a:solidFill>
                        <a:effectLst/>
                        <a:latin typeface="Calibri" pitchFamily="34" charset="0"/>
                        <a:cs typeface="Arial" charset="0"/>
                      </a:endParaRPr>
                    </a:p>
                  </a:txBody>
                  <a:tcPr marT="45717" marB="45717" horzOverflow="overflow">
                    <a:lnL w="9525" cap="flat" cmpd="sng" algn="ctr">
                      <a:solidFill>
                        <a:srgbClr val="FCB92A"/>
                      </a:solidFill>
                      <a:prstDash val="solid"/>
                      <a:round/>
                      <a:headEnd type="none" w="med" len="med"/>
                      <a:tailEnd type="none" w="med" len="med"/>
                    </a:lnL>
                    <a:lnR>
                      <a:noFill/>
                    </a:lnR>
                    <a:lnT w="9525" cap="flat" cmpd="sng" algn="ctr">
                      <a:solidFill>
                        <a:srgbClr val="FCB92A"/>
                      </a:solidFill>
                      <a:prstDash val="solid"/>
                      <a:round/>
                      <a:headEnd type="none" w="med" len="med"/>
                      <a:tailEnd type="none" w="med" len="med"/>
                    </a:lnT>
                    <a:lnB w="9525" cap="flat" cmpd="sng" algn="ctr">
                      <a:solidFill>
                        <a:srgbClr val="FCB92A"/>
                      </a:solidFill>
                      <a:prstDash val="solid"/>
                      <a:round/>
                      <a:headEnd type="none" w="med" len="med"/>
                      <a:tailEnd type="none" w="med" len="med"/>
                    </a:lnB>
                    <a:lnTlToBr>
                      <a:noFill/>
                    </a:lnTlToBr>
                    <a:lnBlToTr>
                      <a:noFill/>
                    </a:lnBlToTr>
                    <a:noFill/>
                  </a:tcPr>
                </a:tc>
                <a:tc>
                  <a:txBody>
                    <a:bodyPr/>
                    <a:lstStyle/>
                    <a:p>
                      <a:pPr marL="171450" lvl="0" indent="-171450">
                        <a:buFont typeface="Arial"/>
                        <a:buChar char="•"/>
                      </a:pPr>
                      <a:r>
                        <a:rPr lang="en-US" sz="1200" dirty="0" smtClean="0">
                          <a:latin typeface="+mn-lt"/>
                        </a:rPr>
                        <a:t>Allows greater performance as the system is no longer decoding packets twice (old way: both </a:t>
                      </a:r>
                      <a:r>
                        <a:rPr lang="en-US" sz="1200" dirty="0" err="1" smtClean="0">
                          <a:latin typeface="+mn-lt"/>
                        </a:rPr>
                        <a:t>teefer</a:t>
                      </a:r>
                      <a:r>
                        <a:rPr lang="en-US" sz="1200" dirty="0" smtClean="0">
                          <a:latin typeface="+mn-lt"/>
                        </a:rPr>
                        <a:t> and OS were decoding packets)</a:t>
                      </a:r>
                    </a:p>
                    <a:p>
                      <a:pPr marL="171450" lvl="0" indent="-171450">
                        <a:buFont typeface="Arial"/>
                        <a:buChar char="•"/>
                      </a:pPr>
                      <a:r>
                        <a:rPr lang="en-US" sz="1200" dirty="0" smtClean="0">
                          <a:latin typeface="+mn-lt"/>
                        </a:rPr>
                        <a:t>SND hooks into layers after tunneling and encryption have been processed, so the SND FW can effectively see into and filter this traffic, something the </a:t>
                      </a:r>
                      <a:r>
                        <a:rPr lang="en-US" sz="1200" dirty="0" err="1" smtClean="0">
                          <a:latin typeface="+mn-lt"/>
                        </a:rPr>
                        <a:t>Teefer</a:t>
                      </a:r>
                      <a:r>
                        <a:rPr lang="en-US" sz="1200" dirty="0" smtClean="0">
                          <a:latin typeface="+mn-lt"/>
                        </a:rPr>
                        <a:t> Firewall could not do</a:t>
                      </a:r>
                    </a:p>
                  </a:txBody>
                  <a:tcPr marT="45717" marB="45717" horzOverflow="overflow">
                    <a:lnL>
                      <a:noFill/>
                    </a:lnL>
                    <a:lnR w="9525" cap="flat" cmpd="sng" algn="ctr">
                      <a:solidFill>
                        <a:srgbClr val="FCB92A"/>
                      </a:solidFill>
                      <a:prstDash val="solid"/>
                      <a:round/>
                      <a:headEnd type="none" w="med" len="med"/>
                      <a:tailEnd type="none" w="med" len="med"/>
                    </a:lnR>
                    <a:lnT w="9525" cap="flat" cmpd="sng" algn="ctr">
                      <a:solidFill>
                        <a:srgbClr val="FCB92A"/>
                      </a:solidFill>
                      <a:prstDash val="solid"/>
                      <a:round/>
                      <a:headEnd type="none" w="med" len="med"/>
                      <a:tailEnd type="none" w="med" len="med"/>
                    </a:lnT>
                    <a:lnB w="9525" cap="flat" cmpd="sng" algn="ctr">
                      <a:solidFill>
                        <a:srgbClr val="FCB92A"/>
                      </a:solidFill>
                      <a:prstDash val="solid"/>
                      <a:round/>
                      <a:headEnd type="none" w="med" len="med"/>
                      <a:tailEnd type="none" w="med" len="med"/>
                    </a:lnB>
                    <a:lnTlToBr>
                      <a:noFill/>
                    </a:lnTlToBr>
                    <a:lnBlToTr>
                      <a:noFill/>
                    </a:lnBlToTr>
                    <a:noFill/>
                  </a:tcPr>
                </a:tc>
              </a:tr>
              <a:tr h="1285325">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lang="en-US" sz="1200" b="1" dirty="0" smtClean="0"/>
                        <a:t>New SEPM firewall rule editor </a:t>
                      </a:r>
                      <a:endParaRPr kumimoji="0" lang="en-IE" sz="1200" b="1" i="0" u="none" strike="noStrike" cap="none" normalizeH="0" baseline="0" dirty="0" smtClean="0">
                        <a:ln>
                          <a:noFill/>
                        </a:ln>
                        <a:solidFill>
                          <a:schemeClr val="tx1"/>
                        </a:solidFill>
                        <a:effectLst/>
                        <a:latin typeface="Calibri" pitchFamily="34" charset="0"/>
                        <a:cs typeface="Arial" charset="0"/>
                      </a:endParaRPr>
                    </a:p>
                  </a:txBody>
                  <a:tcPr marT="45717" marB="45717" horzOverflow="overflow">
                    <a:lnL w="9525" cap="flat" cmpd="sng" algn="ctr">
                      <a:solidFill>
                        <a:srgbClr val="FCB92A"/>
                      </a:solidFill>
                      <a:prstDash val="solid"/>
                      <a:round/>
                      <a:headEnd type="none" w="med" len="med"/>
                      <a:tailEnd type="none" w="med" len="med"/>
                    </a:lnL>
                    <a:lnR>
                      <a:noFill/>
                    </a:lnR>
                    <a:lnT w="9525" cap="flat" cmpd="sng" algn="ctr">
                      <a:solidFill>
                        <a:srgbClr val="FCB92A"/>
                      </a:solidFill>
                      <a:prstDash val="solid"/>
                      <a:round/>
                      <a:headEnd type="none" w="med" len="med"/>
                      <a:tailEnd type="none" w="med" len="med"/>
                    </a:lnT>
                    <a:lnB w="9525" cap="flat" cmpd="sng" algn="ctr">
                      <a:solidFill>
                        <a:srgbClr val="FCB92A"/>
                      </a:solidFill>
                      <a:prstDash val="solid"/>
                      <a:round/>
                      <a:headEnd type="none" w="med" len="med"/>
                      <a:tailEnd type="none" w="med" len="med"/>
                    </a:lnB>
                    <a:lnTlToBr>
                      <a:noFill/>
                    </a:lnTlToBr>
                    <a:lnBlToTr>
                      <a:noFill/>
                    </a:lnBlToTr>
                    <a:noFill/>
                  </a:tcPr>
                </a:tc>
                <a:tc>
                  <a:txBody>
                    <a:bodyPr/>
                    <a:lstStyle/>
                    <a:p>
                      <a:pPr marL="171450" lvl="0" indent="-171450">
                        <a:buFont typeface="Arial"/>
                        <a:buChar char="•"/>
                      </a:pPr>
                      <a:r>
                        <a:rPr lang="en-US" sz="1200" dirty="0" smtClean="0"/>
                        <a:t>New Firewall rule editor can manage</a:t>
                      </a:r>
                      <a:r>
                        <a:rPr lang="en-US" sz="1200" baseline="0" dirty="0" smtClean="0"/>
                        <a:t> </a:t>
                      </a:r>
                      <a:r>
                        <a:rPr lang="en-US" sz="1200" baseline="0" dirty="0" err="1" smtClean="0"/>
                        <a:t>Teefer</a:t>
                      </a:r>
                      <a:r>
                        <a:rPr lang="en-US" sz="1200" baseline="0" dirty="0" smtClean="0"/>
                        <a:t>, SND and the planned Mac Firewall rules</a:t>
                      </a:r>
                      <a:endParaRPr lang="en-US" sz="1200" dirty="0" smtClean="0"/>
                    </a:p>
                    <a:p>
                      <a:pPr marL="628546" lvl="1" indent="-171450">
                        <a:buFont typeface="Arial"/>
                        <a:buChar char="•"/>
                      </a:pPr>
                      <a:r>
                        <a:rPr lang="en-US" sz="1200" dirty="0" smtClean="0"/>
                        <a:t>The SND Firewall feature set is</a:t>
                      </a:r>
                      <a:r>
                        <a:rPr lang="en-US" sz="1200" baseline="0" dirty="0" smtClean="0"/>
                        <a:t> a</a:t>
                      </a:r>
                      <a:r>
                        <a:rPr lang="en-US" sz="1200" dirty="0" smtClean="0"/>
                        <a:t> subset of the </a:t>
                      </a:r>
                      <a:r>
                        <a:rPr lang="en-US" sz="1200" dirty="0" err="1" smtClean="0"/>
                        <a:t>Teefer</a:t>
                      </a:r>
                      <a:r>
                        <a:rPr lang="en-US" sz="1200" dirty="0" smtClean="0"/>
                        <a:t> feature set</a:t>
                      </a:r>
                    </a:p>
                    <a:p>
                      <a:pPr marL="628546" lvl="1" indent="-171450">
                        <a:buFont typeface="Arial"/>
                        <a:buChar char="•"/>
                      </a:pPr>
                      <a:r>
                        <a:rPr lang="en-US" sz="1200" dirty="0" smtClean="0"/>
                        <a:t>The Mac Firewall is under development and targeted</a:t>
                      </a:r>
                      <a:r>
                        <a:rPr lang="en-US" sz="1200" baseline="0" dirty="0" smtClean="0"/>
                        <a:t> for the “Porsche” release of SEP</a:t>
                      </a:r>
                      <a:endParaRPr lang="en-US" sz="1200" dirty="0" smtClean="0"/>
                    </a:p>
                    <a:p>
                      <a:pPr marL="171450" lvl="0" indent="-171450">
                        <a:buFont typeface="Arial"/>
                        <a:buChar char="•"/>
                      </a:pPr>
                      <a:r>
                        <a:rPr lang="en-US" sz="1200" dirty="0" smtClean="0"/>
                        <a:t>SND firewall policy can be transformed into the old </a:t>
                      </a:r>
                      <a:r>
                        <a:rPr lang="en-US" sz="1200" dirty="0" err="1" smtClean="0"/>
                        <a:t>Teefer</a:t>
                      </a:r>
                      <a:r>
                        <a:rPr lang="en-US" sz="1200" dirty="0" smtClean="0"/>
                        <a:t> forms, allowing for backwards compatibility where required</a:t>
                      </a:r>
                    </a:p>
                  </a:txBody>
                  <a:tcPr marT="45717" marB="45717" horzOverflow="overflow">
                    <a:lnL>
                      <a:noFill/>
                    </a:lnL>
                    <a:lnR w="9525" cap="flat" cmpd="sng" algn="ctr">
                      <a:solidFill>
                        <a:srgbClr val="FCB92A"/>
                      </a:solidFill>
                      <a:prstDash val="solid"/>
                      <a:round/>
                      <a:headEnd type="none" w="med" len="med"/>
                      <a:tailEnd type="none" w="med" len="med"/>
                    </a:lnR>
                    <a:lnT w="9525" cap="flat" cmpd="sng" algn="ctr">
                      <a:solidFill>
                        <a:srgbClr val="FCB92A"/>
                      </a:solidFill>
                      <a:prstDash val="solid"/>
                      <a:round/>
                      <a:headEnd type="none" w="med" len="med"/>
                      <a:tailEnd type="none" w="med" len="med"/>
                    </a:lnT>
                    <a:lnB w="9525" cap="flat" cmpd="sng" algn="ctr">
                      <a:solidFill>
                        <a:srgbClr val="FCB92A"/>
                      </a:solidFill>
                      <a:prstDash val="solid"/>
                      <a:round/>
                      <a:headEnd type="none" w="med" len="med"/>
                      <a:tailEnd type="none" w="med" len="med"/>
                    </a:lnB>
                    <a:lnTlToBr>
                      <a:noFill/>
                    </a:lnTlToBr>
                    <a:lnBlToTr>
                      <a:noFill/>
                    </a:lnBlToTr>
                    <a:noFill/>
                  </a:tcPr>
                </a:tc>
              </a:tr>
              <a:tr h="817931">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IE" sz="1200" b="1" i="0" u="none" strike="noStrike" cap="none" normalizeH="0" baseline="0" dirty="0" smtClean="0">
                          <a:ln>
                            <a:noFill/>
                          </a:ln>
                          <a:solidFill>
                            <a:schemeClr val="tx1"/>
                          </a:solidFill>
                          <a:effectLst/>
                          <a:latin typeface="Calibri" pitchFamily="34" charset="0"/>
                          <a:cs typeface="Arial" charset="0"/>
                        </a:rPr>
                        <a:t>STAR Changes</a:t>
                      </a:r>
                    </a:p>
                  </a:txBody>
                  <a:tcPr marT="45717" marB="45717" horzOverflow="overflow">
                    <a:lnL w="9525" cap="flat" cmpd="sng" algn="ctr">
                      <a:solidFill>
                        <a:srgbClr val="FCB92A"/>
                      </a:solidFill>
                      <a:prstDash val="solid"/>
                      <a:round/>
                      <a:headEnd type="none" w="med" len="med"/>
                      <a:tailEnd type="none" w="med" len="med"/>
                    </a:lnL>
                    <a:lnR>
                      <a:noFill/>
                    </a:lnR>
                    <a:lnT w="9525" cap="flat" cmpd="sng" algn="ctr">
                      <a:solidFill>
                        <a:srgbClr val="FCB92A"/>
                      </a:solidFill>
                      <a:prstDash val="solid"/>
                      <a:round/>
                      <a:headEnd type="none" w="med" len="med"/>
                      <a:tailEnd type="none" w="med" len="med"/>
                    </a:lnT>
                    <a:lnB w="9525" cap="flat" cmpd="sng" algn="ctr">
                      <a:solidFill>
                        <a:srgbClr val="FCB92A"/>
                      </a:solidFill>
                      <a:prstDash val="solid"/>
                      <a:round/>
                      <a:headEnd type="none" w="med" len="med"/>
                      <a:tailEnd type="none" w="med" len="med"/>
                    </a:lnB>
                    <a:lnTlToBr>
                      <a:noFill/>
                    </a:lnTlToBr>
                    <a:lnBlToTr>
                      <a:noFill/>
                    </a:lnBlToTr>
                    <a:noFill/>
                  </a:tcPr>
                </a:tc>
                <a:tc>
                  <a:txBody>
                    <a:bodyPr/>
                    <a:lstStyle/>
                    <a:p>
                      <a:pPr marL="171450" lvl="0" indent="-171450">
                        <a:buFont typeface="Arial"/>
                        <a:buChar char="•"/>
                      </a:pPr>
                      <a:r>
                        <a:rPr lang="en-US" sz="1200" dirty="0" smtClean="0"/>
                        <a:t>SND added Layer 2 support (MAC level), SNAC P2P support, a number of “don’t shoot self in foot” features, wildcard support and unmanaged client detection support (LAN Sensor). MD5 was also added to support backwards compatibility in Application Learning</a:t>
                      </a:r>
                    </a:p>
                    <a:p>
                      <a:pPr marL="628546" lvl="1" indent="-171450">
                        <a:buFont typeface="Arial"/>
                        <a:buChar char="•"/>
                      </a:pPr>
                      <a:r>
                        <a:rPr lang="en-US" sz="1200" dirty="0" smtClean="0"/>
                        <a:t>Smart WINS, Smart DNS, Smart DHCP and Smart Gateway </a:t>
                      </a:r>
                    </a:p>
                    <a:p>
                      <a:pPr marL="628546" lvl="1" indent="-171450">
                        <a:buFont typeface="Arial"/>
                        <a:buChar char="•"/>
                      </a:pPr>
                      <a:r>
                        <a:rPr lang="en-US" sz="1200" dirty="0" smtClean="0"/>
                        <a:t>When turned on each allows their own traffic through regardless of policy</a:t>
                      </a:r>
                    </a:p>
                    <a:p>
                      <a:pPr marL="171450" lvl="0" indent="-171450">
                        <a:buFont typeface="Arial"/>
                        <a:buChar char="•"/>
                      </a:pPr>
                      <a:r>
                        <a:rPr lang="en-US" sz="1200" dirty="0" smtClean="0"/>
                        <a:t>CIDS was modified to support SEP’s Auto-Block and Port Scan</a:t>
                      </a:r>
                    </a:p>
                    <a:p>
                      <a:pPr marL="171450" marR="0" lvl="0" indent="-171450" algn="l" defTabSz="912813" rtl="0" eaLnBrk="1" fontAlgn="base" latinLnBrk="0" hangingPunct="1">
                        <a:lnSpc>
                          <a:spcPct val="100000"/>
                        </a:lnSpc>
                        <a:spcBef>
                          <a:spcPct val="0"/>
                        </a:spcBef>
                        <a:spcAft>
                          <a:spcPct val="0"/>
                        </a:spcAft>
                        <a:buClrTx/>
                        <a:buSzTx/>
                        <a:buFont typeface="Arial"/>
                        <a:buChar char="•"/>
                        <a:tabLst/>
                      </a:pPr>
                      <a:endParaRPr lang="en-US" sz="1200" baseline="0" dirty="0" smtClean="0">
                        <a:solidFill>
                          <a:schemeClr val="tx1"/>
                        </a:solidFill>
                      </a:endParaRPr>
                    </a:p>
                  </a:txBody>
                  <a:tcPr marT="45717" marB="45717" horzOverflow="overflow">
                    <a:lnL>
                      <a:noFill/>
                    </a:lnL>
                    <a:lnR w="9525" cap="flat" cmpd="sng" algn="ctr">
                      <a:solidFill>
                        <a:srgbClr val="FCB92A"/>
                      </a:solidFill>
                      <a:prstDash val="solid"/>
                      <a:round/>
                      <a:headEnd type="none" w="med" len="med"/>
                      <a:tailEnd type="none" w="med" len="med"/>
                    </a:lnR>
                    <a:lnT w="9525" cap="flat" cmpd="sng" algn="ctr">
                      <a:solidFill>
                        <a:srgbClr val="FCB92A"/>
                      </a:solidFill>
                      <a:prstDash val="solid"/>
                      <a:round/>
                      <a:headEnd type="none" w="med" len="med"/>
                      <a:tailEnd type="none" w="med" len="med"/>
                    </a:lnT>
                    <a:lnB w="9525" cap="flat" cmpd="sng" algn="ctr">
                      <a:solidFill>
                        <a:srgbClr val="FCB92A"/>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5360159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Ferrari Feature Review</a:t>
            </a:r>
            <a:endParaRPr lang="en-US" dirty="0"/>
          </a:p>
        </p:txBody>
      </p:sp>
      <p:sp>
        <p:nvSpPr>
          <p:cNvPr id="4" name="Slide Number Placeholder 3"/>
          <p:cNvSpPr>
            <a:spLocks noGrp="1"/>
          </p:cNvSpPr>
          <p:nvPr>
            <p:ph type="sldNum" sz="quarter" idx="4"/>
          </p:nvPr>
        </p:nvSpPr>
        <p:spPr/>
        <p:txBody>
          <a:bodyPr/>
          <a:lstStyle/>
          <a:p>
            <a:fld id="{46082381-925A-4C25-AB18-0C99AD89CFC0}" type="slidenum">
              <a:rPr lang="en-US" smtClean="0"/>
              <a:pPr/>
              <a:t>16</a:t>
            </a:fld>
            <a:endParaRPr lang="en-US" dirty="0"/>
          </a:p>
        </p:txBody>
      </p:sp>
      <p:sp>
        <p:nvSpPr>
          <p:cNvPr id="3" name="Title 2"/>
          <p:cNvSpPr>
            <a:spLocks noGrp="1"/>
          </p:cNvSpPr>
          <p:nvPr>
            <p:ph type="ctrTitle"/>
          </p:nvPr>
        </p:nvSpPr>
        <p:spPr/>
        <p:txBody>
          <a:bodyPr/>
          <a:lstStyle/>
          <a:p>
            <a:r>
              <a:rPr lang="en-US" dirty="0" smtClean="0"/>
              <a:t>Linux Management</a:t>
            </a:r>
            <a:endParaRPr lang="en-US" dirty="0"/>
          </a:p>
        </p:txBody>
      </p:sp>
    </p:spTree>
    <p:extLst>
      <p:ext uri="{BB962C8B-B14F-4D97-AF65-F5344CB8AC3E}">
        <p14:creationId xmlns:p14="http://schemas.microsoft.com/office/powerpoint/2010/main" val="27540717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Management</a:t>
            </a:r>
            <a:endParaRPr lang="en-US" dirty="0"/>
          </a:p>
        </p:txBody>
      </p:sp>
      <p:sp>
        <p:nvSpPr>
          <p:cNvPr id="3" name="Content Placeholder 2"/>
          <p:cNvSpPr>
            <a:spLocks noGrp="1"/>
          </p:cNvSpPr>
          <p:nvPr>
            <p:ph idx="1"/>
          </p:nvPr>
        </p:nvSpPr>
        <p:spPr/>
        <p:txBody>
          <a:bodyPr>
            <a:normAutofit/>
          </a:bodyPr>
          <a:lstStyle/>
          <a:p>
            <a:r>
              <a:rPr lang="en-US" dirty="0" smtClean="0"/>
              <a:t>Why?</a:t>
            </a:r>
          </a:p>
          <a:p>
            <a:pPr lvl="1"/>
            <a:r>
              <a:rPr lang="en-US" dirty="0">
                <a:ea typeface="ＭＳ Ｐゴシック" charset="0"/>
                <a:cs typeface="ＭＳ Ｐゴシック" charset="0"/>
              </a:rPr>
              <a:t>Symantec Linux customers are upset with the lack of integrated management and Symantec has lost credibility with unmet </a:t>
            </a:r>
            <a:r>
              <a:rPr lang="en-US" dirty="0" smtClean="0">
                <a:ea typeface="ＭＳ Ｐゴシック" charset="0"/>
                <a:cs typeface="ＭＳ Ｐゴシック" charset="0"/>
              </a:rPr>
              <a:t>promises</a:t>
            </a:r>
          </a:p>
          <a:p>
            <a:pPr lvl="1"/>
            <a:r>
              <a:rPr lang="en-US" dirty="0" smtClean="0">
                <a:ea typeface="ＭＳ Ｐゴシック" charset="0"/>
                <a:cs typeface="ＭＳ Ｐゴシック" charset="0"/>
              </a:rPr>
              <a:t>Linux usage </a:t>
            </a:r>
            <a:r>
              <a:rPr lang="en-US" dirty="0">
                <a:ea typeface="ＭＳ Ｐゴシック" charset="0"/>
                <a:cs typeface="ＭＳ Ｐゴシック" charset="0"/>
              </a:rPr>
              <a:t>is </a:t>
            </a:r>
            <a:r>
              <a:rPr lang="en-US" dirty="0" smtClean="0">
                <a:ea typeface="ＭＳ Ｐゴシック" charset="0"/>
                <a:cs typeface="ＭＳ Ｐゴシック" charset="0"/>
              </a:rPr>
              <a:t>increasing</a:t>
            </a:r>
          </a:p>
          <a:p>
            <a:pPr lvl="1"/>
            <a:r>
              <a:rPr lang="en-US" dirty="0">
                <a:ea typeface="ＭＳ Ｐゴシック" charset="0"/>
                <a:cs typeface="ＭＳ Ｐゴシック" charset="0"/>
              </a:rPr>
              <a:t>Our competitors are taking advantage of our weakness here and winning both Linux and Windows seats from </a:t>
            </a:r>
            <a:r>
              <a:rPr lang="en-US" dirty="0" smtClean="0">
                <a:ea typeface="ＭＳ Ｐゴシック" charset="0"/>
                <a:cs typeface="ＭＳ Ｐゴシック" charset="0"/>
              </a:rPr>
              <a:t>Symantec</a:t>
            </a:r>
            <a:endParaRPr lang="en-US" dirty="0" smtClean="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17</a:t>
            </a:fld>
            <a:endParaRPr lang="en-US" dirty="0"/>
          </a:p>
        </p:txBody>
      </p:sp>
    </p:spTree>
    <p:extLst>
      <p:ext uri="{BB962C8B-B14F-4D97-AF65-F5344CB8AC3E}">
        <p14:creationId xmlns:p14="http://schemas.microsoft.com/office/powerpoint/2010/main" val="101166065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Management</a:t>
            </a:r>
            <a:endParaRPr lang="en-US" dirty="0"/>
          </a:p>
        </p:txBody>
      </p:sp>
      <p:sp>
        <p:nvSpPr>
          <p:cNvPr id="3" name="Content Placeholder 2"/>
          <p:cNvSpPr>
            <a:spLocks noGrp="1"/>
          </p:cNvSpPr>
          <p:nvPr>
            <p:ph idx="1"/>
          </p:nvPr>
        </p:nvSpPr>
        <p:spPr/>
        <p:txBody>
          <a:bodyPr>
            <a:normAutofit/>
          </a:bodyPr>
          <a:lstStyle/>
          <a:p>
            <a:r>
              <a:rPr lang="en-US" dirty="0" smtClean="0">
                <a:ea typeface="ＭＳ Ｐゴシック" charset="0"/>
                <a:cs typeface="ＭＳ Ｐゴシック" charset="0"/>
              </a:rPr>
              <a:t>What</a:t>
            </a:r>
            <a:r>
              <a:rPr lang="en-US" dirty="0">
                <a:ea typeface="ＭＳ Ｐゴシック" charset="0"/>
                <a:cs typeface="ＭＳ Ｐゴシック" charset="0"/>
              </a:rPr>
              <a:t>?</a:t>
            </a:r>
          </a:p>
          <a:p>
            <a:pPr lvl="1"/>
            <a:r>
              <a:rPr lang="en-US" dirty="0">
                <a:ea typeface="ＭＳ Ｐゴシック" charset="0"/>
                <a:cs typeface="ＭＳ Ｐゴシック" charset="0"/>
              </a:rPr>
              <a:t>Client communication settings management</a:t>
            </a:r>
          </a:p>
          <a:p>
            <a:pPr lvl="1"/>
            <a:r>
              <a:rPr lang="en-US" dirty="0">
                <a:ea typeface="ＭＳ Ｐゴシック" charset="0"/>
                <a:cs typeface="ＭＳ Ｐゴシック" charset="0"/>
              </a:rPr>
              <a:t>Policy management for Virus, Spyware Protection, </a:t>
            </a:r>
            <a:r>
              <a:rPr lang="en-US" dirty="0" err="1">
                <a:ea typeface="ＭＳ Ｐゴシック" charset="0"/>
                <a:cs typeface="ＭＳ Ｐゴシック" charset="0"/>
              </a:rPr>
              <a:t>LiveUpdate</a:t>
            </a:r>
            <a:r>
              <a:rPr lang="en-US" dirty="0">
                <a:ea typeface="ＭＳ Ｐゴシック" charset="0"/>
                <a:cs typeface="ＭＳ Ｐゴシック" charset="0"/>
              </a:rPr>
              <a:t> and exception policy management </a:t>
            </a:r>
          </a:p>
          <a:p>
            <a:pPr lvl="1"/>
            <a:r>
              <a:rPr lang="en-US" dirty="0">
                <a:ea typeface="ＭＳ Ｐゴシック" charset="0"/>
                <a:cs typeface="ＭＳ Ｐゴシック" charset="0"/>
              </a:rPr>
              <a:t>Logs, </a:t>
            </a:r>
            <a:r>
              <a:rPr lang="en-US" dirty="0" err="1">
                <a:ea typeface="ＭＳ Ｐゴシック" charset="0"/>
                <a:cs typeface="ＭＳ Ｐゴシック" charset="0"/>
              </a:rPr>
              <a:t>Opstate</a:t>
            </a:r>
            <a:r>
              <a:rPr lang="en-US" dirty="0">
                <a:ea typeface="ＭＳ Ｐゴシック" charset="0"/>
                <a:cs typeface="ＭＳ Ｐゴシック" charset="0"/>
              </a:rPr>
              <a:t>, Reports and Monitors</a:t>
            </a:r>
          </a:p>
          <a:p>
            <a:pPr lvl="1"/>
            <a:r>
              <a:rPr lang="en-US" dirty="0">
                <a:ea typeface="ＭＳ Ｐゴシック" charset="0"/>
                <a:cs typeface="ＭＳ Ｐゴシック" charset="0"/>
              </a:rPr>
              <a:t>Broad Linux distribution support: Red Hat, SUSE, </a:t>
            </a:r>
            <a:r>
              <a:rPr lang="en-US" dirty="0" err="1">
                <a:ea typeface="ＭＳ Ｐゴシック" charset="0"/>
                <a:cs typeface="ＭＳ Ｐゴシック" charset="0"/>
              </a:rPr>
              <a:t>Debian</a:t>
            </a:r>
            <a:r>
              <a:rPr lang="en-US" dirty="0">
                <a:ea typeface="ＭＳ Ｐゴシック" charset="0"/>
                <a:cs typeface="ＭＳ Ｐゴシック" charset="0"/>
              </a:rPr>
              <a:t>, Ubuntu, Oracle, Fedora </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18</a:t>
            </a:fld>
            <a:endParaRPr lang="en-US" dirty="0"/>
          </a:p>
        </p:txBody>
      </p:sp>
    </p:spTree>
    <p:extLst>
      <p:ext uri="{BB962C8B-B14F-4D97-AF65-F5344CB8AC3E}">
        <p14:creationId xmlns:p14="http://schemas.microsoft.com/office/powerpoint/2010/main" val="375169406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Management – How?</a:t>
            </a:r>
            <a:endParaRPr lang="en-US" dirty="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19</a:t>
            </a:fld>
            <a:endParaRPr lang="en-US" dirty="0"/>
          </a:p>
        </p:txBody>
      </p:sp>
      <p:pic>
        <p:nvPicPr>
          <p:cNvPr id="80897" name="Picture 1" descr="C:\Documents and Settings\joao_forcada\Local Settings\Temporary Internet Files\Content.IE5\577LLNN4\MC900435242[1].png"/>
          <p:cNvPicPr>
            <a:picLocks noChangeAspect="1" noChangeArrowheads="1"/>
          </p:cNvPicPr>
          <p:nvPr/>
        </p:nvPicPr>
        <p:blipFill>
          <a:blip r:embed="rId3" cstate="print"/>
          <a:srcRect/>
          <a:stretch>
            <a:fillRect/>
          </a:stretch>
        </p:blipFill>
        <p:spPr bwMode="auto">
          <a:xfrm>
            <a:off x="1447800" y="2514600"/>
            <a:ext cx="1371600" cy="3295650"/>
          </a:xfrm>
          <a:prstGeom prst="rect">
            <a:avLst/>
          </a:prstGeom>
          <a:noFill/>
        </p:spPr>
      </p:pic>
      <p:sp>
        <p:nvSpPr>
          <p:cNvPr id="80898" name="Cloud"/>
          <p:cNvSpPr>
            <a:spLocks noChangeAspect="1" noEditPoints="1" noChangeArrowheads="1"/>
          </p:cNvSpPr>
          <p:nvPr/>
        </p:nvSpPr>
        <p:spPr bwMode="auto">
          <a:xfrm>
            <a:off x="4845050" y="747712"/>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dirty="0" smtClean="0"/>
          </a:p>
          <a:p>
            <a:r>
              <a:rPr lang="en-US" dirty="0" err="1" smtClean="0"/>
              <a:t>Akamai</a:t>
            </a:r>
            <a:endParaRPr lang="en-US" dirty="0"/>
          </a:p>
        </p:txBody>
      </p:sp>
      <p:pic>
        <p:nvPicPr>
          <p:cNvPr id="80899" name="Picture 3" descr="C:\Program Files\Microsoft Office\MEDIA\CAGCAT10\j0285750.wmf"/>
          <p:cNvPicPr>
            <a:picLocks noChangeAspect="1" noChangeArrowheads="1"/>
          </p:cNvPicPr>
          <p:nvPr/>
        </p:nvPicPr>
        <p:blipFill>
          <a:blip r:embed="rId4" cstate="print"/>
          <a:srcRect/>
          <a:stretch>
            <a:fillRect/>
          </a:stretch>
        </p:blipFill>
        <p:spPr bwMode="auto">
          <a:xfrm>
            <a:off x="5334000" y="3810000"/>
            <a:ext cx="1824038" cy="1120775"/>
          </a:xfrm>
          <a:prstGeom prst="rect">
            <a:avLst/>
          </a:prstGeom>
          <a:noFill/>
        </p:spPr>
      </p:pic>
      <p:pic>
        <p:nvPicPr>
          <p:cNvPr id="80901" name="Picture 5" descr="C:\Documents and Settings\joao_forcada\Local Settings\Temporary Internet Files\Content.IE5\MCZ2Z0PK\MC900431561[1].png"/>
          <p:cNvPicPr>
            <a:picLocks noChangeAspect="1" noChangeArrowheads="1"/>
          </p:cNvPicPr>
          <p:nvPr/>
        </p:nvPicPr>
        <p:blipFill>
          <a:blip r:embed="rId5" cstate="print"/>
          <a:srcRect/>
          <a:stretch>
            <a:fillRect/>
          </a:stretch>
        </p:blipFill>
        <p:spPr bwMode="auto">
          <a:xfrm rot="5400000">
            <a:off x="5335588" y="2513012"/>
            <a:ext cx="1600199" cy="993775"/>
          </a:xfrm>
          <a:prstGeom prst="rect">
            <a:avLst/>
          </a:prstGeom>
          <a:noFill/>
        </p:spPr>
      </p:pic>
      <p:sp>
        <p:nvSpPr>
          <p:cNvPr id="13" name="TextBox 12"/>
          <p:cNvSpPr txBox="1"/>
          <p:nvPr/>
        </p:nvSpPr>
        <p:spPr bwMode="ltGray">
          <a:xfrm>
            <a:off x="6248400" y="2819400"/>
            <a:ext cx="1600200" cy="3048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2000" dirty="0" smtClean="0">
                <a:solidFill>
                  <a:schemeClr val="bg2">
                    <a:lumMod val="50000"/>
                  </a:schemeClr>
                </a:solidFill>
                <a:latin typeface="Calibri" pitchFamily="34" charset="0"/>
              </a:rPr>
              <a:t>Live Update</a:t>
            </a:r>
          </a:p>
        </p:txBody>
      </p:sp>
      <p:pic>
        <p:nvPicPr>
          <p:cNvPr id="80902" name="Picture 6" descr="C:\Documents and Settings\joao_forcada\Local Settings\Temporary Internet Files\Content.IE5\MCZ2Z0PK\MC900431561[1].png"/>
          <p:cNvPicPr>
            <a:picLocks noChangeAspect="1" noChangeArrowheads="1"/>
          </p:cNvPicPr>
          <p:nvPr/>
        </p:nvPicPr>
        <p:blipFill>
          <a:blip r:embed="rId5" cstate="print"/>
          <a:srcRect/>
          <a:stretch>
            <a:fillRect/>
          </a:stretch>
        </p:blipFill>
        <p:spPr bwMode="auto">
          <a:xfrm>
            <a:off x="2667000" y="3581401"/>
            <a:ext cx="2832101" cy="1066800"/>
          </a:xfrm>
          <a:prstGeom prst="rect">
            <a:avLst/>
          </a:prstGeom>
          <a:noFill/>
        </p:spPr>
      </p:pic>
      <p:sp>
        <p:nvSpPr>
          <p:cNvPr id="15" name="TextBox 14"/>
          <p:cNvSpPr txBox="1"/>
          <p:nvPr/>
        </p:nvSpPr>
        <p:spPr bwMode="ltGray">
          <a:xfrm>
            <a:off x="2590800" y="3962400"/>
            <a:ext cx="2590800" cy="3048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2000" dirty="0" smtClean="0">
                <a:solidFill>
                  <a:schemeClr val="bg2">
                    <a:lumMod val="50000"/>
                  </a:schemeClr>
                </a:solidFill>
                <a:latin typeface="Calibri" pitchFamily="34" charset="0"/>
              </a:rPr>
              <a:t>Policy &amp; Commands</a:t>
            </a:r>
          </a:p>
        </p:txBody>
      </p:sp>
      <p:sp>
        <p:nvSpPr>
          <p:cNvPr id="16" name="TextBox 15"/>
          <p:cNvSpPr txBox="1"/>
          <p:nvPr/>
        </p:nvSpPr>
        <p:spPr bwMode="ltGray">
          <a:xfrm>
            <a:off x="1524000" y="5029200"/>
            <a:ext cx="1600200" cy="3048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2000" dirty="0" smtClean="0">
                <a:solidFill>
                  <a:schemeClr val="bg2">
                    <a:lumMod val="50000"/>
                  </a:schemeClr>
                </a:solidFill>
                <a:latin typeface="Calibri" pitchFamily="34" charset="0"/>
              </a:rPr>
              <a:t>SEPM</a:t>
            </a:r>
          </a:p>
        </p:txBody>
      </p:sp>
      <p:pic>
        <p:nvPicPr>
          <p:cNvPr id="17" name="Picture 3" descr="C:\Program Files\Microsoft Office\MEDIA\CAGCAT10\j0285750.wmf"/>
          <p:cNvPicPr>
            <a:picLocks noChangeAspect="1" noChangeArrowheads="1"/>
          </p:cNvPicPr>
          <p:nvPr/>
        </p:nvPicPr>
        <p:blipFill>
          <a:blip r:embed="rId4" cstate="print"/>
          <a:srcRect/>
          <a:stretch>
            <a:fillRect/>
          </a:stretch>
        </p:blipFill>
        <p:spPr bwMode="auto">
          <a:xfrm>
            <a:off x="5486400" y="3962400"/>
            <a:ext cx="1824038" cy="1120775"/>
          </a:xfrm>
          <a:prstGeom prst="rect">
            <a:avLst/>
          </a:prstGeom>
          <a:noFill/>
        </p:spPr>
      </p:pic>
      <p:pic>
        <p:nvPicPr>
          <p:cNvPr id="18" name="Picture 3" descr="C:\Program Files\Microsoft Office\MEDIA\CAGCAT10\j0285750.wmf"/>
          <p:cNvPicPr>
            <a:picLocks noChangeAspect="1" noChangeArrowheads="1"/>
          </p:cNvPicPr>
          <p:nvPr/>
        </p:nvPicPr>
        <p:blipFill>
          <a:blip r:embed="rId4" cstate="print"/>
          <a:srcRect/>
          <a:stretch>
            <a:fillRect/>
          </a:stretch>
        </p:blipFill>
        <p:spPr bwMode="auto">
          <a:xfrm>
            <a:off x="5638800" y="4114800"/>
            <a:ext cx="1824038" cy="1120775"/>
          </a:xfrm>
          <a:prstGeom prst="rect">
            <a:avLst/>
          </a:prstGeom>
          <a:noFill/>
        </p:spPr>
      </p:pic>
      <p:pic>
        <p:nvPicPr>
          <p:cNvPr id="19" name="Picture 3" descr="C:\Program Files\Microsoft Office\MEDIA\CAGCAT10\j0285750.wmf"/>
          <p:cNvPicPr>
            <a:picLocks noChangeAspect="1" noChangeArrowheads="1"/>
          </p:cNvPicPr>
          <p:nvPr/>
        </p:nvPicPr>
        <p:blipFill>
          <a:blip r:embed="rId4" cstate="print"/>
          <a:srcRect/>
          <a:stretch>
            <a:fillRect/>
          </a:stretch>
        </p:blipFill>
        <p:spPr bwMode="auto">
          <a:xfrm>
            <a:off x="5791200" y="4267200"/>
            <a:ext cx="1824038" cy="1120775"/>
          </a:xfrm>
          <a:prstGeom prst="rect">
            <a:avLst/>
          </a:prstGeom>
          <a:noFill/>
        </p:spPr>
      </p:pic>
      <p:pic>
        <p:nvPicPr>
          <p:cNvPr id="20" name="Picture 3" descr="C:\Program Files\Microsoft Office\MEDIA\CAGCAT10\j0285750.wmf"/>
          <p:cNvPicPr>
            <a:picLocks noChangeAspect="1" noChangeArrowheads="1"/>
          </p:cNvPicPr>
          <p:nvPr/>
        </p:nvPicPr>
        <p:blipFill>
          <a:blip r:embed="rId4" cstate="print"/>
          <a:srcRect/>
          <a:stretch>
            <a:fillRect/>
          </a:stretch>
        </p:blipFill>
        <p:spPr bwMode="auto">
          <a:xfrm>
            <a:off x="5943600" y="4419600"/>
            <a:ext cx="1824038" cy="1120775"/>
          </a:xfrm>
          <a:prstGeom prst="rect">
            <a:avLst/>
          </a:prstGeom>
          <a:noFill/>
        </p:spPr>
      </p:pic>
      <p:sp>
        <p:nvSpPr>
          <p:cNvPr id="21" name="TextBox 20"/>
          <p:cNvSpPr txBox="1"/>
          <p:nvPr/>
        </p:nvSpPr>
        <p:spPr bwMode="ltGray">
          <a:xfrm>
            <a:off x="5638800" y="5562600"/>
            <a:ext cx="1981200" cy="3048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2000" dirty="0" smtClean="0">
                <a:solidFill>
                  <a:schemeClr val="bg2">
                    <a:lumMod val="50000"/>
                  </a:schemeClr>
                </a:solidFill>
                <a:latin typeface="Calibri" pitchFamily="34" charset="0"/>
              </a:rPr>
              <a:t>Linux Endpoints</a:t>
            </a:r>
          </a:p>
        </p:txBody>
      </p:sp>
      <p:pic>
        <p:nvPicPr>
          <p:cNvPr id="22" name="Picture 6" descr="C:\Documents and Settings\joao_forcada\Local Settings\Temporary Internet Files\Content.IE5\MCZ2Z0PK\MC900431561[1].png"/>
          <p:cNvPicPr>
            <a:picLocks noChangeAspect="1" noChangeArrowheads="1"/>
          </p:cNvPicPr>
          <p:nvPr/>
        </p:nvPicPr>
        <p:blipFill>
          <a:blip r:embed="rId5" cstate="print"/>
          <a:srcRect/>
          <a:stretch>
            <a:fillRect/>
          </a:stretch>
        </p:blipFill>
        <p:spPr bwMode="auto">
          <a:xfrm rot="10800000">
            <a:off x="2667000" y="4572000"/>
            <a:ext cx="2832101" cy="1066800"/>
          </a:xfrm>
          <a:prstGeom prst="rect">
            <a:avLst/>
          </a:prstGeom>
          <a:noFill/>
        </p:spPr>
      </p:pic>
      <p:sp>
        <p:nvSpPr>
          <p:cNvPr id="23" name="TextBox 22"/>
          <p:cNvSpPr txBox="1"/>
          <p:nvPr/>
        </p:nvSpPr>
        <p:spPr bwMode="ltGray">
          <a:xfrm>
            <a:off x="2819400" y="4953000"/>
            <a:ext cx="2590800" cy="3048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2000" dirty="0" err="1" smtClean="0">
                <a:solidFill>
                  <a:schemeClr val="bg2">
                    <a:lumMod val="50000"/>
                  </a:schemeClr>
                </a:solidFill>
                <a:latin typeface="Calibri" pitchFamily="34" charset="0"/>
              </a:rPr>
              <a:t>Opstate</a:t>
            </a:r>
            <a:r>
              <a:rPr lang="en-US" sz="2000" dirty="0" smtClean="0">
                <a:solidFill>
                  <a:schemeClr val="bg2">
                    <a:lumMod val="50000"/>
                  </a:schemeClr>
                </a:solidFill>
                <a:latin typeface="Calibri" pitchFamily="34" charset="0"/>
              </a:rPr>
              <a:t> &amp; Logs</a:t>
            </a:r>
          </a:p>
        </p:txBody>
      </p:sp>
    </p:spTree>
    <p:extLst>
      <p:ext uri="{BB962C8B-B14F-4D97-AF65-F5344CB8AC3E}">
        <p14:creationId xmlns:p14="http://schemas.microsoft.com/office/powerpoint/2010/main" val="16117835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62151362"/>
              </p:ext>
            </p:extLst>
          </p:nvPr>
        </p:nvGraphicFramePr>
        <p:xfrm>
          <a:off x="381000" y="1524000"/>
          <a:ext cx="74676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0"/>
          </p:nvPr>
        </p:nvSpPr>
        <p:spPr/>
        <p:txBody>
          <a:bodyPr/>
          <a:lstStyle/>
          <a:p>
            <a:pPr>
              <a:defRPr/>
            </a:pPr>
            <a:r>
              <a:rPr lang="en-US" smtClean="0"/>
              <a:t>Ferrari Feature Review</a:t>
            </a:r>
            <a:endParaRPr lang="en-US" dirty="0" smtClean="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a:t>
            </a:fld>
            <a:endParaRPr lang="en-US" dirty="0"/>
          </a:p>
        </p:txBody>
      </p:sp>
    </p:spTree>
    <p:extLst>
      <p:ext uri="{BB962C8B-B14F-4D97-AF65-F5344CB8AC3E}">
        <p14:creationId xmlns:p14="http://schemas.microsoft.com/office/powerpoint/2010/main" val="205324034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Management – </a:t>
            </a:r>
            <a:r>
              <a:rPr lang="en-US" dirty="0" smtClean="0"/>
              <a:t>How?</a:t>
            </a:r>
            <a:endParaRPr lang="en-US" dirty="0"/>
          </a:p>
        </p:txBody>
      </p:sp>
      <p:sp>
        <p:nvSpPr>
          <p:cNvPr id="3" name="Content Placeholder 2"/>
          <p:cNvSpPr>
            <a:spLocks noGrp="1"/>
          </p:cNvSpPr>
          <p:nvPr>
            <p:ph idx="1"/>
          </p:nvPr>
        </p:nvSpPr>
        <p:spPr/>
        <p:txBody>
          <a:bodyPr/>
          <a:lstStyle/>
          <a:p>
            <a:r>
              <a:rPr lang="en-US" dirty="0" smtClean="0"/>
              <a:t>Mgmt features modeled after Windows</a:t>
            </a:r>
          </a:p>
          <a:p>
            <a:pPr lvl="1"/>
            <a:r>
              <a:rPr lang="en-US" dirty="0" smtClean="0"/>
              <a:t>UI as close to existing Windows UI as possible</a:t>
            </a:r>
          </a:p>
          <a:p>
            <a:pPr lvl="1"/>
            <a:r>
              <a:rPr lang="en-US" dirty="0" smtClean="0"/>
              <a:t>Slight variations where necessary</a:t>
            </a:r>
            <a:endParaRPr lang="en-US" dirty="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20</a:t>
            </a:fld>
            <a:endParaRPr lang="en-US" dirty="0"/>
          </a:p>
        </p:txBody>
      </p:sp>
      <p:pic>
        <p:nvPicPr>
          <p:cNvPr id="41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558" y="2590800"/>
            <a:ext cx="412504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590800"/>
            <a:ext cx="418538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357073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Ferrari Feature Review</a:t>
            </a:r>
            <a:endParaRPr lang="en-US" dirty="0"/>
          </a:p>
        </p:txBody>
      </p:sp>
      <p:sp>
        <p:nvSpPr>
          <p:cNvPr id="4" name="Slide Number Placeholder 3"/>
          <p:cNvSpPr>
            <a:spLocks noGrp="1"/>
          </p:cNvSpPr>
          <p:nvPr>
            <p:ph type="sldNum" sz="quarter" idx="4"/>
          </p:nvPr>
        </p:nvSpPr>
        <p:spPr/>
        <p:txBody>
          <a:bodyPr/>
          <a:lstStyle/>
          <a:p>
            <a:fld id="{46082381-925A-4C25-AB18-0C99AD89CFC0}" type="slidenum">
              <a:rPr lang="en-US" smtClean="0"/>
              <a:pPr/>
              <a:t>21</a:t>
            </a:fld>
            <a:endParaRPr lang="en-US" dirty="0"/>
          </a:p>
        </p:txBody>
      </p:sp>
      <p:sp>
        <p:nvSpPr>
          <p:cNvPr id="3" name="Title 2"/>
          <p:cNvSpPr>
            <a:spLocks noGrp="1"/>
          </p:cNvSpPr>
          <p:nvPr>
            <p:ph type="ctrTitle"/>
          </p:nvPr>
        </p:nvSpPr>
        <p:spPr/>
        <p:txBody>
          <a:bodyPr/>
          <a:lstStyle/>
          <a:p>
            <a:r>
              <a:rPr lang="en-US" dirty="0" smtClean="0"/>
              <a:t>Fast </a:t>
            </a:r>
            <a:r>
              <a:rPr lang="en-US" dirty="0" err="1" smtClean="0"/>
              <a:t>Pathing</a:t>
            </a:r>
            <a:endParaRPr lang="en-US" dirty="0"/>
          </a:p>
        </p:txBody>
      </p:sp>
    </p:spTree>
    <p:extLst>
      <p:ext uri="{BB962C8B-B14F-4D97-AF65-F5344CB8AC3E}">
        <p14:creationId xmlns:p14="http://schemas.microsoft.com/office/powerpoint/2010/main" val="3570880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a:t>
            </a:r>
            <a:r>
              <a:rPr lang="en-US" dirty="0" err="1" smtClean="0"/>
              <a:t>Pathing</a:t>
            </a:r>
            <a:endParaRPr lang="en-US" dirty="0"/>
          </a:p>
        </p:txBody>
      </p:sp>
      <p:sp>
        <p:nvSpPr>
          <p:cNvPr id="3" name="Content Placeholder 2"/>
          <p:cNvSpPr>
            <a:spLocks noGrp="1"/>
          </p:cNvSpPr>
          <p:nvPr>
            <p:ph idx="1"/>
          </p:nvPr>
        </p:nvSpPr>
        <p:spPr/>
        <p:txBody>
          <a:bodyPr>
            <a:normAutofit/>
          </a:bodyPr>
          <a:lstStyle/>
          <a:p>
            <a:r>
              <a:rPr lang="en-US" dirty="0" smtClean="0"/>
              <a:t>Why? </a:t>
            </a:r>
          </a:p>
          <a:p>
            <a:pPr lvl="1"/>
            <a:r>
              <a:rPr lang="en-US" dirty="0"/>
              <a:t>Wells</a:t>
            </a:r>
            <a:r>
              <a:rPr lang="en-US" dirty="0" smtClean="0">
                <a:solidFill>
                  <a:schemeClr val="tx1"/>
                </a:solidFill>
              </a:rPr>
              <a:t> </a:t>
            </a:r>
            <a:r>
              <a:rPr lang="en-US" dirty="0"/>
              <a:t>Fargo</a:t>
            </a:r>
            <a:r>
              <a:rPr lang="en-US" dirty="0" smtClean="0">
                <a:solidFill>
                  <a:schemeClr val="tx1"/>
                </a:solidFill>
              </a:rPr>
              <a:t> </a:t>
            </a:r>
            <a:r>
              <a:rPr lang="en-US" dirty="0"/>
              <a:t>request to have detection events immediately forwarded to SEPM, rather than waiting for configured heartbeat interval</a:t>
            </a:r>
          </a:p>
          <a:p>
            <a:r>
              <a:rPr lang="en-US" dirty="0" smtClean="0"/>
              <a:t>What? </a:t>
            </a:r>
          </a:p>
          <a:p>
            <a:pPr lvl="1"/>
            <a:r>
              <a:rPr lang="en-US" dirty="0" smtClean="0"/>
              <a:t>Override heartbeat configuration for high priority events such as threat detections</a:t>
            </a:r>
          </a:p>
          <a:p>
            <a:r>
              <a:rPr lang="en-US" dirty="0" smtClean="0"/>
              <a:t>How?</a:t>
            </a:r>
          </a:p>
          <a:p>
            <a:pPr lvl="1"/>
            <a:r>
              <a:rPr lang="en-US" dirty="0"/>
              <a:t>The client checks the events </a:t>
            </a:r>
            <a:r>
              <a:rPr lang="en-US" dirty="0" smtClean="0"/>
              <a:t>log every minute</a:t>
            </a:r>
          </a:p>
          <a:p>
            <a:pPr lvl="1"/>
            <a:r>
              <a:rPr lang="en-US" dirty="0" smtClean="0"/>
              <a:t>If there is a </a:t>
            </a:r>
            <a:r>
              <a:rPr lang="en-US" dirty="0"/>
              <a:t>“priority” event, the client </a:t>
            </a:r>
            <a:r>
              <a:rPr lang="en-US" dirty="0" smtClean="0"/>
              <a:t>sends data to SEPM</a:t>
            </a:r>
          </a:p>
          <a:p>
            <a:pPr lvl="2"/>
            <a:r>
              <a:rPr lang="en-US" dirty="0" smtClean="0"/>
              <a:t>All </a:t>
            </a:r>
            <a:r>
              <a:rPr lang="en-US" dirty="0"/>
              <a:t>the AV and security </a:t>
            </a:r>
            <a:r>
              <a:rPr lang="en-US" dirty="0" smtClean="0"/>
              <a:t>events (even non-priority events)</a:t>
            </a:r>
          </a:p>
          <a:p>
            <a:pPr lvl="2"/>
            <a:r>
              <a:rPr lang="en-US" dirty="0" smtClean="0"/>
              <a:t>Corresponding </a:t>
            </a:r>
            <a:r>
              <a:rPr lang="en-US" dirty="0" err="1" smtClean="0"/>
              <a:t>OpState</a:t>
            </a:r>
            <a:r>
              <a:rPr lang="en-US" dirty="0" smtClean="0"/>
              <a:t> (to </a:t>
            </a:r>
            <a:r>
              <a:rPr lang="en-US" dirty="0"/>
              <a:t>ensure that </a:t>
            </a:r>
            <a:r>
              <a:rPr lang="en-US" dirty="0" smtClean="0"/>
              <a:t>detection </a:t>
            </a:r>
            <a:r>
              <a:rPr lang="en-US" dirty="0"/>
              <a:t>information </a:t>
            </a:r>
            <a:r>
              <a:rPr lang="en-US" dirty="0" smtClean="0"/>
              <a:t>arrives</a:t>
            </a:r>
            <a:r>
              <a:rPr lang="en-US" dirty="0"/>
              <a:t>)</a:t>
            </a:r>
            <a:endParaRPr lang="en-US" dirty="0" smtClean="0"/>
          </a:p>
          <a:p>
            <a:pPr>
              <a:buNone/>
            </a:pPr>
            <a:endParaRPr lang="en-US" dirty="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22</a:t>
            </a:fld>
            <a:endParaRPr lang="en-US" dirty="0"/>
          </a:p>
        </p:txBody>
      </p:sp>
    </p:spTree>
    <p:extLst>
      <p:ext uri="{BB962C8B-B14F-4D97-AF65-F5344CB8AC3E}">
        <p14:creationId xmlns:p14="http://schemas.microsoft.com/office/powerpoint/2010/main" val="412579077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Ferrari Feature Review</a:t>
            </a:r>
            <a:endParaRPr lang="en-US" dirty="0"/>
          </a:p>
        </p:txBody>
      </p:sp>
      <p:sp>
        <p:nvSpPr>
          <p:cNvPr id="4" name="Slide Number Placeholder 3"/>
          <p:cNvSpPr>
            <a:spLocks noGrp="1"/>
          </p:cNvSpPr>
          <p:nvPr>
            <p:ph type="sldNum" sz="quarter" idx="4"/>
          </p:nvPr>
        </p:nvSpPr>
        <p:spPr/>
        <p:txBody>
          <a:bodyPr/>
          <a:lstStyle/>
          <a:p>
            <a:fld id="{46082381-925A-4C25-AB18-0C99AD89CFC0}" type="slidenum">
              <a:rPr lang="en-US" smtClean="0"/>
              <a:pPr/>
              <a:t>23</a:t>
            </a:fld>
            <a:endParaRPr lang="en-US" dirty="0"/>
          </a:p>
        </p:txBody>
      </p:sp>
      <p:sp>
        <p:nvSpPr>
          <p:cNvPr id="3" name="Title 2"/>
          <p:cNvSpPr>
            <a:spLocks noGrp="1"/>
          </p:cNvSpPr>
          <p:nvPr>
            <p:ph type="ctrTitle"/>
          </p:nvPr>
        </p:nvSpPr>
        <p:spPr/>
        <p:txBody>
          <a:bodyPr/>
          <a:lstStyle/>
          <a:p>
            <a:r>
              <a:rPr lang="en-US" dirty="0" smtClean="0"/>
              <a:t>Shared Definitions</a:t>
            </a:r>
            <a:br>
              <a:rPr lang="en-US" dirty="0" smtClean="0"/>
            </a:br>
            <a:r>
              <a:rPr lang="en-US" dirty="0" smtClean="0"/>
              <a:t>(Network Based Definitions)</a:t>
            </a:r>
            <a:endParaRPr lang="en-US" dirty="0"/>
          </a:p>
        </p:txBody>
      </p:sp>
    </p:spTree>
    <p:extLst>
      <p:ext uri="{BB962C8B-B14F-4D97-AF65-F5344CB8AC3E}">
        <p14:creationId xmlns:p14="http://schemas.microsoft.com/office/powerpoint/2010/main" val="278585618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Definitions</a:t>
            </a:r>
            <a:endParaRPr lang="en-US" dirty="0"/>
          </a:p>
        </p:txBody>
      </p:sp>
      <p:sp>
        <p:nvSpPr>
          <p:cNvPr id="3" name="Content Placeholder 2"/>
          <p:cNvSpPr>
            <a:spLocks noGrp="1"/>
          </p:cNvSpPr>
          <p:nvPr>
            <p:ph idx="1"/>
          </p:nvPr>
        </p:nvSpPr>
        <p:spPr/>
        <p:txBody>
          <a:bodyPr>
            <a:normAutofit/>
          </a:bodyPr>
          <a:lstStyle/>
          <a:p>
            <a:r>
              <a:rPr lang="en-US" dirty="0" smtClean="0"/>
              <a:t>Why?</a:t>
            </a:r>
          </a:p>
          <a:p>
            <a:pPr lvl="1"/>
            <a:r>
              <a:rPr lang="en-US" dirty="0" smtClean="0"/>
              <a:t>Reduce IO storms in virtual environments caused by concurrent </a:t>
            </a:r>
            <a:r>
              <a:rPr lang="en-US" dirty="0" err="1" smtClean="0"/>
              <a:t>LiveUpdate</a:t>
            </a:r>
            <a:r>
              <a:rPr lang="en-US" dirty="0" smtClean="0"/>
              <a:t> sessions</a:t>
            </a:r>
          </a:p>
          <a:p>
            <a:pPr lvl="1"/>
            <a:r>
              <a:rPr lang="en-US" dirty="0" smtClean="0"/>
              <a:t>Reduce SAN storage requirements caused by definition duplication</a:t>
            </a:r>
          </a:p>
          <a:p>
            <a:pPr lvl="1"/>
            <a:r>
              <a:rPr lang="en-US" dirty="0" smtClean="0"/>
              <a:t>Non-persistent VDI use case exacerbates this issue</a:t>
            </a:r>
          </a:p>
          <a:p>
            <a:pPr lvl="1"/>
            <a:r>
              <a:rPr lang="en-US" dirty="0" smtClean="0"/>
              <a:t>We are losing deals to competitors who offer solutions to this problem (e.g. Trend’s “Agentless” solution, McAfee’s MOVE solution)</a:t>
            </a:r>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24</a:t>
            </a:fld>
            <a:endParaRPr lang="en-US" dirty="0"/>
          </a:p>
        </p:txBody>
      </p:sp>
    </p:spTree>
    <p:extLst>
      <p:ext uri="{BB962C8B-B14F-4D97-AF65-F5344CB8AC3E}">
        <p14:creationId xmlns:p14="http://schemas.microsoft.com/office/powerpoint/2010/main" val="22871833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Definitions</a:t>
            </a:r>
            <a:endParaRPr lang="en-US" dirty="0"/>
          </a:p>
        </p:txBody>
      </p:sp>
      <p:sp>
        <p:nvSpPr>
          <p:cNvPr id="3" name="Content Placeholder 2"/>
          <p:cNvSpPr>
            <a:spLocks noGrp="1"/>
          </p:cNvSpPr>
          <p:nvPr>
            <p:ph idx="1"/>
          </p:nvPr>
        </p:nvSpPr>
        <p:spPr/>
        <p:txBody>
          <a:bodyPr>
            <a:normAutofit/>
          </a:bodyPr>
          <a:lstStyle/>
          <a:p>
            <a:r>
              <a:rPr lang="en-US" dirty="0" smtClean="0"/>
              <a:t>What?</a:t>
            </a:r>
          </a:p>
          <a:p>
            <a:pPr lvl="1"/>
            <a:r>
              <a:rPr lang="en-US" dirty="0" smtClean="0"/>
              <a:t>Majority of AV definitions are offloaded to a network share hosted on a virtual appliance</a:t>
            </a:r>
          </a:p>
          <a:p>
            <a:pPr lvl="1"/>
            <a:r>
              <a:rPr lang="en-US" dirty="0" smtClean="0"/>
              <a:t>Clients discover the closest available virtual appliance, hosted AV definitions are used during scans on the endpoint</a:t>
            </a:r>
          </a:p>
          <a:p>
            <a:pPr lvl="1"/>
            <a:r>
              <a:rPr lang="en-US" dirty="0" smtClean="0"/>
              <a:t>Support for all major hypervisors possible</a:t>
            </a:r>
          </a:p>
          <a:p>
            <a:pPr lvl="2"/>
            <a:r>
              <a:rPr lang="en-US" dirty="0" smtClean="0"/>
              <a:t>Current testing will only cover </a:t>
            </a:r>
            <a:r>
              <a:rPr lang="en-US" dirty="0" err="1" smtClean="0"/>
              <a:t>VMWare</a:t>
            </a:r>
            <a:endParaRPr lang="en-US" dirty="0" smtClean="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25</a:t>
            </a:fld>
            <a:endParaRPr lang="en-US" dirty="0"/>
          </a:p>
        </p:txBody>
      </p:sp>
    </p:spTree>
    <p:extLst>
      <p:ext uri="{BB962C8B-B14F-4D97-AF65-F5344CB8AC3E}">
        <p14:creationId xmlns:p14="http://schemas.microsoft.com/office/powerpoint/2010/main" val="30867500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228600" y="1143000"/>
            <a:ext cx="4267200" cy="3962400"/>
          </a:xfrm>
          <a:prstGeom prst="rect">
            <a:avLst/>
          </a:prstGeom>
          <a:solidFill>
            <a:schemeClr val="bg2">
              <a:lumMod val="60000"/>
              <a:lumOff val="40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p:txBody>
      </p:sp>
      <p:sp>
        <p:nvSpPr>
          <p:cNvPr id="16387" name="Rectangle 2"/>
          <p:cNvSpPr>
            <a:spLocks noGrp="1" noChangeArrowheads="1"/>
          </p:cNvSpPr>
          <p:nvPr>
            <p:ph type="title"/>
          </p:nvPr>
        </p:nvSpPr>
        <p:spPr>
          <a:xfrm>
            <a:off x="381000" y="246744"/>
            <a:ext cx="8382000" cy="362856"/>
          </a:xfrm>
        </p:spPr>
        <p:txBody>
          <a:bodyPr/>
          <a:lstStyle/>
          <a:p>
            <a:r>
              <a:rPr lang="en-US" dirty="0" smtClean="0"/>
              <a:t>Shared Definitions – How?</a:t>
            </a:r>
          </a:p>
        </p:txBody>
      </p:sp>
      <p:sp>
        <p:nvSpPr>
          <p:cNvPr id="8" name="Footer Placeholder 7"/>
          <p:cNvSpPr>
            <a:spLocks noGrp="1"/>
          </p:cNvSpPr>
          <p:nvPr>
            <p:ph type="ftr" sz="quarter" idx="10"/>
          </p:nvPr>
        </p:nvSpPr>
        <p:spPr/>
        <p:txBody>
          <a:bodyPr/>
          <a:lstStyle/>
          <a:p>
            <a:pPr>
              <a:defRPr/>
            </a:pPr>
            <a:r>
              <a:rPr lang="en-US" smtClean="0"/>
              <a:t>Ferrari Feature Review</a:t>
            </a:r>
            <a:endParaRPr lang="en-US"/>
          </a:p>
        </p:txBody>
      </p:sp>
      <p:sp>
        <p:nvSpPr>
          <p:cNvPr id="7" name="Slide Number Placeholder 6"/>
          <p:cNvSpPr>
            <a:spLocks noGrp="1"/>
          </p:cNvSpPr>
          <p:nvPr>
            <p:ph type="sldNum" sz="quarter" idx="11"/>
          </p:nvPr>
        </p:nvSpPr>
        <p:spPr/>
        <p:txBody>
          <a:bodyPr/>
          <a:lstStyle/>
          <a:p>
            <a:pPr>
              <a:defRPr/>
            </a:pPr>
            <a:fld id="{446C9BED-6FD4-4BA4-B6B0-4A26058AC9EF}" type="slidenum">
              <a:rPr lang="en-US" smtClean="0"/>
              <a:pPr>
                <a:defRPr/>
              </a:pPr>
              <a:t>26</a:t>
            </a:fld>
            <a:endParaRPr lang="en-US" dirty="0"/>
          </a:p>
        </p:txBody>
      </p:sp>
      <p:sp>
        <p:nvSpPr>
          <p:cNvPr id="15" name="Rounded Rectangle 14"/>
          <p:cNvSpPr/>
          <p:nvPr/>
        </p:nvSpPr>
        <p:spPr bwMode="auto">
          <a:xfrm>
            <a:off x="330200" y="1447800"/>
            <a:ext cx="3124200" cy="1676400"/>
          </a:xfrm>
          <a:prstGeom prst="round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a:p>
            <a:pPr marL="0" marR="0" indent="0" algn="ctr" defTabSz="914400" rtl="0" eaLnBrk="1" fontAlgn="base" latinLnBrk="0" hangingPunct="1">
              <a:lnSpc>
                <a:spcPct val="90000"/>
              </a:lnSpc>
              <a:spcBef>
                <a:spcPct val="0"/>
              </a:spcBef>
              <a:spcAft>
                <a:spcPct val="0"/>
              </a:spcAft>
              <a:buClrTx/>
              <a:buSzTx/>
              <a:buFontTx/>
              <a:buNone/>
              <a:tabLst/>
            </a:pPr>
            <a:endParaRPr lang="en-US" dirty="0" smtClean="0">
              <a:solidFill>
                <a:schemeClr val="bg1"/>
              </a:solidFill>
              <a:latin typeface="+mn-lt"/>
            </a:endParaRPr>
          </a:p>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Cluster A</a:t>
            </a:r>
          </a:p>
        </p:txBody>
      </p:sp>
      <p:sp>
        <p:nvSpPr>
          <p:cNvPr id="16" name="Rounded Rectangle 15"/>
          <p:cNvSpPr/>
          <p:nvPr/>
        </p:nvSpPr>
        <p:spPr bwMode="auto">
          <a:xfrm>
            <a:off x="406400" y="1600200"/>
            <a:ext cx="685800" cy="381000"/>
          </a:xfrm>
          <a:prstGeom prst="roundRect">
            <a:avLst/>
          </a:prstGeom>
          <a:solidFill>
            <a:schemeClr val="accent2">
              <a:lumMod val="75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ESX</a:t>
            </a:r>
          </a:p>
        </p:txBody>
      </p:sp>
      <p:sp>
        <p:nvSpPr>
          <p:cNvPr id="17" name="Rounded Rectangle 16"/>
          <p:cNvSpPr/>
          <p:nvPr/>
        </p:nvSpPr>
        <p:spPr bwMode="auto">
          <a:xfrm>
            <a:off x="1168400" y="1600200"/>
            <a:ext cx="685800" cy="381000"/>
          </a:xfrm>
          <a:prstGeom prst="roundRect">
            <a:avLst/>
          </a:prstGeom>
          <a:solidFill>
            <a:schemeClr val="accent2">
              <a:lumMod val="75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ESX</a:t>
            </a:r>
          </a:p>
        </p:txBody>
      </p:sp>
      <p:sp>
        <p:nvSpPr>
          <p:cNvPr id="18" name="Rounded Rectangle 17"/>
          <p:cNvSpPr/>
          <p:nvPr/>
        </p:nvSpPr>
        <p:spPr bwMode="auto">
          <a:xfrm>
            <a:off x="1930400" y="1600200"/>
            <a:ext cx="685800" cy="381000"/>
          </a:xfrm>
          <a:prstGeom prst="roundRect">
            <a:avLst/>
          </a:prstGeom>
          <a:solidFill>
            <a:schemeClr val="accent2">
              <a:lumMod val="75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ESX</a:t>
            </a:r>
          </a:p>
        </p:txBody>
      </p:sp>
      <p:sp>
        <p:nvSpPr>
          <p:cNvPr id="20" name="Rounded Rectangle 19"/>
          <p:cNvSpPr/>
          <p:nvPr/>
        </p:nvSpPr>
        <p:spPr bwMode="auto">
          <a:xfrm>
            <a:off x="2692400" y="1600200"/>
            <a:ext cx="685800" cy="381000"/>
          </a:xfrm>
          <a:prstGeom prst="roundRect">
            <a:avLst/>
          </a:prstGeom>
          <a:solidFill>
            <a:schemeClr val="accent2">
              <a:lumMod val="75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ESX</a:t>
            </a:r>
          </a:p>
        </p:txBody>
      </p:sp>
      <p:sp>
        <p:nvSpPr>
          <p:cNvPr id="21" name="Flowchart: Magnetic Disk 20"/>
          <p:cNvSpPr/>
          <p:nvPr/>
        </p:nvSpPr>
        <p:spPr bwMode="auto">
          <a:xfrm>
            <a:off x="3530600" y="1447800"/>
            <a:ext cx="838200" cy="990600"/>
          </a:xfrm>
          <a:prstGeom prst="flowChartMagneticDisk">
            <a:avLst/>
          </a:prstGeom>
          <a:solidFill>
            <a:schemeClr val="accent4">
              <a:lumMod val="75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SAN</a:t>
            </a:r>
          </a:p>
        </p:txBody>
      </p:sp>
      <p:sp>
        <p:nvSpPr>
          <p:cNvPr id="22" name="Rounded Rectangle 21"/>
          <p:cNvSpPr/>
          <p:nvPr/>
        </p:nvSpPr>
        <p:spPr bwMode="auto">
          <a:xfrm>
            <a:off x="304800" y="3276600"/>
            <a:ext cx="3149600" cy="1676400"/>
          </a:xfrm>
          <a:prstGeom prst="round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a:p>
            <a:pPr marL="0" marR="0" indent="0" algn="ctr" defTabSz="914400" rtl="0" eaLnBrk="1" fontAlgn="base" latinLnBrk="0" hangingPunct="1">
              <a:lnSpc>
                <a:spcPct val="90000"/>
              </a:lnSpc>
              <a:spcBef>
                <a:spcPct val="0"/>
              </a:spcBef>
              <a:spcAft>
                <a:spcPct val="0"/>
              </a:spcAft>
              <a:buClrTx/>
              <a:buSzTx/>
              <a:buFontTx/>
              <a:buNone/>
              <a:tabLst/>
            </a:pPr>
            <a:endParaRPr lang="en-US" dirty="0" smtClean="0">
              <a:solidFill>
                <a:schemeClr val="bg1"/>
              </a:solidFill>
              <a:latin typeface="+mn-lt"/>
            </a:endParaRPr>
          </a:p>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Cluster B</a:t>
            </a:r>
          </a:p>
        </p:txBody>
      </p:sp>
      <p:sp>
        <p:nvSpPr>
          <p:cNvPr id="23" name="Rounded Rectangle 22"/>
          <p:cNvSpPr/>
          <p:nvPr/>
        </p:nvSpPr>
        <p:spPr bwMode="auto">
          <a:xfrm>
            <a:off x="381000" y="3429000"/>
            <a:ext cx="685800" cy="381000"/>
          </a:xfrm>
          <a:prstGeom prst="roundRect">
            <a:avLst/>
          </a:prstGeom>
          <a:solidFill>
            <a:schemeClr val="accent2">
              <a:lumMod val="75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ESX</a:t>
            </a:r>
          </a:p>
        </p:txBody>
      </p:sp>
      <p:sp>
        <p:nvSpPr>
          <p:cNvPr id="24" name="Rounded Rectangle 23"/>
          <p:cNvSpPr/>
          <p:nvPr/>
        </p:nvSpPr>
        <p:spPr bwMode="auto">
          <a:xfrm>
            <a:off x="1143000" y="3429000"/>
            <a:ext cx="685800" cy="381000"/>
          </a:xfrm>
          <a:prstGeom prst="roundRect">
            <a:avLst/>
          </a:prstGeom>
          <a:solidFill>
            <a:schemeClr val="accent2">
              <a:lumMod val="75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ESX</a:t>
            </a:r>
          </a:p>
        </p:txBody>
      </p:sp>
      <p:sp>
        <p:nvSpPr>
          <p:cNvPr id="25" name="Rounded Rectangle 24"/>
          <p:cNvSpPr/>
          <p:nvPr/>
        </p:nvSpPr>
        <p:spPr bwMode="auto">
          <a:xfrm>
            <a:off x="1905000" y="3429000"/>
            <a:ext cx="685800" cy="381000"/>
          </a:xfrm>
          <a:prstGeom prst="roundRect">
            <a:avLst/>
          </a:prstGeom>
          <a:solidFill>
            <a:schemeClr val="accent2">
              <a:lumMod val="75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ESX</a:t>
            </a:r>
          </a:p>
        </p:txBody>
      </p:sp>
      <p:sp>
        <p:nvSpPr>
          <p:cNvPr id="27" name="Rounded Rectangle 26"/>
          <p:cNvSpPr/>
          <p:nvPr/>
        </p:nvSpPr>
        <p:spPr bwMode="auto">
          <a:xfrm>
            <a:off x="2667000" y="3429000"/>
            <a:ext cx="685800" cy="381000"/>
          </a:xfrm>
          <a:prstGeom prst="roundRect">
            <a:avLst/>
          </a:prstGeom>
          <a:solidFill>
            <a:schemeClr val="accent2">
              <a:lumMod val="75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ESX</a:t>
            </a:r>
          </a:p>
        </p:txBody>
      </p:sp>
      <p:sp>
        <p:nvSpPr>
          <p:cNvPr id="32" name="TextBox 31"/>
          <p:cNvSpPr txBox="1"/>
          <p:nvPr/>
        </p:nvSpPr>
        <p:spPr bwMode="ltGray">
          <a:xfrm>
            <a:off x="457200" y="1143000"/>
            <a:ext cx="3733800" cy="3048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1800" b="1" dirty="0" smtClean="0">
                <a:solidFill>
                  <a:schemeClr val="bg2">
                    <a:lumMod val="50000"/>
                  </a:schemeClr>
                </a:solidFill>
                <a:latin typeface="Calibri" pitchFamily="34" charset="0"/>
              </a:rPr>
              <a:t>Data Center 1</a:t>
            </a:r>
          </a:p>
        </p:txBody>
      </p:sp>
      <p:sp>
        <p:nvSpPr>
          <p:cNvPr id="33" name="Rectangle 32"/>
          <p:cNvSpPr/>
          <p:nvPr/>
        </p:nvSpPr>
        <p:spPr bwMode="auto">
          <a:xfrm>
            <a:off x="4648200" y="1143000"/>
            <a:ext cx="4267200" cy="2667000"/>
          </a:xfrm>
          <a:prstGeom prst="rect">
            <a:avLst/>
          </a:prstGeom>
          <a:solidFill>
            <a:schemeClr val="bg2">
              <a:lumMod val="60000"/>
              <a:lumOff val="40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p:txBody>
      </p:sp>
      <p:sp>
        <p:nvSpPr>
          <p:cNvPr id="34" name="Rounded Rectangle 33"/>
          <p:cNvSpPr/>
          <p:nvPr/>
        </p:nvSpPr>
        <p:spPr bwMode="auto">
          <a:xfrm>
            <a:off x="4724400" y="1447800"/>
            <a:ext cx="3124200" cy="1752600"/>
          </a:xfrm>
          <a:prstGeom prst="round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a:p>
            <a:pPr marL="0" marR="0" indent="0" algn="ctr" defTabSz="914400" rtl="0" eaLnBrk="1" fontAlgn="base" latinLnBrk="0" hangingPunct="1">
              <a:lnSpc>
                <a:spcPct val="90000"/>
              </a:lnSpc>
              <a:spcBef>
                <a:spcPct val="0"/>
              </a:spcBef>
              <a:spcAft>
                <a:spcPct val="0"/>
              </a:spcAft>
              <a:buClrTx/>
              <a:buSzTx/>
              <a:buFontTx/>
              <a:buNone/>
              <a:tabLst/>
            </a:pPr>
            <a:endParaRPr lang="en-US" dirty="0" smtClean="0">
              <a:solidFill>
                <a:schemeClr val="bg1"/>
              </a:solidFill>
              <a:latin typeface="+mn-lt"/>
            </a:endParaRPr>
          </a:p>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Cluster C</a:t>
            </a:r>
          </a:p>
        </p:txBody>
      </p:sp>
      <p:sp>
        <p:nvSpPr>
          <p:cNvPr id="48" name="TextBox 47"/>
          <p:cNvSpPr txBox="1"/>
          <p:nvPr/>
        </p:nvSpPr>
        <p:spPr bwMode="ltGray">
          <a:xfrm>
            <a:off x="4876800" y="1143000"/>
            <a:ext cx="3733800" cy="3048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1800" b="1" dirty="0" smtClean="0">
                <a:solidFill>
                  <a:schemeClr val="bg2">
                    <a:lumMod val="50000"/>
                  </a:schemeClr>
                </a:solidFill>
                <a:latin typeface="Calibri" pitchFamily="34" charset="0"/>
              </a:rPr>
              <a:t>Data Center2</a:t>
            </a:r>
          </a:p>
        </p:txBody>
      </p:sp>
      <p:sp>
        <p:nvSpPr>
          <p:cNvPr id="49" name="Flowchart: Magnetic Disk 48"/>
          <p:cNvSpPr/>
          <p:nvPr/>
        </p:nvSpPr>
        <p:spPr bwMode="auto">
          <a:xfrm>
            <a:off x="3530600" y="3276600"/>
            <a:ext cx="838200" cy="990600"/>
          </a:xfrm>
          <a:prstGeom prst="flowChartMagneticDisk">
            <a:avLst/>
          </a:prstGeom>
          <a:solidFill>
            <a:schemeClr val="accent4">
              <a:lumMod val="75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SAN</a:t>
            </a:r>
          </a:p>
        </p:txBody>
      </p:sp>
      <p:sp>
        <p:nvSpPr>
          <p:cNvPr id="51" name="Flowchart: Magnetic Disk 50"/>
          <p:cNvSpPr/>
          <p:nvPr/>
        </p:nvSpPr>
        <p:spPr bwMode="auto">
          <a:xfrm>
            <a:off x="7924800" y="1447800"/>
            <a:ext cx="838200" cy="990600"/>
          </a:xfrm>
          <a:prstGeom prst="flowChartMagneticDisk">
            <a:avLst/>
          </a:prstGeom>
          <a:solidFill>
            <a:schemeClr val="accent4">
              <a:lumMod val="75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SAN</a:t>
            </a:r>
          </a:p>
        </p:txBody>
      </p:sp>
      <p:sp>
        <p:nvSpPr>
          <p:cNvPr id="53" name="Rounded Rectangle 52"/>
          <p:cNvSpPr/>
          <p:nvPr/>
        </p:nvSpPr>
        <p:spPr bwMode="auto">
          <a:xfrm>
            <a:off x="4800600" y="1600200"/>
            <a:ext cx="685800" cy="381000"/>
          </a:xfrm>
          <a:prstGeom prst="roundRect">
            <a:avLst/>
          </a:prstGeom>
          <a:solidFill>
            <a:schemeClr val="accent2">
              <a:lumMod val="75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ESX</a:t>
            </a:r>
          </a:p>
        </p:txBody>
      </p:sp>
      <p:sp>
        <p:nvSpPr>
          <p:cNvPr id="54" name="Rounded Rectangle 53"/>
          <p:cNvSpPr/>
          <p:nvPr/>
        </p:nvSpPr>
        <p:spPr bwMode="auto">
          <a:xfrm>
            <a:off x="5562600" y="1600200"/>
            <a:ext cx="685800" cy="381000"/>
          </a:xfrm>
          <a:prstGeom prst="roundRect">
            <a:avLst/>
          </a:prstGeom>
          <a:solidFill>
            <a:schemeClr val="accent2">
              <a:lumMod val="75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ESX</a:t>
            </a:r>
          </a:p>
        </p:txBody>
      </p:sp>
      <p:sp>
        <p:nvSpPr>
          <p:cNvPr id="55" name="Rounded Rectangle 54"/>
          <p:cNvSpPr/>
          <p:nvPr/>
        </p:nvSpPr>
        <p:spPr bwMode="auto">
          <a:xfrm>
            <a:off x="6324600" y="1600200"/>
            <a:ext cx="685800" cy="381000"/>
          </a:xfrm>
          <a:prstGeom prst="roundRect">
            <a:avLst/>
          </a:prstGeom>
          <a:solidFill>
            <a:schemeClr val="accent2">
              <a:lumMod val="75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ESX</a:t>
            </a:r>
          </a:p>
        </p:txBody>
      </p:sp>
      <p:sp>
        <p:nvSpPr>
          <p:cNvPr id="56" name="Rounded Rectangle 55"/>
          <p:cNvSpPr/>
          <p:nvPr/>
        </p:nvSpPr>
        <p:spPr bwMode="auto">
          <a:xfrm>
            <a:off x="7086600" y="1600200"/>
            <a:ext cx="685800" cy="381000"/>
          </a:xfrm>
          <a:prstGeom prst="roundRect">
            <a:avLst/>
          </a:prstGeom>
          <a:solidFill>
            <a:schemeClr val="accent2">
              <a:lumMod val="75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ESX</a:t>
            </a:r>
          </a:p>
        </p:txBody>
      </p:sp>
      <p:sp>
        <p:nvSpPr>
          <p:cNvPr id="57" name="Oval 56"/>
          <p:cNvSpPr/>
          <p:nvPr/>
        </p:nvSpPr>
        <p:spPr bwMode="auto">
          <a:xfrm>
            <a:off x="381000" y="2057400"/>
            <a:ext cx="457200" cy="457200"/>
          </a:xfrm>
          <a:prstGeom prst="ellipse">
            <a:avLst/>
          </a:prstGeom>
          <a:solidFill>
            <a:srgbClr val="92D05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GVM</a:t>
            </a:r>
          </a:p>
        </p:txBody>
      </p:sp>
      <p:sp>
        <p:nvSpPr>
          <p:cNvPr id="61" name="Snip Same Side Corner Rectangle 60"/>
          <p:cNvSpPr/>
          <p:nvPr/>
        </p:nvSpPr>
        <p:spPr bwMode="auto">
          <a:xfrm>
            <a:off x="2590800" y="2133600"/>
            <a:ext cx="762000" cy="304800"/>
          </a:xfrm>
          <a:prstGeom prst="snip2SameRect">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err="1" smtClean="0">
                <a:ln>
                  <a:noFill/>
                </a:ln>
                <a:solidFill>
                  <a:schemeClr val="bg1"/>
                </a:solidFill>
                <a:effectLst/>
                <a:latin typeface="+mn-lt"/>
              </a:rPr>
              <a:t>Defs</a:t>
            </a:r>
            <a:r>
              <a:rPr kumimoji="0" lang="en-US" sz="1200" i="0" u="none" strike="noStrike" cap="none" normalizeH="0" baseline="0" dirty="0" smtClean="0">
                <a:ln>
                  <a:noFill/>
                </a:ln>
                <a:solidFill>
                  <a:schemeClr val="bg1"/>
                </a:solidFill>
                <a:effectLst/>
                <a:latin typeface="+mn-lt"/>
              </a:rPr>
              <a:t> VA</a:t>
            </a:r>
          </a:p>
        </p:txBody>
      </p:sp>
      <p:sp>
        <p:nvSpPr>
          <p:cNvPr id="62" name="Snip Same Side Corner Rectangle 61"/>
          <p:cNvSpPr/>
          <p:nvPr/>
        </p:nvSpPr>
        <p:spPr bwMode="auto">
          <a:xfrm>
            <a:off x="2590800" y="3962400"/>
            <a:ext cx="762000" cy="304800"/>
          </a:xfrm>
          <a:prstGeom prst="snip2SameRect">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err="1" smtClean="0">
                <a:ln>
                  <a:noFill/>
                </a:ln>
                <a:solidFill>
                  <a:schemeClr val="bg1"/>
                </a:solidFill>
                <a:effectLst/>
                <a:latin typeface="+mn-lt"/>
              </a:rPr>
              <a:t>Defs</a:t>
            </a:r>
            <a:r>
              <a:rPr kumimoji="0" lang="en-US" sz="1200" i="0" u="none" strike="noStrike" cap="none" normalizeH="0" baseline="0" dirty="0" smtClean="0">
                <a:ln>
                  <a:noFill/>
                </a:ln>
                <a:solidFill>
                  <a:schemeClr val="bg1"/>
                </a:solidFill>
                <a:effectLst/>
                <a:latin typeface="+mn-lt"/>
              </a:rPr>
              <a:t> VA</a:t>
            </a:r>
          </a:p>
        </p:txBody>
      </p:sp>
      <p:sp>
        <p:nvSpPr>
          <p:cNvPr id="63" name="Snip Same Side Corner Rectangle 62"/>
          <p:cNvSpPr/>
          <p:nvPr/>
        </p:nvSpPr>
        <p:spPr bwMode="auto">
          <a:xfrm>
            <a:off x="7010400" y="2133600"/>
            <a:ext cx="762000" cy="304800"/>
          </a:xfrm>
          <a:prstGeom prst="snip2SameRect">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err="1" smtClean="0">
                <a:ln>
                  <a:noFill/>
                </a:ln>
                <a:solidFill>
                  <a:schemeClr val="bg1"/>
                </a:solidFill>
                <a:effectLst/>
                <a:latin typeface="+mn-lt"/>
              </a:rPr>
              <a:t>Defs</a:t>
            </a:r>
            <a:r>
              <a:rPr kumimoji="0" lang="en-US" sz="1200" i="0" u="none" strike="noStrike" cap="none" normalizeH="0" baseline="0" dirty="0" smtClean="0">
                <a:ln>
                  <a:noFill/>
                </a:ln>
                <a:solidFill>
                  <a:schemeClr val="bg1"/>
                </a:solidFill>
                <a:effectLst/>
                <a:latin typeface="+mn-lt"/>
              </a:rPr>
              <a:t> VA</a:t>
            </a:r>
          </a:p>
        </p:txBody>
      </p:sp>
      <p:sp>
        <p:nvSpPr>
          <p:cNvPr id="66" name="Oval 65"/>
          <p:cNvSpPr/>
          <p:nvPr/>
        </p:nvSpPr>
        <p:spPr bwMode="auto">
          <a:xfrm>
            <a:off x="914400" y="2057400"/>
            <a:ext cx="457200" cy="457200"/>
          </a:xfrm>
          <a:prstGeom prst="ellipse">
            <a:avLst/>
          </a:prstGeom>
          <a:solidFill>
            <a:srgbClr val="92D05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GVM</a:t>
            </a:r>
          </a:p>
        </p:txBody>
      </p:sp>
      <p:sp>
        <p:nvSpPr>
          <p:cNvPr id="67" name="Oval 66"/>
          <p:cNvSpPr/>
          <p:nvPr/>
        </p:nvSpPr>
        <p:spPr bwMode="auto">
          <a:xfrm>
            <a:off x="1447800" y="2057400"/>
            <a:ext cx="457200" cy="457200"/>
          </a:xfrm>
          <a:prstGeom prst="ellipse">
            <a:avLst/>
          </a:prstGeom>
          <a:solidFill>
            <a:srgbClr val="92D05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GVM</a:t>
            </a:r>
          </a:p>
        </p:txBody>
      </p:sp>
      <p:sp>
        <p:nvSpPr>
          <p:cNvPr id="68" name="Oval 67"/>
          <p:cNvSpPr/>
          <p:nvPr/>
        </p:nvSpPr>
        <p:spPr bwMode="auto">
          <a:xfrm>
            <a:off x="1981200" y="2057400"/>
            <a:ext cx="457200" cy="457200"/>
          </a:xfrm>
          <a:prstGeom prst="ellipse">
            <a:avLst/>
          </a:prstGeom>
          <a:solidFill>
            <a:srgbClr val="92D05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GVM</a:t>
            </a:r>
          </a:p>
        </p:txBody>
      </p:sp>
      <p:sp>
        <p:nvSpPr>
          <p:cNvPr id="69" name="Oval 68"/>
          <p:cNvSpPr/>
          <p:nvPr/>
        </p:nvSpPr>
        <p:spPr bwMode="auto">
          <a:xfrm>
            <a:off x="381000" y="2590800"/>
            <a:ext cx="457200" cy="457200"/>
          </a:xfrm>
          <a:prstGeom prst="ellipse">
            <a:avLst/>
          </a:prstGeom>
          <a:solidFill>
            <a:srgbClr val="92D05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GVM</a:t>
            </a:r>
          </a:p>
        </p:txBody>
      </p:sp>
      <p:sp>
        <p:nvSpPr>
          <p:cNvPr id="70" name="Oval 69"/>
          <p:cNvSpPr/>
          <p:nvPr/>
        </p:nvSpPr>
        <p:spPr bwMode="auto">
          <a:xfrm>
            <a:off x="381000" y="3886200"/>
            <a:ext cx="457200" cy="457200"/>
          </a:xfrm>
          <a:prstGeom prst="ellipse">
            <a:avLst/>
          </a:prstGeom>
          <a:solidFill>
            <a:srgbClr val="92D05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GVM</a:t>
            </a:r>
          </a:p>
        </p:txBody>
      </p:sp>
      <p:sp>
        <p:nvSpPr>
          <p:cNvPr id="71" name="Oval 70"/>
          <p:cNvSpPr/>
          <p:nvPr/>
        </p:nvSpPr>
        <p:spPr bwMode="auto">
          <a:xfrm>
            <a:off x="914400" y="3886200"/>
            <a:ext cx="457200" cy="457200"/>
          </a:xfrm>
          <a:prstGeom prst="ellipse">
            <a:avLst/>
          </a:prstGeom>
          <a:solidFill>
            <a:srgbClr val="92D05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GVM</a:t>
            </a:r>
          </a:p>
        </p:txBody>
      </p:sp>
      <p:sp>
        <p:nvSpPr>
          <p:cNvPr id="72" name="Oval 71"/>
          <p:cNvSpPr/>
          <p:nvPr/>
        </p:nvSpPr>
        <p:spPr bwMode="auto">
          <a:xfrm>
            <a:off x="1447800" y="3886200"/>
            <a:ext cx="457200" cy="457200"/>
          </a:xfrm>
          <a:prstGeom prst="ellipse">
            <a:avLst/>
          </a:prstGeom>
          <a:solidFill>
            <a:srgbClr val="92D05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GVM</a:t>
            </a:r>
          </a:p>
        </p:txBody>
      </p:sp>
      <p:sp>
        <p:nvSpPr>
          <p:cNvPr id="73" name="Oval 72"/>
          <p:cNvSpPr/>
          <p:nvPr/>
        </p:nvSpPr>
        <p:spPr bwMode="auto">
          <a:xfrm>
            <a:off x="1981200" y="3886200"/>
            <a:ext cx="457200" cy="457200"/>
          </a:xfrm>
          <a:prstGeom prst="ellipse">
            <a:avLst/>
          </a:prstGeom>
          <a:solidFill>
            <a:srgbClr val="92D05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GVM</a:t>
            </a:r>
          </a:p>
        </p:txBody>
      </p:sp>
      <p:sp>
        <p:nvSpPr>
          <p:cNvPr id="74" name="Oval 73"/>
          <p:cNvSpPr/>
          <p:nvPr/>
        </p:nvSpPr>
        <p:spPr bwMode="auto">
          <a:xfrm>
            <a:off x="4800600" y="2057400"/>
            <a:ext cx="457200" cy="457200"/>
          </a:xfrm>
          <a:prstGeom prst="ellipse">
            <a:avLst/>
          </a:prstGeom>
          <a:solidFill>
            <a:srgbClr val="92D05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GVM</a:t>
            </a:r>
          </a:p>
        </p:txBody>
      </p:sp>
      <p:sp>
        <p:nvSpPr>
          <p:cNvPr id="75" name="Oval 74"/>
          <p:cNvSpPr/>
          <p:nvPr/>
        </p:nvSpPr>
        <p:spPr bwMode="auto">
          <a:xfrm>
            <a:off x="5334000" y="2057400"/>
            <a:ext cx="457200" cy="457200"/>
          </a:xfrm>
          <a:prstGeom prst="ellipse">
            <a:avLst/>
          </a:prstGeom>
          <a:solidFill>
            <a:srgbClr val="92D05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GVM</a:t>
            </a:r>
          </a:p>
        </p:txBody>
      </p:sp>
      <p:sp>
        <p:nvSpPr>
          <p:cNvPr id="76" name="Oval 75"/>
          <p:cNvSpPr/>
          <p:nvPr/>
        </p:nvSpPr>
        <p:spPr bwMode="auto">
          <a:xfrm>
            <a:off x="5867400" y="2057400"/>
            <a:ext cx="457200" cy="457200"/>
          </a:xfrm>
          <a:prstGeom prst="ellipse">
            <a:avLst/>
          </a:prstGeom>
          <a:solidFill>
            <a:srgbClr val="92D05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GVM</a:t>
            </a:r>
          </a:p>
        </p:txBody>
      </p:sp>
      <p:sp>
        <p:nvSpPr>
          <p:cNvPr id="77" name="Oval 76"/>
          <p:cNvSpPr/>
          <p:nvPr/>
        </p:nvSpPr>
        <p:spPr bwMode="auto">
          <a:xfrm>
            <a:off x="6400800" y="2057400"/>
            <a:ext cx="457200" cy="457200"/>
          </a:xfrm>
          <a:prstGeom prst="ellipse">
            <a:avLst/>
          </a:prstGeom>
          <a:solidFill>
            <a:srgbClr val="92D05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GVM</a:t>
            </a:r>
          </a:p>
        </p:txBody>
      </p:sp>
      <p:sp>
        <p:nvSpPr>
          <p:cNvPr id="78" name="Snip Same Side Corner Rectangle 77"/>
          <p:cNvSpPr/>
          <p:nvPr/>
        </p:nvSpPr>
        <p:spPr bwMode="auto">
          <a:xfrm>
            <a:off x="2590800" y="2133600"/>
            <a:ext cx="762000" cy="304800"/>
          </a:xfrm>
          <a:prstGeom prst="snip2SameRect">
            <a:avLst/>
          </a:prstGeom>
          <a:solidFill>
            <a:srgbClr val="B11F76"/>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err="1" smtClean="0">
                <a:ln>
                  <a:noFill/>
                </a:ln>
                <a:solidFill>
                  <a:schemeClr val="bg1"/>
                </a:solidFill>
                <a:effectLst/>
                <a:latin typeface="+mn-lt"/>
              </a:rPr>
              <a:t>Defs</a:t>
            </a:r>
            <a:r>
              <a:rPr kumimoji="0" lang="en-US" sz="1200" i="0" u="none" strike="noStrike" cap="none" normalizeH="0" baseline="0" dirty="0" smtClean="0">
                <a:ln>
                  <a:noFill/>
                </a:ln>
                <a:solidFill>
                  <a:schemeClr val="bg1"/>
                </a:solidFill>
                <a:effectLst/>
                <a:latin typeface="+mn-lt"/>
              </a:rPr>
              <a:t> VA</a:t>
            </a:r>
          </a:p>
        </p:txBody>
      </p:sp>
      <p:sp>
        <p:nvSpPr>
          <p:cNvPr id="79" name="Oval 78"/>
          <p:cNvSpPr/>
          <p:nvPr/>
        </p:nvSpPr>
        <p:spPr bwMode="auto">
          <a:xfrm>
            <a:off x="381000" y="2590800"/>
            <a:ext cx="457200" cy="457200"/>
          </a:xfrm>
          <a:prstGeom prst="ellipse">
            <a:avLst/>
          </a:prstGeom>
          <a:solidFill>
            <a:srgbClr val="51FF2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GVM</a:t>
            </a:r>
          </a:p>
        </p:txBody>
      </p:sp>
      <p:sp>
        <p:nvSpPr>
          <p:cNvPr id="82" name="Snip Same Side Corner Rectangle 81"/>
          <p:cNvSpPr/>
          <p:nvPr/>
        </p:nvSpPr>
        <p:spPr bwMode="auto">
          <a:xfrm>
            <a:off x="2590800" y="2133600"/>
            <a:ext cx="762000" cy="304800"/>
          </a:xfrm>
          <a:prstGeom prst="snip2SameRect">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err="1" smtClean="0">
                <a:ln>
                  <a:noFill/>
                </a:ln>
                <a:solidFill>
                  <a:schemeClr val="bg1"/>
                </a:solidFill>
                <a:effectLst/>
                <a:latin typeface="+mn-lt"/>
              </a:rPr>
              <a:t>Defs</a:t>
            </a:r>
            <a:r>
              <a:rPr kumimoji="0" lang="en-US" sz="1200" i="0" u="none" strike="noStrike" cap="none" normalizeH="0" baseline="0" dirty="0" smtClean="0">
                <a:ln>
                  <a:noFill/>
                </a:ln>
                <a:solidFill>
                  <a:schemeClr val="bg1"/>
                </a:solidFill>
                <a:effectLst/>
                <a:latin typeface="+mn-lt"/>
              </a:rPr>
              <a:t> VA</a:t>
            </a:r>
          </a:p>
        </p:txBody>
      </p:sp>
      <p:sp>
        <p:nvSpPr>
          <p:cNvPr id="83" name="Oval 82"/>
          <p:cNvSpPr/>
          <p:nvPr/>
        </p:nvSpPr>
        <p:spPr bwMode="auto">
          <a:xfrm>
            <a:off x="381000" y="4419600"/>
            <a:ext cx="457200" cy="457200"/>
          </a:xfrm>
          <a:prstGeom prst="ellipse">
            <a:avLst/>
          </a:prstGeom>
          <a:solidFill>
            <a:srgbClr val="51FF2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GVM</a:t>
            </a:r>
          </a:p>
        </p:txBody>
      </p:sp>
      <p:sp>
        <p:nvSpPr>
          <p:cNvPr id="85" name="Snip Same Side Corner Rectangle 84"/>
          <p:cNvSpPr/>
          <p:nvPr/>
        </p:nvSpPr>
        <p:spPr bwMode="auto">
          <a:xfrm>
            <a:off x="2590800" y="3962400"/>
            <a:ext cx="762000" cy="304800"/>
          </a:xfrm>
          <a:prstGeom prst="snip2SameRect">
            <a:avLst/>
          </a:prstGeom>
          <a:solidFill>
            <a:srgbClr val="7030A0"/>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200" i="0" u="none" strike="noStrike" cap="none" normalizeH="0" baseline="0" dirty="0" err="1" smtClean="0">
                <a:ln>
                  <a:noFill/>
                </a:ln>
                <a:solidFill>
                  <a:schemeClr val="bg1"/>
                </a:solidFill>
                <a:effectLst/>
                <a:latin typeface="+mn-lt"/>
              </a:rPr>
              <a:t>Defs</a:t>
            </a:r>
            <a:r>
              <a:rPr kumimoji="0" lang="en-US" sz="1200" i="0" u="none" strike="noStrike" cap="none" normalizeH="0" baseline="0" dirty="0" smtClean="0">
                <a:ln>
                  <a:noFill/>
                </a:ln>
                <a:solidFill>
                  <a:schemeClr val="bg1"/>
                </a:solidFill>
                <a:effectLst/>
                <a:latin typeface="+mn-lt"/>
              </a:rPr>
              <a:t> VA</a:t>
            </a:r>
          </a:p>
        </p:txBody>
      </p:sp>
      <p:sp>
        <p:nvSpPr>
          <p:cNvPr id="86" name="TextBox 85"/>
          <p:cNvSpPr txBox="1"/>
          <p:nvPr/>
        </p:nvSpPr>
        <p:spPr bwMode="ltGray">
          <a:xfrm>
            <a:off x="304800" y="5410200"/>
            <a:ext cx="8229600" cy="685800"/>
          </a:xfrm>
          <a:prstGeom prst="rect">
            <a:avLst/>
          </a:prstGeom>
          <a:noFill/>
          <a:ln w="9525">
            <a:noFill/>
            <a:miter lim="800000"/>
            <a:headEnd/>
            <a:tailEnd/>
          </a:ln>
        </p:spPr>
        <p:txBody>
          <a:bodyPr wrap="square" lIns="91419" tIns="45710" rIns="91419" bIns="45710" rtlCol="0" anchor="t" anchorCtr="0">
            <a:noAutofit/>
          </a:bodyPr>
          <a:lstStyle/>
          <a:p>
            <a:pPr algn="l">
              <a:lnSpc>
                <a:spcPct val="90000"/>
              </a:lnSpc>
              <a:spcBef>
                <a:spcPts val="0"/>
              </a:spcBef>
              <a:spcAft>
                <a:spcPts val="800"/>
              </a:spcAft>
            </a:pPr>
            <a:r>
              <a:rPr lang="en-US" sz="2000" dirty="0" smtClean="0">
                <a:solidFill>
                  <a:schemeClr val="bg2">
                    <a:lumMod val="50000"/>
                  </a:schemeClr>
                </a:solidFill>
                <a:latin typeface="Calibri" pitchFamily="34" charset="0"/>
              </a:rPr>
              <a:t>As GVMs are </a:t>
            </a:r>
            <a:r>
              <a:rPr lang="en-US" sz="2000" dirty="0" err="1" smtClean="0">
                <a:solidFill>
                  <a:schemeClr val="bg2">
                    <a:lumMod val="50000"/>
                  </a:schemeClr>
                </a:solidFill>
                <a:latin typeface="Calibri" pitchFamily="34" charset="0"/>
              </a:rPr>
              <a:t>vMotioned</a:t>
            </a:r>
            <a:r>
              <a:rPr lang="en-US" sz="2000" dirty="0" smtClean="0">
                <a:solidFill>
                  <a:schemeClr val="bg2">
                    <a:lumMod val="50000"/>
                  </a:schemeClr>
                </a:solidFill>
                <a:latin typeface="Calibri" pitchFamily="34" charset="0"/>
              </a:rPr>
              <a:t>, the GVM in question will find the closest </a:t>
            </a:r>
            <a:r>
              <a:rPr lang="en-US" sz="2000" dirty="0" err="1" smtClean="0">
                <a:solidFill>
                  <a:schemeClr val="bg2">
                    <a:lumMod val="50000"/>
                  </a:schemeClr>
                </a:solidFill>
                <a:latin typeface="Calibri" pitchFamily="34" charset="0"/>
              </a:rPr>
              <a:t>Defs</a:t>
            </a:r>
            <a:r>
              <a:rPr lang="en-US" sz="2000" dirty="0" smtClean="0">
                <a:solidFill>
                  <a:schemeClr val="bg2">
                    <a:lumMod val="50000"/>
                  </a:schemeClr>
                </a:solidFill>
                <a:latin typeface="Calibri" pitchFamily="34" charset="0"/>
              </a:rPr>
              <a:t> Host within 10 minutes</a:t>
            </a:r>
          </a:p>
        </p:txBody>
      </p:sp>
    </p:spTree>
    <p:extLst>
      <p:ext uri="{BB962C8B-B14F-4D97-AF65-F5344CB8AC3E}">
        <p14:creationId xmlns:p14="http://schemas.microsoft.com/office/powerpoint/2010/main" val="12810987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55" presetClass="exit" presetSubtype="0" fill="hold" grpId="0" nodeType="withEffect">
                                  <p:stCondLst>
                                    <p:cond delay="0"/>
                                  </p:stCondLst>
                                  <p:childTnLst>
                                    <p:anim calcmode="lin" valueType="num">
                                      <p:cBhvr>
                                        <p:cTn id="10" dur="1000"/>
                                        <p:tgtEl>
                                          <p:spTgt spid="69"/>
                                        </p:tgtEl>
                                        <p:attrNameLst>
                                          <p:attrName>ppt_w</p:attrName>
                                        </p:attrNameLst>
                                      </p:cBhvr>
                                      <p:tavLst>
                                        <p:tav tm="0">
                                          <p:val>
                                            <p:strVal val="ppt_w"/>
                                          </p:val>
                                        </p:tav>
                                        <p:tav tm="100000">
                                          <p:val>
                                            <p:strVal val="ppt_w*0.70"/>
                                          </p:val>
                                        </p:tav>
                                      </p:tavLst>
                                    </p:anim>
                                    <p:anim calcmode="lin" valueType="num">
                                      <p:cBhvr>
                                        <p:cTn id="11" dur="1000"/>
                                        <p:tgtEl>
                                          <p:spTgt spid="69"/>
                                        </p:tgtEl>
                                        <p:attrNameLst>
                                          <p:attrName>ppt_h</p:attrName>
                                        </p:attrNameLst>
                                      </p:cBhvr>
                                      <p:tavLst>
                                        <p:tav tm="0">
                                          <p:val>
                                            <p:strVal val="ppt_h"/>
                                          </p:val>
                                        </p:tav>
                                        <p:tav tm="100000">
                                          <p:val>
                                            <p:strVal val="ppt_h"/>
                                          </p:val>
                                        </p:tav>
                                      </p:tavLst>
                                    </p:anim>
                                    <p:animEffect transition="out" filter="fade">
                                      <p:cBhvr>
                                        <p:cTn id="12" dur="1000"/>
                                        <p:tgtEl>
                                          <p:spTgt spid="69"/>
                                        </p:tgtEl>
                                      </p:cBhvr>
                                    </p:animEffect>
                                    <p:set>
                                      <p:cBhvr>
                                        <p:cTn id="13" dur="1" fill="hold">
                                          <p:stCondLst>
                                            <p:cond delay="999"/>
                                          </p:stCondLst>
                                        </p:cTn>
                                        <p:tgtEl>
                                          <p:spTgt spid="6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0"/>
                                  </p:stCondLst>
                                  <p:childTnLst>
                                    <p:animMotion origin="layout" path="M 3.33333E-6 -1.11111E-6 L 3.33333E-6 0.26667 " pathEditMode="relative" rAng="0" ptsTypes="AA">
                                      <p:cBhvr>
                                        <p:cTn id="17" dur="2000" fill="hold"/>
                                        <p:tgtEl>
                                          <p:spTgt spid="79"/>
                                        </p:tgtEl>
                                        <p:attrNameLst>
                                          <p:attrName>ppt_x</p:attrName>
                                          <p:attrName>ppt_y</p:attrName>
                                        </p:attrNameLst>
                                      </p:cBhvr>
                                      <p:rCtr x="0" y="133"/>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2"/>
                                        </p:tgtEl>
                                        <p:attrNameLst>
                                          <p:attrName>style.visibility</p:attrName>
                                        </p:attrNameLst>
                                      </p:cBhvr>
                                      <p:to>
                                        <p:strVal val="visible"/>
                                      </p:to>
                                    </p:set>
                                  </p:childTnLst>
                                </p:cTn>
                              </p:par>
                              <p:par>
                                <p:cTn id="22" presetID="1" presetClass="emph" presetSubtype="2" fill="hold" nodeType="withEffect">
                                  <p:stCondLst>
                                    <p:cond delay="0"/>
                                  </p:stCondLst>
                                  <p:childTnLst>
                                    <p:animClr clrSpc="rgb" dir="cw">
                                      <p:cBhvr>
                                        <p:cTn id="23" dur="2000" fill="hold"/>
                                        <p:tgtEl>
                                          <p:spTgt spid="62"/>
                                        </p:tgtEl>
                                        <p:attrNameLst>
                                          <p:attrName>fillcolor</p:attrName>
                                        </p:attrNameLst>
                                      </p:cBhvr>
                                      <p:to>
                                        <a:schemeClr val="accent2"/>
                                      </p:to>
                                    </p:animClr>
                                    <p:set>
                                      <p:cBhvr>
                                        <p:cTn id="24" dur="2000" fill="hold"/>
                                        <p:tgtEl>
                                          <p:spTgt spid="62"/>
                                        </p:tgtEl>
                                        <p:attrNameLst>
                                          <p:attrName>fill.type</p:attrName>
                                        </p:attrNameLst>
                                      </p:cBhvr>
                                      <p:to>
                                        <p:strVal val="solid"/>
                                      </p:to>
                                    </p:set>
                                    <p:set>
                                      <p:cBhvr>
                                        <p:cTn id="25" dur="2000" fill="hold"/>
                                        <p:tgtEl>
                                          <p:spTgt spid="62"/>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childTnLst>
                                </p:cTn>
                              </p:par>
                              <p:par>
                                <p:cTn id="30" presetID="55" presetClass="exit" presetSubtype="0" fill="hold" grpId="2" nodeType="withEffect">
                                  <p:stCondLst>
                                    <p:cond delay="0"/>
                                  </p:stCondLst>
                                  <p:childTnLst>
                                    <p:anim calcmode="lin" valueType="num">
                                      <p:cBhvr>
                                        <p:cTn id="31" dur="1000"/>
                                        <p:tgtEl>
                                          <p:spTgt spid="79"/>
                                        </p:tgtEl>
                                        <p:attrNameLst>
                                          <p:attrName>ppt_w</p:attrName>
                                        </p:attrNameLst>
                                      </p:cBhvr>
                                      <p:tavLst>
                                        <p:tav tm="0">
                                          <p:val>
                                            <p:strVal val="ppt_w"/>
                                          </p:val>
                                        </p:tav>
                                        <p:tav tm="100000">
                                          <p:val>
                                            <p:strVal val="ppt_w*0.70"/>
                                          </p:val>
                                        </p:tav>
                                      </p:tavLst>
                                    </p:anim>
                                    <p:anim calcmode="lin" valueType="num">
                                      <p:cBhvr>
                                        <p:cTn id="32" dur="1000"/>
                                        <p:tgtEl>
                                          <p:spTgt spid="79"/>
                                        </p:tgtEl>
                                        <p:attrNameLst>
                                          <p:attrName>ppt_h</p:attrName>
                                        </p:attrNameLst>
                                      </p:cBhvr>
                                      <p:tavLst>
                                        <p:tav tm="0">
                                          <p:val>
                                            <p:strVal val="ppt_h"/>
                                          </p:val>
                                        </p:tav>
                                        <p:tav tm="100000">
                                          <p:val>
                                            <p:strVal val="ppt_h"/>
                                          </p:val>
                                        </p:tav>
                                      </p:tavLst>
                                    </p:anim>
                                    <p:animEffect transition="out" filter="fade">
                                      <p:cBhvr>
                                        <p:cTn id="33" dur="1000"/>
                                        <p:tgtEl>
                                          <p:spTgt spid="79"/>
                                        </p:tgtEl>
                                      </p:cBhvr>
                                    </p:animEffect>
                                    <p:set>
                                      <p:cBhvr>
                                        <p:cTn id="34" dur="1" fill="hold">
                                          <p:stCondLst>
                                            <p:cond delay="999"/>
                                          </p:stCondLst>
                                        </p:cTn>
                                        <p:tgtEl>
                                          <p:spTgt spid="79"/>
                                        </p:tgtEl>
                                        <p:attrNameLst>
                                          <p:attrName>style.visibility</p:attrName>
                                        </p:attrNameLst>
                                      </p:cBhvr>
                                      <p:to>
                                        <p:strVal val="hidden"/>
                                      </p:to>
                                    </p:set>
                                  </p:childTnLst>
                                </p:cTn>
                              </p:par>
                              <p:par>
                                <p:cTn id="35" presetID="56" presetClass="path" presetSubtype="0" accel="50000" decel="50000" fill="hold" grpId="1" nodeType="withEffect">
                                  <p:stCondLst>
                                    <p:cond delay="0"/>
                                  </p:stCondLst>
                                  <p:childTnLst>
                                    <p:animMotion origin="layout" path="M 3.33333E-6 2.22222E-6 L 0.48333 -0.26667 " pathEditMode="relative" rAng="0" ptsTypes="AA">
                                      <p:cBhvr>
                                        <p:cTn id="36" dur="2000" fill="hold"/>
                                        <p:tgtEl>
                                          <p:spTgt spid="83"/>
                                        </p:tgtEl>
                                        <p:attrNameLst>
                                          <p:attrName>ppt_x</p:attrName>
                                          <p:attrName>ppt_y</p:attrName>
                                        </p:attrNameLst>
                                      </p:cBhvr>
                                      <p:rCtr x="242" y="-133"/>
                                    </p:animMotion>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63"/>
                                        </p:tgtEl>
                                        <p:attrNameLst>
                                          <p:attrName>fillcolor</p:attrName>
                                        </p:attrNameLst>
                                      </p:cBhvr>
                                      <p:to>
                                        <a:schemeClr val="accent2"/>
                                      </p:to>
                                    </p:animClr>
                                    <p:set>
                                      <p:cBhvr>
                                        <p:cTn id="41" dur="2000" fill="hold"/>
                                        <p:tgtEl>
                                          <p:spTgt spid="63"/>
                                        </p:tgtEl>
                                        <p:attrNameLst>
                                          <p:attrName>fill.type</p:attrName>
                                        </p:attrNameLst>
                                      </p:cBhvr>
                                      <p:to>
                                        <p:strVal val="solid"/>
                                      </p:to>
                                    </p:set>
                                    <p:set>
                                      <p:cBhvr>
                                        <p:cTn id="42" dur="2000" fill="hold"/>
                                        <p:tgtEl>
                                          <p:spTgt spid="63"/>
                                        </p:tgtEl>
                                        <p:attrNameLst>
                                          <p:attrName>fill.on</p:attrName>
                                        </p:attrNameLst>
                                      </p:cBhvr>
                                      <p:to>
                                        <p:strVal val="true"/>
                                      </p:to>
                                    </p:set>
                                  </p:childTnLst>
                                </p:cTn>
                              </p:par>
                              <p:par>
                                <p:cTn id="43" presetID="1" presetClass="entr" presetSubtype="0" fill="hold" grpId="0"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8" grpId="0" animBg="1"/>
      <p:bldP spid="79" grpId="0" animBg="1"/>
      <p:bldP spid="79" grpId="1" animBg="1"/>
      <p:bldP spid="79" grpId="2" animBg="1"/>
      <p:bldP spid="82" grpId="0" animBg="1"/>
      <p:bldP spid="83" grpId="0" animBg="1"/>
      <p:bldP spid="83" grpId="1" animBg="1"/>
      <p:bldP spid="8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Definitions – How?</a:t>
            </a:r>
            <a:endParaRPr lang="en-US" dirty="0"/>
          </a:p>
        </p:txBody>
      </p:sp>
      <p:sp>
        <p:nvSpPr>
          <p:cNvPr id="3" name="Content Placeholder 2"/>
          <p:cNvSpPr>
            <a:spLocks noGrp="1"/>
          </p:cNvSpPr>
          <p:nvPr>
            <p:ph idx="1"/>
          </p:nvPr>
        </p:nvSpPr>
        <p:spPr/>
        <p:txBody>
          <a:bodyPr>
            <a:normAutofit/>
          </a:bodyPr>
          <a:lstStyle/>
          <a:p>
            <a:r>
              <a:rPr lang="en-US" sz="2000" dirty="0" smtClean="0"/>
              <a:t>Virtual Appliance</a:t>
            </a:r>
          </a:p>
          <a:p>
            <a:pPr lvl="1"/>
            <a:r>
              <a:rPr lang="en-US" dirty="0" smtClean="0"/>
              <a:t>Cent OS 6.3</a:t>
            </a:r>
          </a:p>
          <a:p>
            <a:pPr lvl="1"/>
            <a:r>
              <a:rPr lang="en-US" dirty="0" smtClean="0"/>
              <a:t>Samba </a:t>
            </a:r>
            <a:r>
              <a:rPr lang="en-US" dirty="0"/>
              <a:t>share to host definitions – </a:t>
            </a:r>
            <a:r>
              <a:rPr lang="en-US" dirty="0" smtClean="0"/>
              <a:t>v3.5</a:t>
            </a:r>
          </a:p>
          <a:p>
            <a:pPr lvl="1"/>
            <a:r>
              <a:rPr lang="en-US" dirty="0"/>
              <a:t>VA configuration including the content policy is managed via SEPM</a:t>
            </a:r>
          </a:p>
          <a:p>
            <a:pPr lvl="1"/>
            <a:r>
              <a:rPr lang="en-US" dirty="0" smtClean="0"/>
              <a:t>Command Line Interface </a:t>
            </a:r>
          </a:p>
          <a:p>
            <a:pPr lvl="1"/>
            <a:r>
              <a:rPr lang="en-US" dirty="0" smtClean="0"/>
              <a:t>Automated deployment workflow</a:t>
            </a:r>
          </a:p>
          <a:p>
            <a:pPr lvl="2"/>
            <a:r>
              <a:rPr lang="en-US" sz="2000" dirty="0" smtClean="0"/>
              <a:t>Product includes tools for deploying VAs along with sample scripts to automate the entire deployment</a:t>
            </a:r>
          </a:p>
          <a:p>
            <a:pPr lvl="1"/>
            <a:endParaRPr lang="en-US" sz="1100" dirty="0" smtClean="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27</a:t>
            </a:fld>
            <a:endParaRPr lang="en-US" dirty="0"/>
          </a:p>
        </p:txBody>
      </p:sp>
    </p:spTree>
    <p:extLst>
      <p:ext uri="{BB962C8B-B14F-4D97-AF65-F5344CB8AC3E}">
        <p14:creationId xmlns:p14="http://schemas.microsoft.com/office/powerpoint/2010/main" val="50626677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Definitions – How?</a:t>
            </a:r>
            <a:endParaRPr lang="en-US" dirty="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42622471"/>
              </p:ext>
            </p:extLst>
          </p:nvPr>
        </p:nvGraphicFramePr>
        <p:xfrm>
          <a:off x="228600" y="1325633"/>
          <a:ext cx="8686800" cy="3855967"/>
        </p:xfrm>
        <a:graphic>
          <a:graphicData uri="http://schemas.openxmlformats.org/drawingml/2006/table">
            <a:tbl>
              <a:tblPr/>
              <a:tblGrid>
                <a:gridCol w="2209800"/>
                <a:gridCol w="6477000"/>
              </a:tblGrid>
              <a:tr h="467386">
                <a:tc gridSpan="2">
                  <a:txBody>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lang="en-US" sz="1800" b="1" dirty="0" smtClean="0">
                          <a:solidFill>
                            <a:schemeClr val="bg1"/>
                          </a:solidFill>
                          <a:latin typeface="Calibri" pitchFamily="34" charset="0"/>
                          <a:cs typeface="+mn-cs"/>
                        </a:rPr>
                        <a:t>Implementation</a:t>
                      </a:r>
                      <a:r>
                        <a:rPr lang="en-US" sz="1800" b="1" baseline="0" dirty="0" smtClean="0">
                          <a:solidFill>
                            <a:schemeClr val="bg1"/>
                          </a:solidFill>
                          <a:latin typeface="Calibri" pitchFamily="34" charset="0"/>
                          <a:cs typeface="+mn-cs"/>
                        </a:rPr>
                        <a:t> Challenges</a:t>
                      </a:r>
                      <a:endParaRPr lang="en-US" sz="1800" b="1" dirty="0" smtClean="0">
                        <a:solidFill>
                          <a:schemeClr val="bg1"/>
                        </a:solidFill>
                        <a:latin typeface="Calibri" pitchFamily="34" charset="0"/>
                        <a:cs typeface="+mn-cs"/>
                      </a:endParaRPr>
                    </a:p>
                  </a:txBody>
                  <a:tcPr marT="45717" marB="45717" horzOverflow="overflow">
                    <a:lnL w="9525" cap="flat" cmpd="sng" algn="ctr">
                      <a:solidFill>
                        <a:srgbClr val="FCB92A"/>
                      </a:solidFill>
                      <a:prstDash val="solid"/>
                      <a:round/>
                      <a:headEnd type="none" w="med" len="med"/>
                      <a:tailEnd type="none" w="med" len="med"/>
                    </a:lnL>
                    <a:lnR w="9525" cap="flat" cmpd="sng" algn="ctr">
                      <a:solidFill>
                        <a:srgbClr val="FCB92A"/>
                      </a:solidFill>
                      <a:prstDash val="solid"/>
                      <a:round/>
                      <a:headEnd type="none" w="med" len="med"/>
                      <a:tailEnd type="none" w="med" len="med"/>
                    </a:lnR>
                    <a:lnT w="9525" cap="flat" cmpd="sng" algn="ctr">
                      <a:solidFill>
                        <a:srgbClr val="FCB92A"/>
                      </a:solidFill>
                      <a:prstDash val="solid"/>
                      <a:round/>
                      <a:headEnd type="none" w="med" len="med"/>
                      <a:tailEnd type="none" w="med" len="med"/>
                    </a:lnT>
                    <a:lnB w="9525" cap="flat" cmpd="sng" algn="ctr">
                      <a:solidFill>
                        <a:srgbClr val="FCB92A"/>
                      </a:solidFill>
                      <a:prstDash val="solid"/>
                      <a:round/>
                      <a:headEnd type="none" w="med" len="med"/>
                      <a:tailEnd type="none" w="med" len="med"/>
                    </a:lnB>
                    <a:lnTlToBr>
                      <a:noFill/>
                    </a:lnTlToBr>
                    <a:lnBlToTr>
                      <a:noFill/>
                    </a:lnBlToTr>
                    <a:solidFill>
                      <a:schemeClr val="accent2"/>
                    </a:solidFill>
                  </a:tcPr>
                </a:tc>
                <a:tc hMerge="1">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IE" sz="1800" b="1" i="0" u="none" strike="noStrike" cap="none" normalizeH="0" baseline="0" dirty="0" smtClean="0">
                        <a:ln>
                          <a:noFill/>
                        </a:ln>
                        <a:solidFill>
                          <a:schemeClr val="bg1"/>
                        </a:solidFill>
                        <a:effectLst/>
                        <a:latin typeface="Calibri" pitchFamily="34" charset="0"/>
                        <a:cs typeface="Arial" charset="0"/>
                      </a:endParaRPr>
                    </a:p>
                  </a:txBody>
                  <a:tcPr marT="45717" marB="45717" horzOverflow="overflow">
                    <a:lnL>
                      <a:noFill/>
                    </a:lnL>
                    <a:lnR w="9525" cap="flat" cmpd="sng" algn="ctr">
                      <a:solidFill>
                        <a:srgbClr val="FCB92A"/>
                      </a:solidFill>
                      <a:prstDash val="solid"/>
                      <a:round/>
                      <a:headEnd type="none" w="med" len="med"/>
                      <a:tailEnd type="none" w="med" len="med"/>
                    </a:lnR>
                    <a:lnT w="9525" cap="flat" cmpd="sng" algn="ctr">
                      <a:solidFill>
                        <a:srgbClr val="FCB92A"/>
                      </a:solidFill>
                      <a:prstDash val="solid"/>
                      <a:round/>
                      <a:headEnd type="none" w="med" len="med"/>
                      <a:tailEnd type="none" w="med" len="med"/>
                    </a:lnT>
                    <a:lnB w="9525" cap="flat" cmpd="sng" algn="ctr">
                      <a:solidFill>
                        <a:srgbClr val="FCB92A"/>
                      </a:solidFill>
                      <a:prstDash val="solid"/>
                      <a:round/>
                      <a:headEnd type="none" w="med" len="med"/>
                      <a:tailEnd type="none" w="med" len="med"/>
                    </a:lnB>
                    <a:lnTlToBr>
                      <a:noFill/>
                    </a:lnTlToBr>
                    <a:lnBlToTr>
                      <a:noFill/>
                    </a:lnBlToTr>
                    <a:solidFill>
                      <a:schemeClr val="accent2"/>
                    </a:solidFill>
                  </a:tcPr>
                </a:tc>
              </a:tr>
              <a:tr h="1285325">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IE" sz="1200" b="1" i="0" u="none" strike="noStrike" cap="none" normalizeH="0" baseline="0" dirty="0" smtClean="0">
                          <a:ln>
                            <a:noFill/>
                          </a:ln>
                          <a:solidFill>
                            <a:schemeClr val="tx1"/>
                          </a:solidFill>
                          <a:effectLst/>
                          <a:latin typeface="Calibri" pitchFamily="34" charset="0"/>
                          <a:cs typeface="Arial" charset="0"/>
                        </a:rPr>
                        <a:t>Discovery</a:t>
                      </a:r>
                    </a:p>
                  </a:txBody>
                  <a:tcPr marT="45717" marB="45717" horzOverflow="overflow">
                    <a:lnL w="9525" cap="flat" cmpd="sng" algn="ctr">
                      <a:solidFill>
                        <a:srgbClr val="FCB92A"/>
                      </a:solidFill>
                      <a:prstDash val="solid"/>
                      <a:round/>
                      <a:headEnd type="none" w="med" len="med"/>
                      <a:tailEnd type="none" w="med" len="med"/>
                    </a:lnL>
                    <a:lnR>
                      <a:noFill/>
                    </a:lnR>
                    <a:lnT w="9525" cap="flat" cmpd="sng" algn="ctr">
                      <a:solidFill>
                        <a:srgbClr val="FCB92A"/>
                      </a:solidFill>
                      <a:prstDash val="solid"/>
                      <a:round/>
                      <a:headEnd type="none" w="med" len="med"/>
                      <a:tailEnd type="none" w="med" len="med"/>
                    </a:lnT>
                    <a:lnB w="9525" cap="flat" cmpd="sng" algn="ctr">
                      <a:solidFill>
                        <a:srgbClr val="FCB92A"/>
                      </a:solidFill>
                      <a:prstDash val="solid"/>
                      <a:round/>
                      <a:headEnd type="none" w="med" len="med"/>
                      <a:tailEnd type="none" w="med" len="med"/>
                    </a:lnB>
                    <a:lnTlToBr>
                      <a:noFill/>
                    </a:lnTlToBr>
                    <a:lnBlToTr>
                      <a:noFill/>
                    </a:lnBlToTr>
                    <a:noFill/>
                  </a:tcPr>
                </a:tc>
                <a:tc>
                  <a:txBody>
                    <a:bodyPr/>
                    <a:lstStyle/>
                    <a:p>
                      <a:pPr marL="171450" marR="0" lvl="0" indent="-171450" algn="l" defTabSz="912813" rtl="0" eaLnBrk="1" fontAlgn="base" latinLnBrk="0" hangingPunct="1">
                        <a:lnSpc>
                          <a:spcPct val="100000"/>
                        </a:lnSpc>
                        <a:spcBef>
                          <a:spcPct val="0"/>
                        </a:spcBef>
                        <a:spcAft>
                          <a:spcPct val="0"/>
                        </a:spcAft>
                        <a:buClrTx/>
                        <a:buSzTx/>
                        <a:buFont typeface="Arial"/>
                        <a:buChar char="•"/>
                        <a:tabLst/>
                      </a:pPr>
                      <a:r>
                        <a:rPr lang="en-US" sz="1200" dirty="0" smtClean="0">
                          <a:latin typeface="+mn-lt"/>
                        </a:rPr>
                        <a:t>SEP Client on the GVM needs to seamlessly connect to the best VA out-of-the-box</a:t>
                      </a:r>
                    </a:p>
                    <a:p>
                      <a:pPr marL="171450" marR="0" lvl="0" indent="-171450" algn="l" defTabSz="912813" rtl="0" eaLnBrk="1" fontAlgn="base" latinLnBrk="0" hangingPunct="1">
                        <a:lnSpc>
                          <a:spcPct val="100000"/>
                        </a:lnSpc>
                        <a:spcBef>
                          <a:spcPct val="0"/>
                        </a:spcBef>
                        <a:spcAft>
                          <a:spcPct val="0"/>
                        </a:spcAft>
                        <a:buClrTx/>
                        <a:buSzTx/>
                        <a:buFont typeface="Arial"/>
                        <a:buChar char="•"/>
                        <a:tabLst/>
                        <a:defRPr/>
                      </a:pPr>
                      <a:r>
                        <a:rPr lang="en-US" sz="1200" dirty="0" smtClean="0">
                          <a:latin typeface="+mn-lt"/>
                        </a:rPr>
                        <a:t>Closest</a:t>
                      </a:r>
                      <a:r>
                        <a:rPr lang="en-US" sz="1200" baseline="0" dirty="0" smtClean="0">
                          <a:latin typeface="+mn-lt"/>
                        </a:rPr>
                        <a:t> </a:t>
                      </a:r>
                      <a:r>
                        <a:rPr lang="en-US" sz="1200" dirty="0" smtClean="0">
                          <a:latin typeface="+mn-lt"/>
                        </a:rPr>
                        <a:t>VA is determined using </a:t>
                      </a:r>
                      <a:r>
                        <a:rPr lang="en-US" sz="1200" dirty="0" smtClean="0">
                          <a:latin typeface="+mn-lt"/>
                        </a:rPr>
                        <a:t>ping </a:t>
                      </a:r>
                      <a:r>
                        <a:rPr lang="en-US" sz="1200" dirty="0" smtClean="0">
                          <a:latin typeface="+mn-lt"/>
                        </a:rPr>
                        <a:t>&amp; download test using raw </a:t>
                      </a:r>
                      <a:r>
                        <a:rPr lang="en-US" sz="1200" dirty="0" smtClean="0">
                          <a:latin typeface="+mn-lt"/>
                        </a:rPr>
                        <a:t>sockets.  List of VA’s is tracked by SEPM</a:t>
                      </a:r>
                      <a:endParaRPr lang="en-US" sz="1200" dirty="0" smtClean="0">
                        <a:latin typeface="+mn-lt"/>
                      </a:endParaRPr>
                    </a:p>
                    <a:p>
                      <a:pPr marL="171450" marR="0" lvl="0" indent="-171450" algn="l" defTabSz="912813" rtl="0" eaLnBrk="1" fontAlgn="base" latinLnBrk="0" hangingPunct="1">
                        <a:lnSpc>
                          <a:spcPct val="100000"/>
                        </a:lnSpc>
                        <a:spcBef>
                          <a:spcPct val="0"/>
                        </a:spcBef>
                        <a:spcAft>
                          <a:spcPct val="0"/>
                        </a:spcAft>
                        <a:buClrTx/>
                        <a:buSzTx/>
                        <a:buFont typeface="Arial"/>
                        <a:buChar char="•"/>
                        <a:tabLst/>
                      </a:pPr>
                      <a:r>
                        <a:rPr lang="en-US" sz="1200" dirty="0" smtClean="0">
                          <a:latin typeface="+mn-lt"/>
                        </a:rPr>
                        <a:t>Periodic </a:t>
                      </a:r>
                      <a:r>
                        <a:rPr lang="en-US" sz="1200" dirty="0" smtClean="0">
                          <a:latin typeface="+mn-lt"/>
                        </a:rPr>
                        <a:t>network test performed</a:t>
                      </a:r>
                      <a:r>
                        <a:rPr lang="en-US" sz="1200" baseline="0" dirty="0" smtClean="0">
                          <a:latin typeface="+mn-lt"/>
                        </a:rPr>
                        <a:t> </a:t>
                      </a:r>
                      <a:r>
                        <a:rPr lang="en-US" sz="1200" dirty="0" smtClean="0">
                          <a:latin typeface="+mn-lt"/>
                        </a:rPr>
                        <a:t>to ensure connectivity to current host has not significantly changed (a </a:t>
                      </a:r>
                      <a:r>
                        <a:rPr lang="en-US" sz="1200" dirty="0" err="1" smtClean="0">
                          <a:latin typeface="+mn-lt"/>
                        </a:rPr>
                        <a:t>vMotion</a:t>
                      </a:r>
                      <a:r>
                        <a:rPr lang="en-US" sz="1200" dirty="0" smtClean="0">
                          <a:latin typeface="+mn-lt"/>
                        </a:rPr>
                        <a:t> action could affect connection speed)</a:t>
                      </a:r>
                    </a:p>
                  </a:txBody>
                  <a:tcPr marT="45717" marB="45717" horzOverflow="overflow">
                    <a:lnL>
                      <a:noFill/>
                    </a:lnL>
                    <a:lnR w="9525" cap="flat" cmpd="sng" algn="ctr">
                      <a:solidFill>
                        <a:srgbClr val="FCB92A"/>
                      </a:solidFill>
                      <a:prstDash val="solid"/>
                      <a:round/>
                      <a:headEnd type="none" w="med" len="med"/>
                      <a:tailEnd type="none" w="med" len="med"/>
                    </a:lnR>
                    <a:lnT w="9525" cap="flat" cmpd="sng" algn="ctr">
                      <a:solidFill>
                        <a:srgbClr val="FCB92A"/>
                      </a:solidFill>
                      <a:prstDash val="solid"/>
                      <a:round/>
                      <a:headEnd type="none" w="med" len="med"/>
                      <a:tailEnd type="none" w="med" len="med"/>
                    </a:lnT>
                    <a:lnB w="9525" cap="flat" cmpd="sng" algn="ctr">
                      <a:solidFill>
                        <a:srgbClr val="FCB92A"/>
                      </a:solidFill>
                      <a:prstDash val="solid"/>
                      <a:round/>
                      <a:headEnd type="none" w="med" len="med"/>
                      <a:tailEnd type="none" w="med" len="med"/>
                    </a:lnB>
                    <a:lnTlToBr>
                      <a:noFill/>
                    </a:lnTlToBr>
                    <a:lnBlToTr>
                      <a:noFill/>
                    </a:lnBlToTr>
                    <a:noFill/>
                  </a:tcPr>
                </a:tc>
              </a:tr>
              <a:tr h="1285325">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IE" sz="1200" b="1" i="0" u="none" strike="noStrike" cap="none" normalizeH="0" baseline="0" dirty="0" smtClean="0">
                          <a:ln>
                            <a:noFill/>
                          </a:ln>
                          <a:solidFill>
                            <a:schemeClr val="tx1"/>
                          </a:solidFill>
                          <a:effectLst/>
                          <a:latin typeface="Calibri" pitchFamily="34" charset="0"/>
                          <a:cs typeface="Arial" charset="0"/>
                        </a:rPr>
                        <a:t>Performance</a:t>
                      </a:r>
                    </a:p>
                  </a:txBody>
                  <a:tcPr marT="45717" marB="45717" horzOverflow="overflow">
                    <a:lnL w="9525" cap="flat" cmpd="sng" algn="ctr">
                      <a:solidFill>
                        <a:srgbClr val="FCB92A"/>
                      </a:solidFill>
                      <a:prstDash val="solid"/>
                      <a:round/>
                      <a:headEnd type="none" w="med" len="med"/>
                      <a:tailEnd type="none" w="med" len="med"/>
                    </a:lnL>
                    <a:lnR>
                      <a:noFill/>
                    </a:lnR>
                    <a:lnT w="9525" cap="flat" cmpd="sng" algn="ctr">
                      <a:solidFill>
                        <a:srgbClr val="FCB92A"/>
                      </a:solidFill>
                      <a:prstDash val="solid"/>
                      <a:round/>
                      <a:headEnd type="none" w="med" len="med"/>
                      <a:tailEnd type="none" w="med" len="med"/>
                    </a:lnT>
                    <a:lnB w="9525" cap="flat" cmpd="sng" algn="ctr">
                      <a:solidFill>
                        <a:srgbClr val="FCB92A"/>
                      </a:solidFill>
                      <a:prstDash val="solid"/>
                      <a:round/>
                      <a:headEnd type="none" w="med" len="med"/>
                      <a:tailEnd type="none" w="med" len="med"/>
                    </a:lnB>
                    <a:lnTlToBr>
                      <a:noFill/>
                    </a:lnTlToBr>
                    <a:lnBlToTr>
                      <a:noFill/>
                    </a:lnBlToTr>
                    <a:noFill/>
                  </a:tcPr>
                </a:tc>
                <a:tc>
                  <a:txBody>
                    <a:bodyPr/>
                    <a:lstStyle/>
                    <a:p>
                      <a:pPr marL="171450" lvl="0" indent="-171450">
                        <a:buFont typeface="Arial"/>
                        <a:buChar char="•"/>
                      </a:pPr>
                      <a:r>
                        <a:rPr lang="en-US" sz="1200" dirty="0" smtClean="0"/>
                        <a:t>Must ensure that the discovery solution doesn't use unnecessary network</a:t>
                      </a:r>
                      <a:r>
                        <a:rPr lang="en-US" sz="1200" baseline="0" dirty="0" smtClean="0"/>
                        <a:t> </a:t>
                      </a:r>
                      <a:r>
                        <a:rPr lang="en-US" sz="1200" dirty="0" smtClean="0"/>
                        <a:t>bandwidth</a:t>
                      </a:r>
                      <a:r>
                        <a:rPr lang="en-US" sz="1200" baseline="0" dirty="0" smtClean="0"/>
                        <a:t> </a:t>
                      </a:r>
                      <a:r>
                        <a:rPr lang="en-US" sz="1200" dirty="0" smtClean="0"/>
                        <a:t>and/or cause unwanted switching of VAs if the bandwidth is low or pipe is too busy</a:t>
                      </a:r>
                    </a:p>
                    <a:p>
                      <a:pPr marL="171450" lvl="0" indent="-171450">
                        <a:buFont typeface="Arial"/>
                        <a:buChar char="•"/>
                      </a:pPr>
                      <a:r>
                        <a:rPr lang="en-US" sz="1200" dirty="0" smtClean="0"/>
                        <a:t>VA based solution builds on the premise that network I/O is cheaper and is an acceptable trade-off compared to disk I/O</a:t>
                      </a:r>
                    </a:p>
                    <a:p>
                      <a:pPr marL="171450" marR="0" lvl="0" indent="-171450" algn="l" defTabSz="912813" rtl="0" eaLnBrk="1" fontAlgn="base" latinLnBrk="0" hangingPunct="1">
                        <a:lnSpc>
                          <a:spcPct val="100000"/>
                        </a:lnSpc>
                        <a:spcBef>
                          <a:spcPct val="0"/>
                        </a:spcBef>
                        <a:spcAft>
                          <a:spcPct val="0"/>
                        </a:spcAft>
                        <a:buClrTx/>
                        <a:buSzTx/>
                        <a:buFont typeface="Arial"/>
                        <a:buChar char="•"/>
                        <a:tabLst/>
                      </a:pPr>
                      <a:endParaRPr lang="en-US" sz="1200" baseline="0" dirty="0" smtClean="0">
                        <a:solidFill>
                          <a:schemeClr val="tx1"/>
                        </a:solidFill>
                      </a:endParaRPr>
                    </a:p>
                  </a:txBody>
                  <a:tcPr marT="45717" marB="45717" horzOverflow="overflow">
                    <a:lnL>
                      <a:noFill/>
                    </a:lnL>
                    <a:lnR w="9525" cap="flat" cmpd="sng" algn="ctr">
                      <a:solidFill>
                        <a:srgbClr val="FCB92A"/>
                      </a:solidFill>
                      <a:prstDash val="solid"/>
                      <a:round/>
                      <a:headEnd type="none" w="med" len="med"/>
                      <a:tailEnd type="none" w="med" len="med"/>
                    </a:lnR>
                    <a:lnT w="9525" cap="flat" cmpd="sng" algn="ctr">
                      <a:solidFill>
                        <a:srgbClr val="FCB92A"/>
                      </a:solidFill>
                      <a:prstDash val="solid"/>
                      <a:round/>
                      <a:headEnd type="none" w="med" len="med"/>
                      <a:tailEnd type="none" w="med" len="med"/>
                    </a:lnT>
                    <a:lnB w="9525" cap="flat" cmpd="sng" algn="ctr">
                      <a:solidFill>
                        <a:srgbClr val="FCB92A"/>
                      </a:solidFill>
                      <a:prstDash val="solid"/>
                      <a:round/>
                      <a:headEnd type="none" w="med" len="med"/>
                      <a:tailEnd type="none" w="med" len="med"/>
                    </a:lnB>
                    <a:lnTlToBr>
                      <a:noFill/>
                    </a:lnTlToBr>
                    <a:lnBlToTr>
                      <a:noFill/>
                    </a:lnBlToTr>
                    <a:noFill/>
                  </a:tcPr>
                </a:tc>
              </a:tr>
              <a:tr h="817931">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IE" sz="1200" b="1" i="0" u="none" strike="noStrike" cap="none" normalizeH="0" baseline="0" dirty="0" smtClean="0">
                          <a:ln>
                            <a:noFill/>
                          </a:ln>
                          <a:solidFill>
                            <a:schemeClr val="tx1"/>
                          </a:solidFill>
                          <a:effectLst/>
                          <a:latin typeface="Calibri" pitchFamily="34" charset="0"/>
                          <a:cs typeface="Arial" charset="0"/>
                        </a:rPr>
                        <a:t>QA Challenges</a:t>
                      </a:r>
                    </a:p>
                  </a:txBody>
                  <a:tcPr marT="45717" marB="45717" horzOverflow="overflow">
                    <a:lnL w="9525" cap="flat" cmpd="sng" algn="ctr">
                      <a:solidFill>
                        <a:srgbClr val="FCB92A"/>
                      </a:solidFill>
                      <a:prstDash val="solid"/>
                      <a:round/>
                      <a:headEnd type="none" w="med" len="med"/>
                      <a:tailEnd type="none" w="med" len="med"/>
                    </a:lnL>
                    <a:lnR>
                      <a:noFill/>
                    </a:lnR>
                    <a:lnT w="9525" cap="flat" cmpd="sng" algn="ctr">
                      <a:solidFill>
                        <a:srgbClr val="FCB92A"/>
                      </a:solidFill>
                      <a:prstDash val="solid"/>
                      <a:round/>
                      <a:headEnd type="none" w="med" len="med"/>
                      <a:tailEnd type="none" w="med" len="med"/>
                    </a:lnT>
                    <a:lnB w="9525" cap="flat" cmpd="sng" algn="ctr">
                      <a:solidFill>
                        <a:srgbClr val="FCB92A"/>
                      </a:solidFill>
                      <a:prstDash val="solid"/>
                      <a:round/>
                      <a:headEnd type="none" w="med" len="med"/>
                      <a:tailEnd type="none" w="med" len="med"/>
                    </a:lnB>
                    <a:lnTlToBr>
                      <a:noFill/>
                    </a:lnTlToBr>
                    <a:lnBlToTr>
                      <a:noFill/>
                    </a:lnBlToTr>
                    <a:noFill/>
                  </a:tcPr>
                </a:tc>
                <a:tc>
                  <a:txBody>
                    <a:bodyPr/>
                    <a:lstStyle/>
                    <a:p>
                      <a:pPr marL="171450" lvl="0" indent="-171450">
                        <a:buFont typeface="Arial"/>
                        <a:buChar char="•"/>
                      </a:pPr>
                      <a:r>
                        <a:rPr lang="en-US" sz="1200" dirty="0" smtClean="0"/>
                        <a:t>Good statistical variance on slow networks for discovery</a:t>
                      </a:r>
                    </a:p>
                    <a:p>
                      <a:pPr marL="171450" lvl="0" indent="-171450">
                        <a:buFont typeface="Arial"/>
                        <a:buChar char="•"/>
                      </a:pPr>
                      <a:r>
                        <a:rPr lang="en-US" sz="1200" dirty="0" smtClean="0"/>
                        <a:t>Not so deterministic on high speed networks</a:t>
                      </a:r>
                    </a:p>
                    <a:p>
                      <a:pPr marL="171450" marR="0" lvl="0" indent="-171450" algn="l" defTabSz="912813" rtl="0" eaLnBrk="1" fontAlgn="base" latinLnBrk="0" hangingPunct="1">
                        <a:lnSpc>
                          <a:spcPct val="100000"/>
                        </a:lnSpc>
                        <a:spcBef>
                          <a:spcPct val="0"/>
                        </a:spcBef>
                        <a:spcAft>
                          <a:spcPct val="0"/>
                        </a:spcAft>
                        <a:buClrTx/>
                        <a:buSzTx/>
                        <a:buFont typeface="Arial"/>
                        <a:buChar char="•"/>
                        <a:tabLst/>
                      </a:pPr>
                      <a:endParaRPr lang="en-US" sz="1200" baseline="0" dirty="0" smtClean="0">
                        <a:solidFill>
                          <a:schemeClr val="tx1"/>
                        </a:solidFill>
                      </a:endParaRPr>
                    </a:p>
                  </a:txBody>
                  <a:tcPr marT="45717" marB="45717" horzOverflow="overflow">
                    <a:lnL>
                      <a:noFill/>
                    </a:lnL>
                    <a:lnR w="9525" cap="flat" cmpd="sng" algn="ctr">
                      <a:solidFill>
                        <a:srgbClr val="FCB92A"/>
                      </a:solidFill>
                      <a:prstDash val="solid"/>
                      <a:round/>
                      <a:headEnd type="none" w="med" len="med"/>
                      <a:tailEnd type="none" w="med" len="med"/>
                    </a:lnR>
                    <a:lnT w="9525" cap="flat" cmpd="sng" algn="ctr">
                      <a:solidFill>
                        <a:srgbClr val="FCB92A"/>
                      </a:solidFill>
                      <a:prstDash val="solid"/>
                      <a:round/>
                      <a:headEnd type="none" w="med" len="med"/>
                      <a:tailEnd type="none" w="med" len="med"/>
                    </a:lnT>
                    <a:lnB w="9525" cap="flat" cmpd="sng" algn="ctr">
                      <a:solidFill>
                        <a:srgbClr val="FCB92A"/>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bwMode="ltGray">
          <a:xfrm>
            <a:off x="304800" y="5410200"/>
            <a:ext cx="8229600" cy="685800"/>
          </a:xfrm>
          <a:prstGeom prst="rect">
            <a:avLst/>
          </a:prstGeom>
          <a:noFill/>
          <a:ln w="9525">
            <a:noFill/>
            <a:miter lim="800000"/>
            <a:headEnd/>
            <a:tailEnd/>
          </a:ln>
        </p:spPr>
        <p:txBody>
          <a:bodyPr wrap="square" lIns="91419" tIns="45710" rIns="91419" bIns="45710" rtlCol="0" anchor="t" anchorCtr="0">
            <a:noAutofit/>
          </a:bodyPr>
          <a:lstStyle/>
          <a:p>
            <a:pPr algn="l">
              <a:lnSpc>
                <a:spcPct val="90000"/>
              </a:lnSpc>
              <a:spcBef>
                <a:spcPts val="0"/>
              </a:spcBef>
              <a:spcAft>
                <a:spcPts val="800"/>
              </a:spcAft>
            </a:pPr>
            <a:r>
              <a:rPr lang="en-US" sz="1100" dirty="0" smtClean="0">
                <a:solidFill>
                  <a:schemeClr val="bg2">
                    <a:lumMod val="50000"/>
                  </a:schemeClr>
                </a:solidFill>
                <a:latin typeface="Calibri" pitchFamily="34" charset="0"/>
              </a:rPr>
              <a:t>VA = Virtual Appliance</a:t>
            </a:r>
          </a:p>
          <a:p>
            <a:pPr algn="l">
              <a:lnSpc>
                <a:spcPct val="90000"/>
              </a:lnSpc>
              <a:spcBef>
                <a:spcPts val="0"/>
              </a:spcBef>
              <a:spcAft>
                <a:spcPts val="800"/>
              </a:spcAft>
            </a:pPr>
            <a:r>
              <a:rPr lang="en-US" sz="1100" dirty="0" smtClean="0">
                <a:solidFill>
                  <a:schemeClr val="bg2">
                    <a:lumMod val="50000"/>
                  </a:schemeClr>
                </a:solidFill>
                <a:latin typeface="Calibri" pitchFamily="34" charset="0"/>
              </a:rPr>
              <a:t>SVA = Security Virtual Appliance</a:t>
            </a:r>
          </a:p>
        </p:txBody>
      </p:sp>
    </p:spTree>
    <p:extLst>
      <p:ext uri="{BB962C8B-B14F-4D97-AF65-F5344CB8AC3E}">
        <p14:creationId xmlns:p14="http://schemas.microsoft.com/office/powerpoint/2010/main" val="325752755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Ferrari Feature Review</a:t>
            </a:r>
            <a:endParaRPr lang="en-US" dirty="0"/>
          </a:p>
        </p:txBody>
      </p:sp>
      <p:sp>
        <p:nvSpPr>
          <p:cNvPr id="4" name="Slide Number Placeholder 3"/>
          <p:cNvSpPr>
            <a:spLocks noGrp="1"/>
          </p:cNvSpPr>
          <p:nvPr>
            <p:ph type="sldNum" sz="quarter" idx="4"/>
          </p:nvPr>
        </p:nvSpPr>
        <p:spPr/>
        <p:txBody>
          <a:bodyPr/>
          <a:lstStyle/>
          <a:p>
            <a:fld id="{46082381-925A-4C25-AB18-0C99AD89CFC0}" type="slidenum">
              <a:rPr lang="en-US" smtClean="0"/>
              <a:pPr/>
              <a:t>29</a:t>
            </a:fld>
            <a:endParaRPr lang="en-US" dirty="0"/>
          </a:p>
        </p:txBody>
      </p:sp>
      <p:sp>
        <p:nvSpPr>
          <p:cNvPr id="3" name="Title 2"/>
          <p:cNvSpPr>
            <a:spLocks noGrp="1"/>
          </p:cNvSpPr>
          <p:nvPr>
            <p:ph type="ctrTitle"/>
          </p:nvPr>
        </p:nvSpPr>
        <p:spPr/>
        <p:txBody>
          <a:bodyPr/>
          <a:lstStyle/>
          <a:p>
            <a:r>
              <a:rPr lang="en-US" dirty="0" smtClean="0"/>
              <a:t>Appendix</a:t>
            </a:r>
            <a:endParaRPr lang="en-US" dirty="0"/>
          </a:p>
        </p:txBody>
      </p:sp>
    </p:spTree>
    <p:extLst>
      <p:ext uri="{BB962C8B-B14F-4D97-AF65-F5344CB8AC3E}">
        <p14:creationId xmlns:p14="http://schemas.microsoft.com/office/powerpoint/2010/main" val="23384012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Ferrari Feature Review</a:t>
            </a:r>
            <a:endParaRPr lang="en-US" dirty="0"/>
          </a:p>
        </p:txBody>
      </p:sp>
      <p:sp>
        <p:nvSpPr>
          <p:cNvPr id="4" name="Slide Number Placeholder 3"/>
          <p:cNvSpPr>
            <a:spLocks noGrp="1"/>
          </p:cNvSpPr>
          <p:nvPr>
            <p:ph type="sldNum" sz="quarter" idx="4"/>
          </p:nvPr>
        </p:nvSpPr>
        <p:spPr/>
        <p:txBody>
          <a:bodyPr/>
          <a:lstStyle/>
          <a:p>
            <a:fld id="{46082381-925A-4C25-AB18-0C99AD89CFC0}" type="slidenum">
              <a:rPr lang="en-US" smtClean="0"/>
              <a:pPr/>
              <a:t>3</a:t>
            </a:fld>
            <a:endParaRPr lang="en-US" dirty="0"/>
          </a:p>
        </p:txBody>
      </p:sp>
      <p:sp>
        <p:nvSpPr>
          <p:cNvPr id="3" name="Title 2"/>
          <p:cNvSpPr>
            <a:spLocks noGrp="1"/>
          </p:cNvSpPr>
          <p:nvPr>
            <p:ph type="ctrTitle"/>
          </p:nvPr>
        </p:nvSpPr>
        <p:spPr/>
        <p:txBody>
          <a:bodyPr/>
          <a:lstStyle/>
          <a:p>
            <a:r>
              <a:rPr lang="en-US" dirty="0" smtClean="0"/>
              <a:t>Top Ferrari Features</a:t>
            </a:r>
            <a:endParaRPr lang="en-US" dirty="0"/>
          </a:p>
        </p:txBody>
      </p:sp>
    </p:spTree>
    <p:extLst>
      <p:ext uri="{BB962C8B-B14F-4D97-AF65-F5344CB8AC3E}">
        <p14:creationId xmlns:p14="http://schemas.microsoft.com/office/powerpoint/2010/main" val="378811732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dirty="0" smtClean="0"/>
              <a:t>Recorded Demos</a:t>
            </a:r>
          </a:p>
        </p:txBody>
      </p:sp>
      <p:sp>
        <p:nvSpPr>
          <p:cNvPr id="8" name="Footer Placeholder 7"/>
          <p:cNvSpPr>
            <a:spLocks noGrp="1"/>
          </p:cNvSpPr>
          <p:nvPr>
            <p:ph type="ftr" sz="quarter" idx="10"/>
          </p:nvPr>
        </p:nvSpPr>
        <p:spPr/>
        <p:txBody>
          <a:bodyPr/>
          <a:lstStyle/>
          <a:p>
            <a:pPr>
              <a:defRPr/>
            </a:pPr>
            <a:r>
              <a:rPr lang="en-US" smtClean="0"/>
              <a:t>Ferrari Feature Review</a:t>
            </a:r>
            <a:endParaRPr lang="en-US"/>
          </a:p>
        </p:txBody>
      </p:sp>
      <p:sp>
        <p:nvSpPr>
          <p:cNvPr id="7" name="Slide Number Placeholder 6"/>
          <p:cNvSpPr>
            <a:spLocks noGrp="1"/>
          </p:cNvSpPr>
          <p:nvPr>
            <p:ph type="sldNum" sz="quarter" idx="11"/>
          </p:nvPr>
        </p:nvSpPr>
        <p:spPr/>
        <p:txBody>
          <a:bodyPr/>
          <a:lstStyle/>
          <a:p>
            <a:pPr>
              <a:defRPr/>
            </a:pPr>
            <a:fld id="{446C9BED-6FD4-4BA4-B6B0-4A26058AC9EF}" type="slidenum">
              <a:rPr lang="en-US" smtClean="0"/>
              <a:pPr>
                <a:defRPr/>
              </a:pPr>
              <a:t>30</a:t>
            </a:fld>
            <a:endParaRPr lang="en-US" dirty="0"/>
          </a:p>
        </p:txBody>
      </p:sp>
      <p:sp>
        <p:nvSpPr>
          <p:cNvPr id="2" name="Content Placeholder 1"/>
          <p:cNvSpPr>
            <a:spLocks noGrp="1"/>
          </p:cNvSpPr>
          <p:nvPr>
            <p:ph idx="1"/>
          </p:nvPr>
        </p:nvSpPr>
        <p:spPr/>
        <p:txBody>
          <a:bodyPr/>
          <a:lstStyle/>
          <a:p>
            <a:r>
              <a:rPr lang="en-US" dirty="0"/>
              <a:t>Shared Definitions</a:t>
            </a:r>
          </a:p>
          <a:p>
            <a:pPr marL="0" indent="0">
              <a:buNone/>
            </a:pPr>
            <a:r>
              <a:rPr lang="en-US" dirty="0">
                <a:hlinkClick r:id="rId3"/>
              </a:rPr>
              <a:t>http://edu.qalabs.symantec.com/qau/pg/pages/view/2509</a:t>
            </a:r>
            <a:endParaRPr lang="en-US" dirty="0"/>
          </a:p>
          <a:p>
            <a:r>
              <a:rPr lang="en-US" dirty="0" smtClean="0"/>
              <a:t>SMR </a:t>
            </a:r>
          </a:p>
          <a:p>
            <a:pPr marL="0" indent="0">
              <a:buNone/>
            </a:pPr>
            <a:r>
              <a:rPr lang="en-US" dirty="0" smtClean="0">
                <a:hlinkClick r:id="rId4"/>
              </a:rPr>
              <a:t>http</a:t>
            </a:r>
            <a:r>
              <a:rPr lang="en-US" dirty="0">
                <a:hlinkClick r:id="rId4"/>
              </a:rPr>
              <a:t>://edu.qalabs.symantec.com/qau/pg/pages/view/</a:t>
            </a:r>
            <a:r>
              <a:rPr lang="en-US" dirty="0" smtClean="0">
                <a:hlinkClick r:id="rId4"/>
              </a:rPr>
              <a:t>2536</a:t>
            </a:r>
            <a:endParaRPr lang="en-US" dirty="0" smtClean="0"/>
          </a:p>
          <a:p>
            <a:r>
              <a:rPr lang="en-US" dirty="0" smtClean="0"/>
              <a:t>SND Firewall</a:t>
            </a:r>
          </a:p>
          <a:p>
            <a:pPr marL="0" indent="0">
              <a:buNone/>
            </a:pPr>
            <a:r>
              <a:rPr lang="en-US" dirty="0" smtClean="0">
                <a:hlinkClick r:id="rId5"/>
              </a:rPr>
              <a:t>http://edu.qalabs.symantec.com/qau/pg/pages/view/2519</a:t>
            </a:r>
            <a:endParaRPr lang="en-US" dirty="0" smtClean="0"/>
          </a:p>
          <a:p>
            <a:pPr marL="0" indent="0">
              <a:buFont typeface="Arial" pitchFamily="34" charset="0"/>
              <a:buChar char="•"/>
            </a:pPr>
            <a:r>
              <a:rPr lang="en-US" dirty="0" smtClean="0"/>
              <a:t>  Linux Management </a:t>
            </a:r>
          </a:p>
          <a:p>
            <a:pPr marL="0" indent="0">
              <a:buNone/>
            </a:pPr>
            <a:r>
              <a:rPr lang="en-US" u="sng" dirty="0" smtClean="0">
                <a:hlinkClick r:id="rId6"/>
              </a:rPr>
              <a:t>http://edu.qalabs.symantec.com/qau/pg/pages/view/2562</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404401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Symantec Maximum Repair</a:t>
            </a:r>
            <a:endParaRPr lang="en-US" dirty="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31</a:t>
            </a:fld>
            <a:endParaRPr lang="en-US" dirty="0"/>
          </a:p>
        </p:txBody>
      </p:sp>
      <p:pic>
        <p:nvPicPr>
          <p:cNvPr id="7" name="Picture 6" descr="Block_Diagram.png"/>
          <p:cNvPicPr/>
          <p:nvPr/>
        </p:nvPicPr>
        <p:blipFill>
          <a:blip r:embed="rId3" cstate="print"/>
          <a:stretch>
            <a:fillRect/>
          </a:stretch>
        </p:blipFill>
        <p:spPr>
          <a:xfrm>
            <a:off x="360363" y="1066800"/>
            <a:ext cx="7793037" cy="5105400"/>
          </a:xfrm>
          <a:prstGeom prst="rect">
            <a:avLst/>
          </a:prstGeom>
        </p:spPr>
      </p:pic>
    </p:spTree>
    <p:extLst>
      <p:ext uri="{BB962C8B-B14F-4D97-AF65-F5344CB8AC3E}">
        <p14:creationId xmlns:p14="http://schemas.microsoft.com/office/powerpoint/2010/main" val="96350668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Ferrari Feature Review</a:t>
            </a:r>
            <a:endParaRPr lang="en-US" dirty="0"/>
          </a:p>
        </p:txBody>
      </p:sp>
      <p:sp>
        <p:nvSpPr>
          <p:cNvPr id="4" name="Slide Number Placeholder 3"/>
          <p:cNvSpPr>
            <a:spLocks noGrp="1"/>
          </p:cNvSpPr>
          <p:nvPr>
            <p:ph type="sldNum" sz="quarter" idx="4"/>
          </p:nvPr>
        </p:nvSpPr>
        <p:spPr/>
        <p:txBody>
          <a:bodyPr/>
          <a:lstStyle/>
          <a:p>
            <a:fld id="{46082381-925A-4C25-AB18-0C99AD89CFC0}" type="slidenum">
              <a:rPr lang="en-US" smtClean="0"/>
              <a:pPr/>
              <a:t>32</a:t>
            </a:fld>
            <a:endParaRPr lang="en-US" dirty="0"/>
          </a:p>
        </p:txBody>
      </p:sp>
      <p:sp>
        <p:nvSpPr>
          <p:cNvPr id="8" name="Rectangle 7"/>
          <p:cNvSpPr/>
          <p:nvPr/>
        </p:nvSpPr>
        <p:spPr bwMode="auto">
          <a:xfrm>
            <a:off x="6096000" y="4191000"/>
            <a:ext cx="1219200" cy="18288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TextBox 9"/>
          <p:cNvSpPr txBox="1"/>
          <p:nvPr/>
        </p:nvSpPr>
        <p:spPr bwMode="ltGray">
          <a:xfrm>
            <a:off x="5943600" y="3657600"/>
            <a:ext cx="1447800" cy="3810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1200" dirty="0" smtClean="0">
                <a:solidFill>
                  <a:schemeClr val="bg2">
                    <a:lumMod val="50000"/>
                  </a:schemeClr>
                </a:solidFill>
                <a:latin typeface="Calibri" pitchFamily="34" charset="0"/>
              </a:rPr>
              <a:t>Windows </a:t>
            </a:r>
          </a:p>
          <a:p>
            <a:pPr>
              <a:lnSpc>
                <a:spcPct val="90000"/>
              </a:lnSpc>
              <a:spcBef>
                <a:spcPts val="0"/>
              </a:spcBef>
              <a:spcAft>
                <a:spcPts val="800"/>
              </a:spcAft>
            </a:pPr>
            <a:r>
              <a:rPr lang="en-US" sz="1200" dirty="0" smtClean="0">
                <a:solidFill>
                  <a:schemeClr val="bg2">
                    <a:lumMod val="50000"/>
                  </a:schemeClr>
                </a:solidFill>
                <a:latin typeface="Calibri" pitchFamily="34" charset="0"/>
              </a:rPr>
              <a:t>Network Stack</a:t>
            </a:r>
          </a:p>
        </p:txBody>
      </p:sp>
      <p:sp>
        <p:nvSpPr>
          <p:cNvPr id="11" name="Rectangle 10"/>
          <p:cNvSpPr/>
          <p:nvPr/>
        </p:nvSpPr>
        <p:spPr bwMode="auto">
          <a:xfrm>
            <a:off x="6096000" y="5486400"/>
            <a:ext cx="1219200" cy="381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NDIS</a:t>
            </a:r>
          </a:p>
        </p:txBody>
      </p:sp>
      <p:sp>
        <p:nvSpPr>
          <p:cNvPr id="12" name="TextBox 11"/>
          <p:cNvSpPr txBox="1"/>
          <p:nvPr/>
        </p:nvSpPr>
        <p:spPr bwMode="ltGray">
          <a:xfrm>
            <a:off x="7162800" y="5562600"/>
            <a:ext cx="990600" cy="2286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1200" dirty="0" smtClean="0">
                <a:solidFill>
                  <a:schemeClr val="bg2">
                    <a:lumMod val="50000"/>
                  </a:schemeClr>
                </a:solidFill>
                <a:latin typeface="Calibri" pitchFamily="34" charset="0"/>
              </a:rPr>
              <a:t>Layer 2</a:t>
            </a:r>
          </a:p>
        </p:txBody>
      </p:sp>
      <p:sp>
        <p:nvSpPr>
          <p:cNvPr id="13" name="TextBox 12"/>
          <p:cNvSpPr txBox="1"/>
          <p:nvPr/>
        </p:nvSpPr>
        <p:spPr bwMode="ltGray">
          <a:xfrm>
            <a:off x="7162800" y="5029200"/>
            <a:ext cx="990600" cy="2286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1200" dirty="0" smtClean="0">
                <a:solidFill>
                  <a:schemeClr val="bg2">
                    <a:lumMod val="50000"/>
                  </a:schemeClr>
                </a:solidFill>
                <a:latin typeface="Calibri" pitchFamily="34" charset="0"/>
              </a:rPr>
              <a:t>Layer 3</a:t>
            </a:r>
          </a:p>
        </p:txBody>
      </p:sp>
      <p:sp>
        <p:nvSpPr>
          <p:cNvPr id="14" name="TextBox 13"/>
          <p:cNvSpPr txBox="1"/>
          <p:nvPr/>
        </p:nvSpPr>
        <p:spPr bwMode="ltGray">
          <a:xfrm>
            <a:off x="7162800" y="4495800"/>
            <a:ext cx="990600" cy="2286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1200" dirty="0" smtClean="0">
                <a:solidFill>
                  <a:schemeClr val="bg2">
                    <a:lumMod val="50000"/>
                  </a:schemeClr>
                </a:solidFill>
                <a:latin typeface="Calibri" pitchFamily="34" charset="0"/>
              </a:rPr>
              <a:t>Layer 4</a:t>
            </a:r>
          </a:p>
        </p:txBody>
      </p:sp>
      <p:sp>
        <p:nvSpPr>
          <p:cNvPr id="16" name="Rectangle 15"/>
          <p:cNvSpPr/>
          <p:nvPr/>
        </p:nvSpPr>
        <p:spPr bwMode="auto">
          <a:xfrm>
            <a:off x="6781800" y="4343400"/>
            <a:ext cx="533400" cy="1143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Tcpip.sys</a:t>
            </a:r>
          </a:p>
        </p:txBody>
      </p:sp>
      <p:sp>
        <p:nvSpPr>
          <p:cNvPr id="17" name="Rectangle 16"/>
          <p:cNvSpPr/>
          <p:nvPr/>
        </p:nvSpPr>
        <p:spPr bwMode="auto">
          <a:xfrm>
            <a:off x="6096000" y="4343400"/>
            <a:ext cx="685800" cy="1143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Windows Filtering Platform (WFP)</a:t>
            </a:r>
          </a:p>
        </p:txBody>
      </p:sp>
      <p:cxnSp>
        <p:nvCxnSpPr>
          <p:cNvPr id="19" name="Straight Arrow Connector 18"/>
          <p:cNvCxnSpPr/>
          <p:nvPr/>
        </p:nvCxnSpPr>
        <p:spPr bwMode="auto">
          <a:xfrm>
            <a:off x="5638800" y="4572000"/>
            <a:ext cx="381000" cy="0"/>
          </a:xfrm>
          <a:prstGeom prst="straightConnector1">
            <a:avLst/>
          </a:prstGeom>
          <a:solidFill>
            <a:schemeClr val="accent1"/>
          </a:solidFill>
          <a:ln w="19050" cap="flat" cmpd="sng" algn="ctr">
            <a:solidFill>
              <a:schemeClr val="bg2"/>
            </a:solidFill>
            <a:prstDash val="solid"/>
            <a:round/>
            <a:headEnd type="none" w="med" len="med"/>
            <a:tailEnd type="arrow"/>
          </a:ln>
          <a:effectLst/>
        </p:spPr>
      </p:cxnSp>
      <p:cxnSp>
        <p:nvCxnSpPr>
          <p:cNvPr id="23" name="Straight Arrow Connector 22"/>
          <p:cNvCxnSpPr/>
          <p:nvPr/>
        </p:nvCxnSpPr>
        <p:spPr bwMode="auto">
          <a:xfrm>
            <a:off x="5638800" y="5105400"/>
            <a:ext cx="381000" cy="0"/>
          </a:xfrm>
          <a:prstGeom prst="straightConnector1">
            <a:avLst/>
          </a:prstGeom>
          <a:solidFill>
            <a:schemeClr val="accent1"/>
          </a:solidFill>
          <a:ln w="19050" cap="flat" cmpd="sng" algn="ctr">
            <a:solidFill>
              <a:schemeClr val="bg2"/>
            </a:solidFill>
            <a:prstDash val="solid"/>
            <a:round/>
            <a:headEnd type="none" w="med" len="med"/>
            <a:tailEnd type="arrow"/>
          </a:ln>
          <a:effectLst/>
        </p:spPr>
      </p:cxnSp>
      <p:cxnSp>
        <p:nvCxnSpPr>
          <p:cNvPr id="24" name="Straight Arrow Connector 23"/>
          <p:cNvCxnSpPr/>
          <p:nvPr/>
        </p:nvCxnSpPr>
        <p:spPr bwMode="auto">
          <a:xfrm>
            <a:off x="5638800" y="5638800"/>
            <a:ext cx="304800" cy="0"/>
          </a:xfrm>
          <a:prstGeom prst="straightConnector1">
            <a:avLst/>
          </a:prstGeom>
          <a:solidFill>
            <a:schemeClr val="accent1"/>
          </a:solidFill>
          <a:ln w="19050" cap="flat" cmpd="sng" algn="ctr">
            <a:solidFill>
              <a:schemeClr val="bg2"/>
            </a:solidFill>
            <a:prstDash val="solid"/>
            <a:round/>
            <a:headEnd type="none" w="med" len="med"/>
            <a:tailEnd type="arrow"/>
          </a:ln>
          <a:effectLst/>
        </p:spPr>
      </p:cxnSp>
      <p:sp>
        <p:nvSpPr>
          <p:cNvPr id="25" name="Rectangle 24"/>
          <p:cNvSpPr/>
          <p:nvPr/>
        </p:nvSpPr>
        <p:spPr bwMode="auto">
          <a:xfrm>
            <a:off x="2895600" y="5486400"/>
            <a:ext cx="1371600" cy="381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3</a:t>
            </a:r>
            <a:r>
              <a:rPr kumimoji="0" lang="en-US" sz="1000" i="0" u="none" strike="noStrike" cap="none" normalizeH="0" baseline="30000" dirty="0" smtClean="0">
                <a:ln>
                  <a:noFill/>
                </a:ln>
                <a:solidFill>
                  <a:schemeClr val="bg1"/>
                </a:solidFill>
                <a:effectLst/>
                <a:latin typeface="+mn-lt"/>
              </a:rPr>
              <a:t>rd</a:t>
            </a:r>
            <a:r>
              <a:rPr kumimoji="0" lang="en-US" sz="1000" i="0" u="none" strike="noStrike" cap="none" normalizeH="0" baseline="0" dirty="0" smtClean="0">
                <a:ln>
                  <a:noFill/>
                </a:ln>
                <a:solidFill>
                  <a:schemeClr val="bg1"/>
                </a:solidFill>
                <a:effectLst/>
                <a:latin typeface="+mn-lt"/>
              </a:rPr>
              <a:t> Party Driver Support</a:t>
            </a:r>
          </a:p>
          <a:p>
            <a:pPr marL="0" marR="0" indent="0" algn="ctr" defTabSz="914400" rtl="0" eaLnBrk="1" fontAlgn="base" latinLnBrk="0" hangingPunct="1">
              <a:lnSpc>
                <a:spcPct val="90000"/>
              </a:lnSpc>
              <a:spcBef>
                <a:spcPct val="0"/>
              </a:spcBef>
              <a:spcAft>
                <a:spcPct val="0"/>
              </a:spcAft>
              <a:buClrTx/>
              <a:buSzTx/>
              <a:buFontTx/>
              <a:buNone/>
              <a:tabLst/>
            </a:pPr>
            <a:r>
              <a:rPr lang="en-US" sz="1000" dirty="0" smtClean="0">
                <a:solidFill>
                  <a:schemeClr val="bg1"/>
                </a:solidFill>
                <a:latin typeface="+mn-lt"/>
              </a:rPr>
              <a:t>(SEPNetLW.sys)</a:t>
            </a:r>
            <a:endParaRPr kumimoji="0" lang="en-US" sz="1000" i="0" u="none" strike="noStrike" cap="none" normalizeH="0" baseline="0" dirty="0" smtClean="0">
              <a:ln>
                <a:noFill/>
              </a:ln>
              <a:solidFill>
                <a:schemeClr val="bg1"/>
              </a:solidFill>
              <a:effectLst/>
              <a:latin typeface="+mn-lt"/>
            </a:endParaRPr>
          </a:p>
        </p:txBody>
      </p:sp>
      <p:sp>
        <p:nvSpPr>
          <p:cNvPr id="26" name="Rectangle 25"/>
          <p:cNvSpPr/>
          <p:nvPr/>
        </p:nvSpPr>
        <p:spPr bwMode="auto">
          <a:xfrm>
            <a:off x="1295400" y="5486400"/>
            <a:ext cx="1447800" cy="381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Custom IPS</a:t>
            </a:r>
          </a:p>
          <a:p>
            <a:pPr marL="0" marR="0" indent="0" algn="ctr" defTabSz="914400" rtl="0" eaLnBrk="1" fontAlgn="base" latinLnBrk="0" hangingPunct="1">
              <a:lnSpc>
                <a:spcPct val="90000"/>
              </a:lnSpc>
              <a:spcBef>
                <a:spcPct val="0"/>
              </a:spcBef>
              <a:spcAft>
                <a:spcPct val="0"/>
              </a:spcAft>
              <a:buClrTx/>
              <a:buSzTx/>
              <a:buFontTx/>
              <a:buNone/>
              <a:tabLst/>
            </a:pPr>
            <a:r>
              <a:rPr lang="en-US" sz="1000" dirty="0" smtClean="0">
                <a:solidFill>
                  <a:schemeClr val="bg1"/>
                </a:solidFill>
                <a:latin typeface="+mn-lt"/>
              </a:rPr>
              <a:t>(SEPCustomIPSlw.sys)</a:t>
            </a:r>
            <a:endParaRPr kumimoji="0" lang="en-US" sz="1000" i="0" u="none" strike="noStrike" cap="none" normalizeH="0" baseline="0" dirty="0" smtClean="0">
              <a:ln>
                <a:noFill/>
              </a:ln>
              <a:solidFill>
                <a:schemeClr val="bg1"/>
              </a:solidFill>
              <a:effectLst/>
              <a:latin typeface="+mn-lt"/>
            </a:endParaRPr>
          </a:p>
        </p:txBody>
      </p:sp>
      <p:cxnSp>
        <p:nvCxnSpPr>
          <p:cNvPr id="29" name="Elbow Connector 28"/>
          <p:cNvCxnSpPr>
            <a:stCxn id="25" idx="2"/>
          </p:cNvCxnSpPr>
          <p:nvPr/>
        </p:nvCxnSpPr>
        <p:spPr bwMode="auto">
          <a:xfrm rot="5400000" flipH="1" flipV="1">
            <a:off x="4724400" y="4648200"/>
            <a:ext cx="76200" cy="2362200"/>
          </a:xfrm>
          <a:prstGeom prst="bentConnector4">
            <a:avLst>
              <a:gd name="adj1" fmla="val -300000"/>
              <a:gd name="adj2" fmla="val 92107"/>
            </a:avLst>
          </a:prstGeom>
          <a:solidFill>
            <a:schemeClr val="accent1"/>
          </a:solidFill>
          <a:ln w="19050" cap="flat" cmpd="sng" algn="ctr">
            <a:solidFill>
              <a:schemeClr val="bg2"/>
            </a:solidFill>
            <a:prstDash val="solid"/>
            <a:round/>
            <a:headEnd type="none" w="med" len="med"/>
            <a:tailEnd type="arrow"/>
          </a:ln>
          <a:effectLst/>
        </p:spPr>
      </p:cxnSp>
      <p:cxnSp>
        <p:nvCxnSpPr>
          <p:cNvPr id="34" name="Elbow Connector 28"/>
          <p:cNvCxnSpPr>
            <a:stCxn id="26" idx="2"/>
          </p:cNvCxnSpPr>
          <p:nvPr/>
        </p:nvCxnSpPr>
        <p:spPr bwMode="auto">
          <a:xfrm rot="16200000" flipH="1">
            <a:off x="3219450" y="4667250"/>
            <a:ext cx="228600" cy="2628900"/>
          </a:xfrm>
          <a:prstGeom prst="bentConnector2">
            <a:avLst/>
          </a:prstGeom>
          <a:solidFill>
            <a:schemeClr val="accent1"/>
          </a:solidFill>
          <a:ln w="19050" cap="flat" cmpd="sng" algn="ctr">
            <a:solidFill>
              <a:schemeClr val="bg2"/>
            </a:solidFill>
            <a:prstDash val="solid"/>
            <a:round/>
            <a:headEnd type="none" w="med" len="med"/>
            <a:tailEnd type="arrow"/>
          </a:ln>
          <a:effectLst/>
        </p:spPr>
      </p:cxnSp>
      <p:cxnSp>
        <p:nvCxnSpPr>
          <p:cNvPr id="38" name="Straight Connector 37"/>
          <p:cNvCxnSpPr/>
          <p:nvPr/>
        </p:nvCxnSpPr>
        <p:spPr bwMode="auto">
          <a:xfrm>
            <a:off x="381000" y="3581400"/>
            <a:ext cx="8382000" cy="0"/>
          </a:xfrm>
          <a:prstGeom prst="line">
            <a:avLst/>
          </a:prstGeom>
          <a:solidFill>
            <a:schemeClr val="accent1"/>
          </a:solidFill>
          <a:ln w="19050" cap="flat" cmpd="sng" algn="ctr">
            <a:solidFill>
              <a:srgbClr val="31565D"/>
            </a:solidFill>
            <a:prstDash val="solid"/>
            <a:round/>
            <a:headEnd type="none" w="med" len="med"/>
            <a:tailEnd type="none" w="med" len="med"/>
          </a:ln>
          <a:effectLst/>
        </p:spPr>
      </p:cxnSp>
      <p:grpSp>
        <p:nvGrpSpPr>
          <p:cNvPr id="2" name="Group 40"/>
          <p:cNvGrpSpPr/>
          <p:nvPr/>
        </p:nvGrpSpPr>
        <p:grpSpPr>
          <a:xfrm>
            <a:off x="7772400" y="3276600"/>
            <a:ext cx="990600" cy="533400"/>
            <a:chOff x="3810000" y="3276600"/>
            <a:chExt cx="990600" cy="533400"/>
          </a:xfrm>
        </p:grpSpPr>
        <p:sp>
          <p:nvSpPr>
            <p:cNvPr id="39" name="TextBox 38"/>
            <p:cNvSpPr txBox="1"/>
            <p:nvPr/>
          </p:nvSpPr>
          <p:spPr bwMode="ltGray">
            <a:xfrm>
              <a:off x="3810000" y="3581400"/>
              <a:ext cx="990600" cy="2286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1200" dirty="0" smtClean="0">
                  <a:solidFill>
                    <a:schemeClr val="bg2">
                      <a:lumMod val="50000"/>
                    </a:schemeClr>
                  </a:solidFill>
                  <a:latin typeface="Calibri" pitchFamily="34" charset="0"/>
                </a:rPr>
                <a:t>Kernel</a:t>
              </a:r>
            </a:p>
          </p:txBody>
        </p:sp>
        <p:sp>
          <p:nvSpPr>
            <p:cNvPr id="40" name="TextBox 39"/>
            <p:cNvSpPr txBox="1"/>
            <p:nvPr/>
          </p:nvSpPr>
          <p:spPr bwMode="ltGray">
            <a:xfrm>
              <a:off x="3810000" y="3276600"/>
              <a:ext cx="990600" cy="2286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1200" dirty="0" smtClean="0">
                  <a:solidFill>
                    <a:schemeClr val="bg2">
                      <a:lumMod val="50000"/>
                    </a:schemeClr>
                  </a:solidFill>
                  <a:latin typeface="Calibri" pitchFamily="34" charset="0"/>
                </a:rPr>
                <a:t>User Mode</a:t>
              </a:r>
            </a:p>
          </p:txBody>
        </p:sp>
      </p:grpSp>
      <p:sp>
        <p:nvSpPr>
          <p:cNvPr id="43" name="Rectangle 42"/>
          <p:cNvSpPr/>
          <p:nvPr/>
        </p:nvSpPr>
        <p:spPr bwMode="auto">
          <a:xfrm>
            <a:off x="76200" y="2133600"/>
            <a:ext cx="6400800" cy="1143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800" i="0" u="none" strike="noStrike" cap="none" normalizeH="0" baseline="0" dirty="0" smtClean="0">
                <a:ln>
                  <a:noFill/>
                </a:ln>
                <a:solidFill>
                  <a:schemeClr val="bg1"/>
                </a:solidFill>
                <a:effectLst/>
                <a:latin typeface="+mn-lt"/>
              </a:rPr>
              <a:t>SEP</a:t>
            </a:r>
          </a:p>
          <a:p>
            <a:pPr marL="0" marR="0" indent="0" algn="ctr" defTabSz="914400" rtl="0" eaLnBrk="1" fontAlgn="base" latinLnBrk="0" hangingPunct="1">
              <a:lnSpc>
                <a:spcPct val="90000"/>
              </a:lnSpc>
              <a:spcBef>
                <a:spcPct val="0"/>
              </a:spcBef>
              <a:spcAft>
                <a:spcPct val="0"/>
              </a:spcAft>
              <a:buClrTx/>
              <a:buSzTx/>
              <a:buFontTx/>
              <a:buNone/>
              <a:tabLst/>
            </a:pPr>
            <a:endParaRPr lang="en-US" sz="1000" dirty="0" smtClean="0">
              <a:solidFill>
                <a:schemeClr val="bg1"/>
              </a:solidFill>
              <a:latin typeface="+mn-lt"/>
            </a:endParaRPr>
          </a:p>
          <a:p>
            <a:pPr marL="0" marR="0" indent="0" algn="ctr" defTabSz="914400" rtl="0" eaLnBrk="1" fontAlgn="base" latinLnBrk="0" hangingPunct="1">
              <a:lnSpc>
                <a:spcPct val="90000"/>
              </a:lnSpc>
              <a:spcBef>
                <a:spcPct val="0"/>
              </a:spcBef>
              <a:spcAft>
                <a:spcPct val="0"/>
              </a:spcAft>
              <a:buClrTx/>
              <a:buSzTx/>
              <a:buFontTx/>
              <a:buNone/>
              <a:tabLst/>
            </a:pPr>
            <a:endParaRPr kumimoji="0" lang="en-US" sz="1000" i="0" u="none" strike="noStrike" cap="none" normalizeH="0" baseline="0" dirty="0" smtClean="0">
              <a:ln>
                <a:noFill/>
              </a:ln>
              <a:solidFill>
                <a:schemeClr val="bg1"/>
              </a:solidFill>
              <a:effectLst/>
              <a:latin typeface="+mn-lt"/>
            </a:endParaRPr>
          </a:p>
        </p:txBody>
      </p:sp>
      <p:cxnSp>
        <p:nvCxnSpPr>
          <p:cNvPr id="44" name="Straight Arrow Connector 43"/>
          <p:cNvCxnSpPr/>
          <p:nvPr/>
        </p:nvCxnSpPr>
        <p:spPr bwMode="auto">
          <a:xfrm flipV="1">
            <a:off x="4953000" y="3352800"/>
            <a:ext cx="0" cy="838200"/>
          </a:xfrm>
          <a:prstGeom prst="straightConnector1">
            <a:avLst/>
          </a:prstGeom>
          <a:solidFill>
            <a:schemeClr val="accent1"/>
          </a:solidFill>
          <a:ln w="19050" cap="flat" cmpd="sng" algn="ctr">
            <a:solidFill>
              <a:schemeClr val="bg2"/>
            </a:solidFill>
            <a:prstDash val="solid"/>
            <a:round/>
            <a:headEnd type="none" w="med" len="med"/>
            <a:tailEnd type="arrow"/>
          </a:ln>
          <a:effectLst/>
        </p:spPr>
      </p:cxnSp>
      <p:cxnSp>
        <p:nvCxnSpPr>
          <p:cNvPr id="46" name="Straight Arrow Connector 45"/>
          <p:cNvCxnSpPr/>
          <p:nvPr/>
        </p:nvCxnSpPr>
        <p:spPr bwMode="auto">
          <a:xfrm flipV="1">
            <a:off x="3124200" y="3352800"/>
            <a:ext cx="0" cy="2057400"/>
          </a:xfrm>
          <a:prstGeom prst="straightConnector1">
            <a:avLst/>
          </a:prstGeom>
          <a:solidFill>
            <a:schemeClr val="accent1"/>
          </a:solidFill>
          <a:ln w="19050" cap="flat" cmpd="sng" algn="ctr">
            <a:solidFill>
              <a:schemeClr val="bg2"/>
            </a:solidFill>
            <a:prstDash val="solid"/>
            <a:round/>
            <a:headEnd type="none" w="med" len="med"/>
            <a:tailEnd type="arrow"/>
          </a:ln>
          <a:effectLst/>
        </p:spPr>
      </p:cxnSp>
      <p:cxnSp>
        <p:nvCxnSpPr>
          <p:cNvPr id="48" name="Straight Arrow Connector 47"/>
          <p:cNvCxnSpPr/>
          <p:nvPr/>
        </p:nvCxnSpPr>
        <p:spPr bwMode="auto">
          <a:xfrm flipV="1">
            <a:off x="2514600" y="3352800"/>
            <a:ext cx="0" cy="2057400"/>
          </a:xfrm>
          <a:prstGeom prst="straightConnector1">
            <a:avLst/>
          </a:prstGeom>
          <a:solidFill>
            <a:schemeClr val="accent1"/>
          </a:solidFill>
          <a:ln w="19050" cap="flat" cmpd="sng" algn="ctr">
            <a:solidFill>
              <a:schemeClr val="bg2"/>
            </a:solidFill>
            <a:prstDash val="solid"/>
            <a:round/>
            <a:headEnd type="none" w="med" len="med"/>
            <a:tailEnd type="arrow"/>
          </a:ln>
          <a:effectLst/>
        </p:spPr>
      </p:cxnSp>
      <p:sp>
        <p:nvSpPr>
          <p:cNvPr id="51" name="Rectangle 50"/>
          <p:cNvSpPr/>
          <p:nvPr/>
        </p:nvSpPr>
        <p:spPr bwMode="auto">
          <a:xfrm>
            <a:off x="1752600" y="2895600"/>
            <a:ext cx="1981200" cy="381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Tse.dll (interface</a:t>
            </a:r>
            <a:r>
              <a:rPr kumimoji="0" lang="en-US" sz="1000" i="0" u="none" strike="noStrike" cap="none" normalizeH="0" dirty="0" smtClean="0">
                <a:ln>
                  <a:noFill/>
                </a:ln>
                <a:solidFill>
                  <a:schemeClr val="bg1"/>
                </a:solidFill>
                <a:effectLst/>
                <a:latin typeface="+mn-lt"/>
              </a:rPr>
              <a:t> to </a:t>
            </a:r>
            <a:r>
              <a:rPr kumimoji="0" lang="en-US" sz="1000" i="0" u="none" strike="noStrike" cap="none" normalizeH="0" dirty="0" err="1" smtClean="0">
                <a:ln>
                  <a:noFill/>
                </a:ln>
                <a:solidFill>
                  <a:schemeClr val="bg1"/>
                </a:solidFill>
                <a:effectLst/>
                <a:latin typeface="+mn-lt"/>
              </a:rPr>
              <a:t>Teefer</a:t>
            </a:r>
            <a:r>
              <a:rPr kumimoji="0" lang="en-US" sz="1000" i="0" u="none" strike="noStrike" cap="none" normalizeH="0" dirty="0" smtClean="0">
                <a:ln>
                  <a:noFill/>
                </a:ln>
                <a:solidFill>
                  <a:schemeClr val="bg1"/>
                </a:solidFill>
                <a:effectLst/>
                <a:latin typeface="+mn-lt"/>
              </a:rPr>
              <a:t>)</a:t>
            </a:r>
            <a:endParaRPr kumimoji="0" lang="en-US" sz="1000" i="0" u="none" strike="noStrike" cap="none" normalizeH="0" baseline="0" dirty="0" smtClean="0">
              <a:ln>
                <a:noFill/>
              </a:ln>
              <a:solidFill>
                <a:schemeClr val="bg1"/>
              </a:solidFill>
              <a:effectLst/>
              <a:latin typeface="+mn-lt"/>
            </a:endParaRPr>
          </a:p>
          <a:p>
            <a:pPr marL="0" marR="0" indent="0" algn="ctr" defTabSz="914400" rtl="0" eaLnBrk="1" fontAlgn="base" latinLnBrk="0" hangingPunct="1">
              <a:lnSpc>
                <a:spcPct val="90000"/>
              </a:lnSpc>
              <a:spcBef>
                <a:spcPct val="0"/>
              </a:spcBef>
              <a:spcAft>
                <a:spcPct val="0"/>
              </a:spcAft>
              <a:buClrTx/>
              <a:buSzTx/>
              <a:buFontTx/>
              <a:buNone/>
              <a:tabLst/>
            </a:pPr>
            <a:r>
              <a:rPr lang="en-US" sz="1000" dirty="0" smtClean="0">
                <a:solidFill>
                  <a:schemeClr val="bg1"/>
                </a:solidFill>
                <a:latin typeface="+mn-lt"/>
              </a:rPr>
              <a:t>Custom IPS, 3</a:t>
            </a:r>
            <a:r>
              <a:rPr lang="en-US" sz="1000" baseline="30000" dirty="0" smtClean="0">
                <a:solidFill>
                  <a:schemeClr val="bg1"/>
                </a:solidFill>
                <a:latin typeface="+mn-lt"/>
              </a:rPr>
              <a:t>rd</a:t>
            </a:r>
            <a:r>
              <a:rPr lang="en-US" sz="1000" dirty="0" smtClean="0">
                <a:solidFill>
                  <a:schemeClr val="bg1"/>
                </a:solidFill>
                <a:latin typeface="+mn-lt"/>
              </a:rPr>
              <a:t> Party Driver  </a:t>
            </a:r>
            <a:endParaRPr kumimoji="0" lang="en-US" sz="1000" i="0" u="none" strike="noStrike" cap="none" normalizeH="0" baseline="0" dirty="0" smtClean="0">
              <a:ln>
                <a:noFill/>
              </a:ln>
              <a:solidFill>
                <a:schemeClr val="bg1"/>
              </a:solidFill>
              <a:effectLst/>
              <a:latin typeface="+mn-lt"/>
            </a:endParaRPr>
          </a:p>
        </p:txBody>
      </p:sp>
      <p:sp>
        <p:nvSpPr>
          <p:cNvPr id="52" name="Rectangle 51"/>
          <p:cNvSpPr/>
          <p:nvPr/>
        </p:nvSpPr>
        <p:spPr bwMode="auto">
          <a:xfrm>
            <a:off x="3733800" y="2895600"/>
            <a:ext cx="2667000" cy="381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SNDTIM.dll (interface to SND)</a:t>
            </a:r>
          </a:p>
          <a:p>
            <a:pPr marL="0" marR="0" indent="0" algn="ctr" defTabSz="914400" rtl="0" eaLnBrk="1" fontAlgn="base" latinLnBrk="0" hangingPunct="1">
              <a:lnSpc>
                <a:spcPct val="90000"/>
              </a:lnSpc>
              <a:spcBef>
                <a:spcPct val="0"/>
              </a:spcBef>
              <a:spcAft>
                <a:spcPct val="0"/>
              </a:spcAft>
              <a:buClrTx/>
              <a:buSzTx/>
              <a:buFontTx/>
              <a:buNone/>
              <a:tabLst/>
            </a:pPr>
            <a:r>
              <a:rPr lang="en-US" sz="1000" dirty="0" smtClean="0">
                <a:solidFill>
                  <a:schemeClr val="bg1"/>
                </a:solidFill>
                <a:latin typeface="+mn-lt"/>
              </a:rPr>
              <a:t>Firewall, LAN Sensor, P2P, “Smart” features</a:t>
            </a:r>
            <a:endParaRPr kumimoji="0" lang="en-US" sz="1000" i="0" u="none" strike="noStrike" cap="none" normalizeH="0" baseline="0" dirty="0" smtClean="0">
              <a:ln>
                <a:noFill/>
              </a:ln>
              <a:solidFill>
                <a:schemeClr val="bg1"/>
              </a:solidFill>
              <a:effectLst/>
              <a:latin typeface="+mn-lt"/>
            </a:endParaRPr>
          </a:p>
        </p:txBody>
      </p:sp>
      <p:sp>
        <p:nvSpPr>
          <p:cNvPr id="53" name="Rectangle 52"/>
          <p:cNvSpPr/>
          <p:nvPr/>
        </p:nvSpPr>
        <p:spPr bwMode="auto">
          <a:xfrm>
            <a:off x="76200" y="4343400"/>
            <a:ext cx="1143000" cy="10668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CIDS</a:t>
            </a:r>
          </a:p>
        </p:txBody>
      </p:sp>
      <p:cxnSp>
        <p:nvCxnSpPr>
          <p:cNvPr id="54" name="Elbow Connector 28"/>
          <p:cNvCxnSpPr/>
          <p:nvPr/>
        </p:nvCxnSpPr>
        <p:spPr bwMode="auto">
          <a:xfrm>
            <a:off x="1295400" y="4648200"/>
            <a:ext cx="4648200" cy="12700"/>
          </a:xfrm>
          <a:prstGeom prst="bentConnector3">
            <a:avLst>
              <a:gd name="adj1" fmla="val 50000"/>
            </a:avLst>
          </a:prstGeom>
          <a:solidFill>
            <a:schemeClr val="accent1"/>
          </a:solidFill>
          <a:ln w="19050" cap="flat" cmpd="sng" algn="ctr">
            <a:solidFill>
              <a:schemeClr val="bg2"/>
            </a:solidFill>
            <a:prstDash val="solid"/>
            <a:round/>
            <a:headEnd type="none" w="med" len="med"/>
            <a:tailEnd type="arrow"/>
          </a:ln>
          <a:effectLst/>
        </p:spPr>
      </p:cxnSp>
      <p:cxnSp>
        <p:nvCxnSpPr>
          <p:cNvPr id="58" name="Elbow Connector 28"/>
          <p:cNvCxnSpPr/>
          <p:nvPr/>
        </p:nvCxnSpPr>
        <p:spPr bwMode="auto">
          <a:xfrm>
            <a:off x="1295400" y="5181600"/>
            <a:ext cx="4648200" cy="12700"/>
          </a:xfrm>
          <a:prstGeom prst="bentConnector3">
            <a:avLst>
              <a:gd name="adj1" fmla="val 50000"/>
            </a:avLst>
          </a:prstGeom>
          <a:solidFill>
            <a:schemeClr val="accent1"/>
          </a:solidFill>
          <a:ln w="19050" cap="flat" cmpd="sng" algn="ctr">
            <a:solidFill>
              <a:schemeClr val="bg2"/>
            </a:solidFill>
            <a:prstDash val="solid"/>
            <a:round/>
            <a:headEnd type="none" w="med" len="med"/>
            <a:tailEnd type="arrow"/>
          </a:ln>
          <a:effectLst/>
        </p:spPr>
      </p:cxnSp>
      <p:sp>
        <p:nvSpPr>
          <p:cNvPr id="15" name="Rectangle 14"/>
          <p:cNvSpPr/>
          <p:nvPr/>
        </p:nvSpPr>
        <p:spPr bwMode="auto">
          <a:xfrm>
            <a:off x="4419600" y="4343400"/>
            <a:ext cx="1143000" cy="1524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err="1" smtClean="0">
                <a:ln>
                  <a:noFill/>
                </a:ln>
                <a:solidFill>
                  <a:schemeClr val="bg1"/>
                </a:solidFill>
                <a:effectLst/>
                <a:latin typeface="+mn-lt"/>
              </a:rPr>
              <a:t>SymNetDriver</a:t>
            </a:r>
            <a:r>
              <a:rPr kumimoji="0" lang="en-US" sz="1000" i="0" u="none" strike="noStrike" cap="none" normalizeH="0" baseline="0" dirty="0" smtClean="0">
                <a:ln>
                  <a:noFill/>
                </a:ln>
                <a:solidFill>
                  <a:schemeClr val="bg1"/>
                </a:solidFill>
                <a:effectLst/>
                <a:latin typeface="+mn-lt"/>
              </a:rPr>
              <a:t> (SND)</a:t>
            </a:r>
          </a:p>
        </p:txBody>
      </p:sp>
      <p:cxnSp>
        <p:nvCxnSpPr>
          <p:cNvPr id="63" name="Straight Arrow Connector 62"/>
          <p:cNvCxnSpPr/>
          <p:nvPr/>
        </p:nvCxnSpPr>
        <p:spPr bwMode="auto">
          <a:xfrm flipV="1">
            <a:off x="685800" y="3352800"/>
            <a:ext cx="0" cy="838200"/>
          </a:xfrm>
          <a:prstGeom prst="straightConnector1">
            <a:avLst/>
          </a:prstGeom>
          <a:solidFill>
            <a:schemeClr val="accent1"/>
          </a:solidFill>
          <a:ln w="19050" cap="flat" cmpd="sng" algn="ctr">
            <a:solidFill>
              <a:schemeClr val="bg2"/>
            </a:solidFill>
            <a:prstDash val="solid"/>
            <a:round/>
            <a:headEnd type="none" w="med" len="med"/>
            <a:tailEnd type="arrow"/>
          </a:ln>
          <a:effectLst/>
        </p:spPr>
      </p:cxnSp>
      <p:sp>
        <p:nvSpPr>
          <p:cNvPr id="64" name="Rectangle 63"/>
          <p:cNvSpPr/>
          <p:nvPr/>
        </p:nvSpPr>
        <p:spPr bwMode="auto">
          <a:xfrm>
            <a:off x="152400" y="2895600"/>
            <a:ext cx="1600200" cy="381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nSpc>
                <a:spcPct val="90000"/>
              </a:lnSpc>
            </a:pPr>
            <a:r>
              <a:rPr lang="en-US" sz="1000" dirty="0" smtClean="0">
                <a:solidFill>
                  <a:schemeClr val="bg1"/>
                </a:solidFill>
                <a:latin typeface="+mn-lt"/>
              </a:rPr>
              <a:t>CIDSTIM (interface to CIDS) CIDS, </a:t>
            </a:r>
            <a:r>
              <a:rPr lang="en-US" sz="1000" dirty="0" err="1" smtClean="0">
                <a:solidFill>
                  <a:schemeClr val="bg1"/>
                </a:solidFill>
                <a:latin typeface="+mn-lt"/>
              </a:rPr>
              <a:t>AutoBlock</a:t>
            </a:r>
            <a:r>
              <a:rPr lang="en-US" sz="1000" dirty="0" smtClean="0">
                <a:solidFill>
                  <a:schemeClr val="bg1"/>
                </a:solidFill>
                <a:latin typeface="+mn-lt"/>
              </a:rPr>
              <a:t>, </a:t>
            </a:r>
            <a:r>
              <a:rPr lang="en-US" sz="1000" dirty="0" err="1" smtClean="0">
                <a:solidFill>
                  <a:schemeClr val="bg1"/>
                </a:solidFill>
                <a:latin typeface="+mn-lt"/>
              </a:rPr>
              <a:t>PortScan</a:t>
            </a:r>
            <a:endParaRPr lang="en-US" sz="1000" dirty="0" smtClean="0">
              <a:solidFill>
                <a:schemeClr val="bg1"/>
              </a:solidFill>
              <a:latin typeface="+mn-lt"/>
            </a:endParaRPr>
          </a:p>
        </p:txBody>
      </p:sp>
      <p:sp>
        <p:nvSpPr>
          <p:cNvPr id="36" name="Title 1"/>
          <p:cNvSpPr txBox="1">
            <a:spLocks/>
          </p:cNvSpPr>
          <p:nvPr/>
        </p:nvSpPr>
        <p:spPr bwMode="gray">
          <a:xfrm>
            <a:off x="381000" y="228600"/>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SND</a:t>
            </a:r>
            <a:r>
              <a:rPr kumimoji="0" lang="en-US" sz="3400" b="1" i="0" u="none" strike="noStrike" kern="0" cap="none" spc="0" normalizeH="0" noProof="0" dirty="0" smtClean="0">
                <a:ln>
                  <a:noFill/>
                </a:ln>
                <a:solidFill>
                  <a:schemeClr val="tx1"/>
                </a:solidFill>
                <a:effectLst/>
                <a:uLnTx/>
                <a:uFillTx/>
                <a:latin typeface="+mj-lt"/>
                <a:ea typeface="+mj-ea"/>
                <a:cs typeface="+mj-cs"/>
              </a:rPr>
              <a:t> Based Firewall</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bwMode="auto">
          <a:xfrm>
            <a:off x="76200" y="2133600"/>
            <a:ext cx="6400800" cy="1143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800" i="0" u="none" strike="noStrike" cap="none" normalizeH="0" baseline="0" dirty="0" smtClean="0">
                <a:ln>
                  <a:noFill/>
                </a:ln>
                <a:solidFill>
                  <a:schemeClr val="bg1"/>
                </a:solidFill>
                <a:effectLst/>
                <a:latin typeface="+mn-lt"/>
              </a:rPr>
              <a:t>SEP</a:t>
            </a:r>
          </a:p>
          <a:p>
            <a:pPr marL="0" marR="0" indent="0" algn="ctr" defTabSz="914400" rtl="0" eaLnBrk="1" fontAlgn="base" latinLnBrk="0" hangingPunct="1">
              <a:lnSpc>
                <a:spcPct val="90000"/>
              </a:lnSpc>
              <a:spcBef>
                <a:spcPct val="0"/>
              </a:spcBef>
              <a:spcAft>
                <a:spcPct val="0"/>
              </a:spcAft>
              <a:buClrTx/>
              <a:buSzTx/>
              <a:buFontTx/>
              <a:buNone/>
              <a:tabLst/>
            </a:pPr>
            <a:endParaRPr lang="en-US" sz="1000" dirty="0" smtClean="0">
              <a:solidFill>
                <a:schemeClr val="bg1"/>
              </a:solidFill>
              <a:latin typeface="+mn-lt"/>
            </a:endParaRPr>
          </a:p>
          <a:p>
            <a:pPr marL="0" marR="0" indent="0" algn="ctr" defTabSz="914400" rtl="0" eaLnBrk="1" fontAlgn="base" latinLnBrk="0" hangingPunct="1">
              <a:lnSpc>
                <a:spcPct val="90000"/>
              </a:lnSpc>
              <a:spcBef>
                <a:spcPct val="0"/>
              </a:spcBef>
              <a:spcAft>
                <a:spcPct val="0"/>
              </a:spcAft>
              <a:buClrTx/>
              <a:buSzTx/>
              <a:buFontTx/>
              <a:buNone/>
              <a:tabLst/>
            </a:pPr>
            <a:endParaRPr kumimoji="0" lang="en-US" sz="1000" i="0" u="none" strike="noStrike" cap="none" normalizeH="0" baseline="0" dirty="0" smtClean="0">
              <a:ln>
                <a:noFill/>
              </a:ln>
              <a:solidFill>
                <a:schemeClr val="bg1"/>
              </a:solidFill>
              <a:effectLst/>
              <a:latin typeface="+mn-lt"/>
            </a:endParaRPr>
          </a:p>
        </p:txBody>
      </p:sp>
      <p:sp>
        <p:nvSpPr>
          <p:cNvPr id="2" name="Footer Placeholder 1"/>
          <p:cNvSpPr>
            <a:spLocks noGrp="1"/>
          </p:cNvSpPr>
          <p:nvPr>
            <p:ph type="ftr" sz="quarter" idx="3"/>
          </p:nvPr>
        </p:nvSpPr>
        <p:spPr/>
        <p:txBody>
          <a:bodyPr/>
          <a:lstStyle/>
          <a:p>
            <a:pPr>
              <a:defRPr/>
            </a:pPr>
            <a:r>
              <a:rPr lang="en-US" smtClean="0"/>
              <a:t>Ferrari Feature Review</a:t>
            </a:r>
            <a:endParaRPr lang="en-US" dirty="0"/>
          </a:p>
        </p:txBody>
      </p:sp>
      <p:sp>
        <p:nvSpPr>
          <p:cNvPr id="3" name="Slide Number Placeholder 2"/>
          <p:cNvSpPr>
            <a:spLocks noGrp="1"/>
          </p:cNvSpPr>
          <p:nvPr>
            <p:ph type="sldNum" sz="quarter" idx="4"/>
          </p:nvPr>
        </p:nvSpPr>
        <p:spPr/>
        <p:txBody>
          <a:bodyPr/>
          <a:lstStyle/>
          <a:p>
            <a:pPr>
              <a:defRPr/>
            </a:pPr>
            <a:fld id="{46082381-925A-4C25-AB18-0C99AD89CFC0}" type="slidenum">
              <a:rPr lang="en-US" smtClean="0"/>
              <a:pPr>
                <a:defRPr/>
              </a:pPr>
              <a:t>33</a:t>
            </a:fld>
            <a:endParaRPr lang="en-US" dirty="0"/>
          </a:p>
        </p:txBody>
      </p:sp>
      <p:sp>
        <p:nvSpPr>
          <p:cNvPr id="6" name="Footer Placeholder 4"/>
          <p:cNvSpPr txBox="1">
            <a:spLocks/>
          </p:cNvSpPr>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chemeClr val="bg2">
                    <a:lumMod val="50000"/>
                  </a:schemeClr>
                </a:solidFill>
                <a:effectLst/>
                <a:uLnTx/>
                <a:uFillTx/>
                <a:latin typeface="Calibri" pitchFamily="34" charset="0"/>
                <a:ea typeface="+mn-ea"/>
                <a:cs typeface="Calibri" pitchFamily="34" charset="0"/>
              </a:rPr>
              <a:t>Presentation Identifier Goes Here</a:t>
            </a:r>
            <a:endParaRPr kumimoji="0" lang="en-US" sz="1200" b="0" i="0" u="none" strike="noStrike" kern="1200" cap="none" spc="0" normalizeH="0" baseline="0" noProof="0" dirty="0">
              <a:ln>
                <a:noFill/>
              </a:ln>
              <a:solidFill>
                <a:schemeClr val="bg2">
                  <a:lumMod val="50000"/>
                </a:schemeClr>
              </a:solidFill>
              <a:effectLst/>
              <a:uLnTx/>
              <a:uFillTx/>
              <a:latin typeface="Calibri" pitchFamily="34" charset="0"/>
              <a:ea typeface="+mn-ea"/>
              <a:cs typeface="Calibri" pitchFamily="34" charset="0"/>
            </a:endParaRPr>
          </a:p>
        </p:txBody>
      </p:sp>
      <p:sp>
        <p:nvSpPr>
          <p:cNvPr id="7" name="Slide Number Placeholder 3"/>
          <p:cNvSpPr txBox="1">
            <a:spLocks/>
          </p:cNvSpPr>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46082381-925A-4C25-AB18-0C99AD89CFC0}" type="slidenum">
              <a:rPr kumimoji="0" lang="en-US" sz="1000" b="1" i="0" u="none" strike="noStrike" kern="1200" cap="none" spc="0" normalizeH="0" baseline="0" noProof="0" smtClean="0">
                <a:ln>
                  <a:noFill/>
                </a:ln>
                <a:solidFill>
                  <a:schemeClr val="bg1"/>
                </a:solidFill>
                <a:effectLst/>
                <a:uLnTx/>
                <a:uFillTx/>
                <a:latin typeface="Calibri" pitchFamily="34" charset="0"/>
                <a:ea typeface="+mn-ea"/>
                <a:cs typeface="Calibri"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33</a:t>
            </a:fld>
            <a:endParaRPr kumimoji="0" lang="en-US" sz="1000" b="1" i="0" u="none" strike="noStrike" kern="1200" cap="none" spc="0" normalizeH="0" baseline="0" noProof="0" dirty="0">
              <a:ln>
                <a:noFill/>
              </a:ln>
              <a:solidFill>
                <a:schemeClr val="bg1"/>
              </a:solidFill>
              <a:effectLst/>
              <a:uLnTx/>
              <a:uFillTx/>
              <a:latin typeface="Calibri" pitchFamily="34" charset="0"/>
              <a:ea typeface="+mn-ea"/>
              <a:cs typeface="Calibri" pitchFamily="34" charset="0"/>
            </a:endParaRPr>
          </a:p>
        </p:txBody>
      </p:sp>
      <p:sp>
        <p:nvSpPr>
          <p:cNvPr id="8" name="Rectangle 7"/>
          <p:cNvSpPr/>
          <p:nvPr/>
        </p:nvSpPr>
        <p:spPr bwMode="auto">
          <a:xfrm>
            <a:off x="6096000" y="4191000"/>
            <a:ext cx="1219200" cy="18288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9" name="TextBox 8"/>
          <p:cNvSpPr txBox="1"/>
          <p:nvPr/>
        </p:nvSpPr>
        <p:spPr bwMode="ltGray">
          <a:xfrm>
            <a:off x="5943600" y="3657600"/>
            <a:ext cx="1447800" cy="3810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1200" dirty="0" smtClean="0">
                <a:solidFill>
                  <a:schemeClr val="bg2">
                    <a:lumMod val="50000"/>
                  </a:schemeClr>
                </a:solidFill>
                <a:latin typeface="Calibri" pitchFamily="34" charset="0"/>
              </a:rPr>
              <a:t>Windows </a:t>
            </a:r>
          </a:p>
          <a:p>
            <a:pPr>
              <a:lnSpc>
                <a:spcPct val="90000"/>
              </a:lnSpc>
              <a:spcBef>
                <a:spcPts val="0"/>
              </a:spcBef>
              <a:spcAft>
                <a:spcPts val="800"/>
              </a:spcAft>
            </a:pPr>
            <a:r>
              <a:rPr lang="en-US" sz="1200" dirty="0" smtClean="0">
                <a:solidFill>
                  <a:schemeClr val="bg2">
                    <a:lumMod val="50000"/>
                  </a:schemeClr>
                </a:solidFill>
                <a:latin typeface="Calibri" pitchFamily="34" charset="0"/>
              </a:rPr>
              <a:t>Network Stack</a:t>
            </a:r>
          </a:p>
        </p:txBody>
      </p:sp>
      <p:sp>
        <p:nvSpPr>
          <p:cNvPr id="10" name="Rectangle 9"/>
          <p:cNvSpPr/>
          <p:nvPr/>
        </p:nvSpPr>
        <p:spPr bwMode="auto">
          <a:xfrm>
            <a:off x="6096000" y="5486400"/>
            <a:ext cx="1219200" cy="381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NDIS</a:t>
            </a:r>
          </a:p>
        </p:txBody>
      </p:sp>
      <p:sp>
        <p:nvSpPr>
          <p:cNvPr id="11" name="TextBox 10"/>
          <p:cNvSpPr txBox="1"/>
          <p:nvPr/>
        </p:nvSpPr>
        <p:spPr bwMode="ltGray">
          <a:xfrm>
            <a:off x="7162800" y="5562600"/>
            <a:ext cx="990600" cy="2286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1200" dirty="0" smtClean="0">
                <a:solidFill>
                  <a:schemeClr val="bg2">
                    <a:lumMod val="50000"/>
                  </a:schemeClr>
                </a:solidFill>
                <a:latin typeface="Calibri" pitchFamily="34" charset="0"/>
              </a:rPr>
              <a:t>Layer 2</a:t>
            </a:r>
          </a:p>
        </p:txBody>
      </p:sp>
      <p:sp>
        <p:nvSpPr>
          <p:cNvPr id="12" name="TextBox 11"/>
          <p:cNvSpPr txBox="1"/>
          <p:nvPr/>
        </p:nvSpPr>
        <p:spPr bwMode="ltGray">
          <a:xfrm>
            <a:off x="7162800" y="5029200"/>
            <a:ext cx="990600" cy="2286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1200" dirty="0" smtClean="0">
                <a:solidFill>
                  <a:schemeClr val="bg2">
                    <a:lumMod val="50000"/>
                  </a:schemeClr>
                </a:solidFill>
                <a:latin typeface="Calibri" pitchFamily="34" charset="0"/>
              </a:rPr>
              <a:t>Layer 3</a:t>
            </a:r>
          </a:p>
        </p:txBody>
      </p:sp>
      <p:sp>
        <p:nvSpPr>
          <p:cNvPr id="13" name="TextBox 12"/>
          <p:cNvSpPr txBox="1"/>
          <p:nvPr/>
        </p:nvSpPr>
        <p:spPr bwMode="ltGray">
          <a:xfrm>
            <a:off x="7162800" y="4495800"/>
            <a:ext cx="990600" cy="2286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1200" dirty="0" smtClean="0">
                <a:solidFill>
                  <a:schemeClr val="bg2">
                    <a:lumMod val="50000"/>
                  </a:schemeClr>
                </a:solidFill>
                <a:latin typeface="Calibri" pitchFamily="34" charset="0"/>
              </a:rPr>
              <a:t>Layer 4</a:t>
            </a:r>
          </a:p>
        </p:txBody>
      </p:sp>
      <p:sp>
        <p:nvSpPr>
          <p:cNvPr id="14" name="Rectangle 13"/>
          <p:cNvSpPr/>
          <p:nvPr/>
        </p:nvSpPr>
        <p:spPr bwMode="auto">
          <a:xfrm>
            <a:off x="2362200" y="5486400"/>
            <a:ext cx="2819400" cy="381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err="1" smtClean="0">
                <a:ln>
                  <a:noFill/>
                </a:ln>
                <a:solidFill>
                  <a:schemeClr val="bg1"/>
                </a:solidFill>
                <a:effectLst/>
                <a:latin typeface="+mn-lt"/>
              </a:rPr>
              <a:t>Teefer</a:t>
            </a:r>
            <a:endParaRPr kumimoji="0" lang="en-US" sz="1000" i="0" u="none" strike="noStrike" cap="none" normalizeH="0" baseline="0" dirty="0" smtClean="0">
              <a:ln>
                <a:noFill/>
              </a:ln>
              <a:solidFill>
                <a:schemeClr val="bg1"/>
              </a:solidFill>
              <a:effectLst/>
              <a:latin typeface="+mn-lt"/>
            </a:endParaRPr>
          </a:p>
          <a:p>
            <a:pPr marL="0" marR="0" indent="0" algn="ctr" defTabSz="914400" rtl="0" eaLnBrk="1" fontAlgn="base" latinLnBrk="0" hangingPunct="1">
              <a:lnSpc>
                <a:spcPct val="90000"/>
              </a:lnSpc>
              <a:spcBef>
                <a:spcPct val="0"/>
              </a:spcBef>
              <a:spcAft>
                <a:spcPct val="0"/>
              </a:spcAft>
              <a:buClrTx/>
              <a:buSzTx/>
              <a:buFontTx/>
              <a:buNone/>
              <a:tabLst/>
            </a:pPr>
            <a:endParaRPr kumimoji="0" lang="en-US" sz="1000" i="0" u="none" strike="noStrike" cap="none" normalizeH="0" baseline="0" dirty="0" smtClean="0">
              <a:ln>
                <a:noFill/>
              </a:ln>
              <a:solidFill>
                <a:schemeClr val="bg1"/>
              </a:solidFill>
              <a:effectLst/>
              <a:latin typeface="+mn-lt"/>
            </a:endParaRPr>
          </a:p>
        </p:txBody>
      </p:sp>
      <p:sp>
        <p:nvSpPr>
          <p:cNvPr id="15" name="Rectangle 14"/>
          <p:cNvSpPr/>
          <p:nvPr/>
        </p:nvSpPr>
        <p:spPr bwMode="auto">
          <a:xfrm>
            <a:off x="6781800" y="4343400"/>
            <a:ext cx="533400" cy="1143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Tcpip.sys</a:t>
            </a:r>
          </a:p>
        </p:txBody>
      </p:sp>
      <p:sp>
        <p:nvSpPr>
          <p:cNvPr id="16" name="Rectangle 15"/>
          <p:cNvSpPr/>
          <p:nvPr/>
        </p:nvSpPr>
        <p:spPr bwMode="auto">
          <a:xfrm>
            <a:off x="6096000" y="4343400"/>
            <a:ext cx="685800" cy="1143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Windows Filtering Platform (WFP)</a:t>
            </a:r>
          </a:p>
        </p:txBody>
      </p:sp>
      <p:cxnSp>
        <p:nvCxnSpPr>
          <p:cNvPr id="19" name="Straight Arrow Connector 18"/>
          <p:cNvCxnSpPr/>
          <p:nvPr/>
        </p:nvCxnSpPr>
        <p:spPr bwMode="auto">
          <a:xfrm>
            <a:off x="5257800" y="5638800"/>
            <a:ext cx="685800" cy="0"/>
          </a:xfrm>
          <a:prstGeom prst="straightConnector1">
            <a:avLst/>
          </a:prstGeom>
          <a:solidFill>
            <a:schemeClr val="accent1"/>
          </a:solidFill>
          <a:ln w="19050" cap="flat" cmpd="sng" algn="ctr">
            <a:solidFill>
              <a:schemeClr val="bg2"/>
            </a:solidFill>
            <a:prstDash val="solid"/>
            <a:round/>
            <a:headEnd type="none" w="med" len="med"/>
            <a:tailEnd type="arrow"/>
          </a:ln>
          <a:effectLst/>
        </p:spPr>
      </p:cxnSp>
      <p:cxnSp>
        <p:nvCxnSpPr>
          <p:cNvPr id="24" name="Straight Connector 23"/>
          <p:cNvCxnSpPr/>
          <p:nvPr/>
        </p:nvCxnSpPr>
        <p:spPr bwMode="auto">
          <a:xfrm>
            <a:off x="381000" y="3581400"/>
            <a:ext cx="8382000" cy="0"/>
          </a:xfrm>
          <a:prstGeom prst="line">
            <a:avLst/>
          </a:prstGeom>
          <a:solidFill>
            <a:schemeClr val="accent1"/>
          </a:solidFill>
          <a:ln w="19050" cap="flat" cmpd="sng" algn="ctr">
            <a:solidFill>
              <a:srgbClr val="31565D"/>
            </a:solidFill>
            <a:prstDash val="solid"/>
            <a:round/>
            <a:headEnd type="none" w="med" len="med"/>
            <a:tailEnd type="none" w="med" len="med"/>
          </a:ln>
          <a:effectLst/>
        </p:spPr>
      </p:cxnSp>
      <p:grpSp>
        <p:nvGrpSpPr>
          <p:cNvPr id="4" name="Group 24"/>
          <p:cNvGrpSpPr/>
          <p:nvPr/>
        </p:nvGrpSpPr>
        <p:grpSpPr>
          <a:xfrm>
            <a:off x="7772400" y="3276600"/>
            <a:ext cx="990600" cy="533400"/>
            <a:chOff x="3810000" y="3276600"/>
            <a:chExt cx="990600" cy="533400"/>
          </a:xfrm>
        </p:grpSpPr>
        <p:sp>
          <p:nvSpPr>
            <p:cNvPr id="26" name="TextBox 25"/>
            <p:cNvSpPr txBox="1"/>
            <p:nvPr/>
          </p:nvSpPr>
          <p:spPr bwMode="ltGray">
            <a:xfrm>
              <a:off x="3810000" y="3581400"/>
              <a:ext cx="990600" cy="2286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1200" dirty="0" smtClean="0">
                  <a:solidFill>
                    <a:schemeClr val="bg2">
                      <a:lumMod val="50000"/>
                    </a:schemeClr>
                  </a:solidFill>
                  <a:latin typeface="Calibri" pitchFamily="34" charset="0"/>
                </a:rPr>
                <a:t>Kernel</a:t>
              </a:r>
            </a:p>
          </p:txBody>
        </p:sp>
        <p:sp>
          <p:nvSpPr>
            <p:cNvPr id="27" name="TextBox 26"/>
            <p:cNvSpPr txBox="1"/>
            <p:nvPr/>
          </p:nvSpPr>
          <p:spPr bwMode="ltGray">
            <a:xfrm>
              <a:off x="3810000" y="3276600"/>
              <a:ext cx="990600" cy="2286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1200" dirty="0" smtClean="0">
                  <a:solidFill>
                    <a:schemeClr val="bg2">
                      <a:lumMod val="50000"/>
                    </a:schemeClr>
                  </a:solidFill>
                  <a:latin typeface="Calibri" pitchFamily="34" charset="0"/>
                </a:rPr>
                <a:t>User Mode</a:t>
              </a:r>
            </a:p>
          </p:txBody>
        </p:sp>
      </p:grpSp>
      <p:cxnSp>
        <p:nvCxnSpPr>
          <p:cNvPr id="30" name="Straight Arrow Connector 29"/>
          <p:cNvCxnSpPr/>
          <p:nvPr/>
        </p:nvCxnSpPr>
        <p:spPr bwMode="auto">
          <a:xfrm flipV="1">
            <a:off x="3810000" y="3352800"/>
            <a:ext cx="0" cy="1905000"/>
          </a:xfrm>
          <a:prstGeom prst="straightConnector1">
            <a:avLst/>
          </a:prstGeom>
          <a:solidFill>
            <a:schemeClr val="accent1"/>
          </a:solidFill>
          <a:ln w="19050" cap="flat" cmpd="sng" algn="ctr">
            <a:solidFill>
              <a:schemeClr val="bg2"/>
            </a:solidFill>
            <a:prstDash val="solid"/>
            <a:round/>
            <a:headEnd type="none" w="med" len="med"/>
            <a:tailEnd type="arrow"/>
          </a:ln>
          <a:effectLst/>
        </p:spPr>
      </p:cxnSp>
      <p:sp>
        <p:nvSpPr>
          <p:cNvPr id="32" name="Rectangle 31"/>
          <p:cNvSpPr/>
          <p:nvPr/>
        </p:nvSpPr>
        <p:spPr bwMode="auto">
          <a:xfrm>
            <a:off x="2209800" y="2895600"/>
            <a:ext cx="3429000" cy="381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Tse.dll (interface</a:t>
            </a:r>
            <a:r>
              <a:rPr kumimoji="0" lang="en-US" sz="1000" i="0" u="none" strike="noStrike" cap="none" normalizeH="0" dirty="0" smtClean="0">
                <a:ln>
                  <a:noFill/>
                </a:ln>
                <a:solidFill>
                  <a:schemeClr val="bg1"/>
                </a:solidFill>
                <a:effectLst/>
                <a:latin typeface="+mn-lt"/>
              </a:rPr>
              <a:t> to </a:t>
            </a:r>
            <a:r>
              <a:rPr kumimoji="0" lang="en-US" sz="1000" i="0" u="none" strike="noStrike" cap="none" normalizeH="0" dirty="0" err="1" smtClean="0">
                <a:ln>
                  <a:noFill/>
                </a:ln>
                <a:solidFill>
                  <a:schemeClr val="bg1"/>
                </a:solidFill>
                <a:effectLst/>
                <a:latin typeface="+mn-lt"/>
              </a:rPr>
              <a:t>Teefer</a:t>
            </a:r>
            <a:r>
              <a:rPr kumimoji="0" lang="en-US" sz="1000" i="0" u="none" strike="noStrike" cap="none" normalizeH="0" dirty="0" smtClean="0">
                <a:ln>
                  <a:noFill/>
                </a:ln>
                <a:solidFill>
                  <a:schemeClr val="bg1"/>
                </a:solidFill>
                <a:effectLst/>
                <a:latin typeface="+mn-lt"/>
              </a:rPr>
              <a:t>)</a:t>
            </a:r>
            <a:endParaRPr kumimoji="0" lang="en-US" sz="1000" i="0" u="none" strike="noStrike" cap="none" normalizeH="0" baseline="0" dirty="0" smtClean="0">
              <a:ln>
                <a:noFill/>
              </a:ln>
              <a:solidFill>
                <a:schemeClr val="bg1"/>
              </a:solidFill>
              <a:effectLst/>
              <a:latin typeface="+mn-lt"/>
            </a:endParaRPr>
          </a:p>
          <a:p>
            <a:pPr marL="0" marR="0" indent="0" algn="ctr" defTabSz="914400" rtl="0" eaLnBrk="1" fontAlgn="base" latinLnBrk="0" hangingPunct="1">
              <a:lnSpc>
                <a:spcPct val="90000"/>
              </a:lnSpc>
              <a:spcBef>
                <a:spcPct val="0"/>
              </a:spcBef>
              <a:spcAft>
                <a:spcPct val="0"/>
              </a:spcAft>
              <a:buClrTx/>
              <a:buSzTx/>
              <a:buFontTx/>
              <a:buNone/>
              <a:tabLst/>
            </a:pPr>
            <a:r>
              <a:rPr lang="en-US" sz="1000" dirty="0" smtClean="0">
                <a:solidFill>
                  <a:schemeClr val="bg1"/>
                </a:solidFill>
                <a:latin typeface="+mn-lt"/>
              </a:rPr>
              <a:t>FW, Custom IPS, P2P, LAN sensor, </a:t>
            </a:r>
            <a:r>
              <a:rPr lang="en-US" sz="1000" dirty="0" err="1" smtClean="0">
                <a:solidFill>
                  <a:schemeClr val="bg1"/>
                </a:solidFill>
                <a:latin typeface="+mn-lt"/>
              </a:rPr>
              <a:t>AutoBlock</a:t>
            </a:r>
            <a:r>
              <a:rPr lang="en-US" sz="1000" dirty="0" smtClean="0">
                <a:solidFill>
                  <a:schemeClr val="bg1"/>
                </a:solidFill>
                <a:latin typeface="+mn-lt"/>
              </a:rPr>
              <a:t>, </a:t>
            </a:r>
            <a:r>
              <a:rPr lang="en-US" sz="1000" dirty="0" err="1" smtClean="0">
                <a:solidFill>
                  <a:schemeClr val="bg1"/>
                </a:solidFill>
                <a:latin typeface="+mn-lt"/>
              </a:rPr>
              <a:t>PortScan</a:t>
            </a:r>
            <a:endParaRPr kumimoji="0" lang="en-US" sz="1000" i="0" u="none" strike="noStrike" cap="none" normalizeH="0" baseline="0" dirty="0" smtClean="0">
              <a:ln>
                <a:noFill/>
              </a:ln>
              <a:solidFill>
                <a:schemeClr val="bg1"/>
              </a:solidFill>
              <a:effectLst/>
              <a:latin typeface="+mn-lt"/>
            </a:endParaRPr>
          </a:p>
        </p:txBody>
      </p:sp>
      <p:sp>
        <p:nvSpPr>
          <p:cNvPr id="25" name="Rectangle 24"/>
          <p:cNvSpPr/>
          <p:nvPr/>
        </p:nvSpPr>
        <p:spPr bwMode="auto">
          <a:xfrm>
            <a:off x="152400" y="2895600"/>
            <a:ext cx="1600200" cy="3810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CIDSTIM (interface to CIDS)</a:t>
            </a:r>
          </a:p>
          <a:p>
            <a:pPr marL="0" marR="0" indent="0" algn="ctr" defTabSz="914400" rtl="0" eaLnBrk="1" fontAlgn="base" latinLnBrk="0" hangingPunct="1">
              <a:lnSpc>
                <a:spcPct val="90000"/>
              </a:lnSpc>
              <a:spcBef>
                <a:spcPct val="0"/>
              </a:spcBef>
              <a:spcAft>
                <a:spcPct val="0"/>
              </a:spcAft>
              <a:buClrTx/>
              <a:buSzTx/>
              <a:buFontTx/>
              <a:buNone/>
              <a:tabLst/>
            </a:pPr>
            <a:r>
              <a:rPr lang="en-US" sz="1000" dirty="0" smtClean="0">
                <a:solidFill>
                  <a:schemeClr val="bg1"/>
                </a:solidFill>
                <a:latin typeface="+mn-lt"/>
              </a:rPr>
              <a:t>CIDS feature</a:t>
            </a:r>
            <a:endParaRPr kumimoji="0" lang="en-US" sz="1000" i="0" u="none" strike="noStrike" cap="none" normalizeH="0" baseline="0" dirty="0" smtClean="0">
              <a:ln>
                <a:noFill/>
              </a:ln>
              <a:solidFill>
                <a:schemeClr val="bg1"/>
              </a:solidFill>
              <a:effectLst/>
              <a:latin typeface="+mn-lt"/>
            </a:endParaRPr>
          </a:p>
        </p:txBody>
      </p:sp>
      <p:sp>
        <p:nvSpPr>
          <p:cNvPr id="28" name="Rectangle 27"/>
          <p:cNvSpPr/>
          <p:nvPr/>
        </p:nvSpPr>
        <p:spPr bwMode="auto">
          <a:xfrm>
            <a:off x="76200" y="4343400"/>
            <a:ext cx="1143000" cy="10668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mn-lt"/>
              </a:rPr>
              <a:t>CIDS</a:t>
            </a:r>
          </a:p>
        </p:txBody>
      </p:sp>
      <p:cxnSp>
        <p:nvCxnSpPr>
          <p:cNvPr id="29" name="Straight Arrow Connector 28"/>
          <p:cNvCxnSpPr/>
          <p:nvPr/>
        </p:nvCxnSpPr>
        <p:spPr bwMode="auto">
          <a:xfrm flipV="1">
            <a:off x="685800" y="3352800"/>
            <a:ext cx="0" cy="838200"/>
          </a:xfrm>
          <a:prstGeom prst="straightConnector1">
            <a:avLst/>
          </a:prstGeom>
          <a:solidFill>
            <a:schemeClr val="accent1"/>
          </a:solidFill>
          <a:ln w="19050" cap="flat" cmpd="sng" algn="ctr">
            <a:solidFill>
              <a:schemeClr val="bg2"/>
            </a:solidFill>
            <a:prstDash val="solid"/>
            <a:round/>
            <a:headEnd type="none" w="med" len="med"/>
            <a:tailEnd type="arrow"/>
          </a:ln>
          <a:effectLst/>
        </p:spPr>
      </p:cxnSp>
      <p:cxnSp>
        <p:nvCxnSpPr>
          <p:cNvPr id="31" name="Elbow Connector 28"/>
          <p:cNvCxnSpPr/>
          <p:nvPr/>
        </p:nvCxnSpPr>
        <p:spPr bwMode="auto">
          <a:xfrm>
            <a:off x="1295400" y="4648200"/>
            <a:ext cx="4648200" cy="12700"/>
          </a:xfrm>
          <a:prstGeom prst="bentConnector3">
            <a:avLst>
              <a:gd name="adj1" fmla="val 50000"/>
            </a:avLst>
          </a:prstGeom>
          <a:solidFill>
            <a:schemeClr val="accent1"/>
          </a:solidFill>
          <a:ln w="19050" cap="flat" cmpd="sng" algn="ctr">
            <a:solidFill>
              <a:schemeClr val="bg2"/>
            </a:solidFill>
            <a:prstDash val="solid"/>
            <a:round/>
            <a:headEnd type="none" w="med" len="med"/>
            <a:tailEnd type="arrow"/>
          </a:ln>
          <a:effectLst/>
        </p:spPr>
      </p:cxnSp>
      <p:cxnSp>
        <p:nvCxnSpPr>
          <p:cNvPr id="35" name="Elbow Connector 28"/>
          <p:cNvCxnSpPr/>
          <p:nvPr/>
        </p:nvCxnSpPr>
        <p:spPr bwMode="auto">
          <a:xfrm>
            <a:off x="1295400" y="5181600"/>
            <a:ext cx="4648200" cy="12700"/>
          </a:xfrm>
          <a:prstGeom prst="bentConnector3">
            <a:avLst>
              <a:gd name="adj1" fmla="val 50000"/>
            </a:avLst>
          </a:prstGeom>
          <a:solidFill>
            <a:schemeClr val="accent1"/>
          </a:solidFill>
          <a:ln w="19050" cap="flat" cmpd="sng" algn="ctr">
            <a:solidFill>
              <a:schemeClr val="bg2"/>
            </a:solidFill>
            <a:prstDash val="solid"/>
            <a:round/>
            <a:headEnd type="none" w="med" len="med"/>
            <a:tailEnd type="arrow"/>
          </a:ln>
          <a:effectLst/>
        </p:spPr>
      </p:cxnSp>
      <p:sp>
        <p:nvSpPr>
          <p:cNvPr id="37" name="Rectangle 36"/>
          <p:cNvSpPr/>
          <p:nvPr/>
        </p:nvSpPr>
        <p:spPr bwMode="auto">
          <a:xfrm>
            <a:off x="4419600" y="4343400"/>
            <a:ext cx="1143000" cy="914400"/>
          </a:xfrm>
          <a:prstGeom prst="rect">
            <a:avLst/>
          </a:prstGeom>
          <a:solidFill>
            <a:schemeClr val="accent1">
              <a:alpha val="50000"/>
            </a:schemeClr>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000" i="0" u="none" strike="noStrike" cap="none" normalizeH="0" baseline="0" dirty="0" err="1" smtClean="0">
                <a:ln>
                  <a:noFill/>
                </a:ln>
                <a:solidFill>
                  <a:schemeClr val="tx2"/>
                </a:solidFill>
                <a:effectLst/>
                <a:latin typeface="+mn-lt"/>
              </a:rPr>
              <a:t>SymNetDriver</a:t>
            </a:r>
            <a:r>
              <a:rPr kumimoji="0" lang="en-US" sz="1000" i="0" u="none" strike="noStrike" cap="none" normalizeH="0" baseline="0" dirty="0" smtClean="0">
                <a:ln>
                  <a:noFill/>
                </a:ln>
                <a:solidFill>
                  <a:schemeClr val="tx2"/>
                </a:solidFill>
                <a:effectLst/>
                <a:latin typeface="+mn-lt"/>
              </a:rPr>
              <a:t> (SND) Supporting Role Only</a:t>
            </a:r>
          </a:p>
        </p:txBody>
      </p:sp>
      <p:sp>
        <p:nvSpPr>
          <p:cNvPr id="36" name="Title 1"/>
          <p:cNvSpPr txBox="1">
            <a:spLocks/>
          </p:cNvSpPr>
          <p:nvPr/>
        </p:nvSpPr>
        <p:spPr bwMode="gray">
          <a:xfrm>
            <a:off x="381000" y="228600"/>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err="1" smtClean="0">
                <a:ln>
                  <a:noFill/>
                </a:ln>
                <a:solidFill>
                  <a:schemeClr val="tx1"/>
                </a:solidFill>
                <a:effectLst/>
                <a:uLnTx/>
                <a:uFillTx/>
                <a:latin typeface="+mj-lt"/>
                <a:ea typeface="+mj-ea"/>
                <a:cs typeface="+mj-cs"/>
              </a:rPr>
              <a:t>Teefer</a:t>
            </a:r>
            <a:r>
              <a:rPr kumimoji="0" lang="en-US" sz="3400" b="1" i="0" u="none" strike="noStrike" kern="0" cap="none" spc="0" normalizeH="0" noProof="0" dirty="0" smtClean="0">
                <a:ln>
                  <a:noFill/>
                </a:ln>
                <a:solidFill>
                  <a:schemeClr val="tx1"/>
                </a:solidFill>
                <a:effectLst/>
                <a:uLnTx/>
                <a:uFillTx/>
                <a:latin typeface="+mj-lt"/>
                <a:ea typeface="+mj-ea"/>
                <a:cs typeface="+mj-cs"/>
              </a:rPr>
              <a:t> Based Firewall</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SND Firewall</a:t>
            </a:r>
            <a:endParaRPr lang="en-US" dirty="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34</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59984656"/>
              </p:ext>
            </p:extLst>
          </p:nvPr>
        </p:nvGraphicFramePr>
        <p:xfrm>
          <a:off x="1524000" y="1143000"/>
          <a:ext cx="5562600" cy="5142300"/>
        </p:xfrm>
        <a:graphic>
          <a:graphicData uri="http://schemas.openxmlformats.org/presentationml/2006/ole">
            <mc:AlternateContent xmlns:mc="http://schemas.openxmlformats.org/markup-compatibility/2006">
              <mc:Choice xmlns:v="urn:schemas-microsoft-com:vml" Requires="v">
                <p:oleObj spid="_x0000_s69651" name="Document" r:id="rId5" imgW="5600494" imgH="8216598" progId="Word.Document.12">
                  <p:embed/>
                </p:oleObj>
              </mc:Choice>
              <mc:Fallback>
                <p:oleObj name="Document" r:id="rId5" imgW="5600494" imgH="8216598"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143000"/>
                        <a:ext cx="5562600" cy="514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7487323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Management – How</a:t>
            </a:r>
            <a:endParaRPr lang="en-US" dirty="0"/>
          </a:p>
        </p:txBody>
      </p:sp>
      <p:sp>
        <p:nvSpPr>
          <p:cNvPr id="3" name="Content Placeholder 2"/>
          <p:cNvSpPr>
            <a:spLocks noGrp="1"/>
          </p:cNvSpPr>
          <p:nvPr>
            <p:ph idx="1"/>
          </p:nvPr>
        </p:nvSpPr>
        <p:spPr/>
        <p:txBody>
          <a:bodyPr/>
          <a:lstStyle/>
          <a:p>
            <a:r>
              <a:rPr lang="en-US" dirty="0" smtClean="0"/>
              <a:t>Linux Client Architecture  </a:t>
            </a:r>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35</a:t>
            </a:fld>
            <a:endParaRPr lang="en-US" dirty="0"/>
          </a:p>
        </p:txBody>
      </p:sp>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047938"/>
            <a:ext cx="8826500" cy="5243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45117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lstStyle/>
          <a:p>
            <a:r>
              <a:rPr lang="en-US" dirty="0" smtClean="0"/>
              <a:t>Prioritized SEP Ferrari Features</a:t>
            </a:r>
            <a:endParaRPr lang="en-US" sz="2000" i="1" dirty="0">
              <a:solidFill>
                <a:srgbClr val="FFC000"/>
              </a:solidFill>
            </a:endParaRPr>
          </a:p>
        </p:txBody>
      </p:sp>
      <p:sp>
        <p:nvSpPr>
          <p:cNvPr id="4" name="Footer Placeholder 3"/>
          <p:cNvSpPr>
            <a:spLocks noGrp="1"/>
          </p:cNvSpPr>
          <p:nvPr>
            <p:ph type="ftr" sz="quarter" idx="10"/>
          </p:nvPr>
        </p:nvSpPr>
        <p:spPr/>
        <p:txBody>
          <a:bodyPr/>
          <a:lstStyle/>
          <a:p>
            <a:pPr>
              <a:defRPr/>
            </a:pPr>
            <a:r>
              <a:rPr lang="en-US" smtClean="0"/>
              <a:t>Ferrari Feature Review</a:t>
            </a:r>
            <a:endParaRPr lang="en-US" dirty="0" smtClean="0"/>
          </a:p>
        </p:txBody>
      </p:sp>
      <p:sp>
        <p:nvSpPr>
          <p:cNvPr id="6" name="Slide Number Placeholder 5"/>
          <p:cNvSpPr>
            <a:spLocks noGrp="1"/>
          </p:cNvSpPr>
          <p:nvPr>
            <p:ph type="sldNum" sz="quarter" idx="11"/>
          </p:nvPr>
        </p:nvSpPr>
        <p:spPr/>
        <p:txBody>
          <a:bodyPr/>
          <a:lstStyle/>
          <a:p>
            <a:pPr>
              <a:defRPr/>
            </a:pPr>
            <a:fld id="{446C9BED-6FD4-4BA4-B6B0-4A26058AC9EF}" type="slidenum">
              <a:rPr lang="en-US" smtClean="0"/>
              <a:pPr>
                <a:defRPr/>
              </a:pPr>
              <a:t>4</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91495531"/>
              </p:ext>
            </p:extLst>
          </p:nvPr>
        </p:nvGraphicFramePr>
        <p:xfrm>
          <a:off x="533400" y="1371600"/>
          <a:ext cx="7239001" cy="3708400"/>
        </p:xfrm>
        <a:graphic>
          <a:graphicData uri="http://schemas.openxmlformats.org/drawingml/2006/table">
            <a:tbl>
              <a:tblPr firstRow="1" bandRow="1">
                <a:tableStyleId>{72833802-FEF1-4C79-8D5D-14CF1EAF98D9}</a:tableStyleId>
              </a:tblPr>
              <a:tblGrid>
                <a:gridCol w="1407534"/>
                <a:gridCol w="3621666"/>
                <a:gridCol w="2209801"/>
              </a:tblGrid>
              <a:tr h="370840">
                <a:tc>
                  <a:txBody>
                    <a:bodyPr/>
                    <a:lstStyle/>
                    <a:p>
                      <a:r>
                        <a:rPr lang="en-US" dirty="0" smtClean="0"/>
                        <a:t>PM Priority</a:t>
                      </a:r>
                      <a:endParaRPr lang="en-US" dirty="0"/>
                    </a:p>
                  </a:txBody>
                  <a:tcPr/>
                </a:tc>
                <a:tc>
                  <a:txBody>
                    <a:bodyPr/>
                    <a:lstStyle/>
                    <a:p>
                      <a:r>
                        <a:rPr lang="en-US" dirty="0" smtClean="0"/>
                        <a:t>Feature Name</a:t>
                      </a:r>
                      <a:endParaRPr lang="en-US" dirty="0"/>
                    </a:p>
                  </a:txBody>
                  <a:tcPr/>
                </a:tc>
                <a:tc>
                  <a:txBody>
                    <a:bodyPr/>
                    <a:lstStyle/>
                    <a:p>
                      <a:r>
                        <a:rPr lang="en-US" dirty="0" smtClean="0"/>
                        <a:t>Covered in this deck?</a:t>
                      </a:r>
                      <a:endParaRPr lang="en-US" dirty="0"/>
                    </a:p>
                  </a:txBody>
                  <a:tcPr/>
                </a:tc>
              </a:tr>
              <a:tr h="370840">
                <a:tc>
                  <a:txBody>
                    <a:bodyPr/>
                    <a:lstStyle/>
                    <a:p>
                      <a:pPr algn="ctr"/>
                      <a:r>
                        <a:rPr lang="en-US" sz="1400" dirty="0" smtClean="0"/>
                        <a:t>1</a:t>
                      </a:r>
                      <a:endParaRPr lang="en-US" sz="1400" dirty="0"/>
                    </a:p>
                  </a:txBody>
                  <a:tcPr/>
                </a:tc>
                <a:tc>
                  <a:txBody>
                    <a:bodyPr/>
                    <a:lstStyle/>
                    <a:p>
                      <a:r>
                        <a:rPr lang="en-US" sz="1400" dirty="0" smtClean="0"/>
                        <a:t>Shared Definitions</a:t>
                      </a:r>
                      <a:endParaRPr lang="en-US" sz="1400" dirty="0"/>
                    </a:p>
                  </a:txBody>
                  <a:tcPr/>
                </a:tc>
                <a:tc>
                  <a:txBody>
                    <a:bodyPr/>
                    <a:lstStyle/>
                    <a:p>
                      <a:pPr algn="ctr"/>
                      <a:r>
                        <a:rPr lang="en-US" sz="1400" dirty="0" smtClean="0">
                          <a:solidFill>
                            <a:srgbClr val="008000"/>
                          </a:solidFill>
                        </a:rPr>
                        <a:t>Yes</a:t>
                      </a:r>
                      <a:endParaRPr lang="en-US" sz="1400" dirty="0">
                        <a:solidFill>
                          <a:srgbClr val="008000"/>
                        </a:solidFill>
                      </a:endParaRPr>
                    </a:p>
                  </a:txBody>
                  <a:tcPr/>
                </a:tc>
              </a:tr>
              <a:tr h="370840">
                <a:tc>
                  <a:txBody>
                    <a:bodyPr/>
                    <a:lstStyle/>
                    <a:p>
                      <a:pPr algn="ctr"/>
                      <a:r>
                        <a:rPr lang="en-US" sz="1400" dirty="0" smtClean="0"/>
                        <a:t>2</a:t>
                      </a:r>
                      <a:endParaRPr lang="en-US" sz="1400" dirty="0"/>
                    </a:p>
                  </a:txBody>
                  <a:tcPr/>
                </a:tc>
                <a:tc>
                  <a:txBody>
                    <a:bodyPr/>
                    <a:lstStyle/>
                    <a:p>
                      <a:r>
                        <a:rPr lang="en-US" sz="1400" dirty="0" smtClean="0"/>
                        <a:t>“Fast-</a:t>
                      </a:r>
                      <a:r>
                        <a:rPr lang="en-US" sz="1400" dirty="0" err="1" smtClean="0"/>
                        <a:t>Pathing</a:t>
                      </a:r>
                      <a:r>
                        <a:rPr lang="en-US" sz="1400" dirty="0" smtClean="0"/>
                        <a:t>” log forwarding</a:t>
                      </a:r>
                      <a:endParaRPr lang="en-US" sz="1400" dirty="0"/>
                    </a:p>
                  </a:txBody>
                  <a:tcPr/>
                </a:tc>
                <a:tc>
                  <a:txBody>
                    <a:bodyPr/>
                    <a:lstStyle/>
                    <a:p>
                      <a:pPr algn="ctr"/>
                      <a:r>
                        <a:rPr lang="en-US" sz="1400" dirty="0" smtClean="0">
                          <a:solidFill>
                            <a:srgbClr val="008000"/>
                          </a:solidFill>
                        </a:rPr>
                        <a:t>Yes</a:t>
                      </a:r>
                      <a:endParaRPr lang="en-US" sz="1400" dirty="0">
                        <a:solidFill>
                          <a:srgbClr val="008000"/>
                        </a:solidFill>
                      </a:endParaRPr>
                    </a:p>
                  </a:txBody>
                  <a:tcPr/>
                </a:tc>
              </a:tr>
              <a:tr h="370840">
                <a:tc>
                  <a:txBody>
                    <a:bodyPr/>
                    <a:lstStyle/>
                    <a:p>
                      <a:pPr algn="ctr"/>
                      <a:r>
                        <a:rPr lang="en-US" sz="1400" dirty="0" smtClean="0"/>
                        <a:t>3</a:t>
                      </a:r>
                      <a:endParaRPr lang="en-US" sz="1400" dirty="0"/>
                    </a:p>
                  </a:txBody>
                  <a:tcPr/>
                </a:tc>
                <a:tc>
                  <a:txBody>
                    <a:bodyPr/>
                    <a:lstStyle/>
                    <a:p>
                      <a:r>
                        <a:rPr lang="en-US" sz="1400" dirty="0" smtClean="0"/>
                        <a:t>Linux Management</a:t>
                      </a:r>
                      <a:endParaRPr lang="en-US" sz="1400" dirty="0"/>
                    </a:p>
                  </a:txBody>
                  <a:tcPr/>
                </a:tc>
                <a:tc>
                  <a:txBody>
                    <a:bodyPr/>
                    <a:lstStyle/>
                    <a:p>
                      <a:pPr algn="ctr"/>
                      <a:r>
                        <a:rPr lang="en-US" sz="1400" dirty="0" smtClean="0">
                          <a:solidFill>
                            <a:srgbClr val="008000"/>
                          </a:solidFill>
                        </a:rPr>
                        <a:t>Yes</a:t>
                      </a:r>
                      <a:endParaRPr lang="en-US" sz="1400" dirty="0">
                        <a:solidFill>
                          <a:srgbClr val="008000"/>
                        </a:solidFill>
                      </a:endParaRPr>
                    </a:p>
                  </a:txBody>
                  <a:tcPr/>
                </a:tc>
              </a:tr>
              <a:tr h="370840">
                <a:tc>
                  <a:txBody>
                    <a:bodyPr/>
                    <a:lstStyle/>
                    <a:p>
                      <a:pPr algn="ctr"/>
                      <a:r>
                        <a:rPr lang="en-US" sz="1400" dirty="0" smtClean="0"/>
                        <a:t>4</a:t>
                      </a:r>
                      <a:endParaRPr lang="en-US" sz="1400" dirty="0"/>
                    </a:p>
                  </a:txBody>
                  <a:tcPr/>
                </a:tc>
                <a:tc>
                  <a:txBody>
                    <a:bodyPr/>
                    <a:lstStyle/>
                    <a:p>
                      <a:r>
                        <a:rPr lang="en-US" sz="1400" dirty="0" smtClean="0"/>
                        <a:t>Improve SEPM Content Delta Generation</a:t>
                      </a:r>
                      <a:endParaRPr lang="en-US" sz="1400" dirty="0"/>
                    </a:p>
                  </a:txBody>
                  <a:tcPr/>
                </a:tc>
                <a:tc>
                  <a:txBody>
                    <a:bodyPr/>
                    <a:lstStyle/>
                    <a:p>
                      <a:pPr algn="ctr"/>
                      <a:r>
                        <a:rPr lang="en-US" sz="1400" dirty="0" smtClean="0">
                          <a:solidFill>
                            <a:srgbClr val="FF0000"/>
                          </a:solidFill>
                        </a:rPr>
                        <a:t>No</a:t>
                      </a:r>
                      <a:endParaRPr lang="en-US" sz="1400" dirty="0">
                        <a:solidFill>
                          <a:srgbClr val="FF0000"/>
                        </a:solidFill>
                      </a:endParaRPr>
                    </a:p>
                  </a:txBody>
                  <a:tcPr/>
                </a:tc>
              </a:tr>
              <a:tr h="370840">
                <a:tc>
                  <a:txBody>
                    <a:bodyPr/>
                    <a:lstStyle/>
                    <a:p>
                      <a:pPr algn="ctr"/>
                      <a:r>
                        <a:rPr lang="en-US" sz="1400" dirty="0" smtClean="0"/>
                        <a:t>5</a:t>
                      </a:r>
                      <a:endParaRPr lang="en-US" sz="1400" dirty="0"/>
                    </a:p>
                  </a:txBody>
                  <a:tcPr/>
                </a:tc>
                <a:tc>
                  <a:txBody>
                    <a:bodyPr/>
                    <a:lstStyle/>
                    <a:p>
                      <a:r>
                        <a:rPr lang="en-US" sz="1400" dirty="0" smtClean="0"/>
                        <a:t>Bandwidth Control for Client Communications</a:t>
                      </a:r>
                      <a:endParaRPr lang="en-US" sz="1400" dirty="0"/>
                    </a:p>
                  </a:txBody>
                  <a:tcPr/>
                </a:tc>
                <a:tc>
                  <a:txBody>
                    <a:bodyPr/>
                    <a:lstStyle/>
                    <a:p>
                      <a:pPr algn="ctr"/>
                      <a:r>
                        <a:rPr lang="en-US" sz="1400" dirty="0" smtClean="0">
                          <a:solidFill>
                            <a:srgbClr val="FF0000"/>
                          </a:solidFill>
                        </a:rPr>
                        <a:t>No</a:t>
                      </a:r>
                      <a:endParaRPr lang="en-US" sz="1400" dirty="0">
                        <a:solidFill>
                          <a:srgbClr val="FF0000"/>
                        </a:solidFill>
                      </a:endParaRPr>
                    </a:p>
                  </a:txBody>
                  <a:tcPr/>
                </a:tc>
              </a:tr>
              <a:tr h="370840">
                <a:tc>
                  <a:txBody>
                    <a:bodyPr/>
                    <a:lstStyle/>
                    <a:p>
                      <a:pPr algn="ctr"/>
                      <a:r>
                        <a:rPr lang="en-US" sz="1400" dirty="0" smtClean="0"/>
                        <a:t>6</a:t>
                      </a:r>
                      <a:endParaRPr lang="en-US" sz="1400" dirty="0"/>
                    </a:p>
                  </a:txBody>
                  <a:tcPr/>
                </a:tc>
                <a:tc>
                  <a:txBody>
                    <a:bodyPr/>
                    <a:lstStyle/>
                    <a:p>
                      <a:r>
                        <a:rPr lang="en-US" sz="1400" dirty="0" smtClean="0"/>
                        <a:t>SND Firewall</a:t>
                      </a:r>
                      <a:endParaRPr lang="en-US" sz="1400" dirty="0"/>
                    </a:p>
                  </a:txBody>
                  <a:tcPr/>
                </a:tc>
                <a:tc>
                  <a:txBody>
                    <a:bodyPr/>
                    <a:lstStyle/>
                    <a:p>
                      <a:pPr algn="ctr"/>
                      <a:r>
                        <a:rPr lang="en-US" sz="1400" dirty="0" smtClean="0">
                          <a:solidFill>
                            <a:srgbClr val="008000"/>
                          </a:solidFill>
                        </a:rPr>
                        <a:t>Yes</a:t>
                      </a:r>
                      <a:endParaRPr lang="en-US" sz="1400" dirty="0">
                        <a:solidFill>
                          <a:srgbClr val="008000"/>
                        </a:solidFill>
                      </a:endParaRPr>
                    </a:p>
                  </a:txBody>
                  <a:tcPr/>
                </a:tc>
              </a:tr>
              <a:tr h="370840">
                <a:tc>
                  <a:txBody>
                    <a:bodyPr/>
                    <a:lstStyle/>
                    <a:p>
                      <a:pPr algn="ctr"/>
                      <a:r>
                        <a:rPr lang="en-US" sz="1400" dirty="0" smtClean="0"/>
                        <a:t>7</a:t>
                      </a:r>
                      <a:endParaRPr lang="en-US" sz="1400" dirty="0"/>
                    </a:p>
                  </a:txBody>
                  <a:tcPr/>
                </a:tc>
                <a:tc>
                  <a:txBody>
                    <a:bodyPr/>
                    <a:lstStyle/>
                    <a:p>
                      <a:r>
                        <a:rPr lang="en-US" sz="1400" dirty="0" smtClean="0"/>
                        <a:t>Enable SNAC HI for</a:t>
                      </a:r>
                      <a:r>
                        <a:rPr lang="en-US" sz="1400" baseline="0" dirty="0" smtClean="0"/>
                        <a:t> SEP Clients</a:t>
                      </a:r>
                      <a:endParaRPr lang="en-US" sz="1400" dirty="0"/>
                    </a:p>
                  </a:txBody>
                  <a:tcPr/>
                </a:tc>
                <a:tc>
                  <a:txBody>
                    <a:bodyPr/>
                    <a:lstStyle/>
                    <a:p>
                      <a:pPr algn="ctr"/>
                      <a:r>
                        <a:rPr lang="en-US" sz="1400" dirty="0" smtClean="0">
                          <a:solidFill>
                            <a:srgbClr val="FF0000"/>
                          </a:solidFill>
                        </a:rPr>
                        <a:t>No</a:t>
                      </a:r>
                      <a:endParaRPr lang="en-US" sz="1400" dirty="0">
                        <a:solidFill>
                          <a:srgbClr val="FF0000"/>
                        </a:solidFill>
                      </a:endParaRPr>
                    </a:p>
                  </a:txBody>
                  <a:tcPr/>
                </a:tc>
              </a:tr>
              <a:tr h="370840">
                <a:tc>
                  <a:txBody>
                    <a:bodyPr/>
                    <a:lstStyle/>
                    <a:p>
                      <a:pPr algn="ctr"/>
                      <a:r>
                        <a:rPr lang="en-US" sz="1400" dirty="0" smtClean="0"/>
                        <a:t>8</a:t>
                      </a:r>
                      <a:endParaRPr lang="en-US" sz="1400" dirty="0"/>
                    </a:p>
                  </a:txBody>
                  <a:tcPr/>
                </a:tc>
                <a:tc>
                  <a:txBody>
                    <a:bodyPr/>
                    <a:lstStyle/>
                    <a:p>
                      <a:r>
                        <a:rPr lang="en-US" sz="1400" dirty="0" smtClean="0"/>
                        <a:t>Symantec Maximum</a:t>
                      </a:r>
                      <a:r>
                        <a:rPr lang="en-US" sz="1400" baseline="0" dirty="0" smtClean="0"/>
                        <a:t> Repair</a:t>
                      </a:r>
                      <a:endParaRPr lang="en-US" sz="1400" dirty="0"/>
                    </a:p>
                  </a:txBody>
                  <a:tcPr/>
                </a:tc>
                <a:tc>
                  <a:txBody>
                    <a:bodyPr/>
                    <a:lstStyle/>
                    <a:p>
                      <a:pPr algn="ctr"/>
                      <a:r>
                        <a:rPr lang="en-US" sz="1400" dirty="0" smtClean="0">
                          <a:solidFill>
                            <a:srgbClr val="008000"/>
                          </a:solidFill>
                        </a:rPr>
                        <a:t>Yes</a:t>
                      </a:r>
                      <a:endParaRPr lang="en-US" sz="1400" dirty="0">
                        <a:solidFill>
                          <a:srgbClr val="008000"/>
                        </a:solidFill>
                      </a:endParaRPr>
                    </a:p>
                  </a:txBody>
                  <a:tcPr/>
                </a:tc>
              </a:tr>
              <a:tr h="370840">
                <a:tc>
                  <a:txBody>
                    <a:bodyPr/>
                    <a:lstStyle/>
                    <a:p>
                      <a:pPr algn="ctr"/>
                      <a:r>
                        <a:rPr lang="en-US" sz="1400" dirty="0" smtClean="0"/>
                        <a:t>9</a:t>
                      </a:r>
                      <a:endParaRPr lang="en-US" sz="1400" dirty="0"/>
                    </a:p>
                  </a:txBody>
                  <a:tcPr/>
                </a:tc>
                <a:tc>
                  <a:txBody>
                    <a:bodyPr/>
                    <a:lstStyle/>
                    <a:p>
                      <a:r>
                        <a:rPr lang="en-US" sz="1400" dirty="0" smtClean="0"/>
                        <a:t>Boot</a:t>
                      </a:r>
                      <a:r>
                        <a:rPr lang="en-US" sz="1400" baseline="0" dirty="0" smtClean="0"/>
                        <a:t> Time Performance</a:t>
                      </a:r>
                      <a:endParaRPr lang="en-US" sz="1400" dirty="0"/>
                    </a:p>
                  </a:txBody>
                  <a:tcPr/>
                </a:tc>
                <a:tc>
                  <a:txBody>
                    <a:bodyPr/>
                    <a:lstStyle/>
                    <a:p>
                      <a:pPr algn="ctr"/>
                      <a:r>
                        <a:rPr lang="en-US" sz="1400" dirty="0" smtClean="0">
                          <a:solidFill>
                            <a:srgbClr val="FF0000"/>
                          </a:solidFill>
                        </a:rPr>
                        <a:t>No</a:t>
                      </a:r>
                      <a:endParaRPr lang="en-US" sz="1400" dirty="0">
                        <a:solidFill>
                          <a:srgbClr val="FF0000"/>
                        </a:solidFill>
                      </a:endParaRPr>
                    </a:p>
                  </a:txBody>
                  <a:tcPr/>
                </a:tc>
              </a:tr>
            </a:tbl>
          </a:graphicData>
        </a:graphic>
      </p:graphicFrame>
    </p:spTree>
    <p:extLst>
      <p:ext uri="{BB962C8B-B14F-4D97-AF65-F5344CB8AC3E}">
        <p14:creationId xmlns:p14="http://schemas.microsoft.com/office/powerpoint/2010/main" val="34648783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Ferrari Feature Review</a:t>
            </a:r>
            <a:endParaRPr lang="en-US" dirty="0"/>
          </a:p>
        </p:txBody>
      </p:sp>
      <p:sp>
        <p:nvSpPr>
          <p:cNvPr id="4" name="Slide Number Placeholder 3"/>
          <p:cNvSpPr>
            <a:spLocks noGrp="1"/>
          </p:cNvSpPr>
          <p:nvPr>
            <p:ph type="sldNum" sz="quarter" idx="4"/>
          </p:nvPr>
        </p:nvSpPr>
        <p:spPr/>
        <p:txBody>
          <a:bodyPr/>
          <a:lstStyle/>
          <a:p>
            <a:fld id="{46082381-925A-4C25-AB18-0C99AD89CFC0}" type="slidenum">
              <a:rPr lang="en-US" smtClean="0"/>
              <a:pPr/>
              <a:t>5</a:t>
            </a:fld>
            <a:endParaRPr lang="en-US" dirty="0"/>
          </a:p>
        </p:txBody>
      </p:sp>
      <p:sp>
        <p:nvSpPr>
          <p:cNvPr id="3" name="Title 2"/>
          <p:cNvSpPr>
            <a:spLocks noGrp="1"/>
          </p:cNvSpPr>
          <p:nvPr>
            <p:ph type="ctrTitle"/>
          </p:nvPr>
        </p:nvSpPr>
        <p:spPr/>
        <p:txBody>
          <a:bodyPr/>
          <a:lstStyle/>
          <a:p>
            <a:r>
              <a:rPr lang="en-US" dirty="0" smtClean="0"/>
              <a:t>Symantec Maximum Repair</a:t>
            </a:r>
            <a:endParaRPr lang="en-US" dirty="0"/>
          </a:p>
        </p:txBody>
      </p:sp>
    </p:spTree>
    <p:extLst>
      <p:ext uri="{BB962C8B-B14F-4D97-AF65-F5344CB8AC3E}">
        <p14:creationId xmlns:p14="http://schemas.microsoft.com/office/powerpoint/2010/main" val="7047257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Symantec Maximum Repair</a:t>
            </a:r>
            <a:endParaRPr lang="en-US" dirty="0"/>
          </a:p>
        </p:txBody>
      </p:sp>
      <p:sp>
        <p:nvSpPr>
          <p:cNvPr id="3" name="Content Placeholder 2"/>
          <p:cNvSpPr>
            <a:spLocks noGrp="1"/>
          </p:cNvSpPr>
          <p:nvPr>
            <p:ph idx="1"/>
          </p:nvPr>
        </p:nvSpPr>
        <p:spPr/>
        <p:txBody>
          <a:bodyPr/>
          <a:lstStyle/>
          <a:p>
            <a:r>
              <a:rPr lang="en-US" dirty="0"/>
              <a:t>Why? </a:t>
            </a:r>
            <a:endParaRPr lang="en-US" dirty="0" smtClean="0"/>
          </a:p>
          <a:p>
            <a:pPr lvl="1"/>
            <a:r>
              <a:rPr lang="en-US" dirty="0" smtClean="0"/>
              <a:t>Power Eraser tool used heavily by support, not currently shipped on the DVD</a:t>
            </a:r>
          </a:p>
          <a:p>
            <a:pPr lvl="1"/>
            <a:r>
              <a:rPr lang="en-US" dirty="0" smtClean="0"/>
              <a:t>No way for Admins to remotely execute the Power Eraser tool within the SEPM console today</a:t>
            </a:r>
          </a:p>
          <a:p>
            <a:pPr lvl="1"/>
            <a:r>
              <a:rPr lang="en-US" dirty="0" smtClean="0"/>
              <a:t>Existing SEP technology doesn’t catch all threats</a:t>
            </a:r>
            <a:endParaRPr lang="en-US" dirty="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6</a:t>
            </a:fld>
            <a:endParaRPr lang="en-US" dirty="0"/>
          </a:p>
        </p:txBody>
      </p:sp>
    </p:spTree>
    <p:extLst>
      <p:ext uri="{BB962C8B-B14F-4D97-AF65-F5344CB8AC3E}">
        <p14:creationId xmlns:p14="http://schemas.microsoft.com/office/powerpoint/2010/main" val="17580352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Symantec Maximum Repair</a:t>
            </a:r>
            <a:endParaRPr lang="en-US" dirty="0"/>
          </a:p>
        </p:txBody>
      </p:sp>
      <p:sp>
        <p:nvSpPr>
          <p:cNvPr id="3" name="Content Placeholder 2"/>
          <p:cNvSpPr>
            <a:spLocks noGrp="1"/>
          </p:cNvSpPr>
          <p:nvPr>
            <p:ph idx="1"/>
          </p:nvPr>
        </p:nvSpPr>
        <p:spPr/>
        <p:txBody>
          <a:bodyPr/>
          <a:lstStyle/>
          <a:p>
            <a:r>
              <a:rPr lang="en-US" dirty="0" smtClean="0"/>
              <a:t>What?</a:t>
            </a:r>
          </a:p>
          <a:p>
            <a:pPr lvl="1"/>
            <a:r>
              <a:rPr lang="en-US" dirty="0" smtClean="0"/>
              <a:t>Integrating the existing Power Eraser (aka Symantec Maximum Repair</a:t>
            </a:r>
            <a:r>
              <a:rPr lang="en-US" dirty="0"/>
              <a:t>) engine </a:t>
            </a:r>
            <a:r>
              <a:rPr lang="en-US" dirty="0" smtClean="0"/>
              <a:t>v3.1.2</a:t>
            </a:r>
          </a:p>
          <a:p>
            <a:pPr lvl="1"/>
            <a:r>
              <a:rPr lang="en-US" dirty="0" smtClean="0"/>
              <a:t>Provide a new remote scan type, and associated workflow, for managed SEP clients through the SEPM console</a:t>
            </a:r>
          </a:p>
          <a:p>
            <a:pPr lvl="1"/>
            <a:r>
              <a:rPr lang="en-US" dirty="0" smtClean="0"/>
              <a:t>Ability to remotely scan, remediate, and rollback changes on SEP clients</a:t>
            </a:r>
            <a:endParaRPr lang="en-US" dirty="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7</a:t>
            </a:fld>
            <a:endParaRPr lang="en-US" dirty="0"/>
          </a:p>
        </p:txBody>
      </p:sp>
    </p:spTree>
    <p:extLst>
      <p:ext uri="{BB962C8B-B14F-4D97-AF65-F5344CB8AC3E}">
        <p14:creationId xmlns:p14="http://schemas.microsoft.com/office/powerpoint/2010/main" val="23182783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Symantec Maximum Repair – How?</a:t>
            </a:r>
            <a:endParaRPr lang="en-US" dirty="0"/>
          </a:p>
        </p:txBody>
      </p:sp>
      <p:sp>
        <p:nvSpPr>
          <p:cNvPr id="3" name="Content Placeholder 2"/>
          <p:cNvSpPr>
            <a:spLocks noGrp="1"/>
          </p:cNvSpPr>
          <p:nvPr>
            <p:ph idx="1"/>
          </p:nvPr>
        </p:nvSpPr>
        <p:spPr>
          <a:xfrm>
            <a:off x="381000" y="1219200"/>
            <a:ext cx="8382000" cy="2895600"/>
          </a:xfrm>
        </p:spPr>
        <p:txBody>
          <a:bodyPr>
            <a:normAutofit lnSpcReduction="10000"/>
          </a:bodyPr>
          <a:lstStyle/>
          <a:p>
            <a:r>
              <a:rPr lang="en-US" dirty="0" smtClean="0"/>
              <a:t>How?</a:t>
            </a:r>
          </a:p>
          <a:p>
            <a:pPr lvl="1"/>
            <a:r>
              <a:rPr lang="en-US" dirty="0" smtClean="0"/>
              <a:t>Requires Ferrari (or later) SEPM and Clients</a:t>
            </a:r>
          </a:p>
          <a:p>
            <a:pPr lvl="1"/>
            <a:r>
              <a:rPr lang="en-US" dirty="0" smtClean="0"/>
              <a:t>Calling the SMR API’s and adding workflow through SEPM</a:t>
            </a:r>
          </a:p>
          <a:p>
            <a:pPr lvl="2"/>
            <a:r>
              <a:rPr lang="en-US" dirty="0" smtClean="0"/>
              <a:t>Scan run on endpoint</a:t>
            </a:r>
          </a:p>
          <a:p>
            <a:pPr lvl="2"/>
            <a:r>
              <a:rPr lang="en-US" dirty="0" smtClean="0"/>
              <a:t>Detections follow normal workflow through to SEPM</a:t>
            </a:r>
          </a:p>
          <a:p>
            <a:pPr lvl="2"/>
            <a:r>
              <a:rPr lang="en-US" dirty="0" smtClean="0"/>
              <a:t>Remediation action is initiated by admin on SEPM side</a:t>
            </a:r>
          </a:p>
          <a:p>
            <a:pPr lvl="2"/>
            <a:r>
              <a:rPr lang="en-US" dirty="0" smtClean="0"/>
              <a:t>No endpoint initiated scans supported</a:t>
            </a:r>
          </a:p>
          <a:p>
            <a:pPr lvl="3"/>
            <a:r>
              <a:rPr lang="en-US" dirty="0" smtClean="0"/>
              <a:t>Tool available from </a:t>
            </a:r>
            <a:r>
              <a:rPr lang="en-US" dirty="0" err="1" smtClean="0"/>
              <a:t>SymHelp</a:t>
            </a:r>
            <a:r>
              <a:rPr lang="en-US" dirty="0" smtClean="0"/>
              <a:t> tool within the product</a:t>
            </a:r>
          </a:p>
          <a:p>
            <a:pPr lvl="1"/>
            <a:endParaRPr lang="en-US" dirty="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8</a:t>
            </a:fld>
            <a:endParaRPr lang="en-US" dirty="0"/>
          </a:p>
        </p:txBody>
      </p:sp>
      <p:pic>
        <p:nvPicPr>
          <p:cNvPr id="10" name="Picture 1" descr="C:\Documents and Settings\joao_forcada\Local Settings\Temporary Internet Files\Content.IE5\577LLNN4\MC900435242[1].png"/>
          <p:cNvPicPr>
            <a:picLocks noChangeAspect="1" noChangeArrowheads="1"/>
          </p:cNvPicPr>
          <p:nvPr/>
        </p:nvPicPr>
        <p:blipFill>
          <a:blip r:embed="rId3" cstate="print"/>
          <a:srcRect/>
          <a:stretch>
            <a:fillRect/>
          </a:stretch>
        </p:blipFill>
        <p:spPr bwMode="auto">
          <a:xfrm>
            <a:off x="533400" y="4419600"/>
            <a:ext cx="1219200" cy="1447801"/>
          </a:xfrm>
          <a:prstGeom prst="rect">
            <a:avLst/>
          </a:prstGeom>
          <a:noFill/>
        </p:spPr>
      </p:pic>
      <p:sp>
        <p:nvSpPr>
          <p:cNvPr id="11" name="TextBox 10"/>
          <p:cNvSpPr txBox="1"/>
          <p:nvPr/>
        </p:nvSpPr>
        <p:spPr bwMode="ltGray">
          <a:xfrm>
            <a:off x="609600" y="5715000"/>
            <a:ext cx="1066801" cy="3048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2000" dirty="0" smtClean="0">
                <a:solidFill>
                  <a:schemeClr val="bg2">
                    <a:lumMod val="50000"/>
                  </a:schemeClr>
                </a:solidFill>
                <a:latin typeface="Calibri" pitchFamily="34" charset="0"/>
              </a:rPr>
              <a:t>SEPM</a:t>
            </a:r>
          </a:p>
        </p:txBody>
      </p:sp>
      <p:pic>
        <p:nvPicPr>
          <p:cNvPr id="44033" name="Picture 1" descr="C:\Documents and Settings\joao_forcada\Local Settings\Temporary Internet Files\Content.IE5\R7TBACYM\MP900405386[1].jpg"/>
          <p:cNvPicPr>
            <a:picLocks noChangeAspect="1" noChangeArrowheads="1"/>
          </p:cNvPicPr>
          <p:nvPr/>
        </p:nvPicPr>
        <p:blipFill>
          <a:blip r:embed="rId4" cstate="print"/>
          <a:srcRect/>
          <a:stretch>
            <a:fillRect/>
          </a:stretch>
        </p:blipFill>
        <p:spPr bwMode="auto">
          <a:xfrm>
            <a:off x="4419600" y="4495800"/>
            <a:ext cx="1651000" cy="1179286"/>
          </a:xfrm>
          <a:prstGeom prst="rect">
            <a:avLst/>
          </a:prstGeom>
          <a:noFill/>
        </p:spPr>
      </p:pic>
      <p:pic>
        <p:nvPicPr>
          <p:cNvPr id="44034" name="Picture 2" descr="C:\Documents and Settings\joao_forcada\Local Settings\Temporary Internet Files\Content.IE5\ZYLWJ5WC\MC900432540[1].png"/>
          <p:cNvPicPr>
            <a:picLocks noChangeAspect="1" noChangeArrowheads="1"/>
          </p:cNvPicPr>
          <p:nvPr/>
        </p:nvPicPr>
        <p:blipFill>
          <a:blip r:embed="rId5" cstate="print"/>
          <a:srcRect/>
          <a:stretch>
            <a:fillRect/>
          </a:stretch>
        </p:blipFill>
        <p:spPr bwMode="auto">
          <a:xfrm>
            <a:off x="5334000" y="4114800"/>
            <a:ext cx="1689100" cy="1498600"/>
          </a:xfrm>
          <a:prstGeom prst="rect">
            <a:avLst/>
          </a:prstGeom>
          <a:noFill/>
        </p:spPr>
      </p:pic>
      <p:pic>
        <p:nvPicPr>
          <p:cNvPr id="44037" name="Picture 5" descr="C:\Documents and Settings\joao_forcada\Local Settings\Temporary Internet Files\Content.IE5\DGBR4BD3\MC900431561[1].png"/>
          <p:cNvPicPr>
            <a:picLocks noChangeAspect="1" noChangeArrowheads="1"/>
          </p:cNvPicPr>
          <p:nvPr/>
        </p:nvPicPr>
        <p:blipFill>
          <a:blip r:embed="rId6" cstate="print"/>
          <a:srcRect/>
          <a:stretch>
            <a:fillRect/>
          </a:stretch>
        </p:blipFill>
        <p:spPr bwMode="auto">
          <a:xfrm>
            <a:off x="1981200" y="3962400"/>
            <a:ext cx="1866900" cy="482600"/>
          </a:xfrm>
          <a:prstGeom prst="rect">
            <a:avLst/>
          </a:prstGeom>
          <a:noFill/>
        </p:spPr>
      </p:pic>
      <p:pic>
        <p:nvPicPr>
          <p:cNvPr id="19" name="Picture 5" descr="C:\Documents and Settings\joao_forcada\Local Settings\Temporary Internet Files\Content.IE5\DGBR4BD3\MC900431561[1].png"/>
          <p:cNvPicPr>
            <a:picLocks noChangeAspect="1" noChangeArrowheads="1"/>
          </p:cNvPicPr>
          <p:nvPr/>
        </p:nvPicPr>
        <p:blipFill>
          <a:blip r:embed="rId6" cstate="print"/>
          <a:srcRect/>
          <a:stretch>
            <a:fillRect/>
          </a:stretch>
        </p:blipFill>
        <p:spPr bwMode="auto">
          <a:xfrm>
            <a:off x="2057400" y="5334000"/>
            <a:ext cx="1866900" cy="482600"/>
          </a:xfrm>
          <a:prstGeom prst="rect">
            <a:avLst/>
          </a:prstGeom>
          <a:noFill/>
        </p:spPr>
      </p:pic>
      <p:pic>
        <p:nvPicPr>
          <p:cNvPr id="20" name="Picture 5" descr="C:\Documents and Settings\joao_forcada\Local Settings\Temporary Internet Files\Content.IE5\DGBR4BD3\MC900431561[1].png"/>
          <p:cNvPicPr>
            <a:picLocks noChangeAspect="1" noChangeArrowheads="1"/>
          </p:cNvPicPr>
          <p:nvPr/>
        </p:nvPicPr>
        <p:blipFill>
          <a:blip r:embed="rId6" cstate="print"/>
          <a:srcRect/>
          <a:stretch>
            <a:fillRect/>
          </a:stretch>
        </p:blipFill>
        <p:spPr bwMode="auto">
          <a:xfrm rot="10800000">
            <a:off x="1981200" y="4648200"/>
            <a:ext cx="1866900" cy="482600"/>
          </a:xfrm>
          <a:prstGeom prst="rect">
            <a:avLst/>
          </a:prstGeom>
          <a:noFill/>
        </p:spPr>
      </p:pic>
      <p:sp>
        <p:nvSpPr>
          <p:cNvPr id="21" name="TextBox 20"/>
          <p:cNvSpPr txBox="1"/>
          <p:nvPr/>
        </p:nvSpPr>
        <p:spPr bwMode="ltGray">
          <a:xfrm>
            <a:off x="1981200" y="4343400"/>
            <a:ext cx="1828800" cy="304800"/>
          </a:xfrm>
          <a:prstGeom prst="rect">
            <a:avLst/>
          </a:prstGeom>
          <a:noFill/>
          <a:ln w="9525">
            <a:noFill/>
            <a:miter lim="800000"/>
            <a:headEnd/>
            <a:tailEnd/>
          </a:ln>
        </p:spPr>
        <p:txBody>
          <a:bodyPr wrap="square" lIns="91419" tIns="45710" rIns="91419" bIns="45710" rtlCol="0" anchor="t" anchorCtr="0">
            <a:noAutofit/>
          </a:bodyPr>
          <a:lstStyle/>
          <a:p>
            <a:pPr algn="l">
              <a:lnSpc>
                <a:spcPct val="90000"/>
              </a:lnSpc>
              <a:spcBef>
                <a:spcPts val="0"/>
              </a:spcBef>
              <a:spcAft>
                <a:spcPts val="800"/>
              </a:spcAft>
            </a:pPr>
            <a:r>
              <a:rPr lang="en-US" sz="1600" dirty="0" smtClean="0">
                <a:solidFill>
                  <a:schemeClr val="bg2">
                    <a:lumMod val="50000"/>
                  </a:schemeClr>
                </a:solidFill>
                <a:latin typeface="Calibri" pitchFamily="34" charset="0"/>
              </a:rPr>
              <a:t>Scan Command</a:t>
            </a:r>
          </a:p>
        </p:txBody>
      </p:sp>
      <p:sp>
        <p:nvSpPr>
          <p:cNvPr id="23" name="TextBox 22"/>
          <p:cNvSpPr txBox="1"/>
          <p:nvPr/>
        </p:nvSpPr>
        <p:spPr bwMode="ltGray">
          <a:xfrm>
            <a:off x="1981200" y="5029200"/>
            <a:ext cx="1828800" cy="304800"/>
          </a:xfrm>
          <a:prstGeom prst="rect">
            <a:avLst/>
          </a:prstGeom>
          <a:noFill/>
          <a:ln w="9525">
            <a:noFill/>
            <a:miter lim="800000"/>
            <a:headEnd/>
            <a:tailEnd/>
          </a:ln>
        </p:spPr>
        <p:txBody>
          <a:bodyPr wrap="square" lIns="91419" tIns="45710" rIns="91419" bIns="45710" rtlCol="0" anchor="t" anchorCtr="0">
            <a:noAutofit/>
          </a:bodyPr>
          <a:lstStyle/>
          <a:p>
            <a:pPr algn="l">
              <a:lnSpc>
                <a:spcPct val="90000"/>
              </a:lnSpc>
              <a:spcBef>
                <a:spcPts val="0"/>
              </a:spcBef>
              <a:spcAft>
                <a:spcPts val="800"/>
              </a:spcAft>
            </a:pPr>
            <a:r>
              <a:rPr lang="en-US" sz="1600" dirty="0" smtClean="0">
                <a:solidFill>
                  <a:schemeClr val="bg2">
                    <a:lumMod val="50000"/>
                  </a:schemeClr>
                </a:solidFill>
                <a:latin typeface="Calibri" pitchFamily="34" charset="0"/>
              </a:rPr>
              <a:t>Scan Results</a:t>
            </a:r>
          </a:p>
        </p:txBody>
      </p:sp>
      <p:sp>
        <p:nvSpPr>
          <p:cNvPr id="24" name="TextBox 23"/>
          <p:cNvSpPr txBox="1"/>
          <p:nvPr/>
        </p:nvSpPr>
        <p:spPr bwMode="ltGray">
          <a:xfrm>
            <a:off x="2057400" y="5791200"/>
            <a:ext cx="2209800" cy="304800"/>
          </a:xfrm>
          <a:prstGeom prst="rect">
            <a:avLst/>
          </a:prstGeom>
          <a:noFill/>
          <a:ln w="9525">
            <a:noFill/>
            <a:miter lim="800000"/>
            <a:headEnd/>
            <a:tailEnd/>
          </a:ln>
        </p:spPr>
        <p:txBody>
          <a:bodyPr wrap="square" lIns="91419" tIns="45710" rIns="91419" bIns="45710" rtlCol="0" anchor="t" anchorCtr="0">
            <a:noAutofit/>
          </a:bodyPr>
          <a:lstStyle/>
          <a:p>
            <a:pPr algn="l">
              <a:lnSpc>
                <a:spcPct val="90000"/>
              </a:lnSpc>
              <a:spcBef>
                <a:spcPts val="0"/>
              </a:spcBef>
              <a:spcAft>
                <a:spcPts val="800"/>
              </a:spcAft>
            </a:pPr>
            <a:r>
              <a:rPr lang="en-US" sz="1600" dirty="0" smtClean="0">
                <a:solidFill>
                  <a:schemeClr val="bg2">
                    <a:lumMod val="50000"/>
                  </a:schemeClr>
                </a:solidFill>
                <a:latin typeface="Calibri" pitchFamily="34" charset="0"/>
              </a:rPr>
              <a:t>Remediation Commands</a:t>
            </a:r>
          </a:p>
        </p:txBody>
      </p:sp>
      <p:sp>
        <p:nvSpPr>
          <p:cNvPr id="25" name="TextBox 24"/>
          <p:cNvSpPr txBox="1"/>
          <p:nvPr/>
        </p:nvSpPr>
        <p:spPr bwMode="ltGray">
          <a:xfrm>
            <a:off x="6705600" y="4114800"/>
            <a:ext cx="1828800" cy="304800"/>
          </a:xfrm>
          <a:prstGeom prst="rect">
            <a:avLst/>
          </a:prstGeom>
          <a:noFill/>
          <a:ln w="9525">
            <a:noFill/>
            <a:miter lim="800000"/>
            <a:headEnd/>
            <a:tailEnd/>
          </a:ln>
        </p:spPr>
        <p:txBody>
          <a:bodyPr wrap="square" lIns="91419" tIns="45710" rIns="91419" bIns="45710" rtlCol="0" anchor="t" anchorCtr="0">
            <a:noAutofit/>
          </a:bodyPr>
          <a:lstStyle/>
          <a:p>
            <a:pPr algn="l">
              <a:lnSpc>
                <a:spcPct val="90000"/>
              </a:lnSpc>
              <a:spcBef>
                <a:spcPts val="0"/>
              </a:spcBef>
              <a:spcAft>
                <a:spcPts val="800"/>
              </a:spcAft>
            </a:pPr>
            <a:r>
              <a:rPr lang="en-US" sz="1600" dirty="0" smtClean="0">
                <a:solidFill>
                  <a:schemeClr val="bg2">
                    <a:lumMod val="50000"/>
                  </a:schemeClr>
                </a:solidFill>
                <a:latin typeface="Calibri" pitchFamily="34" charset="0"/>
              </a:rPr>
              <a:t>Scan Execution</a:t>
            </a:r>
          </a:p>
        </p:txBody>
      </p:sp>
      <p:pic>
        <p:nvPicPr>
          <p:cNvPr id="44038" name="Picture 6" descr="C:\Documents and Settings\joao_forcada\Local Settings\Temporary Internet Files\Content.IE5\MCZ2Z0PK\MC900423171[1].wmf"/>
          <p:cNvPicPr>
            <a:picLocks noChangeAspect="1" noChangeArrowheads="1"/>
          </p:cNvPicPr>
          <p:nvPr/>
        </p:nvPicPr>
        <p:blipFill>
          <a:blip r:embed="rId7" cstate="print"/>
          <a:srcRect/>
          <a:stretch>
            <a:fillRect/>
          </a:stretch>
        </p:blipFill>
        <p:spPr bwMode="auto">
          <a:xfrm>
            <a:off x="5257800" y="5334000"/>
            <a:ext cx="379412" cy="379412"/>
          </a:xfrm>
          <a:prstGeom prst="rect">
            <a:avLst/>
          </a:prstGeom>
          <a:noFill/>
        </p:spPr>
      </p:pic>
    </p:spTree>
    <p:extLst>
      <p:ext uri="{BB962C8B-B14F-4D97-AF65-F5344CB8AC3E}">
        <p14:creationId xmlns:p14="http://schemas.microsoft.com/office/powerpoint/2010/main" val="24832391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7"/>
                                        </p:tgtEl>
                                        <p:attrNameLst>
                                          <p:attrName>style.visibility</p:attrName>
                                        </p:attrNameLst>
                                      </p:cBhvr>
                                      <p:to>
                                        <p:strVal val="visible"/>
                                      </p:to>
                                    </p:set>
                                    <p:animEffect transition="in" filter="blinds(horizontal)">
                                      <p:cBhvr>
                                        <p:cTn id="7" dur="500"/>
                                        <p:tgtEl>
                                          <p:spTgt spid="4403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4034"/>
                                        </p:tgtEl>
                                        <p:attrNameLst>
                                          <p:attrName>style.visibility</p:attrName>
                                        </p:attrNameLst>
                                      </p:cBhvr>
                                      <p:to>
                                        <p:strVal val="visible"/>
                                      </p:to>
                                    </p:set>
                                    <p:animEffect transition="in" filter="blinds(horizontal)">
                                      <p:cBhvr>
                                        <p:cTn id="15" dur="500"/>
                                        <p:tgtEl>
                                          <p:spTgt spid="4403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par>
                                <p:cTn id="24" presetID="3" presetClass="entr" presetSubtype="1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linds(horizontal)">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4038"/>
                                        </p:tgtEl>
                                        <p:attrNameLst>
                                          <p:attrName>style.visibility</p:attrName>
                                        </p:attrNameLst>
                                      </p:cBhvr>
                                      <p:to>
                                        <p:strVal val="visible"/>
                                      </p:to>
                                    </p:set>
                                    <p:animEffect transition="in" filter="blinds(horizontal)">
                                      <p:cBhvr>
                                        <p:cTn id="39"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Symantec Maximum Repair – How?</a:t>
            </a:r>
            <a:endParaRPr lang="en-US" dirty="0"/>
          </a:p>
        </p:txBody>
      </p:sp>
      <p:sp>
        <p:nvSpPr>
          <p:cNvPr id="4" name="Footer Placeholder 3"/>
          <p:cNvSpPr>
            <a:spLocks noGrp="1"/>
          </p:cNvSpPr>
          <p:nvPr>
            <p:ph type="ftr" sz="quarter" idx="10"/>
          </p:nvPr>
        </p:nvSpPr>
        <p:spPr/>
        <p:txBody>
          <a:bodyPr/>
          <a:lstStyle/>
          <a:p>
            <a:pPr>
              <a:defRPr/>
            </a:pPr>
            <a:r>
              <a:rPr lang="en-US" smtClean="0"/>
              <a:t>Ferrari Feature Review</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9</a:t>
            </a:fld>
            <a:endParaRPr lang="en-US" dirty="0"/>
          </a:p>
        </p:txBody>
      </p:sp>
      <p:pic>
        <p:nvPicPr>
          <p:cNvPr id="8" name="Content Placeholder 7"/>
          <p:cNvPicPr>
            <a:picLocks noGrp="1" noChangeAspect="1"/>
          </p:cNvPicPr>
          <p:nvPr>
            <p:ph idx="1"/>
          </p:nvPr>
        </p:nvPicPr>
        <p:blipFill>
          <a:blip r:embed="rId3" cstate="print"/>
          <a:srcRect t="5539" b="5539"/>
          <a:stretch>
            <a:fillRect/>
          </a:stretch>
        </p:blipFill>
        <p:spPr/>
      </p:pic>
      <p:sp>
        <p:nvSpPr>
          <p:cNvPr id="9" name="Oval 8"/>
          <p:cNvSpPr/>
          <p:nvPr/>
        </p:nvSpPr>
        <p:spPr bwMode="auto">
          <a:xfrm>
            <a:off x="5181600" y="3962400"/>
            <a:ext cx="2362200" cy="381000"/>
          </a:xfrm>
          <a:prstGeom prst="ellipse">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7" name="TextBox 6"/>
          <p:cNvSpPr txBox="1"/>
          <p:nvPr/>
        </p:nvSpPr>
        <p:spPr bwMode="ltGray">
          <a:xfrm>
            <a:off x="609600" y="5638800"/>
            <a:ext cx="3200400" cy="762000"/>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800"/>
              </a:spcAft>
            </a:pPr>
            <a:r>
              <a:rPr lang="en-US" sz="1200" i="1" dirty="0" smtClean="0">
                <a:solidFill>
                  <a:schemeClr val="bg2">
                    <a:lumMod val="50000"/>
                  </a:schemeClr>
                </a:solidFill>
                <a:latin typeface="Calibri" pitchFamily="34" charset="0"/>
              </a:rPr>
              <a:t>Screenshot shows SEPM Console, “Clients” view</a:t>
            </a:r>
          </a:p>
        </p:txBody>
      </p:sp>
    </p:spTree>
    <p:extLst>
      <p:ext uri="{BB962C8B-B14F-4D97-AF65-F5344CB8AC3E}">
        <p14:creationId xmlns:p14="http://schemas.microsoft.com/office/powerpoint/2010/main" val="3452006910"/>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errari Kickoff Meeting">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bg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solidFill>
              <a:schemeClr val="bg2">
                <a:lumMod val="50000"/>
              </a:schemeClr>
            </a:solidFill>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2.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Ferrari Kickoff Meeting.potx</Template>
  <TotalTime>0</TotalTime>
  <Words>1632</Words>
  <Application>Microsoft Macintosh PowerPoint</Application>
  <PresentationFormat>On-screen Show (4:3)</PresentationFormat>
  <Paragraphs>406</Paragraphs>
  <Slides>35</Slides>
  <Notes>33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Ferrari Kickoff Meeting</vt:lpstr>
      <vt:lpstr>Document</vt:lpstr>
      <vt:lpstr>PowerPoint Presentation</vt:lpstr>
      <vt:lpstr>Agenda</vt:lpstr>
      <vt:lpstr>Top Ferrari Features</vt:lpstr>
      <vt:lpstr>Prioritized SEP Ferrari Features</vt:lpstr>
      <vt:lpstr>Symantec Maximum Repair</vt:lpstr>
      <vt:lpstr>Symantec Maximum Repair</vt:lpstr>
      <vt:lpstr>Symantec Maximum Repair</vt:lpstr>
      <vt:lpstr>Symantec Maximum Repair – How?</vt:lpstr>
      <vt:lpstr>Symantec Maximum Repair – How?</vt:lpstr>
      <vt:lpstr>Symantec Maximum Repair – How?</vt:lpstr>
      <vt:lpstr>SND Firewall</vt:lpstr>
      <vt:lpstr>SND Firewall</vt:lpstr>
      <vt:lpstr>SND Firewall</vt:lpstr>
      <vt:lpstr>SND Firewall – How?</vt:lpstr>
      <vt:lpstr>SND Firewall – How?</vt:lpstr>
      <vt:lpstr>Linux Management</vt:lpstr>
      <vt:lpstr>Linux Management</vt:lpstr>
      <vt:lpstr>Linux Management</vt:lpstr>
      <vt:lpstr>Linux Management – How?</vt:lpstr>
      <vt:lpstr>Linux Management – How?</vt:lpstr>
      <vt:lpstr>Fast Pathing</vt:lpstr>
      <vt:lpstr>Fast Pathing</vt:lpstr>
      <vt:lpstr>Shared Definitions (Network Based Definitions)</vt:lpstr>
      <vt:lpstr>Shared Definitions</vt:lpstr>
      <vt:lpstr>Shared Definitions</vt:lpstr>
      <vt:lpstr>Shared Definitions – How?</vt:lpstr>
      <vt:lpstr>Shared Definitions – How?</vt:lpstr>
      <vt:lpstr>Shared Definitions – How?</vt:lpstr>
      <vt:lpstr>Appendix</vt:lpstr>
      <vt:lpstr>Recorded Demos</vt:lpstr>
      <vt:lpstr>Symantec Maximum Repair</vt:lpstr>
      <vt:lpstr>PowerPoint Presentation</vt:lpstr>
      <vt:lpstr>PowerPoint Presentation</vt:lpstr>
      <vt:lpstr>SND Firewall</vt:lpstr>
      <vt:lpstr>Linux Management – How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Symantec Corporate Template</dc:title>
  <dc:creator/>
  <cp:lastModifiedBy/>
  <cp:revision>1</cp:revision>
  <dcterms:created xsi:type="dcterms:W3CDTF">2010-02-26T18:23:31Z</dcterms:created>
  <dcterms:modified xsi:type="dcterms:W3CDTF">2013-04-22T13:16:47Z</dcterms:modified>
</cp:coreProperties>
</file>