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20"/>
  </p:notesMasterIdLst>
  <p:sldIdLst>
    <p:sldId id="257" r:id="rId2"/>
    <p:sldId id="258" r:id="rId3"/>
    <p:sldId id="256" r:id="rId4"/>
    <p:sldId id="267" r:id="rId5"/>
    <p:sldId id="280" r:id="rId6"/>
    <p:sldId id="282" r:id="rId7"/>
    <p:sldId id="283" r:id="rId8"/>
    <p:sldId id="284" r:id="rId9"/>
    <p:sldId id="269" r:id="rId10"/>
    <p:sldId id="270" r:id="rId11"/>
    <p:sldId id="262" r:id="rId12"/>
    <p:sldId id="268" r:id="rId13"/>
    <p:sldId id="271" r:id="rId14"/>
    <p:sldId id="272" r:id="rId15"/>
    <p:sldId id="273" r:id="rId16"/>
    <p:sldId id="274" r:id="rId17"/>
    <p:sldId id="278" r:id="rId18"/>
    <p:sldId id="279" r:id="rId19"/>
  </p:sldIdLst>
  <p:sldSz cx="9144000" cy="6858000" type="screen4x3"/>
  <p:notesSz cx="6985000" cy="92837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3950" autoAdjust="0"/>
    <p:restoredTop sz="94629" autoAdjust="0"/>
  </p:normalViewPr>
  <p:slideViewPr>
    <p:cSldViewPr>
      <p:cViewPr varScale="1">
        <p:scale>
          <a:sx n="97" d="100"/>
          <a:sy n="97" d="100"/>
        </p:scale>
        <p:origin x="83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AB83F-D43D-4611-9F61-91D0E349D6C9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03350" y="1160463"/>
            <a:ext cx="4178300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67225"/>
            <a:ext cx="5588000" cy="36560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98D7E2-FD2E-421E-A5B1-397953A85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61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EE37-5028-4C3B-A06A-3C239ACE1966}" type="datetime1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338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1926-B5B3-4B94-835D-A15930923164}" type="datetime1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9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2DF6-AAC7-4BB1-84A7-A7B2E0538C47}" type="datetime1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52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15878-FD41-451E-A577-158A807A4784}" type="datetime1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98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E32CA-506B-4F5B-AD6B-C5CC7378D2CF}" type="datetime1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159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A6374-173C-4665-A2EC-471B46CD1661}" type="datetime1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019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D4A5C-C3F8-47CC-A2E1-E36C66563A01}" type="datetime1">
              <a:rPr lang="en-US" smtClean="0"/>
              <a:t>6/13/2022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5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1A3B-747A-4B47-9996-0DE7084775E1}" type="datetime1">
              <a:rPr lang="en-US" smtClean="0"/>
              <a:t>6/13/2022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95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3527C-53A9-41E7-8D25-C66CCB598367}" type="datetime1">
              <a:rPr lang="en-US" smtClean="0"/>
              <a:t>6/13/2022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83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8E6C3466-6C0C-4DC8-AD1E-A5AD105C913A}" type="datetime1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6DCF8A-2D98-4531-B944-09079F76F2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89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76AC-900F-4B2B-BCBB-B1093B0CE584}" type="datetime1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58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65097AE-B23A-4982-A522-A00082707316}" type="datetime1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D6DCF8A-2D98-4531-B944-09079F76F2E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901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dev.mysql.com/doc/refman/5.7/en/select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9.jpeg"/><Relationship Id="rId7" Type="http://schemas.openxmlformats.org/officeDocument/2006/relationships/image" Target="../media/image2.png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932595"/>
          </a:xfrm>
        </p:spPr>
        <p:txBody>
          <a:bodyPr/>
          <a:lstStyle/>
          <a:p>
            <a:r>
              <a:rPr lang="en-US" b="1" dirty="0"/>
              <a:t>Bank system</a:t>
            </a:r>
            <a:endParaRPr lang="ru-RU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F0FB53-03C6-4486-8039-DCAE73A02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z="1400" smtClean="0"/>
              <a:pPr/>
              <a:t>1</a:t>
            </a:fld>
            <a:endParaRPr lang="en-US" sz="1400" dirty="0"/>
          </a:p>
        </p:txBody>
      </p:sp>
      <p:pic>
        <p:nvPicPr>
          <p:cNvPr id="3" name="Picture 2" descr="C:\Users\Andrey\AppData\Local\Microsoft\Windows\Temporary Internet Files\Content.IE5\L1L0B2K2\credit-cards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94822" y="4036168"/>
            <a:ext cx="1907828" cy="1907828"/>
          </a:xfrm>
          <a:prstGeom prst="rect">
            <a:avLst/>
          </a:prstGeom>
          <a:noFill/>
        </p:spPr>
      </p:pic>
      <p:pic>
        <p:nvPicPr>
          <p:cNvPr id="4" name="Picture 4" descr="C:\Users\Andrey\AppData\Local\Microsoft\Windows\Temporary Internet Files\Content.IE5\A4BZFJ1G\Applications-database.svg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133600"/>
            <a:ext cx="1687800" cy="2959660"/>
          </a:xfrm>
          <a:prstGeom prst="rect">
            <a:avLst/>
          </a:prstGeom>
          <a:noFill/>
        </p:spPr>
      </p:pic>
      <p:pic>
        <p:nvPicPr>
          <p:cNvPr id="5" name="Picture 6" descr="C:\Users\Andrey\AppData\Local\Microsoft\Windows\Temporary Internet Files\Content.IE5\A4BZFJ1G\1332472961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93570" y="1868289"/>
            <a:ext cx="1544682" cy="1873189"/>
          </a:xfrm>
          <a:prstGeom prst="rect">
            <a:avLst/>
          </a:prstGeom>
          <a:noFill/>
        </p:spPr>
      </p:pic>
      <p:pic>
        <p:nvPicPr>
          <p:cNvPr id="6" name="Picture 7" descr="C:\Users\Andrey\AppData\Local\Microsoft\Windows\Temporary Internet Files\Content.IE5\A4BZFJ1G\rgtaylor-csc-net-computer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94822" y="2197455"/>
            <a:ext cx="1169792" cy="1033797"/>
          </a:xfrm>
          <a:prstGeom prst="rect">
            <a:avLst/>
          </a:prstGeom>
          <a:noFill/>
        </p:spPr>
      </p:pic>
      <p:pic>
        <p:nvPicPr>
          <p:cNvPr id="3074" name="Picture 2" descr="C:\Users\Andrey\AppData\Local\Microsoft\Windows\Temporary Internet Files\Content.IE5\ZI7DDXMX\Sideways_Arrow_Icon.svg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5311092" y="1997618"/>
            <a:ext cx="1152128" cy="1556792"/>
          </a:xfrm>
          <a:prstGeom prst="rect">
            <a:avLst/>
          </a:prstGeom>
          <a:noFill/>
        </p:spPr>
      </p:pic>
      <p:pic>
        <p:nvPicPr>
          <p:cNvPr id="3075" name="Picture 3" descr="C:\Users\Andrey\AppData\Local\Microsoft\Windows\Temporary Internet Files\Content.IE5\ZI7DDXMX\Sideways_Arrow_Icon.svg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flipH="1">
            <a:off x="5311092" y="4209507"/>
            <a:ext cx="1242280" cy="1350008"/>
          </a:xfrm>
          <a:prstGeom prst="rect">
            <a:avLst/>
          </a:prstGeom>
          <a:noFill/>
        </p:spPr>
      </p:pic>
      <p:pic>
        <p:nvPicPr>
          <p:cNvPr id="3076" name="Picture 4" descr="C:\Users\Andrey\AppData\Local\Microsoft\Windows\Temporary Internet Files\Content.IE5\L1L0B2K2\Dark_blue_right_arrow.svg[1]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flipH="1">
            <a:off x="2565331" y="2345308"/>
            <a:ext cx="648073" cy="702692"/>
          </a:xfrm>
          <a:prstGeom prst="rect">
            <a:avLst/>
          </a:prstGeom>
          <a:noFill/>
        </p:spPr>
      </p:pic>
      <p:pic>
        <p:nvPicPr>
          <p:cNvPr id="11" name="Picture 6" descr="C:\Users\Andrey\AppData\Local\Microsoft\Windows\Temporary Internet Files\Content.IE5\A4BZFJ1G\1332472961[1].png">
            <a:extLst>
              <a:ext uri="{FF2B5EF4-FFF2-40B4-BE49-F238E27FC236}">
                <a16:creationId xmlns:a16="http://schemas.microsoft.com/office/drawing/2014/main" id="{ED918AC3-7FA5-453F-926F-55BE4C6B8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93570" y="3947916"/>
            <a:ext cx="1544682" cy="1873189"/>
          </a:xfrm>
          <a:prstGeom prst="rect">
            <a:avLst/>
          </a:prstGeom>
          <a:noFill/>
        </p:spPr>
      </p:pic>
      <p:pic>
        <p:nvPicPr>
          <p:cNvPr id="12" name="Picture 4" descr="C:\Users\Andrey\AppData\Local\Microsoft\Windows\Temporary Internet Files\Content.IE5\L1L0B2K2\Dark_blue_right_arrow.svg[1].png">
            <a:extLst>
              <a:ext uri="{FF2B5EF4-FFF2-40B4-BE49-F238E27FC236}">
                <a16:creationId xmlns:a16="http://schemas.microsoft.com/office/drawing/2014/main" id="{09BD122F-6E3F-4F69-B5FC-C53C04B7D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flipH="1">
            <a:off x="2565330" y="4390568"/>
            <a:ext cx="648073" cy="7026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4566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161196"/>
          </a:xfrm>
        </p:spPr>
        <p:txBody>
          <a:bodyPr/>
          <a:lstStyle/>
          <a:p>
            <a:r>
              <a:rPr lang="en-US" b="1" dirty="0"/>
              <a:t>Foreign key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1. The column that links one table to another table’s primary key or unique constraint</a:t>
            </a:r>
          </a:p>
          <a:p>
            <a:pPr>
              <a:buNone/>
            </a:pPr>
            <a:r>
              <a:rPr lang="en-US" sz="2400" dirty="0"/>
              <a:t>2. Table can have any </a:t>
            </a:r>
            <a:r>
              <a:rPr lang="en-US" sz="2800" dirty="0"/>
              <a:t>number</a:t>
            </a:r>
            <a:r>
              <a:rPr lang="en-US" sz="2400" dirty="0"/>
              <a:t> of foreign keys defined.</a:t>
            </a:r>
            <a:endParaRPr lang="ru-RU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C8A3B-37F3-4D1C-BDC7-D2D657EC6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838200"/>
            <a:ext cx="7772400" cy="1470025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Structured Query Language </a:t>
            </a:r>
            <a:br>
              <a:rPr lang="en-US" sz="5400" b="1" dirty="0"/>
            </a:br>
            <a:r>
              <a:rPr lang="en-US" sz="5400" b="1" dirty="0"/>
              <a:t>(SQL)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436374"/>
            <a:ext cx="6934200" cy="1752600"/>
          </a:xfrm>
        </p:spPr>
        <p:txBody>
          <a:bodyPr>
            <a:normAutofit/>
          </a:bodyPr>
          <a:lstStyle/>
          <a:p>
            <a:r>
              <a:rPr lang="en-US" b="1" cap="none" spc="0" dirty="0">
                <a:solidFill>
                  <a:schemeClr val="tx1"/>
                </a:solidFill>
              </a:rPr>
              <a:t>SQL</a:t>
            </a:r>
            <a:r>
              <a:rPr lang="en-US" cap="none" spc="0" dirty="0">
                <a:solidFill>
                  <a:schemeClr val="tx1"/>
                </a:solidFill>
              </a:rPr>
              <a:t> is a language used for creating, storing, fetching and updating of data and database objects in RDBMS.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5EB3F2-BD05-427A-9EAB-C4D1B6CB7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55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161196"/>
          </a:xfrm>
        </p:spPr>
        <p:txBody>
          <a:bodyPr/>
          <a:lstStyle/>
          <a:p>
            <a:r>
              <a:rPr lang="en-US" b="1" dirty="0"/>
              <a:t>SELECT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>
                <a:hlinkClick r:id="rId2" tooltip="14.2.9 SELECT Syntax"/>
              </a:rPr>
              <a:t>SELECT</a:t>
            </a:r>
            <a:r>
              <a:rPr lang="en-US" sz="2800" dirty="0"/>
              <a:t> is used to retrieve rows selected from one or more tables.</a:t>
            </a:r>
          </a:p>
          <a:p>
            <a:pPr algn="ctr">
              <a:buNone/>
            </a:pPr>
            <a:r>
              <a:rPr lang="en-US" sz="2800" dirty="0"/>
              <a:t>Basic syntax: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&lt;columns&gt; 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&lt;Table&gt;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 &lt;condition&gt;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 BY &lt;columns&gt;</a:t>
            </a:r>
            <a:endParaRPr lang="ru-RU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4204B-C427-4FE3-8151-0F0288A2A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161196"/>
          </a:xfrm>
        </p:spPr>
        <p:txBody>
          <a:bodyPr/>
          <a:lstStyle/>
          <a:p>
            <a:r>
              <a:rPr lang="en-US" b="1" dirty="0"/>
              <a:t>Select (examples)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* from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HomePro.Customers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buNone/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HomePro.Customers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 by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D742C-9FBD-477A-B738-AAC62857B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Where (char, </a:t>
            </a:r>
            <a:r>
              <a:rPr lang="en-US" b="1" dirty="0" err="1"/>
              <a:t>varchar</a:t>
            </a:r>
            <a:r>
              <a:rPr lang="en-US" b="1" dirty="0"/>
              <a:t>)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Select * from </a:t>
            </a:r>
            <a:r>
              <a:rPr lang="en-US" dirty="0" err="1">
                <a:solidFill>
                  <a:srgbClr val="0070C0"/>
                </a:solidFill>
              </a:rPr>
              <a:t>HomePro.Customers</a:t>
            </a:r>
            <a:endParaRPr lang="en-US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Where </a:t>
            </a:r>
            <a:r>
              <a:rPr lang="en-US" dirty="0" err="1">
                <a:solidFill>
                  <a:srgbClr val="0070C0"/>
                </a:solidFill>
              </a:rPr>
              <a:t>LastName</a:t>
            </a:r>
            <a:r>
              <a:rPr lang="en-US" dirty="0">
                <a:solidFill>
                  <a:srgbClr val="0070C0"/>
                </a:solidFill>
              </a:rPr>
              <a:t> = ‘Smith’</a:t>
            </a:r>
          </a:p>
          <a:p>
            <a:pPr>
              <a:buNone/>
            </a:pPr>
            <a:endParaRPr lang="en-US" dirty="0">
              <a:solidFill>
                <a:srgbClr val="0070C0"/>
              </a:solidFill>
            </a:endParaRPr>
          </a:p>
          <a:p>
            <a:pPr>
              <a:buNone/>
            </a:pPr>
            <a:endParaRPr lang="en-US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Select * from </a:t>
            </a:r>
            <a:r>
              <a:rPr lang="en-US" dirty="0" err="1">
                <a:solidFill>
                  <a:srgbClr val="0070C0"/>
                </a:solidFill>
              </a:rPr>
              <a:t>HomePro.Customers</a:t>
            </a:r>
            <a:endParaRPr lang="en-US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Where </a:t>
            </a:r>
            <a:r>
              <a:rPr lang="en-US" dirty="0" err="1">
                <a:solidFill>
                  <a:srgbClr val="0070C0"/>
                </a:solidFill>
              </a:rPr>
              <a:t>LastName</a:t>
            </a:r>
            <a:r>
              <a:rPr lang="en-US" dirty="0">
                <a:solidFill>
                  <a:srgbClr val="0070C0"/>
                </a:solidFill>
              </a:rPr>
              <a:t> like  ‘S%’</a:t>
            </a:r>
          </a:p>
          <a:p>
            <a:pPr>
              <a:buNone/>
            </a:pPr>
            <a:endParaRPr lang="en-US" dirty="0">
              <a:solidFill>
                <a:srgbClr val="0070C0"/>
              </a:solidFill>
            </a:endParaRPr>
          </a:p>
          <a:p>
            <a:pPr>
              <a:buNone/>
            </a:pPr>
            <a:endParaRPr lang="en-US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Select * from </a:t>
            </a:r>
            <a:r>
              <a:rPr lang="en-US" dirty="0" err="1">
                <a:solidFill>
                  <a:srgbClr val="0070C0"/>
                </a:solidFill>
              </a:rPr>
              <a:t>HomePro.Customers</a:t>
            </a:r>
            <a:endParaRPr lang="en-US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Where </a:t>
            </a:r>
            <a:r>
              <a:rPr lang="en-US" dirty="0" err="1">
                <a:solidFill>
                  <a:srgbClr val="0070C0"/>
                </a:solidFill>
              </a:rPr>
              <a:t>LastName</a:t>
            </a:r>
            <a:r>
              <a:rPr lang="en-US" dirty="0">
                <a:solidFill>
                  <a:srgbClr val="0070C0"/>
                </a:solidFill>
              </a:rPr>
              <a:t> like  ‘_m%’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63D4E-064A-4074-9276-9394CF581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Where (numbers)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Where Age = 10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Where Age &gt; 10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Where Age &gt; 10 and Age &lt; 40</a:t>
            </a:r>
          </a:p>
          <a:p>
            <a:pPr marL="514350" indent="-514350">
              <a:buFont typeface="Calibri" panose="020F0502020204030204" pitchFamily="34" charset="0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Where Age &gt;= 10 and Age &lt;= 40</a:t>
            </a:r>
          </a:p>
          <a:p>
            <a:pPr marL="514350" indent="-514350">
              <a:buFont typeface="Calibri" panose="020F0502020204030204" pitchFamily="34" charset="0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Where Age between 10 and 40</a:t>
            </a:r>
            <a:endParaRPr lang="ru-RU" dirty="0">
              <a:solidFill>
                <a:srgbClr val="0070C0"/>
              </a:solidFill>
            </a:endParaRP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Where Age in (10, 20, 30)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345EA-A0A5-43C8-B82A-6A4FBF3B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Where (date)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1. Where </a:t>
            </a:r>
            <a:r>
              <a:rPr lang="en-US" dirty="0" err="1">
                <a:solidFill>
                  <a:srgbClr val="0070C0"/>
                </a:solidFill>
              </a:rPr>
              <a:t>DateNedeed</a:t>
            </a:r>
            <a:r>
              <a:rPr lang="en-US" dirty="0">
                <a:solidFill>
                  <a:srgbClr val="0070C0"/>
                </a:solidFill>
              </a:rPr>
              <a:t> = ‘2015-11-29’</a:t>
            </a:r>
          </a:p>
          <a:p>
            <a:pPr marL="514350" indent="-514350">
              <a:buAutoNum type="arabicPeriod"/>
            </a:pPr>
            <a:endParaRPr lang="en-US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2. Where </a:t>
            </a:r>
            <a:r>
              <a:rPr lang="en-US" dirty="0" err="1">
                <a:solidFill>
                  <a:srgbClr val="0070C0"/>
                </a:solidFill>
              </a:rPr>
              <a:t>DateNedeed</a:t>
            </a:r>
            <a:r>
              <a:rPr lang="en-US" dirty="0">
                <a:solidFill>
                  <a:srgbClr val="0070C0"/>
                </a:solidFill>
              </a:rPr>
              <a:t> &gt; ‘2014-12-30’</a:t>
            </a:r>
          </a:p>
          <a:p>
            <a:pPr>
              <a:buNone/>
            </a:pPr>
            <a:endParaRPr lang="ru-RU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3. Where </a:t>
            </a:r>
            <a:r>
              <a:rPr lang="en-US" dirty="0" err="1">
                <a:solidFill>
                  <a:srgbClr val="0070C0"/>
                </a:solidFill>
              </a:rPr>
              <a:t>DateNedeed</a:t>
            </a:r>
            <a:r>
              <a:rPr lang="en-US" dirty="0">
                <a:solidFill>
                  <a:srgbClr val="0070C0"/>
                </a:solidFill>
              </a:rPr>
              <a:t> between ‘2015-12-01’ and ‘2015-12-30’ </a:t>
            </a:r>
            <a:endParaRPr lang="ru-RU" dirty="0">
              <a:solidFill>
                <a:srgbClr val="0070C0"/>
              </a:solidFill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0676F-60F8-4FD7-A82B-C86955401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NULL values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05000"/>
            <a:ext cx="7543801" cy="152400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NULL is an unknown and undefined value. 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Arithmetic operation with NULL in SQL will return a NULL.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trike="sngStrike" dirty="0">
                <a:solidFill>
                  <a:srgbClr val="FF0000"/>
                </a:solidFill>
              </a:rPr>
              <a:t>Where Value = Null</a:t>
            </a:r>
            <a:r>
              <a:rPr lang="en-US" dirty="0"/>
              <a:t>  -&gt;  Where Value is Null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B699F6-32F5-4157-8503-92A7C5265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89EC19-7434-4507-A0D1-22B79F801349}"/>
              </a:ext>
            </a:extLst>
          </p:cNvPr>
          <p:cNvSpPr txBox="1"/>
          <p:nvPr/>
        </p:nvSpPr>
        <p:spPr>
          <a:xfrm>
            <a:off x="941439" y="3789827"/>
            <a:ext cx="6024716" cy="1891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Question: How much money do you have?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Answer 1. I have $10			Meaning: $10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Answer 3. I have no money 	Meaning : $0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Answer 3. I don’t tell you 		Meaning : Null</a:t>
            </a:r>
          </a:p>
        </p:txBody>
      </p:sp>
    </p:spTree>
    <p:extLst>
      <p:ext uri="{BB962C8B-B14F-4D97-AF65-F5344CB8AC3E}">
        <p14:creationId xmlns:p14="http://schemas.microsoft.com/office/powerpoint/2010/main" val="113899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with NULL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Select *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from </a:t>
            </a:r>
            <a:r>
              <a:rPr lang="en-US" b="1" dirty="0" err="1">
                <a:solidFill>
                  <a:srgbClr val="0070C0"/>
                </a:solidFill>
              </a:rPr>
              <a:t>HomePro.Customers</a:t>
            </a: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where </a:t>
            </a:r>
            <a:r>
              <a:rPr lang="en-US" dirty="0" err="1">
                <a:solidFill>
                  <a:srgbClr val="0070C0"/>
                </a:solidFill>
              </a:rPr>
              <a:t>AltPhone</a:t>
            </a:r>
            <a:r>
              <a:rPr lang="en-US" dirty="0">
                <a:solidFill>
                  <a:srgbClr val="0070C0"/>
                </a:solidFill>
              </a:rPr>
              <a:t> is null;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C5A99-63C7-4A2C-B762-A29F3164C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38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97858"/>
          </a:xfrm>
        </p:spPr>
        <p:txBody>
          <a:bodyPr/>
          <a:lstStyle/>
          <a:p>
            <a:r>
              <a:rPr lang="en-US" b="1" dirty="0"/>
              <a:t>Web store (eCommerce)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F51F14-B85B-4434-83AA-8653D3B52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7" name="Picture 3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93" y="2295516"/>
            <a:ext cx="1159115" cy="118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Sukhorukov\AppData\Local\Microsoft\Windows\Temporary Internet Files\Content.IE5\UICMV21C\220px-Small_USPS_Truck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726" y="4547230"/>
            <a:ext cx="1815331" cy="1030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Sukhorukov\AppData\Local\Microsoft\Windows\Temporary Internet Files\Content.IE5\UICMV21C\760px-LKW_mit_Aufleger_aus_Zusatzzeichen_1048-14.svg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726" y="1858304"/>
            <a:ext cx="1760460" cy="1028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aSukhorukov\AppData\Local\Microsoft\Windows\Temporary Internet Files\Content.IE5\VTSS44KS\warehouse-1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726" y="2999165"/>
            <a:ext cx="1760460" cy="1280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aSukhorukov\AppData\Local\Microsoft\Windows\Temporary Internet Files\Content.IE5\MZXF91C8\amazon_by_diabolus01-d4oel3i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202" y="1842894"/>
            <a:ext cx="1293662" cy="129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Andrey\AppData\Local\Microsoft\Windows\Temporary Internet Files\Content.IE5\A4BZFJ1G\Applications-database.svg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08642" y="4513991"/>
            <a:ext cx="1321443" cy="1578677"/>
          </a:xfrm>
          <a:prstGeom prst="rect">
            <a:avLst/>
          </a:prstGeom>
          <a:noFill/>
        </p:spPr>
      </p:pic>
      <p:pic>
        <p:nvPicPr>
          <p:cNvPr id="13" name="Picture 6" descr="C:\Users\Andrey\AppData\Local\Microsoft\Windows\Temporary Internet Files\Content.IE5\A4BZFJ1G\1332472961[1]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406202" y="3285679"/>
            <a:ext cx="1321443" cy="1111186"/>
          </a:xfrm>
          <a:prstGeom prst="rect">
            <a:avLst/>
          </a:prstGeom>
          <a:noFill/>
        </p:spPr>
      </p:pic>
      <p:pic>
        <p:nvPicPr>
          <p:cNvPr id="15" name="Picture 2" descr="C:\Users\Andrey\AppData\Local\Microsoft\Windows\Temporary Internet Files\Content.IE5\ZI7DDXMX\Sideways_Arrow_Icon.svg[1]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flipH="1">
            <a:off x="5486400" y="3269457"/>
            <a:ext cx="1128162" cy="708974"/>
          </a:xfrm>
          <a:prstGeom prst="rect">
            <a:avLst/>
          </a:prstGeom>
          <a:noFill/>
        </p:spPr>
      </p:pic>
      <p:pic>
        <p:nvPicPr>
          <p:cNvPr id="16" name="Picture 2" descr="C:\Users\Andrey\AppData\Local\Microsoft\Windows\Temporary Internet Files\Content.IE5\ZI7DDXMX\Sideways_Arrow_Icon.svg[1]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941126" y="2631142"/>
            <a:ext cx="811075" cy="797858"/>
          </a:xfrm>
          <a:prstGeom prst="rect">
            <a:avLst/>
          </a:prstGeom>
          <a:noFill/>
        </p:spPr>
      </p:pic>
      <p:pic>
        <p:nvPicPr>
          <p:cNvPr id="18" name="Picture 3" descr="C:\Program Files (x86)\Microsoft Office\MEDIA\CAGCAT10\j0195384.wmf">
            <a:extLst>
              <a:ext uri="{FF2B5EF4-FFF2-40B4-BE49-F238E27FC236}">
                <a16:creationId xmlns:a16="http://schemas.microsoft.com/office/drawing/2014/main" id="{13025ADB-757F-4974-9FE4-815D7B6C6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46" y="3530270"/>
            <a:ext cx="1159115" cy="118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Program Files (x86)\Microsoft Office\MEDIA\CAGCAT10\j0195384.wmf">
            <a:extLst>
              <a:ext uri="{FF2B5EF4-FFF2-40B4-BE49-F238E27FC236}">
                <a16:creationId xmlns:a16="http://schemas.microsoft.com/office/drawing/2014/main" id="{FF4CA1ED-7EF1-4E18-B1D0-A6BCFEC73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42" y="4762038"/>
            <a:ext cx="1159115" cy="118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Users\Andrey\AppData\Local\Microsoft\Windows\Temporary Internet Files\Content.IE5\ZI7DDXMX\Sideways_Arrow_Icon.svg[1].png">
            <a:extLst>
              <a:ext uri="{FF2B5EF4-FFF2-40B4-BE49-F238E27FC236}">
                <a16:creationId xmlns:a16="http://schemas.microsoft.com/office/drawing/2014/main" id="{9FC1CBF6-DB62-464D-BAAC-317E65376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960033" y="3909110"/>
            <a:ext cx="811075" cy="797858"/>
          </a:xfrm>
          <a:prstGeom prst="rect">
            <a:avLst/>
          </a:prstGeom>
          <a:noFill/>
        </p:spPr>
      </p:pic>
      <p:pic>
        <p:nvPicPr>
          <p:cNvPr id="21" name="Picture 2" descr="C:\Users\Andrey\AppData\Local\Microsoft\Windows\Temporary Internet Files\Content.IE5\ZI7DDXMX\Sideways_Arrow_Icon.svg[1].png">
            <a:extLst>
              <a:ext uri="{FF2B5EF4-FFF2-40B4-BE49-F238E27FC236}">
                <a16:creationId xmlns:a16="http://schemas.microsoft.com/office/drawing/2014/main" id="{C10E6FA5-1C0F-4790-9238-8B4DDBB2B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952272" y="4787859"/>
            <a:ext cx="811075" cy="797858"/>
          </a:xfrm>
          <a:prstGeom prst="rect">
            <a:avLst/>
          </a:prstGeom>
          <a:noFill/>
        </p:spPr>
      </p:pic>
      <p:pic>
        <p:nvPicPr>
          <p:cNvPr id="22" name="Picture 2" descr="C:\Users\Andrey\AppData\Local\Microsoft\Windows\Temporary Internet Files\Content.IE5\ZI7DDXMX\Sideways_Arrow_Icon.svg[1].png">
            <a:extLst>
              <a:ext uri="{FF2B5EF4-FFF2-40B4-BE49-F238E27FC236}">
                <a16:creationId xmlns:a16="http://schemas.microsoft.com/office/drawing/2014/main" id="{8CF7BF81-3566-4F97-BE16-66D4C92C5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flipH="1">
            <a:off x="5539333" y="4594355"/>
            <a:ext cx="1128162" cy="7089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2672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457201"/>
            <a:ext cx="7772400" cy="9144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Database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1524000"/>
            <a:ext cx="4876800" cy="1295400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sz="2000" cap="none" spc="0" dirty="0">
                <a:solidFill>
                  <a:schemeClr val="tx1"/>
                </a:solidFill>
                <a:latin typeface="+mn-lt"/>
              </a:rPr>
              <a:t>A </a:t>
            </a:r>
            <a:r>
              <a:rPr lang="en-US" sz="2000" b="1" cap="none" spc="0" dirty="0">
                <a:solidFill>
                  <a:schemeClr val="tx1"/>
                </a:solidFill>
                <a:latin typeface="+mn-lt"/>
              </a:rPr>
              <a:t>database</a:t>
            </a:r>
            <a:r>
              <a:rPr lang="en-US" sz="2000" cap="none" spc="0" dirty="0">
                <a:solidFill>
                  <a:schemeClr val="tx1"/>
                </a:solidFill>
                <a:latin typeface="+mn-lt"/>
              </a:rPr>
              <a:t> is an organized collection of data. It is the collection of schemas, tables, queries, views, stored procedures, and other objects.</a:t>
            </a:r>
          </a:p>
          <a:p>
            <a:endParaRPr lang="en-US" spc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9BECD-4A4C-48BB-A2C2-B4A373EF0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C8AAF721-036B-4957-8CB8-4EB0DBA031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447800"/>
            <a:ext cx="990600" cy="990600"/>
          </a:xfrm>
          <a:prstGeom prst="rect">
            <a:avLst/>
          </a:prstGeom>
        </p:spPr>
      </p:pic>
      <p:pic>
        <p:nvPicPr>
          <p:cNvPr id="8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635703E1-6FF6-4221-805C-E0AF8C56CE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743200"/>
            <a:ext cx="1524000" cy="1524000"/>
          </a:xfrm>
          <a:prstGeom prst="rect">
            <a:avLst/>
          </a:prstGeom>
        </p:spPr>
      </p:pic>
      <p:pic>
        <p:nvPicPr>
          <p:cNvPr id="10" name="Picture 9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AA2E4F49-B5AA-451F-9932-F2F968ABDF7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4343400"/>
            <a:ext cx="1676400" cy="1676400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D2EA8EAA-A58E-4DD4-994F-4715751C0B6A}"/>
              </a:ext>
            </a:extLst>
          </p:cNvPr>
          <p:cNvSpPr txBox="1">
            <a:spLocks/>
          </p:cNvSpPr>
          <p:nvPr/>
        </p:nvSpPr>
        <p:spPr>
          <a:xfrm>
            <a:off x="2971800" y="2895600"/>
            <a:ext cx="5410200" cy="1371600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cap="none" spc="0" dirty="0">
                <a:solidFill>
                  <a:schemeClr val="tx1"/>
                </a:solidFill>
                <a:latin typeface="+mn-lt"/>
              </a:rPr>
              <a:t>A </a:t>
            </a:r>
            <a:r>
              <a:rPr lang="en-US" sz="2000" b="1" cap="none" spc="0" dirty="0">
                <a:solidFill>
                  <a:schemeClr val="tx1"/>
                </a:solidFill>
                <a:latin typeface="+mn-lt"/>
              </a:rPr>
              <a:t>database management system </a:t>
            </a:r>
            <a:r>
              <a:rPr lang="en-US" sz="2000" cap="none" spc="0" dirty="0">
                <a:solidFill>
                  <a:schemeClr val="tx1"/>
                </a:solidFill>
                <a:latin typeface="+mn-lt"/>
              </a:rPr>
              <a:t>(DBMS) is a computer software application that interacts with the user, other applications, and the database itself to capture and analyze data.</a:t>
            </a:r>
          </a:p>
          <a:p>
            <a:endParaRPr lang="en-US" spc="0" dirty="0">
              <a:solidFill>
                <a:schemeClr val="tx1"/>
              </a:solidFill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F03850DA-6970-4C14-9FEB-669DAFA66545}"/>
              </a:ext>
            </a:extLst>
          </p:cNvPr>
          <p:cNvSpPr txBox="1">
            <a:spLocks/>
          </p:cNvSpPr>
          <p:nvPr/>
        </p:nvSpPr>
        <p:spPr>
          <a:xfrm>
            <a:off x="2971800" y="4419600"/>
            <a:ext cx="5410200" cy="1676400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cap="none" spc="0" dirty="0">
                <a:solidFill>
                  <a:schemeClr val="tx1"/>
                </a:solidFill>
                <a:latin typeface="+mn-lt"/>
              </a:rPr>
              <a:t>Relational database management system (RDBMS) </a:t>
            </a:r>
            <a:r>
              <a:rPr lang="en-US" sz="2000" cap="none" spc="0" dirty="0">
                <a:solidFill>
                  <a:schemeClr val="tx1"/>
                </a:solidFill>
                <a:latin typeface="+mn-lt"/>
              </a:rPr>
              <a:t>is a type of </a:t>
            </a:r>
            <a:r>
              <a:rPr lang="en-US" sz="2000" cap="none" spc="0" dirty="0" err="1">
                <a:solidFill>
                  <a:schemeClr val="tx1"/>
                </a:solidFill>
                <a:latin typeface="+mn-lt"/>
              </a:rPr>
              <a:t>dbms</a:t>
            </a:r>
            <a:r>
              <a:rPr lang="en-US" sz="2000" cap="none" spc="0" dirty="0">
                <a:solidFill>
                  <a:schemeClr val="tx1"/>
                </a:solidFill>
                <a:latin typeface="+mn-lt"/>
              </a:rPr>
              <a:t> having relationships between the tables using indexes and different constraints like primary key, foreign key etc. </a:t>
            </a:r>
          </a:p>
          <a:p>
            <a:endParaRPr lang="en-US" spc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74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uiExpand="1" build="p"/>
      <p:bldP spid="1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084995"/>
          </a:xfrm>
        </p:spPr>
        <p:txBody>
          <a:bodyPr/>
          <a:lstStyle/>
          <a:p>
            <a:r>
              <a:rPr lang="en-US" b="1" dirty="0"/>
              <a:t>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</a:t>
            </a:r>
            <a:r>
              <a:rPr lang="en-US" b="1" dirty="0"/>
              <a:t> table </a:t>
            </a:r>
            <a:r>
              <a:rPr lang="en-US" dirty="0"/>
              <a:t>is a collection of related data held in a structured format within a database. It consists of columns, and rows.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011F80-39E2-40B4-9A63-F1D2B141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581400"/>
            <a:ext cx="7675252" cy="129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643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968438"/>
          </a:xfrm>
        </p:spPr>
        <p:txBody>
          <a:bodyPr/>
          <a:lstStyle/>
          <a:p>
            <a:r>
              <a:rPr lang="en-US" b="1" dirty="0"/>
              <a:t>Database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788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Customers + Schedules relationship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Problems: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Duplicated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Updated problem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Possible data ambiguity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4E0247-32EA-4ACB-9305-611F3B44C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" y="2286000"/>
            <a:ext cx="76200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28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084996"/>
          </a:xfrm>
        </p:spPr>
        <p:txBody>
          <a:bodyPr/>
          <a:lstStyle/>
          <a:p>
            <a:r>
              <a:rPr lang="en-US" sz="4400" b="1" dirty="0"/>
              <a:t>Database design (Normalization</a:t>
            </a:r>
            <a:r>
              <a:rPr lang="en-US" dirty="0"/>
              <a:t>)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514600"/>
            <a:ext cx="6404601" cy="3717925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8A5CA6-AAEF-4548-8600-51A7071AC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3BBD50-0137-4F10-BF80-56F23DDBBED5}"/>
              </a:ext>
            </a:extLst>
          </p:cNvPr>
          <p:cNvSpPr txBox="1"/>
          <p:nvPr/>
        </p:nvSpPr>
        <p:spPr>
          <a:xfrm>
            <a:off x="837707" y="1763374"/>
            <a:ext cx="75716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/>
              <a:t>Solution </a:t>
            </a:r>
            <a:br>
              <a:rPr lang="en-US" dirty="0"/>
            </a:br>
            <a:r>
              <a:rPr lang="en-US" dirty="0"/>
              <a:t>Each table contains information about single functional item.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602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F5544-24AA-4DCD-8A87-D362712F5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856396"/>
          </a:xfrm>
        </p:spPr>
        <p:txBody>
          <a:bodyPr/>
          <a:lstStyle/>
          <a:p>
            <a:r>
              <a:rPr lang="en-US" b="1" dirty="0"/>
              <a:t>Schema </a:t>
            </a:r>
            <a:r>
              <a:rPr lang="en-US" b="1" dirty="0" err="1"/>
              <a:t>HomePro</a:t>
            </a:r>
            <a:endParaRPr lang="en-US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9AAF0C9-2E15-42F5-8D9A-0EB28FB82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2960" y="1219200"/>
            <a:ext cx="8016239" cy="504506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755738-F3B9-4430-BCF1-1079DA651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13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F5544-24AA-4DCD-8A87-D362712F5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856396"/>
          </a:xfrm>
        </p:spPr>
        <p:txBody>
          <a:bodyPr/>
          <a:lstStyle/>
          <a:p>
            <a:r>
              <a:rPr lang="en-US" b="1" dirty="0"/>
              <a:t>Schema </a:t>
            </a:r>
            <a:r>
              <a:rPr lang="en-US" b="1" dirty="0" err="1"/>
              <a:t>HomePro</a:t>
            </a:r>
            <a:endParaRPr lang="en-US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9AAF0C9-2E15-42F5-8D9A-0EB28FB82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9594" y="1248539"/>
            <a:ext cx="7923406" cy="468159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755738-F3B9-4430-BCF1-1079DA651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25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161196"/>
          </a:xfrm>
        </p:spPr>
        <p:txBody>
          <a:bodyPr/>
          <a:lstStyle/>
          <a:p>
            <a:r>
              <a:rPr lang="en-US" b="1" dirty="0"/>
              <a:t>Primary key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1. The column(s) that has completely unique data throughout the table </a:t>
            </a:r>
          </a:p>
          <a:p>
            <a:r>
              <a:rPr lang="en-US" sz="2400" dirty="0"/>
              <a:t>2. The main role of a primary key in a data table is to maintain the internal integrity of a data table. </a:t>
            </a:r>
          </a:p>
          <a:p>
            <a:r>
              <a:rPr lang="en-US" sz="2400" dirty="0"/>
              <a:t>3. Table can have only one primary key. 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E26A3-5460-4314-8455-F42AB1D55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498</TotalTime>
  <Words>553</Words>
  <Application>Microsoft Office PowerPoint</Application>
  <PresentationFormat>On-screen Show (4:3)</PresentationFormat>
  <Paragraphs>99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Calibri Light</vt:lpstr>
      <vt:lpstr>Consolas</vt:lpstr>
      <vt:lpstr>Courier New</vt:lpstr>
      <vt:lpstr>Retrospect</vt:lpstr>
      <vt:lpstr>Bank system</vt:lpstr>
      <vt:lpstr>Web store (eCommerce)</vt:lpstr>
      <vt:lpstr>Database</vt:lpstr>
      <vt:lpstr>Table</vt:lpstr>
      <vt:lpstr>Database design</vt:lpstr>
      <vt:lpstr>Database design (Normalization)</vt:lpstr>
      <vt:lpstr>Schema HomePro</vt:lpstr>
      <vt:lpstr>Schema HomePro</vt:lpstr>
      <vt:lpstr>Primary key</vt:lpstr>
      <vt:lpstr>Foreign key</vt:lpstr>
      <vt:lpstr>Structured Query Language  (SQL)</vt:lpstr>
      <vt:lpstr>SELECT</vt:lpstr>
      <vt:lpstr>Select (examples)</vt:lpstr>
      <vt:lpstr>Where (char, varchar)</vt:lpstr>
      <vt:lpstr>Where (numbers)</vt:lpstr>
      <vt:lpstr>Where (date)</vt:lpstr>
      <vt:lpstr>NULL values </vt:lpstr>
      <vt:lpstr>Query with NULL</vt:lpstr>
    </vt:vector>
  </TitlesOfParts>
  <Company>Cambridge Associates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Andrii Sukhorukov</dc:creator>
  <cp:lastModifiedBy>Andrew Suhorukov</cp:lastModifiedBy>
  <cp:revision>71</cp:revision>
  <cp:lastPrinted>2018-01-18T00:21:22Z</cp:lastPrinted>
  <dcterms:created xsi:type="dcterms:W3CDTF">2017-01-11T00:18:01Z</dcterms:created>
  <dcterms:modified xsi:type="dcterms:W3CDTF">2022-06-13T20:26:17Z</dcterms:modified>
</cp:coreProperties>
</file>