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5"/>
  </p:notesMasterIdLst>
  <p:sldIdLst>
    <p:sldId id="275" r:id="rId2"/>
    <p:sldId id="276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50" autoAdjust="0"/>
    <p:restoredTop sz="94629" autoAdjust="0"/>
  </p:normalViewPr>
  <p:slideViewPr>
    <p:cSldViewPr>
      <p:cViewPr varScale="1">
        <p:scale>
          <a:sx n="97" d="100"/>
          <a:sy n="97" d="100"/>
        </p:scale>
        <p:origin x="1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AB83F-D43D-4611-9F61-91D0E349D6C9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D7E2-FD2E-421E-A5B1-397953A8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E37-5028-4C3B-A06A-3C239ACE1966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26-B5B3-4B94-835D-A15930923164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2DF6-AAC7-4BB1-84A7-A7B2E0538C47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878-FD41-451E-A577-158A807A4784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32CA-506B-4F5B-AD6B-C5CC7378D2CF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6374-173C-4665-A2EC-471B46CD1661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4A5C-C3F8-47CC-A2E1-E36C66563A01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A3B-747A-4B47-9996-0DE7084775E1}" type="datetime1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27C-53A9-41E7-8D25-C66CCB598367}" type="datetime1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6C3466-6C0C-4DC8-AD1E-A5AD105C913A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76AC-900F-4B2B-BCBB-B1093B0CE584}" type="datetime1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097AE-B23A-4982-A522-A00082707316}" type="datetime1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functions in SQL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2959" y="1845734"/>
            <a:ext cx="1310641" cy="4023360"/>
          </a:xfrm>
        </p:spPr>
        <p:txBody>
          <a:bodyPr/>
          <a:lstStyle/>
          <a:p>
            <a:r>
              <a:rPr lang="en-US" dirty="0"/>
              <a:t>Count ()</a:t>
            </a:r>
          </a:p>
          <a:p>
            <a:r>
              <a:rPr lang="en-US" dirty="0"/>
              <a:t>Sum ()</a:t>
            </a:r>
          </a:p>
          <a:p>
            <a:r>
              <a:rPr lang="en-US" dirty="0"/>
              <a:t>Max()</a:t>
            </a:r>
          </a:p>
          <a:p>
            <a:r>
              <a:rPr lang="en-US" dirty="0"/>
              <a:t>Min ()</a:t>
            </a:r>
          </a:p>
          <a:p>
            <a:r>
              <a:rPr lang="en-US" dirty="0" err="1"/>
              <a:t>Avg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2399F-0198-4FDC-A475-FEF388AE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9A88D-739E-A226-A8F4-8D64A8472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845734"/>
            <a:ext cx="2628900" cy="1543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079F6-0058-E721-83AC-00DA8AD7A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5" y="3962400"/>
            <a:ext cx="4019550" cy="1800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BB58-0E97-EE1A-E137-761AF902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028F-EF75-40E8-AAA5-41C3300A5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787641" cy="668866"/>
          </a:xfrm>
        </p:spPr>
        <p:txBody>
          <a:bodyPr>
            <a:normAutofit/>
          </a:bodyPr>
          <a:lstStyle/>
          <a:p>
            <a:r>
              <a:rPr lang="en-US" sz="1800" dirty="0"/>
              <a:t>Returns all rows from the right table (table2), with the matching rows in the left table (table1). The result is NULL in the left side when there is no match.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5FC5-E65C-A9B0-98F0-2A3767E2B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33605-FA79-8DAC-1671-74F1D1D1F21F}"/>
              </a:ext>
            </a:extLst>
          </p:cNvPr>
          <p:cNvSpPr txBox="1"/>
          <p:nvPr/>
        </p:nvSpPr>
        <p:spPr>
          <a:xfrm>
            <a:off x="914400" y="2667000"/>
            <a:ext cx="7848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DateNeeded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81551-8578-0500-4E79-2B064FBB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491330"/>
            <a:ext cx="55340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7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0CFE-AB2D-E259-004A-3ACB3142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outer 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57D32-786C-562A-23CA-638EEA5CD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0266"/>
          </a:xfrm>
        </p:spPr>
        <p:txBody>
          <a:bodyPr/>
          <a:lstStyle/>
          <a:p>
            <a:r>
              <a:rPr lang="en-US" dirty="0"/>
              <a:t>Combines the result of both LEFT and RIGHT joins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B4091-BC8A-14BE-232C-9B844485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7F3444-0776-BFC8-4C79-5B67128C1ADF}"/>
              </a:ext>
            </a:extLst>
          </p:cNvPr>
          <p:cNvSpPr txBox="1"/>
          <p:nvPr/>
        </p:nvSpPr>
        <p:spPr>
          <a:xfrm>
            <a:off x="778798" y="2286000"/>
            <a:ext cx="80604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DateNeeded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outer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8FE809-D7F8-DE50-061C-72788EA3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28" y="4272557"/>
            <a:ext cx="69818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5054-65E9-2F42-EF20-B4BF37AC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tables 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41E4-52BC-5900-2FBB-0C9B8E86A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5734"/>
            <a:ext cx="8381999" cy="181186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DateNeeded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Estimation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 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80213-D917-70FB-A1C9-217FDDC4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93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6AE1-49F4-A56C-ECA5-A9BA5FA2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Three tables left join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83B5A-80A0-8F2A-C0D9-4C9620473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45734"/>
            <a:ext cx="8381999" cy="234526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DateNeeded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Estimation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Quotes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Q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Q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95C38-7B00-25B8-0804-F204E9C9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5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(examples)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Count(*), Sum(Age), Max (Age)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Count(*), Sum(Age), Max (Age)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Bank.Client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Type = ‘private’;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EBC2-90BE-4CE9-ACEB-777A1D13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Aggregate (examples)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2959" y="1845734"/>
            <a:ext cx="5196841" cy="165946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, Max(Balance), Min(Balance)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Bank.Accounts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 Type = ‘CREDIT’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952B-2317-41AF-A1B0-4AB35238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Содержимое 2">
            <a:extLst>
              <a:ext uri="{FF2B5EF4-FFF2-40B4-BE49-F238E27FC236}">
                <a16:creationId xmlns:a16="http://schemas.microsoft.com/office/drawing/2014/main" id="{38A806B8-57C9-5C23-F31E-B346C525829C}"/>
              </a:ext>
            </a:extLst>
          </p:cNvPr>
          <p:cNvSpPr txBox="1">
            <a:spLocks/>
          </p:cNvSpPr>
          <p:nvPr/>
        </p:nvSpPr>
        <p:spPr>
          <a:xfrm>
            <a:off x="822959" y="4038600"/>
            <a:ext cx="5105400" cy="1844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Select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r>
              <a:rPr lang="en-US" dirty="0">
                <a:solidFill>
                  <a:srgbClr val="0070C0"/>
                </a:solidFill>
              </a:rPr>
              <a:t>, Avg(Balance), Sum(Balance)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Bank.Accounts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Group by </a:t>
            </a:r>
            <a:r>
              <a:rPr lang="en-US" dirty="0" err="1">
                <a:solidFill>
                  <a:srgbClr val="0070C0"/>
                </a:solidFill>
              </a:rPr>
              <a:t>ClientId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Calibri" panose="020F050202020403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Having Avg(Balance) &gt; 10000;</a:t>
            </a:r>
          </a:p>
          <a:p>
            <a:pPr>
              <a:buFont typeface="Calibri" panose="020F0502020204030204" pitchFamily="34" charset="0"/>
              <a:buNone/>
            </a:pPr>
            <a:endParaRPr lang="en-US" dirty="0"/>
          </a:p>
          <a:p>
            <a:pPr>
              <a:buFont typeface="Calibri" panose="020F0502020204030204" pitchFamily="34" charset="0"/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DECFA-6956-B2BD-E842-D48B737DF9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EF2A0-5F94-57EC-6C55-E75B0B2F0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SQL JOIN is used to combine rows from two or more tables, based on a common field between them.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53601-38F8-ACFA-9F2A-90988E1F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09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BC82-4AF3-1AC3-6C8C-25854388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(inner join)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439E1-6520-A9D1-421C-E646F5B6F6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845736"/>
            <a:ext cx="7543800" cy="48231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INNER JOIN keyword selects records that have matching values in both tables.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99EDB-39E3-7CDA-6E0F-84B44510C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28054"/>
            <a:ext cx="7086600" cy="1779975"/>
          </a:xfrm>
        </p:spPr>
        <p:txBody>
          <a:bodyPr>
            <a:noAutofit/>
          </a:bodyPr>
          <a:lstStyle/>
          <a:p>
            <a:pPr marL="0"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>
              <a:spcBef>
                <a:spcPts val="600"/>
              </a:spcBef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>
              <a:spcBef>
                <a:spcPts val="600"/>
              </a:spcBef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r>
              <a:rPr lang="en-US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BFAF6-93E0-9D48-E166-3435CC51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6DFA4D-FE48-CDC1-F3FA-1EBC840A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4343400"/>
            <a:ext cx="8305800" cy="13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9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9D7A-E389-1370-2541-DFED96B8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it 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3329C-2428-89E7-3BEF-CCDEB3748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9DD9E-EF34-9326-62AD-9B0FDDFB4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81200"/>
            <a:ext cx="2781300" cy="153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EDA63-D493-6C00-86C1-4C59E8323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58956"/>
            <a:ext cx="4419600" cy="130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74B10B-73D6-5376-FAFB-D2DA15093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" y="4343400"/>
            <a:ext cx="7115175" cy="17811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B28B119-0E1F-9B32-4EF7-EC2A6C7F7867}"/>
              </a:ext>
            </a:extLst>
          </p:cNvPr>
          <p:cNvSpPr/>
          <p:nvPr/>
        </p:nvSpPr>
        <p:spPr>
          <a:xfrm>
            <a:off x="3543300" y="2362200"/>
            <a:ext cx="800100" cy="5905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0358F7EE-3335-C2B9-A40F-0299829A55C1}"/>
              </a:ext>
            </a:extLst>
          </p:cNvPr>
          <p:cNvSpPr/>
          <p:nvPr/>
        </p:nvSpPr>
        <p:spPr>
          <a:xfrm>
            <a:off x="3543300" y="3514725"/>
            <a:ext cx="762001" cy="8045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2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3281E-1D83-C8F6-2C49-144C4CCFE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86604"/>
            <a:ext cx="7680959" cy="1450757"/>
          </a:xfrm>
        </p:spPr>
        <p:txBody>
          <a:bodyPr/>
          <a:lstStyle/>
          <a:p>
            <a:r>
              <a:rPr lang="en-US" b="1" dirty="0"/>
              <a:t>Using table and column alias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82EE2-5F01-DA86-3215-AED91869E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45734"/>
            <a:ext cx="8229600" cy="16594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CustomerName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JobDescription</a:t>
            </a:r>
            <a:r>
              <a:rPr lang="en-US" sz="1050" dirty="0">
                <a:solidFill>
                  <a:srgbClr val="808080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05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DateNeeded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0A471-8A00-EDC7-14FB-0713F4CD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0EA380-3A3F-558C-2C5A-86FF547D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4267200"/>
            <a:ext cx="69151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0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4DFC-23EC-4D43-968E-71A40F3D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086B-1E1F-7976-D4DF-0546B543F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45066"/>
          </a:xfrm>
        </p:spPr>
        <p:txBody>
          <a:bodyPr>
            <a:normAutofit/>
          </a:bodyPr>
          <a:lstStyle/>
          <a:p>
            <a:r>
              <a:rPr lang="en-US" sz="1800" dirty="0"/>
              <a:t>returns all rows from the left table (table1), with the matching rows in the right table (table2). The result is NULL in the right side when there is no match.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669F6-5389-9B27-34E6-DD08C539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23783-2C33-6AE1-B82D-0AB9F296D9FC}"/>
              </a:ext>
            </a:extLst>
          </p:cNvPr>
          <p:cNvSpPr txBox="1"/>
          <p:nvPr/>
        </p:nvSpPr>
        <p:spPr>
          <a:xfrm>
            <a:off x="870082" y="2648666"/>
            <a:ext cx="774051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DateNeeded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7D619-6155-B374-B4EF-8F025311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2" y="4572000"/>
            <a:ext cx="6705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1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BE41B-E501-CD3D-CDD8-C0F9C437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Customers without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0FF25-5519-8100-3C67-E1AD13E4C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11666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Phone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Description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DateNeeded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HomePro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Schedules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9D83F-6FEB-A9D6-DC94-046D69EA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593AE-444B-6F52-E9A0-1106782E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796755"/>
            <a:ext cx="67246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807</TotalTime>
  <Words>644</Words>
  <Application>Microsoft Office PowerPoint</Application>
  <PresentationFormat>On-screen Show (4:3)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Consolas</vt:lpstr>
      <vt:lpstr>Retrospect</vt:lpstr>
      <vt:lpstr>Aggregate functions in SQL</vt:lpstr>
      <vt:lpstr>Aggregate (examples)</vt:lpstr>
      <vt:lpstr>Aggregate (examples)</vt:lpstr>
      <vt:lpstr>Join</vt:lpstr>
      <vt:lpstr>JOIN (inner join) </vt:lpstr>
      <vt:lpstr>How it works</vt:lpstr>
      <vt:lpstr>Using table and column alias</vt:lpstr>
      <vt:lpstr>Left join</vt:lpstr>
      <vt:lpstr>Customers without Schedules</vt:lpstr>
      <vt:lpstr>Right join</vt:lpstr>
      <vt:lpstr>Full outer join </vt:lpstr>
      <vt:lpstr>Three tables join </vt:lpstr>
      <vt:lpstr>Three tables left join </vt:lpstr>
    </vt:vector>
  </TitlesOfParts>
  <Company>Cambridge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Sukhorukov</dc:creator>
  <cp:lastModifiedBy>Andrew Suhorukov</cp:lastModifiedBy>
  <cp:revision>73</cp:revision>
  <cp:lastPrinted>2018-01-18T00:21:22Z</cp:lastPrinted>
  <dcterms:created xsi:type="dcterms:W3CDTF">2017-01-11T00:18:01Z</dcterms:created>
  <dcterms:modified xsi:type="dcterms:W3CDTF">2022-06-15T20:22:16Z</dcterms:modified>
</cp:coreProperties>
</file>