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63" r:id="rId2"/>
    <p:sldId id="256" r:id="rId3"/>
    <p:sldId id="257" r:id="rId4"/>
    <p:sldId id="258" r:id="rId5"/>
    <p:sldId id="264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1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1FEC1F-FA43-4C00-B044-BF370EABF0C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5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0814A89C-7118-4280-9B76-CAE14588B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00" y="116958"/>
            <a:ext cx="7741309" cy="6159686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A0BFC7-3406-45C8-9C39-9FC2EF875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30" y="1890003"/>
            <a:ext cx="1352143" cy="2053254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28DDFB-E4BE-4033-A7C3-901B5399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5" y="1878985"/>
            <a:ext cx="1381678" cy="209810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2D39089-E98F-4C38-9EED-1A0135E11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929" y="2954565"/>
            <a:ext cx="992691" cy="839969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AD02167-624C-45B6-91E5-368E27A3D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20" y="2996797"/>
            <a:ext cx="992691" cy="8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8B64-0917-45DF-9154-01B9E90D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208071"/>
          </a:xfrm>
        </p:spPr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B8267-8338-49D9-A740-EEC4D430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99" y="2123991"/>
            <a:ext cx="10058400" cy="179756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+mn-lt"/>
              </a:rPr>
              <a:t>A </a:t>
            </a:r>
            <a:r>
              <a:rPr lang="en-US" b="1" cap="none" dirty="0">
                <a:latin typeface="+mn-lt"/>
              </a:rPr>
              <a:t>stored procedure</a:t>
            </a:r>
            <a:r>
              <a:rPr lang="en-US" cap="none" dirty="0">
                <a:latin typeface="+mn-lt"/>
              </a:rPr>
              <a:t> is a set of structured query language (SQL) statements with an assigned name, which are </a:t>
            </a:r>
            <a:r>
              <a:rPr lang="en-US" b="1" cap="none" dirty="0">
                <a:latin typeface="+mn-lt"/>
              </a:rPr>
              <a:t>stored</a:t>
            </a:r>
            <a:r>
              <a:rPr lang="en-US" cap="none" dirty="0">
                <a:latin typeface="+mn-lt"/>
              </a:rPr>
              <a:t> in a relational database management system as a group, so it can be reused and shared by multiple programs.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D4CED7-EAE2-414C-BF78-BB6E4249812A}"/>
              </a:ext>
            </a:extLst>
          </p:cNvPr>
          <p:cNvSpPr txBox="1">
            <a:spLocks/>
          </p:cNvSpPr>
          <p:nvPr/>
        </p:nvSpPr>
        <p:spPr>
          <a:xfrm>
            <a:off x="1098004" y="4416275"/>
            <a:ext cx="10058400" cy="1797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+mn-lt"/>
              </a:rPr>
              <a:t>Set of SQL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+mn-lt"/>
              </a:rPr>
              <a:t>Has an assigned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+mn-lt"/>
              </a:rPr>
              <a:t>Stored 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+mn-lt"/>
              </a:rPr>
              <a:t>Can be reused and shared by multiple programs</a:t>
            </a:r>
          </a:p>
        </p:txBody>
      </p:sp>
    </p:spTree>
    <p:extLst>
      <p:ext uri="{BB962C8B-B14F-4D97-AF65-F5344CB8AC3E}">
        <p14:creationId xmlns:p14="http://schemas.microsoft.com/office/powerpoint/2010/main" val="39979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6B4-11DF-468D-9685-CCE7DE73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49C1-593B-4C0A-8D02-B1C386DE4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544" y="1845734"/>
            <a:ext cx="5635256" cy="40233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Declaration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CREATE PROCEDURE &lt;</a:t>
            </a:r>
            <a:r>
              <a:rPr lang="en-US" sz="2200" dirty="0" err="1">
                <a:solidFill>
                  <a:srgbClr val="0070C0"/>
                </a:solidFill>
              </a:rPr>
              <a:t>SchemaName</a:t>
            </a:r>
            <a:r>
              <a:rPr lang="en-US" sz="2200" dirty="0">
                <a:solidFill>
                  <a:srgbClr val="0070C0"/>
                </a:solidFill>
              </a:rPr>
              <a:t>&gt;.&lt;</a:t>
            </a:r>
            <a:r>
              <a:rPr lang="en-US" sz="2200" dirty="0" err="1">
                <a:solidFill>
                  <a:srgbClr val="0070C0"/>
                </a:solidFill>
              </a:rPr>
              <a:t>ProcedureName</a:t>
            </a:r>
            <a:r>
              <a:rPr lang="en-US" sz="22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>
                <a:solidFill>
                  <a:srgbClr val="00B050"/>
                </a:solidFill>
              </a:rPr>
              <a:t>--Your code ..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SELECT 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ADD9-7278-4850-9EB3-969720A8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450" y="1845735"/>
            <a:ext cx="4542229" cy="40233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Execute &lt;</a:t>
            </a:r>
            <a:r>
              <a:rPr lang="en-US" sz="2200" dirty="0" err="1">
                <a:solidFill>
                  <a:srgbClr val="0070C0"/>
                </a:solidFill>
              </a:rPr>
              <a:t>schemaName</a:t>
            </a:r>
            <a:r>
              <a:rPr lang="en-US" sz="2200" dirty="0">
                <a:solidFill>
                  <a:srgbClr val="0070C0"/>
                </a:solidFill>
              </a:rPr>
              <a:t>&gt;.&lt;</a:t>
            </a:r>
            <a:r>
              <a:rPr lang="en-US" sz="2200" dirty="0" err="1">
                <a:solidFill>
                  <a:srgbClr val="0070C0"/>
                </a:solidFill>
              </a:rPr>
              <a:t>ProcedureName</a:t>
            </a:r>
            <a:r>
              <a:rPr lang="en-US" sz="22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4A135E-BFC2-479A-82C4-EE6B24C6ED0E}"/>
              </a:ext>
            </a:extLst>
          </p:cNvPr>
          <p:cNvCxnSpPr>
            <a:cxnSpLocks/>
          </p:cNvCxnSpPr>
          <p:nvPr/>
        </p:nvCxnSpPr>
        <p:spPr>
          <a:xfrm>
            <a:off x="6468140" y="1733219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A400-5574-4D23-A2D2-27C2CB6D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52B2-8AE1-4C69-9079-D3F209FF9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CREATE PROCEDURE </a:t>
            </a:r>
            <a:r>
              <a:rPr lang="en-US" sz="2000" dirty="0" err="1">
                <a:solidFill>
                  <a:srgbClr val="0070C0"/>
                </a:solidFill>
              </a:rPr>
              <a:t>HomePro.GetAllCustomers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Select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err="1">
                <a:solidFill>
                  <a:srgbClr val="0070C0"/>
                </a:solidFill>
              </a:rPr>
              <a:t>CustomerId</a:t>
            </a:r>
            <a:r>
              <a:rPr lang="en-US" sz="1600" dirty="0">
                <a:solidFill>
                  <a:srgbClr val="0070C0"/>
                </a:solidFill>
              </a:rPr>
              <a:t>, FirstName, </a:t>
            </a:r>
            <a:r>
              <a:rPr lang="en-US" sz="1600" dirty="0" err="1">
                <a:solidFill>
                  <a:srgbClr val="0070C0"/>
                </a:solidFill>
              </a:rPr>
              <a:t>LastName</a:t>
            </a:r>
            <a:r>
              <a:rPr lang="en-US" sz="1600" dirty="0">
                <a:solidFill>
                  <a:srgbClr val="0070C0"/>
                </a:solidFill>
              </a:rPr>
              <a:t>, ..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From </a:t>
            </a:r>
            <a:r>
              <a:rPr lang="en-US" sz="1600" dirty="0" err="1">
                <a:solidFill>
                  <a:srgbClr val="0070C0"/>
                </a:solidFill>
              </a:rPr>
              <a:t>HomePro.Customers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ALTER PROCEDURE </a:t>
            </a:r>
            <a:r>
              <a:rPr lang="en-US" sz="1800" dirty="0" err="1">
                <a:solidFill>
                  <a:srgbClr val="0070C0"/>
                </a:solidFill>
              </a:rPr>
              <a:t>HomePro.GetAllCustomers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…….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35E4-AD4D-4A2A-9CF9-5B97CAC67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Execute </a:t>
            </a:r>
            <a:r>
              <a:rPr lang="en-US" sz="2400" dirty="0" err="1">
                <a:solidFill>
                  <a:srgbClr val="0070C0"/>
                </a:solidFill>
              </a:rPr>
              <a:t>HomePro.GetAllCustomers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Exec </a:t>
            </a:r>
            <a:r>
              <a:rPr lang="en-US" sz="2400" dirty="0" err="1">
                <a:solidFill>
                  <a:srgbClr val="0070C0"/>
                </a:solidFill>
              </a:rPr>
              <a:t>HomePro.GetAllCustomers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86D114-3AF8-4273-AD66-0F4DFB5C226C}"/>
              </a:ext>
            </a:extLst>
          </p:cNvPr>
          <p:cNvCxnSpPr/>
          <p:nvPr/>
        </p:nvCxnSpPr>
        <p:spPr>
          <a:xfrm>
            <a:off x="5992306" y="1747249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9BDA-4AFC-44F9-B869-08184D80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procedures 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15E5A45-AE36-48CF-ACE5-2C2077C0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23" y="2119349"/>
            <a:ext cx="3154787" cy="1143039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9339208A-6975-4380-9190-BF5FB4370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63" y="2024864"/>
            <a:ext cx="2446103" cy="2103191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DC82A5C-7552-415B-82F2-EFEAEA5B0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4" y="1914695"/>
            <a:ext cx="3817749" cy="2103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A11133-9A2E-429B-9708-53AC2CDE0700}"/>
              </a:ext>
            </a:extLst>
          </p:cNvPr>
          <p:cNvSpPr txBox="1"/>
          <p:nvPr/>
        </p:nvSpPr>
        <p:spPr>
          <a:xfrm>
            <a:off x="1520327" y="4605051"/>
            <a:ext cx="1505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Store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41477-C29E-4ECE-9305-28C40EC79376}"/>
              </a:ext>
            </a:extLst>
          </p:cNvPr>
          <p:cNvSpPr txBox="1"/>
          <p:nvPr/>
        </p:nvSpPr>
        <p:spPr>
          <a:xfrm>
            <a:off x="5352360" y="4548131"/>
            <a:ext cx="1598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Share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B7B54-09A5-44ED-B721-972AD02292AD}"/>
              </a:ext>
            </a:extLst>
          </p:cNvPr>
          <p:cNvSpPr txBox="1"/>
          <p:nvPr/>
        </p:nvSpPr>
        <p:spPr>
          <a:xfrm>
            <a:off x="8459117" y="4504062"/>
            <a:ext cx="2654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Distribute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2A70-5D40-49B4-B831-4BC51240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1728-A422-4332-8809-E476557C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Schema name</a:t>
            </a:r>
          </a:p>
          <a:p>
            <a:pPr lvl="1"/>
            <a:r>
              <a:rPr lang="en-US" dirty="0"/>
              <a:t>Procedures action name: GET, SET, UPDATE and so on</a:t>
            </a:r>
          </a:p>
          <a:p>
            <a:pPr lvl="1"/>
            <a:r>
              <a:rPr lang="en-US" dirty="0"/>
              <a:t>Detail of actions: </a:t>
            </a:r>
            <a:r>
              <a:rPr lang="en-US" dirty="0" err="1"/>
              <a:t>AllClients</a:t>
            </a:r>
            <a:r>
              <a:rPr lang="en-US" dirty="0"/>
              <a:t>, </a:t>
            </a:r>
            <a:r>
              <a:rPr lang="en-US" dirty="0" err="1"/>
              <a:t>ClientsNoSchedule</a:t>
            </a:r>
            <a:endParaRPr lang="en-US" dirty="0"/>
          </a:p>
          <a:p>
            <a:pPr lvl="1"/>
            <a:r>
              <a:rPr lang="en-US" dirty="0"/>
              <a:t>Alias or owner’s name for distinguish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HomePro.GetAllCustomers_Andrey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Bank.GetClientsNoSchedules_Andrey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9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1BD-86E1-490D-9423-014AF4B9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8E57-CA10-4266-9AD4-068CA20FA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C99C-8106-45C5-9DB7-1D26B0307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4C88-0A9A-4259-9072-C65D65C5F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5BC8-67BD-488A-8A15-E77B0277D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297BAC-F536-4274-B373-CDA94BEEE21C}"/>
              </a:ext>
            </a:extLst>
          </p:cNvPr>
          <p:cNvCxnSpPr/>
          <p:nvPr/>
        </p:nvCxnSpPr>
        <p:spPr>
          <a:xfrm>
            <a:off x="6124281" y="1803810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0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830E-3F1F-413B-B6DA-D1940C3D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passed value of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CDA2-E363-4CB7-9489-53FA514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@Age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@Age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Raiserror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'The parameter Age is not valid '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16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47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293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Retrospect</vt:lpstr>
      <vt:lpstr>PowerPoint Presentation</vt:lpstr>
      <vt:lpstr>Stored Procedures</vt:lpstr>
      <vt:lpstr>Create procedure basic syntax</vt:lpstr>
      <vt:lpstr>Example </vt:lpstr>
      <vt:lpstr>Benefits of using procedures </vt:lpstr>
      <vt:lpstr>Naming conventions</vt:lpstr>
      <vt:lpstr>Parameters</vt:lpstr>
      <vt:lpstr>Verify the passed value of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Andrew Suhorukov</dc:creator>
  <cp:lastModifiedBy>Andrew Suhorukov</cp:lastModifiedBy>
  <cp:revision>29</cp:revision>
  <dcterms:created xsi:type="dcterms:W3CDTF">2019-04-29T21:12:36Z</dcterms:created>
  <dcterms:modified xsi:type="dcterms:W3CDTF">2021-06-08T21:07:26Z</dcterms:modified>
</cp:coreProperties>
</file>