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4DCF-25EA-46AC-9C99-AA1DCE3E7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B4DB5-0DB9-497D-A8CD-5040A00D1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68F73-1BF2-46F2-93F5-C3F823D6B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C1F-FA43-4C00-B044-BF370EABF0C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1EB5-6B75-4F34-A1BF-E33C60B04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85812-A190-490B-BDFB-6064210E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E0DC-3395-4600-B4F9-8391F712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6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462C-CF61-407F-9710-81DEE121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20728-F489-459B-A382-8FEAA0A48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63C93-D9E6-468F-899E-C999CE88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C1F-FA43-4C00-B044-BF370EABF0C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89783-E05F-4055-8E79-3BCBC0D4E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7E2C3-4364-4A6E-9253-571F7086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E0DC-3395-4600-B4F9-8391F712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5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D3C865-1F56-475C-994B-D47ABB661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B7FF1-4CD5-4CCF-ADEA-9A47FBAF9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EDAF2-972B-4FC6-89F9-E13AC2307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C1F-FA43-4C00-B044-BF370EABF0C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20AE0-A672-454F-B451-109C0010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EAAED-CD96-42C8-BD7D-80CA87F2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E0DC-3395-4600-B4F9-8391F712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4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D2BB2-6385-4789-9DB9-9001420F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8D2C2-B425-4997-A3F5-3B200BC03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B80E8-B502-453D-BC9A-7B6CB4BF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C1F-FA43-4C00-B044-BF370EABF0C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6DD26-E7FF-4827-8E79-BF2C33607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097F2-B718-4701-864D-D9D8B32A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E0DC-3395-4600-B4F9-8391F712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9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A7FD6-02EB-4C5A-815F-859EEED55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AA54-3256-4E87-B728-F3D9D277F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D5CD4-75C6-49D3-BD47-D56F6716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C1F-FA43-4C00-B044-BF370EABF0C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1D4DB-DE16-4F4E-A09A-96608DB6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AE824-5A05-4DDE-8471-EE4E30A3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E0DC-3395-4600-B4F9-8391F712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8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6C621-A414-4E6A-BB35-14580EA3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DFD7-FC39-445D-9961-F4834C247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9F9D2-DCBD-4EFF-8DF4-7026174FB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BEF0C-4ADA-402C-A0C2-2735E2E2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C1F-FA43-4C00-B044-BF370EABF0C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CC13D-EB29-4DE7-8EFE-918DD60B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49674-8684-4B8A-9E1F-0998DAE35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E0DC-3395-4600-B4F9-8391F712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8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4F4C5-CBEC-424B-AE4F-974E05475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266BC-A89A-4CA7-BD04-94B4B0072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4BBC1-A3EE-4DF5-B4F7-41D705BE7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6D67C2-9928-446F-805A-0F9E26C39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F5451D-D9D6-4C65-B492-DF0C1889A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2DC90-6538-460F-A87D-FB5A4B220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C1F-FA43-4C00-B044-BF370EABF0C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9E6ED1-E73E-43EE-BF85-99694FD11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ACCFD-40D0-45B0-BA51-59A098C3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E0DC-3395-4600-B4F9-8391F712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6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AD658-50DD-4059-AB9A-9F23C6BC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1ADBE-48FA-47A1-BC8C-BB6C02302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C1F-FA43-4C00-B044-BF370EABF0C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75055-78B1-40C8-86F7-8B24E6E1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CED19-2121-4050-B099-179643E1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E0DC-3395-4600-B4F9-8391F712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97F38-312F-4CE5-BF8C-6C51373F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C1F-FA43-4C00-B044-BF370EABF0C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E9782-D7A9-4FE8-B28F-A47F8339A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639BF-A55B-4E81-BBCC-AB9497F6D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E0DC-3395-4600-B4F9-8391F712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1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06C9-5685-41FC-83C6-C998B50AA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9F978-DDE3-45FF-A49B-056452607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E6CE7-B0A3-45F5-A628-146909913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3D97B-A358-4631-8C2B-3F1E5C15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C1F-FA43-4C00-B044-BF370EABF0C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8E033-9FB4-4690-8E29-01115EFD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90526-8206-439F-B251-ABF3E0DB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E0DC-3395-4600-B4F9-8391F712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2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F82DE-B672-4934-8121-90F13A05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BF8C85-AFB0-4A9E-B286-E025AD9A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74C66-7D1B-4C6C-8671-AE6BEF083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FD254-F12E-4209-935E-6CE136DD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C1F-FA43-4C00-B044-BF370EABF0C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F61B4-9FBC-4EAB-80CD-79079B6C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466B6-CD65-456E-8006-73769326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E0DC-3395-4600-B4F9-8391F712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BDA91C-24BD-4C09-A426-9B548B9AA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38CC5-9834-4AE5-B18D-D9BD5F9AC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72E34-3B07-4418-A4EC-A32C121D5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FEC1F-FA43-4C00-B044-BF370EABF0C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C1195-F739-4EF2-BDF1-21A03584A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80F23-3928-44CC-B3A4-199FA9CC7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8E0DC-3395-4600-B4F9-8391F712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5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A8B64-0917-45DF-9154-01B9E90DB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Stored Procedures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B8267-8338-49D9-A740-EEC4D430A1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stored procedure</a:t>
            </a:r>
            <a:r>
              <a:rPr lang="en-US" dirty="0"/>
              <a:t> is a set of Structured Query Language (SQL) statements with an assigned name, which are </a:t>
            </a:r>
            <a:r>
              <a:rPr lang="en-US" b="1" dirty="0"/>
              <a:t>stored</a:t>
            </a:r>
            <a:r>
              <a:rPr lang="en-US" dirty="0"/>
              <a:t> in a relational database management system as a group, so it can be reused and shared by multiple programs.</a:t>
            </a:r>
          </a:p>
        </p:txBody>
      </p:sp>
    </p:spTree>
    <p:extLst>
      <p:ext uri="{BB962C8B-B14F-4D97-AF65-F5344CB8AC3E}">
        <p14:creationId xmlns:p14="http://schemas.microsoft.com/office/powerpoint/2010/main" val="3997902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BCA35-3B9C-426A-8DA0-A97CB6CF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</a:t>
            </a:r>
            <a:r>
              <a:rPr lang="en-US" dirty="0"/>
              <a:t>apply the given discount to the eligible purchases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0AFA5-E9F1-4B57-923D-FFDA58AB1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declare </a:t>
            </a:r>
            <a:r>
              <a:rPr lang="en-US" dirty="0">
                <a:solidFill>
                  <a:srgbClr val="00B050"/>
                </a:solidFill>
              </a:rPr>
              <a:t>@Discount </a:t>
            </a:r>
            <a:r>
              <a:rPr lang="en-US" dirty="0">
                <a:solidFill>
                  <a:srgbClr val="0070C0"/>
                </a:solidFill>
              </a:rPr>
              <a:t>numeric(10,2)  = 0.10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declare </a:t>
            </a:r>
            <a:r>
              <a:rPr lang="en-US" dirty="0">
                <a:solidFill>
                  <a:srgbClr val="00B050"/>
                </a:solidFill>
              </a:rPr>
              <a:t>@</a:t>
            </a:r>
            <a:r>
              <a:rPr lang="en-US" dirty="0" err="1">
                <a:solidFill>
                  <a:srgbClr val="00B050"/>
                </a:solidFill>
              </a:rPr>
              <a:t>EligibleAmount</a:t>
            </a:r>
            <a:r>
              <a:rPr lang="en-US" dirty="0">
                <a:solidFill>
                  <a:srgbClr val="00B050"/>
                </a:solidFill>
              </a:rPr>
              <a:t>  </a:t>
            </a:r>
            <a:r>
              <a:rPr lang="en-US" dirty="0">
                <a:solidFill>
                  <a:srgbClr val="0070C0"/>
                </a:solidFill>
              </a:rPr>
              <a:t>numeric(10,2) = 500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/>
              <a:t>Q.Estimation</a:t>
            </a:r>
            <a:r>
              <a:rPr lang="en-US" dirty="0">
                <a:solidFill>
                  <a:srgbClr val="0070C0"/>
                </a:solidFill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case when </a:t>
            </a:r>
            <a:r>
              <a:rPr lang="en-US" dirty="0" err="1"/>
              <a:t>Q.Estimation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>
                <a:solidFill>
                  <a:srgbClr val="00B050"/>
                </a:solidFill>
              </a:rPr>
              <a:t>@</a:t>
            </a:r>
            <a:r>
              <a:rPr lang="en-US" dirty="0" err="1">
                <a:solidFill>
                  <a:srgbClr val="00B050"/>
                </a:solidFill>
              </a:rPr>
              <a:t>EligibleAmount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then </a:t>
            </a:r>
            <a:r>
              <a:rPr lang="en-US" dirty="0">
                <a:solidFill>
                  <a:srgbClr val="00B050"/>
                </a:solidFill>
              </a:rPr>
              <a:t>@Discount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         </a:t>
            </a:r>
            <a:r>
              <a:rPr lang="en-US" dirty="0">
                <a:solidFill>
                  <a:srgbClr val="0070C0"/>
                </a:solidFill>
              </a:rPr>
              <a:t>else 0 end as </a:t>
            </a:r>
            <a:r>
              <a:rPr lang="en-US" dirty="0"/>
              <a:t>Discount</a:t>
            </a:r>
            <a:r>
              <a:rPr lang="en-US" dirty="0">
                <a:solidFill>
                  <a:srgbClr val="0070C0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case when </a:t>
            </a:r>
            <a:r>
              <a:rPr lang="en-US" dirty="0" err="1"/>
              <a:t>Q.Estimation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>
                <a:solidFill>
                  <a:srgbClr val="00B050"/>
                </a:solidFill>
              </a:rPr>
              <a:t>@</a:t>
            </a:r>
            <a:r>
              <a:rPr lang="en-US" dirty="0" err="1">
                <a:solidFill>
                  <a:srgbClr val="00B050"/>
                </a:solidFill>
              </a:rPr>
              <a:t>EligibleAmount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then </a:t>
            </a:r>
            <a:r>
              <a:rPr lang="en-US" dirty="0" err="1"/>
              <a:t>Q.Estimation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*(1- </a:t>
            </a:r>
            <a:r>
              <a:rPr lang="en-US" dirty="0">
                <a:solidFill>
                  <a:srgbClr val="00B050"/>
                </a:solidFill>
              </a:rPr>
              <a:t>@Discount</a:t>
            </a:r>
            <a:r>
              <a:rPr lang="en-US" dirty="0">
                <a:solidFill>
                  <a:srgbClr val="0070C0"/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	         else </a:t>
            </a:r>
            <a:r>
              <a:rPr lang="en-US" dirty="0" err="1"/>
              <a:t>Q.Estimation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end as </a:t>
            </a:r>
            <a:r>
              <a:rPr lang="en-US" dirty="0" err="1"/>
              <a:t>FinalEstimation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 </a:t>
            </a:r>
            <a:r>
              <a:rPr lang="en-US" dirty="0" err="1"/>
              <a:t>HomePro.Customers</a:t>
            </a:r>
            <a:r>
              <a:rPr lang="en-US" dirty="0"/>
              <a:t> C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join </a:t>
            </a:r>
            <a:r>
              <a:rPr lang="en-US" dirty="0" err="1"/>
              <a:t>HomePro.Quotes</a:t>
            </a:r>
            <a:r>
              <a:rPr lang="en-US" dirty="0"/>
              <a:t> Q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on </a:t>
            </a:r>
            <a:r>
              <a:rPr lang="en-US" dirty="0" err="1"/>
              <a:t>c.CustomerId</a:t>
            </a:r>
            <a:r>
              <a:rPr lang="en-US" dirty="0"/>
              <a:t> = </a:t>
            </a:r>
            <a:r>
              <a:rPr lang="en-US" dirty="0" err="1"/>
              <a:t>Q.CustomerId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EFD04D-CC7C-40B6-9E11-5BC14209B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519" y="1461616"/>
            <a:ext cx="4057150" cy="169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7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46B4-11DF-468D-9685-CCE7DE73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procedure 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D49C1-593B-4C0A-8D02-B1C386DE46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Declaration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CREATE PROCEDURE &lt;</a:t>
            </a:r>
            <a:r>
              <a:rPr lang="en-US" sz="2200" dirty="0" err="1">
                <a:solidFill>
                  <a:srgbClr val="0070C0"/>
                </a:solidFill>
              </a:rPr>
              <a:t>SchemaName</a:t>
            </a:r>
            <a:r>
              <a:rPr lang="en-US" sz="2200" dirty="0">
                <a:solidFill>
                  <a:srgbClr val="0070C0"/>
                </a:solidFill>
              </a:rPr>
              <a:t>&gt;.&lt;</a:t>
            </a:r>
            <a:r>
              <a:rPr lang="en-US" sz="2200" dirty="0" err="1">
                <a:solidFill>
                  <a:srgbClr val="0070C0"/>
                </a:solidFill>
              </a:rPr>
              <a:t>ProcedureName</a:t>
            </a:r>
            <a:r>
              <a:rPr lang="en-US" sz="22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AS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BEGIN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  </a:t>
            </a:r>
            <a:r>
              <a:rPr lang="en-US" sz="2200" dirty="0">
                <a:solidFill>
                  <a:srgbClr val="00B050"/>
                </a:solidFill>
              </a:rPr>
              <a:t>--Your code ..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  SELECT </a:t>
            </a:r>
          </a:p>
          <a:p>
            <a:pPr marL="0" indent="0">
              <a:buNone/>
            </a:pPr>
            <a:endParaRPr lang="en-US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4ADD9-7278-4850-9EB3-969720A80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Execute &lt;</a:t>
            </a:r>
            <a:r>
              <a:rPr lang="en-US" sz="2200" dirty="0" err="1">
                <a:solidFill>
                  <a:srgbClr val="0070C0"/>
                </a:solidFill>
              </a:rPr>
              <a:t>schemaName</a:t>
            </a:r>
            <a:r>
              <a:rPr lang="en-US" sz="2200" dirty="0">
                <a:solidFill>
                  <a:srgbClr val="0070C0"/>
                </a:solidFill>
              </a:rPr>
              <a:t>&gt;.&lt;</a:t>
            </a:r>
            <a:r>
              <a:rPr lang="en-US" sz="2200" dirty="0" err="1">
                <a:solidFill>
                  <a:srgbClr val="0070C0"/>
                </a:solidFill>
              </a:rPr>
              <a:t>ProcedureName</a:t>
            </a:r>
            <a:r>
              <a:rPr lang="en-US" sz="22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4A135E-BFC2-479A-82C4-EE6B24C6ED0E}"/>
              </a:ext>
            </a:extLst>
          </p:cNvPr>
          <p:cNvCxnSpPr>
            <a:stCxn id="2" idx="2"/>
          </p:cNvCxnSpPr>
          <p:nvPr/>
        </p:nvCxnSpPr>
        <p:spPr>
          <a:xfrm>
            <a:off x="6096000" y="1690688"/>
            <a:ext cx="0" cy="448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60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A400-5574-4D23-A2D2-27C2CB6DA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252B2-8AE1-4C69-9079-D3F209FF96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CREATE PROCEDURE </a:t>
            </a:r>
            <a:r>
              <a:rPr lang="en-US" sz="2000" dirty="0" err="1">
                <a:solidFill>
                  <a:srgbClr val="0070C0"/>
                </a:solidFill>
              </a:rPr>
              <a:t>HomePro.GetAllCustomers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AS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BEGIN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Select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	</a:t>
            </a:r>
            <a:r>
              <a:rPr lang="en-US" sz="1600" dirty="0" err="1">
                <a:solidFill>
                  <a:srgbClr val="0070C0"/>
                </a:solidFill>
              </a:rPr>
              <a:t>CustomerId</a:t>
            </a:r>
            <a:r>
              <a:rPr lang="en-US" sz="1600" dirty="0">
                <a:solidFill>
                  <a:srgbClr val="0070C0"/>
                </a:solidFill>
              </a:rPr>
              <a:t>, FirstName, </a:t>
            </a:r>
            <a:r>
              <a:rPr lang="en-US" sz="1600" dirty="0" err="1">
                <a:solidFill>
                  <a:srgbClr val="0070C0"/>
                </a:solidFill>
              </a:rPr>
              <a:t>LastName</a:t>
            </a:r>
            <a:r>
              <a:rPr lang="en-US" sz="1600" dirty="0">
                <a:solidFill>
                  <a:srgbClr val="0070C0"/>
                </a:solidFill>
              </a:rPr>
              <a:t>, ..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From </a:t>
            </a:r>
            <a:r>
              <a:rPr lang="en-US" sz="1600" dirty="0" err="1">
                <a:solidFill>
                  <a:srgbClr val="0070C0"/>
                </a:solidFill>
              </a:rPr>
              <a:t>HomePro.Customers</a:t>
            </a:r>
            <a:endParaRPr lang="en-US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END</a:t>
            </a:r>
          </a:p>
          <a:p>
            <a:pPr marL="0" indent="0">
              <a:buNone/>
            </a:pPr>
            <a:r>
              <a:rPr lang="en-US" dirty="0"/>
              <a:t>-----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ALTER PROCEDURE </a:t>
            </a:r>
            <a:r>
              <a:rPr lang="en-US" sz="1800" dirty="0" err="1">
                <a:solidFill>
                  <a:srgbClr val="0070C0"/>
                </a:solidFill>
              </a:rPr>
              <a:t>HomePro.GetAllCustomers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AS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…….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END</a:t>
            </a: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D35E4-AD4D-4A2A-9CF9-5B97CAC678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Execute </a:t>
            </a:r>
            <a:r>
              <a:rPr lang="en-US" sz="2400" dirty="0" err="1">
                <a:solidFill>
                  <a:srgbClr val="0070C0"/>
                </a:solidFill>
              </a:rPr>
              <a:t>HomePro.GetAllCustomers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Or 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Exec </a:t>
            </a:r>
            <a:r>
              <a:rPr lang="en-US" sz="2400" dirty="0" err="1">
                <a:solidFill>
                  <a:srgbClr val="0070C0"/>
                </a:solidFill>
              </a:rPr>
              <a:t>HomePro.GetAllCustomers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86D114-3AF8-4273-AD66-0F4DFB5C226C}"/>
              </a:ext>
            </a:extLst>
          </p:cNvPr>
          <p:cNvCxnSpPr/>
          <p:nvPr/>
        </p:nvCxnSpPr>
        <p:spPr>
          <a:xfrm>
            <a:off x="6096000" y="1690688"/>
            <a:ext cx="0" cy="448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8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2A70-5D40-49B4-B831-4BC51240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11728-A422-4332-8809-E476557CF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Schema name</a:t>
            </a:r>
          </a:p>
          <a:p>
            <a:pPr lvl="1"/>
            <a:r>
              <a:rPr lang="en-US" dirty="0"/>
              <a:t>Procedures action name: GET, SET, UPDATE and so on</a:t>
            </a:r>
          </a:p>
          <a:p>
            <a:pPr lvl="1"/>
            <a:r>
              <a:rPr lang="en-US" dirty="0"/>
              <a:t>Actions detail: </a:t>
            </a:r>
            <a:r>
              <a:rPr lang="en-US" dirty="0" err="1"/>
              <a:t>AllClients</a:t>
            </a:r>
            <a:r>
              <a:rPr lang="en-US" dirty="0"/>
              <a:t>, Clients without schedule</a:t>
            </a:r>
          </a:p>
          <a:p>
            <a:pPr lvl="1"/>
            <a:r>
              <a:rPr lang="en-US" dirty="0"/>
              <a:t>Alias or owner name for distinguish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HomePro.GetAllCustomers_Andrey</a:t>
            </a:r>
            <a:endParaRPr lang="en-US" dirty="0"/>
          </a:p>
          <a:p>
            <a:pPr lvl="1"/>
            <a:r>
              <a:rPr lang="en-US" dirty="0"/>
              <a:t>	</a:t>
            </a:r>
            <a:r>
              <a:rPr lang="en-US" dirty="0" err="1"/>
              <a:t>Bank.GetClientsNoSchedules_Andrey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99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8058-7327-483D-9AC6-ABA7C2E2A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see the Stored Procedure code.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6C3F5-3AB6-4AEC-81BC-0150697A3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exec </a:t>
            </a:r>
            <a:r>
              <a:rPr lang="en-US" dirty="0" err="1">
                <a:solidFill>
                  <a:srgbClr val="7030A0"/>
                </a:solidFill>
              </a:rPr>
              <a:t>sp_helptext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[</a:t>
            </a:r>
            <a:r>
              <a:rPr lang="en-US" dirty="0" err="1">
                <a:solidFill>
                  <a:srgbClr val="0070C0"/>
                </a:solidFill>
              </a:rPr>
              <a:t>HomePro</a:t>
            </a:r>
            <a:r>
              <a:rPr lang="en-US" err="1">
                <a:solidFill>
                  <a:srgbClr val="0070C0"/>
                </a:solidFill>
              </a:rPr>
              <a:t>.</a:t>
            </a:r>
            <a:r>
              <a:rPr lang="en-US">
                <a:solidFill>
                  <a:srgbClr val="0070C0"/>
                </a:solidFill>
              </a:rPr>
              <a:t>GetEstimationsWithPercentage</a:t>
            </a:r>
            <a:r>
              <a:rPr lang="en-US" dirty="0" err="1">
                <a:solidFill>
                  <a:srgbClr val="0070C0"/>
                </a:solidFill>
              </a:rPr>
              <a:t>_Andrey</a:t>
            </a:r>
            <a:r>
              <a:rPr lang="en-US" dirty="0">
                <a:solidFill>
                  <a:srgbClr val="0070C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26253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51BD-86E1-490D-9423-014AF4B9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38E57-CA10-4266-9AD4-068CA20FA0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Declaration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6C99C-8106-45C5-9DB7-1D26B03074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GetClientsByAge_Andrey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@Age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FirstName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@Age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04C88-0A9A-4259-9072-C65D65C5F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25BC8-67BD-488A-8A15-E77B0277D6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GetClientsByAge_Andrey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@Age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10 </a:t>
            </a:r>
            <a:endParaRPr 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297BAC-F536-4274-B373-CDA94BEEE21C}"/>
              </a:ext>
            </a:extLst>
          </p:cNvPr>
          <p:cNvCxnSpPr/>
          <p:nvPr/>
        </p:nvCxnSpPr>
        <p:spPr>
          <a:xfrm>
            <a:off x="6096000" y="1690688"/>
            <a:ext cx="0" cy="448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006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830E-3F1F-413B-B6DA-D1940C3D1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the passed value of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9CDA2-E363-4CB7-9489-53FA514D9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Bank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GetClientsByAge_Andrey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@Age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if 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@Age 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10 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@Age 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914400" lvl="2" indent="0">
              <a:buNone/>
            </a:pPr>
            <a:r>
              <a:rPr lang="en-US" sz="2300" dirty="0" err="1">
                <a:solidFill>
                  <a:srgbClr val="0000FF"/>
                </a:solidFill>
                <a:latin typeface="Consolas" panose="020B0609020204030204" pitchFamily="49" charset="0"/>
              </a:rPr>
              <a:t>Raiserror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>
                <a:solidFill>
                  <a:srgbClr val="FF0000"/>
                </a:solidFill>
                <a:latin typeface="Consolas" panose="020B0609020204030204" pitchFamily="49" charset="0"/>
              </a:rPr>
              <a:t>'The parameter Age is not valid '</a:t>
            </a:r>
            <a:r>
              <a:rPr lang="en-US" sz="23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16</a:t>
            </a:r>
            <a:r>
              <a:rPr lang="en-US" sz="23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23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ClientId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FirstName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</a:t>
            </a:r>
            <a:r>
              <a:rPr lang="en-US" sz="2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Clients</a:t>
            </a:r>
            <a:endParaRPr 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@Age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1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27C7-9068-4646-A26B-C1842622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F98C9-B6B6-46F6-98B7-AE947304F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TotalEstimation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numeric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TotalEstimation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Estimation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HomePro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Quotes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Estimation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Estimation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TotalEstimation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100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PercentOfTotal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TotalEstimation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TotalEstimation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HomePro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HomePro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Quotes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Q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33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0E28-AD0C-467E-92F7-59BF46345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result base on conditions:</a:t>
            </a:r>
            <a:br>
              <a:rPr lang="en-US" dirty="0"/>
            </a:br>
            <a:r>
              <a:rPr lang="en-US" b="1" dirty="0"/>
              <a:t>CASE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9527B-DE27-4C70-9AAA-76126A913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CASE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WHEN </a:t>
            </a:r>
            <a:r>
              <a:rPr lang="en-US" dirty="0" err="1">
                <a:solidFill>
                  <a:srgbClr val="0070C0"/>
                </a:solidFill>
              </a:rPr>
              <a:t>Boolean_expression</a:t>
            </a:r>
            <a:r>
              <a:rPr lang="en-US" dirty="0">
                <a:solidFill>
                  <a:srgbClr val="0070C0"/>
                </a:solidFill>
              </a:rPr>
              <a:t> THEN </a:t>
            </a:r>
            <a:r>
              <a:rPr lang="en-US" dirty="0" err="1">
                <a:solidFill>
                  <a:srgbClr val="0070C0"/>
                </a:solidFill>
              </a:rPr>
              <a:t>result_expression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[WHEN </a:t>
            </a:r>
            <a:r>
              <a:rPr lang="en-US" dirty="0" err="1">
                <a:solidFill>
                  <a:srgbClr val="0070C0"/>
                </a:solidFill>
              </a:rPr>
              <a:t>Boolean_expression</a:t>
            </a:r>
            <a:r>
              <a:rPr lang="en-US" dirty="0">
                <a:solidFill>
                  <a:srgbClr val="0070C0"/>
                </a:solidFill>
              </a:rPr>
              <a:t> THEN </a:t>
            </a:r>
            <a:r>
              <a:rPr lang="en-US" dirty="0" err="1">
                <a:solidFill>
                  <a:srgbClr val="0070C0"/>
                </a:solidFill>
              </a:rPr>
              <a:t>result_expression</a:t>
            </a:r>
            <a:r>
              <a:rPr lang="en-US" dirty="0">
                <a:solidFill>
                  <a:srgbClr val="0070C0"/>
                </a:solidFill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[ ...n ]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[ ELSE </a:t>
            </a:r>
            <a:r>
              <a:rPr lang="en-US" dirty="0" err="1">
                <a:solidFill>
                  <a:srgbClr val="0070C0"/>
                </a:solidFill>
              </a:rPr>
              <a:t>else_result_expression</a:t>
            </a:r>
            <a:r>
              <a:rPr lang="en-US" dirty="0">
                <a:solidFill>
                  <a:srgbClr val="0070C0"/>
                </a:solidFill>
              </a:rPr>
              <a:t> ]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END </a:t>
            </a:r>
          </a:p>
        </p:txBody>
      </p:sp>
    </p:spTree>
    <p:extLst>
      <p:ext uri="{BB962C8B-B14F-4D97-AF65-F5344CB8AC3E}">
        <p14:creationId xmlns:p14="http://schemas.microsoft.com/office/powerpoint/2010/main" val="89488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224</Words>
  <Application>Microsoft Office PowerPoint</Application>
  <PresentationFormat>Widescreen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Stored Procedures</vt:lpstr>
      <vt:lpstr>Create procedure basic syntax</vt:lpstr>
      <vt:lpstr>Example </vt:lpstr>
      <vt:lpstr>Naming conventions</vt:lpstr>
      <vt:lpstr>How to see the Stored Procedure code.</vt:lpstr>
      <vt:lpstr>Parameters</vt:lpstr>
      <vt:lpstr>Verify the passed value of parameter</vt:lpstr>
      <vt:lpstr>Using variables</vt:lpstr>
      <vt:lpstr>Calculate result base on conditions: CASE expression</vt:lpstr>
      <vt:lpstr>Example: apply the given discount to the eligible purchases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Stored Procedures</dc:title>
  <dc:creator>Andrew Suhorukov</dc:creator>
  <cp:lastModifiedBy>Andrew Suhorukov</cp:lastModifiedBy>
  <cp:revision>19</cp:revision>
  <dcterms:created xsi:type="dcterms:W3CDTF">2019-04-29T21:12:36Z</dcterms:created>
  <dcterms:modified xsi:type="dcterms:W3CDTF">2020-10-14T18:10:18Z</dcterms:modified>
</cp:coreProperties>
</file>