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8BA4BD-44CF-493D-A169-4F5461A1262D}">
          <p14:sldIdLst>
            <p14:sldId id="256"/>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7367CD-5502-4757-9A06-F0FB77A47162}"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FA02E-3C31-4D56-A69B-E7B53FA9D3F1}" type="slidenum">
              <a:rPr lang="en-US" smtClean="0"/>
              <a:t>‹#›</a:t>
            </a:fld>
            <a:endParaRPr lang="en-US"/>
          </a:p>
        </p:txBody>
      </p:sp>
    </p:spTree>
    <p:extLst>
      <p:ext uri="{BB962C8B-B14F-4D97-AF65-F5344CB8AC3E}">
        <p14:creationId xmlns:p14="http://schemas.microsoft.com/office/powerpoint/2010/main" val="264962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7367CD-5502-4757-9A06-F0FB77A47162}"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FA02E-3C31-4D56-A69B-E7B53FA9D3F1}" type="slidenum">
              <a:rPr lang="en-US" smtClean="0"/>
              <a:t>‹#›</a:t>
            </a:fld>
            <a:endParaRPr lang="en-US"/>
          </a:p>
        </p:txBody>
      </p:sp>
    </p:spTree>
    <p:extLst>
      <p:ext uri="{BB962C8B-B14F-4D97-AF65-F5344CB8AC3E}">
        <p14:creationId xmlns:p14="http://schemas.microsoft.com/office/powerpoint/2010/main" val="367435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7367CD-5502-4757-9A06-F0FB77A47162}"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FA02E-3C31-4D56-A69B-E7B53FA9D3F1}" type="slidenum">
              <a:rPr lang="en-US" smtClean="0"/>
              <a:t>‹#›</a:t>
            </a:fld>
            <a:endParaRPr lang="en-US"/>
          </a:p>
        </p:txBody>
      </p:sp>
    </p:spTree>
    <p:extLst>
      <p:ext uri="{BB962C8B-B14F-4D97-AF65-F5344CB8AC3E}">
        <p14:creationId xmlns:p14="http://schemas.microsoft.com/office/powerpoint/2010/main" val="26309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7367CD-5502-4757-9A06-F0FB77A47162}"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FA02E-3C31-4D56-A69B-E7B53FA9D3F1}" type="slidenum">
              <a:rPr lang="en-US" smtClean="0"/>
              <a:t>‹#›</a:t>
            </a:fld>
            <a:endParaRPr lang="en-US"/>
          </a:p>
        </p:txBody>
      </p:sp>
    </p:spTree>
    <p:extLst>
      <p:ext uri="{BB962C8B-B14F-4D97-AF65-F5344CB8AC3E}">
        <p14:creationId xmlns:p14="http://schemas.microsoft.com/office/powerpoint/2010/main" val="60668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7367CD-5502-4757-9A06-F0FB77A47162}"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FA02E-3C31-4D56-A69B-E7B53FA9D3F1}" type="slidenum">
              <a:rPr lang="en-US" smtClean="0"/>
              <a:t>‹#›</a:t>
            </a:fld>
            <a:endParaRPr lang="en-US"/>
          </a:p>
        </p:txBody>
      </p:sp>
    </p:spTree>
    <p:extLst>
      <p:ext uri="{BB962C8B-B14F-4D97-AF65-F5344CB8AC3E}">
        <p14:creationId xmlns:p14="http://schemas.microsoft.com/office/powerpoint/2010/main" val="421794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7367CD-5502-4757-9A06-F0FB77A47162}"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FA02E-3C31-4D56-A69B-E7B53FA9D3F1}" type="slidenum">
              <a:rPr lang="en-US" smtClean="0"/>
              <a:t>‹#›</a:t>
            </a:fld>
            <a:endParaRPr lang="en-US"/>
          </a:p>
        </p:txBody>
      </p:sp>
    </p:spTree>
    <p:extLst>
      <p:ext uri="{BB962C8B-B14F-4D97-AF65-F5344CB8AC3E}">
        <p14:creationId xmlns:p14="http://schemas.microsoft.com/office/powerpoint/2010/main" val="281534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7367CD-5502-4757-9A06-F0FB77A47162}" type="datetimeFigureOut">
              <a:rPr lang="en-US" smtClean="0"/>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DFA02E-3C31-4D56-A69B-E7B53FA9D3F1}" type="slidenum">
              <a:rPr lang="en-US" smtClean="0"/>
              <a:t>‹#›</a:t>
            </a:fld>
            <a:endParaRPr lang="en-US"/>
          </a:p>
        </p:txBody>
      </p:sp>
    </p:spTree>
    <p:extLst>
      <p:ext uri="{BB962C8B-B14F-4D97-AF65-F5344CB8AC3E}">
        <p14:creationId xmlns:p14="http://schemas.microsoft.com/office/powerpoint/2010/main" val="4129687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7367CD-5502-4757-9A06-F0FB77A47162}" type="datetimeFigureOut">
              <a:rPr lang="en-US" smtClean="0"/>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DFA02E-3C31-4D56-A69B-E7B53FA9D3F1}" type="slidenum">
              <a:rPr lang="en-US" smtClean="0"/>
              <a:t>‹#›</a:t>
            </a:fld>
            <a:endParaRPr lang="en-US"/>
          </a:p>
        </p:txBody>
      </p:sp>
    </p:spTree>
    <p:extLst>
      <p:ext uri="{BB962C8B-B14F-4D97-AF65-F5344CB8AC3E}">
        <p14:creationId xmlns:p14="http://schemas.microsoft.com/office/powerpoint/2010/main" val="9517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367CD-5502-4757-9A06-F0FB77A47162}" type="datetimeFigureOut">
              <a:rPr lang="en-US" smtClean="0"/>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DFA02E-3C31-4D56-A69B-E7B53FA9D3F1}" type="slidenum">
              <a:rPr lang="en-US" smtClean="0"/>
              <a:t>‹#›</a:t>
            </a:fld>
            <a:endParaRPr lang="en-US"/>
          </a:p>
        </p:txBody>
      </p:sp>
    </p:spTree>
    <p:extLst>
      <p:ext uri="{BB962C8B-B14F-4D97-AF65-F5344CB8AC3E}">
        <p14:creationId xmlns:p14="http://schemas.microsoft.com/office/powerpoint/2010/main" val="272551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7367CD-5502-4757-9A06-F0FB77A47162}"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FA02E-3C31-4D56-A69B-E7B53FA9D3F1}" type="slidenum">
              <a:rPr lang="en-US" smtClean="0"/>
              <a:t>‹#›</a:t>
            </a:fld>
            <a:endParaRPr lang="en-US"/>
          </a:p>
        </p:txBody>
      </p:sp>
    </p:spTree>
    <p:extLst>
      <p:ext uri="{BB962C8B-B14F-4D97-AF65-F5344CB8AC3E}">
        <p14:creationId xmlns:p14="http://schemas.microsoft.com/office/powerpoint/2010/main" val="79125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7367CD-5502-4757-9A06-F0FB77A47162}"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FA02E-3C31-4D56-A69B-E7B53FA9D3F1}" type="slidenum">
              <a:rPr lang="en-US" smtClean="0"/>
              <a:t>‹#›</a:t>
            </a:fld>
            <a:endParaRPr lang="en-US"/>
          </a:p>
        </p:txBody>
      </p:sp>
    </p:spTree>
    <p:extLst>
      <p:ext uri="{BB962C8B-B14F-4D97-AF65-F5344CB8AC3E}">
        <p14:creationId xmlns:p14="http://schemas.microsoft.com/office/powerpoint/2010/main" val="46272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367CD-5502-4757-9A06-F0FB77A47162}" type="datetimeFigureOut">
              <a:rPr lang="en-US" smtClean="0"/>
              <a:t>8/27/2020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FA02E-3C31-4D56-A69B-E7B53FA9D3F1}" type="slidenum">
              <a:rPr lang="en-US" smtClean="0"/>
              <a:t>‹#›</a:t>
            </a:fld>
            <a:endParaRPr lang="en-US"/>
          </a:p>
        </p:txBody>
      </p:sp>
    </p:spTree>
    <p:extLst>
      <p:ext uri="{BB962C8B-B14F-4D97-AF65-F5344CB8AC3E}">
        <p14:creationId xmlns:p14="http://schemas.microsoft.com/office/powerpoint/2010/main" val="2961685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Digitalna elektronika</a:t>
            </a:r>
            <a:endParaRPr lang="en-US" dirty="0"/>
          </a:p>
        </p:txBody>
      </p:sp>
      <p:sp>
        <p:nvSpPr>
          <p:cNvPr id="3" name="Subtitle 2"/>
          <p:cNvSpPr>
            <a:spLocks noGrp="1"/>
          </p:cNvSpPr>
          <p:nvPr>
            <p:ph type="subTitle" idx="1"/>
          </p:nvPr>
        </p:nvSpPr>
        <p:spPr/>
        <p:txBody>
          <a:bodyPr/>
          <a:lstStyle/>
          <a:p>
            <a:r>
              <a:rPr lang="en-US" dirty="0" err="1" smtClean="0"/>
              <a:t>Andrijana</a:t>
            </a:r>
            <a:r>
              <a:rPr lang="en-US" dirty="0" smtClean="0"/>
              <a:t> </a:t>
            </a:r>
            <a:r>
              <a:rPr lang="en-US" dirty="0" err="1" smtClean="0"/>
              <a:t>Ivkovi</a:t>
            </a:r>
            <a:r>
              <a:rPr lang="sr-Latn-RS" dirty="0" smtClean="0"/>
              <a:t>ć</a:t>
            </a:r>
            <a:r>
              <a:rPr lang="en-US" dirty="0" smtClean="0"/>
              <a:t> 613/2017</a:t>
            </a:r>
          </a:p>
          <a:p>
            <a:r>
              <a:rPr lang="en-US" dirty="0" err="1" smtClean="0"/>
              <a:t>Tijana</a:t>
            </a:r>
            <a:r>
              <a:rPr lang="en-US" dirty="0" smtClean="0"/>
              <a:t> </a:t>
            </a:r>
            <a:r>
              <a:rPr lang="en-US" dirty="0" err="1" smtClean="0"/>
              <a:t>Tanaskovi</a:t>
            </a:r>
            <a:r>
              <a:rPr lang="sr-Latn-RS" dirty="0"/>
              <a:t>ć</a:t>
            </a:r>
            <a:r>
              <a:rPr lang="en-US" dirty="0" smtClean="0"/>
              <a:t> 656/2017</a:t>
            </a:r>
            <a:endParaRPr lang="en-US" dirty="0"/>
          </a:p>
        </p:txBody>
      </p:sp>
    </p:spTree>
    <p:extLst>
      <p:ext uri="{BB962C8B-B14F-4D97-AF65-F5344CB8AC3E}">
        <p14:creationId xmlns:p14="http://schemas.microsoft.com/office/powerpoint/2010/main" val="809612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a:t>
            </a:r>
            <a:r>
              <a:rPr lang="en-US" dirty="0" err="1" smtClean="0"/>
              <a:t>transformacija</a:t>
            </a:r>
            <a:endParaRPr lang="en-US" dirty="0"/>
          </a:p>
        </p:txBody>
      </p:sp>
      <p:pic>
        <p:nvPicPr>
          <p:cNvPr id="2050" name="Picture 2" descr="C:\Users\Tijana\Desktop\bilater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057400"/>
            <a:ext cx="3505201" cy="79712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ijana\Desktop\unilater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4346654"/>
            <a:ext cx="3352800" cy="8280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0" y="3015734"/>
            <a:ext cx="2750818" cy="369332"/>
          </a:xfrm>
          <a:prstGeom prst="rect">
            <a:avLst/>
          </a:prstGeom>
          <a:noFill/>
        </p:spPr>
        <p:txBody>
          <a:bodyPr wrap="none" rtlCol="0">
            <a:spAutoFit/>
          </a:bodyPr>
          <a:lstStyle/>
          <a:p>
            <a:r>
              <a:rPr lang="en-US" dirty="0" err="1" smtClean="0"/>
              <a:t>Bilateralna</a:t>
            </a:r>
            <a:r>
              <a:rPr lang="en-US" dirty="0" smtClean="0"/>
              <a:t> z-</a:t>
            </a:r>
            <a:r>
              <a:rPr lang="en-US" dirty="0" err="1" smtClean="0"/>
              <a:t>transformacija</a:t>
            </a:r>
            <a:endParaRPr lang="en-US" dirty="0"/>
          </a:p>
        </p:txBody>
      </p:sp>
      <p:sp>
        <p:nvSpPr>
          <p:cNvPr id="5" name="TextBox 4"/>
          <p:cNvSpPr txBox="1"/>
          <p:nvPr/>
        </p:nvSpPr>
        <p:spPr>
          <a:xfrm>
            <a:off x="3096768" y="5486400"/>
            <a:ext cx="2895088" cy="369332"/>
          </a:xfrm>
          <a:prstGeom prst="rect">
            <a:avLst/>
          </a:prstGeom>
          <a:noFill/>
        </p:spPr>
        <p:txBody>
          <a:bodyPr wrap="none" rtlCol="0">
            <a:spAutoFit/>
          </a:bodyPr>
          <a:lstStyle/>
          <a:p>
            <a:r>
              <a:rPr lang="en-US" dirty="0" err="1" smtClean="0"/>
              <a:t>Unilateralna</a:t>
            </a:r>
            <a:r>
              <a:rPr lang="en-US" dirty="0" smtClean="0"/>
              <a:t> z-</a:t>
            </a:r>
            <a:r>
              <a:rPr lang="en-US" dirty="0" err="1" smtClean="0"/>
              <a:t>transformacija</a:t>
            </a:r>
            <a:endParaRPr lang="en-US" dirty="0"/>
          </a:p>
        </p:txBody>
      </p:sp>
    </p:spTree>
    <p:extLst>
      <p:ext uri="{BB962C8B-B14F-4D97-AF65-F5344CB8AC3E}">
        <p14:creationId xmlns:p14="http://schemas.microsoft.com/office/powerpoint/2010/main" val="2737290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763000" cy="5943600"/>
          </a:xfrm>
        </p:spPr>
        <p:txBody>
          <a:bodyPr>
            <a:noAutofit/>
          </a:bodyPr>
          <a:lstStyle/>
          <a:p>
            <a:pPr algn="just"/>
            <a:r>
              <a:rPr lang="en-US" sz="2000" dirty="0" smtClean="0"/>
              <a:t>Z-</a:t>
            </a:r>
            <a:r>
              <a:rPr lang="en-US" sz="2000" dirty="0" err="1" smtClean="0"/>
              <a:t>transformacija</a:t>
            </a:r>
            <a:r>
              <a:rPr lang="en-US" sz="2000" dirty="0"/>
              <a:t> </a:t>
            </a:r>
            <a:r>
              <a:rPr lang="en-US" sz="2000" dirty="0" err="1" smtClean="0"/>
              <a:t>identifikuje</a:t>
            </a:r>
            <a:r>
              <a:rPr lang="en-US" sz="2000" dirty="0" smtClean="0"/>
              <a:t> </a:t>
            </a:r>
            <a:r>
              <a:rPr lang="en-US" sz="2000" dirty="0" err="1" smtClean="0"/>
              <a:t>postojanje</a:t>
            </a:r>
            <a:r>
              <a:rPr lang="en-US" sz="2000" dirty="0" smtClean="0"/>
              <a:t> </a:t>
            </a:r>
            <a:r>
              <a:rPr lang="en-US" sz="2000" dirty="0" err="1" smtClean="0"/>
              <a:t>eksponencijalno</a:t>
            </a:r>
            <a:r>
              <a:rPr lang="en-US" sz="2000" dirty="0" smtClean="0"/>
              <a:t> </a:t>
            </a:r>
            <a:r>
              <a:rPr lang="en-US" sz="2000" dirty="0" err="1" smtClean="0"/>
              <a:t>rastu</a:t>
            </a:r>
            <a:r>
              <a:rPr lang="sr-Latn-RS" sz="2000" dirty="0" smtClean="0"/>
              <a:t>ćih ili opadajućih oscilacija signala x</a:t>
            </a:r>
            <a:r>
              <a:rPr lang="en-US" sz="2000" dirty="0" smtClean="0"/>
              <a:t>[</a:t>
            </a:r>
            <a:r>
              <a:rPr lang="sr-Latn-RS" sz="2000" dirty="0" smtClean="0"/>
              <a:t>n</a:t>
            </a:r>
            <a:r>
              <a:rPr lang="en-US" sz="2000" dirty="0" smtClean="0"/>
              <a:t>]</a:t>
            </a:r>
            <a:r>
              <a:rPr lang="sr-Latn-RS" sz="2000" dirty="0" smtClean="0"/>
              <a:t>. Zašto nam je to bitno?</a:t>
            </a:r>
          </a:p>
          <a:p>
            <a:pPr algn="just"/>
            <a:r>
              <a:rPr lang="sr-Latn-RS" sz="2000" dirty="0" smtClean="0"/>
              <a:t>Z-transformacija se koristi u analiziranju sistema, najčešće impulsnog odziva sistema. Razlog je to što impulsni odziv sistema sa povratnom spregom sadrže oscilacije koje rastu ili opadaju tokom vremena. Ako oscilacije opadaju sistem je stabilan a ako rastu sistem je nestabilan. Z-transformaciju koristimo da odredimo stailnost sistema.</a:t>
            </a:r>
          </a:p>
          <a:p>
            <a:pPr algn="just"/>
            <a:r>
              <a:rPr lang="sr-Latn-RS" sz="2000" dirty="0" smtClean="0"/>
              <a:t>Takođe, ova transformacija određuje frekventni odziv sistema ili učestuje u dizajniraju sistema sa određenim frekventim odzivom (govori kako su amplituda i faza sinusiodalnog signala izmenjeni sistemom). To je značajno jer svaki signal može da se razloži na sinusoide. </a:t>
            </a:r>
          </a:p>
          <a:p>
            <a:pPr algn="just"/>
            <a:r>
              <a:rPr lang="sr-Latn-RS" sz="2000" dirty="0" smtClean="0"/>
              <a:t>Frekventni odziv se dobija kada impulsni signal provučemo kroz sistem. Impulsni signal sadrži sve moguće sinusoidalne frekventne komponente. Ako onda delujemo Furijeovom transformacijom na impulsni odziv dobijamo kako je svaka sinusoidalna komponenta modifikovana.</a:t>
            </a:r>
          </a:p>
          <a:p>
            <a:pPr algn="just"/>
            <a:r>
              <a:rPr lang="sr-Latn-RS" sz="2000" dirty="0" smtClean="0"/>
              <a:t>I stabilnost sistema i frekventni odziv dobijamo primenjivanjem Z-transformacije.</a:t>
            </a:r>
            <a:endParaRPr lang="en-US" sz="2000" dirty="0"/>
          </a:p>
        </p:txBody>
      </p:sp>
    </p:spTree>
    <p:extLst>
      <p:ext uri="{BB962C8B-B14F-4D97-AF65-F5344CB8AC3E}">
        <p14:creationId xmlns:p14="http://schemas.microsoft.com/office/powerpoint/2010/main" val="153862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rmAutofit/>
          </a:bodyPr>
          <a:lstStyle/>
          <a:p>
            <a:pPr algn="just"/>
            <a:r>
              <a:rPr lang="sr-Latn-RS" sz="2000" dirty="0" smtClean="0"/>
              <a:t>Bitno je da možemo da vizuelizujemo komplekni broj z, pošto se x</a:t>
            </a:r>
            <a:r>
              <a:rPr lang="en-US" sz="2000" dirty="0" smtClean="0"/>
              <a:t>[n] </a:t>
            </a:r>
            <a:r>
              <a:rPr lang="en-US" sz="2000" dirty="0" err="1" smtClean="0"/>
              <a:t>mno</a:t>
            </a:r>
            <a:r>
              <a:rPr lang="sr-Latn-RS" sz="2000" dirty="0" smtClean="0"/>
              <a:t>ži njime.  </a:t>
            </a:r>
            <a:endParaRPr lang="en-US" sz="2000" dirty="0" smtClean="0"/>
          </a:p>
          <a:p>
            <a:pPr algn="just"/>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3330229" cy="1516511"/>
          </a:xfrm>
          <a:prstGeom prst="rect">
            <a:avLst/>
          </a:prstGeom>
        </p:spPr>
      </p:pic>
      <p:sp>
        <p:nvSpPr>
          <p:cNvPr id="5" name="TextBox 4"/>
          <p:cNvSpPr txBox="1"/>
          <p:nvPr/>
        </p:nvSpPr>
        <p:spPr>
          <a:xfrm>
            <a:off x="4648200" y="1219200"/>
            <a:ext cx="2363596" cy="400110"/>
          </a:xfrm>
          <a:prstGeom prst="rect">
            <a:avLst/>
          </a:prstGeom>
          <a:noFill/>
        </p:spPr>
        <p:txBody>
          <a:bodyPr wrap="none" rtlCol="0">
            <a:spAutoFit/>
          </a:bodyPr>
          <a:lstStyle/>
          <a:p>
            <a:r>
              <a:rPr lang="en-US" sz="2000" dirty="0" err="1" smtClean="0"/>
              <a:t>Sastoji</a:t>
            </a:r>
            <a:r>
              <a:rPr lang="en-US" sz="2000" dirty="0" smtClean="0"/>
              <a:t> se </a:t>
            </a:r>
            <a:r>
              <a:rPr lang="en-US" sz="2000" dirty="0" err="1" smtClean="0"/>
              <a:t>iz</a:t>
            </a:r>
            <a:r>
              <a:rPr lang="en-US" sz="2000" dirty="0" smtClean="0"/>
              <a:t> </a:t>
            </a:r>
            <a:r>
              <a:rPr lang="en-US" sz="2000" dirty="0" err="1" smtClean="0"/>
              <a:t>dva</a:t>
            </a:r>
            <a:r>
              <a:rPr lang="en-US" sz="2000" dirty="0" smtClean="0"/>
              <a:t> </a:t>
            </a:r>
            <a:r>
              <a:rPr lang="en-US" sz="2000" dirty="0" err="1" smtClean="0"/>
              <a:t>dela</a:t>
            </a:r>
            <a:r>
              <a:rPr lang="en-US" sz="2000" dirty="0" smtClean="0"/>
              <a:t>.</a:t>
            </a:r>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3071710"/>
            <a:ext cx="5144198" cy="3490706"/>
          </a:xfrm>
          <a:prstGeom prst="rect">
            <a:avLst/>
          </a:prstGeom>
        </p:spPr>
      </p:pic>
      <p:sp>
        <p:nvSpPr>
          <p:cNvPr id="8" name="TextBox 7"/>
          <p:cNvSpPr txBox="1"/>
          <p:nvPr/>
        </p:nvSpPr>
        <p:spPr>
          <a:xfrm>
            <a:off x="6324600" y="3352800"/>
            <a:ext cx="2590800" cy="2246769"/>
          </a:xfrm>
          <a:prstGeom prst="rect">
            <a:avLst/>
          </a:prstGeom>
          <a:noFill/>
        </p:spPr>
        <p:txBody>
          <a:bodyPr wrap="square" rtlCol="0">
            <a:spAutoFit/>
          </a:bodyPr>
          <a:lstStyle/>
          <a:p>
            <a:r>
              <a:rPr lang="sr-Latn-RS" sz="2000" dirty="0" smtClean="0"/>
              <a:t>U zavinosti od toga koliko nam je r, kriva nam ili eksponencijalno opada ili raste ili je konstantna prava linija.</a:t>
            </a:r>
          </a:p>
          <a:p>
            <a:pPr algn="just"/>
            <a:endParaRPr lang="en-US" sz="2000" dirty="0"/>
          </a:p>
        </p:txBody>
      </p:sp>
    </p:spTree>
    <p:extLst>
      <p:ext uri="{BB962C8B-B14F-4D97-AF65-F5344CB8AC3E}">
        <p14:creationId xmlns:p14="http://schemas.microsoft.com/office/powerpoint/2010/main" val="183942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436581"/>
            <a:ext cx="4267200" cy="702833"/>
          </a:xfrm>
        </p:spPr>
      </p:pic>
      <p:sp>
        <p:nvSpPr>
          <p:cNvPr id="5" name="TextBox 4"/>
          <p:cNvSpPr txBox="1"/>
          <p:nvPr/>
        </p:nvSpPr>
        <p:spPr>
          <a:xfrm>
            <a:off x="4800600" y="457200"/>
            <a:ext cx="4191000" cy="707886"/>
          </a:xfrm>
          <a:prstGeom prst="rect">
            <a:avLst/>
          </a:prstGeom>
          <a:noFill/>
        </p:spPr>
        <p:txBody>
          <a:bodyPr wrap="square" rtlCol="0">
            <a:spAutoFit/>
          </a:bodyPr>
          <a:lstStyle/>
          <a:p>
            <a:r>
              <a:rPr lang="sr-Latn-RS" sz="2000" dirty="0" smtClean="0"/>
              <a:t>Ojlerov</a:t>
            </a:r>
            <a:r>
              <a:rPr lang="en-US" sz="2000" dirty="0" err="1" smtClean="0"/>
              <a:t>om</a:t>
            </a:r>
            <a:r>
              <a:rPr lang="en-US" sz="2000" dirty="0" smtClean="0"/>
              <a:t> </a:t>
            </a:r>
            <a:r>
              <a:rPr lang="en-US" sz="2000" dirty="0" err="1" smtClean="0"/>
              <a:t>formulom</a:t>
            </a:r>
            <a:r>
              <a:rPr lang="en-US" sz="2000" dirty="0" smtClean="0"/>
              <a:t> </a:t>
            </a:r>
            <a:r>
              <a:rPr lang="en-US" sz="2000" dirty="0" err="1" smtClean="0"/>
              <a:t>predstavljamo</a:t>
            </a:r>
            <a:r>
              <a:rPr lang="en-US" sz="2000" dirty="0" smtClean="0"/>
              <a:t> </a:t>
            </a:r>
            <a:r>
              <a:rPr lang="en-US" sz="2000" dirty="0" err="1" smtClean="0"/>
              <a:t>drugi</a:t>
            </a:r>
            <a:r>
              <a:rPr lang="en-US" sz="2000" dirty="0" smtClean="0"/>
              <a:t> </a:t>
            </a:r>
            <a:r>
              <a:rPr lang="en-US" sz="2000" dirty="0" err="1" smtClean="0"/>
              <a:t>mno</a:t>
            </a:r>
            <a:r>
              <a:rPr lang="sr-Latn-RS" sz="2000" dirty="0" smtClean="0"/>
              <a:t>žilac.</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95400"/>
            <a:ext cx="6781800" cy="3654862"/>
          </a:xfrm>
          <a:prstGeom prst="rect">
            <a:avLst/>
          </a:prstGeom>
        </p:spPr>
      </p:pic>
      <p:sp>
        <p:nvSpPr>
          <p:cNvPr id="7" name="TextBox 6"/>
          <p:cNvSpPr txBox="1"/>
          <p:nvPr/>
        </p:nvSpPr>
        <p:spPr>
          <a:xfrm>
            <a:off x="457201" y="5040868"/>
            <a:ext cx="8382000" cy="1323439"/>
          </a:xfrm>
          <a:prstGeom prst="rect">
            <a:avLst/>
          </a:prstGeom>
          <a:noFill/>
        </p:spPr>
        <p:txBody>
          <a:bodyPr wrap="square" rtlCol="0">
            <a:spAutoFit/>
          </a:bodyPr>
          <a:lstStyle/>
          <a:p>
            <a:pPr algn="just"/>
            <a:r>
              <a:rPr lang="sr-Latn-RS" sz="2000" dirty="0" smtClean="0"/>
              <a:t>Ojlerovom formulom možemo iscrtati par sinusoidalnih komponenti, kosinusni i sinusnim talasnim oblikom.</a:t>
            </a:r>
          </a:p>
          <a:p>
            <a:pPr algn="just"/>
            <a:r>
              <a:rPr lang="en-US" sz="2000" dirty="0" smtClean="0"/>
              <a:t>Z^{-n}  se </a:t>
            </a:r>
            <a:r>
              <a:rPr lang="en-US" sz="2000" dirty="0" err="1" smtClean="0"/>
              <a:t>predstavlja</a:t>
            </a:r>
            <a:r>
              <a:rPr lang="en-US" sz="2000" dirty="0" smtClean="0"/>
              <a:t> </a:t>
            </a:r>
            <a:r>
              <a:rPr lang="en-US" sz="2000" dirty="0" err="1" smtClean="0"/>
              <a:t>kao</a:t>
            </a:r>
            <a:r>
              <a:rPr lang="en-US" sz="2000" dirty="0" smtClean="0"/>
              <a:t> par </a:t>
            </a:r>
            <a:r>
              <a:rPr lang="en-US" sz="2000" dirty="0" err="1" smtClean="0"/>
              <a:t>oscilatornih</a:t>
            </a:r>
            <a:r>
              <a:rPr lang="en-US" sz="2000" dirty="0" smtClean="0"/>
              <a:t> </a:t>
            </a:r>
            <a:r>
              <a:rPr lang="en-US" sz="2000" dirty="0" err="1" smtClean="0"/>
              <a:t>komponenata</a:t>
            </a:r>
            <a:r>
              <a:rPr lang="en-US" sz="2000" dirty="0" smtClean="0"/>
              <a:t> </a:t>
            </a:r>
            <a:r>
              <a:rPr lang="en-US" sz="2000" dirty="0" err="1" smtClean="0"/>
              <a:t>koje</a:t>
            </a:r>
            <a:r>
              <a:rPr lang="en-US" sz="2000" dirty="0" smtClean="0"/>
              <a:t> </a:t>
            </a:r>
            <a:r>
              <a:rPr lang="en-US" sz="2000" dirty="0" err="1" smtClean="0"/>
              <a:t>ili</a:t>
            </a:r>
            <a:r>
              <a:rPr lang="en-US" sz="2000" dirty="0" smtClean="0"/>
              <a:t> e</a:t>
            </a:r>
            <a:r>
              <a:rPr lang="sr-Latn-RS" sz="2000" dirty="0" smtClean="0"/>
              <a:t>ksp</a:t>
            </a:r>
            <a:r>
              <a:rPr lang="en-US" sz="2000" dirty="0" err="1" smtClean="0"/>
              <a:t>onencijalno</a:t>
            </a:r>
            <a:r>
              <a:rPr lang="en-US" sz="2000" dirty="0" smtClean="0"/>
              <a:t> </a:t>
            </a:r>
            <a:r>
              <a:rPr lang="en-US" sz="2000" dirty="0" err="1" smtClean="0"/>
              <a:t>rastu</a:t>
            </a:r>
            <a:r>
              <a:rPr lang="en-US" sz="2000" dirty="0" smtClean="0"/>
              <a:t> </a:t>
            </a:r>
            <a:r>
              <a:rPr lang="en-US" sz="2000" dirty="0" err="1" smtClean="0"/>
              <a:t>ili</a:t>
            </a:r>
            <a:r>
              <a:rPr lang="en-US" sz="2000" dirty="0" smtClean="0"/>
              <a:t> </a:t>
            </a:r>
            <a:r>
              <a:rPr lang="en-US" sz="2000" dirty="0" err="1" smtClean="0"/>
              <a:t>opadaju</a:t>
            </a:r>
            <a:r>
              <a:rPr lang="en-US" sz="2000" dirty="0" smtClean="0"/>
              <a:t> </a:t>
            </a:r>
            <a:r>
              <a:rPr lang="en-US" sz="2000" dirty="0" err="1" smtClean="0"/>
              <a:t>tokom</a:t>
            </a:r>
            <a:r>
              <a:rPr lang="en-US" sz="2000" dirty="0" smtClean="0"/>
              <a:t> </a:t>
            </a:r>
            <a:r>
              <a:rPr lang="en-US" sz="2000" dirty="0" err="1" smtClean="0"/>
              <a:t>vremena</a:t>
            </a:r>
            <a:r>
              <a:rPr lang="en-US" sz="2000" dirty="0" smtClean="0"/>
              <a:t>.</a:t>
            </a:r>
            <a:endParaRPr lang="en-US" sz="2000" dirty="0"/>
          </a:p>
        </p:txBody>
      </p:sp>
    </p:spTree>
    <p:extLst>
      <p:ext uri="{BB962C8B-B14F-4D97-AF65-F5344CB8AC3E}">
        <p14:creationId xmlns:p14="http://schemas.microsoft.com/office/powerpoint/2010/main" val="96378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rmAutofit/>
          </a:bodyPr>
          <a:lstStyle/>
          <a:p>
            <a:r>
              <a:rPr lang="sr-Latn-RS" sz="2000" dirty="0" smtClean="0"/>
              <a:t>Takođe, z se može predstaviti kao: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685800"/>
            <a:ext cx="3429000" cy="802532"/>
          </a:xfrm>
          <a:prstGeom prst="rect">
            <a:avLst/>
          </a:prstGeom>
        </p:spPr>
      </p:pic>
      <p:sp>
        <p:nvSpPr>
          <p:cNvPr id="5" name="TextBox 4"/>
          <p:cNvSpPr txBox="1"/>
          <p:nvPr/>
        </p:nvSpPr>
        <p:spPr>
          <a:xfrm>
            <a:off x="533400" y="1905000"/>
            <a:ext cx="3704027" cy="400110"/>
          </a:xfrm>
          <a:prstGeom prst="rect">
            <a:avLst/>
          </a:prstGeom>
          <a:noFill/>
        </p:spPr>
        <p:txBody>
          <a:bodyPr wrap="none" rtlCol="0">
            <a:spAutoFit/>
          </a:bodyPr>
          <a:lstStyle/>
          <a:p>
            <a:r>
              <a:rPr lang="sr-Latn-RS" sz="2000" dirty="0" smtClean="0"/>
              <a:t>r predstavlja magnitudu ili moduo</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629806"/>
            <a:ext cx="3528399" cy="12449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12" y="3041031"/>
            <a:ext cx="4290432" cy="480102"/>
          </a:xfrm>
          <a:prstGeom prst="rect">
            <a:avLst/>
          </a:prstGeom>
        </p:spPr>
      </p:pic>
      <p:sp>
        <p:nvSpPr>
          <p:cNvPr id="9" name="TextBox 8"/>
          <p:cNvSpPr txBox="1"/>
          <p:nvPr/>
        </p:nvSpPr>
        <p:spPr>
          <a:xfrm>
            <a:off x="5779008" y="3440760"/>
            <a:ext cx="1937646" cy="400110"/>
          </a:xfrm>
          <a:prstGeom prst="rect">
            <a:avLst/>
          </a:prstGeom>
          <a:noFill/>
        </p:spPr>
        <p:txBody>
          <a:bodyPr wrap="none" rtlCol="0">
            <a:spAutoFit/>
          </a:bodyPr>
          <a:lstStyle/>
          <a:p>
            <a:r>
              <a:rPr lang="sr-Latn-RS" sz="2000" dirty="0" smtClean="0"/>
              <a:t>Argument ili faza</a:t>
            </a:r>
            <a:endParaRPr lang="en-US" sz="2000"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640815"/>
            <a:ext cx="1432684" cy="47248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7649" y="4345107"/>
            <a:ext cx="2000071" cy="2287582"/>
          </a:xfrm>
          <a:prstGeom prst="rect">
            <a:avLst/>
          </a:prstGeom>
        </p:spPr>
      </p:pic>
      <p:sp>
        <p:nvSpPr>
          <p:cNvPr id="12" name="TextBox 11"/>
          <p:cNvSpPr txBox="1"/>
          <p:nvPr/>
        </p:nvSpPr>
        <p:spPr>
          <a:xfrm>
            <a:off x="4846244" y="5360319"/>
            <a:ext cx="4045466" cy="400110"/>
          </a:xfrm>
          <a:prstGeom prst="rect">
            <a:avLst/>
          </a:prstGeom>
          <a:noFill/>
        </p:spPr>
        <p:txBody>
          <a:bodyPr wrap="none" rtlCol="0">
            <a:spAutoFit/>
          </a:bodyPr>
          <a:lstStyle/>
          <a:p>
            <a:r>
              <a:rPr lang="sr-Latn-RS" sz="2000" dirty="0" smtClean="0"/>
              <a:t>Z se predstavlja na jediničnom krugu.</a:t>
            </a:r>
            <a:endParaRPr lang="en-US" sz="2000" dirty="0"/>
          </a:p>
        </p:txBody>
      </p:sp>
    </p:spTree>
    <p:extLst>
      <p:ext uri="{BB962C8B-B14F-4D97-AF65-F5344CB8AC3E}">
        <p14:creationId xmlns:p14="http://schemas.microsoft.com/office/powerpoint/2010/main" val="1495102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288</Words>
  <Application>Microsoft Office PowerPoint</Application>
  <PresentationFormat>On-screen Show (4:3)</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Digitalna elektronika</vt:lpstr>
      <vt:lpstr>Z-transformacija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cp:revision>
  <dcterms:created xsi:type="dcterms:W3CDTF">2020-08-27T07:25:19Z</dcterms:created>
  <dcterms:modified xsi:type="dcterms:W3CDTF">2020-08-27T11:12:37Z</dcterms:modified>
</cp:coreProperties>
</file>