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3" r:id="rId3"/>
    <p:sldId id="267" r:id="rId4"/>
    <p:sldId id="264" r:id="rId5"/>
    <p:sldId id="2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660"/>
  </p:normalViewPr>
  <p:slideViewPr>
    <p:cSldViewPr snapToGrid="0">
      <p:cViewPr>
        <p:scale>
          <a:sx n="125" d="100"/>
          <a:sy n="125" d="100"/>
        </p:scale>
        <p:origin x="9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3440A-1994-4C13-ADD8-B513113CA5F2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376EA9-12B6-4FD2-990F-55A36368DC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3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86B1-BA53-C6B9-5325-290828A6CA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18C20-9223-C2D6-D084-4E743DF6B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47D9C-013C-4885-273E-36A07691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8CC7F-2CB8-EFD1-04BE-0D55930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5CA7-32C8-3C3F-3500-CFFB4B8D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23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EC04-77DF-C2DF-97C8-E551B6B66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1B2ED-1C79-E0EC-67A9-931C3537F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6105-1B7C-8408-F23C-7626D03A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4AAD-4BCB-FF65-73B3-AC9778E4B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1952-FC86-E172-D957-F68A46FAE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5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AEBC13-7BA6-9C8D-1A45-034A1003C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9B8398-26B1-4C6C-DB64-22736C21D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0469D-8E82-26BD-C060-89F040E9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F638-9202-1223-6B99-EA39FB42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3FF8C-B074-E3A5-A448-CDB235C33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6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94BE-3CAC-7B7B-C874-347C77E2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9F10F-5439-5773-32C6-7B2879155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0F1B-CC3C-D35D-060C-DD8395974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96F4B-4CCE-1D59-74F8-0B494CB41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3F81D-5366-0FDC-D789-CE928F34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0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B16D2-D631-20F8-8120-41657993E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E3B4C-4C0F-85A9-E3E3-9D02B60CC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58DDA-7688-6854-A832-A1DAD98A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80DC8-A186-08D9-8653-79343CD8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3E973-334E-0A29-E012-4EBD7D3D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1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45A6-76C2-4E80-C843-7166DBDF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848C1-9599-D559-B9B5-87A277C96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C5882-D9A6-AC02-651F-FCD47B992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6470AF-5BEA-EB8A-C1AC-B0B99F1C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7CD07-6C98-E1B8-E8E9-810AF2CA5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D9DDF-C55C-4038-81D3-73006E1DB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5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10F6D-D396-326E-84BE-63BCB40BE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BCF36-653B-332A-1835-287EE674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1AC4B-B70C-11AB-0FF6-83AB86FA6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3720B0-B97A-D53F-942C-E1D4ACBCD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3E3938-341C-194F-773E-33D42D2173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5B581-FCEB-8F27-BBCD-FEA687624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389EE0-EF45-D33B-FF79-C440F14F2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E26E-9466-6B92-AF3D-8E968AB4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958C7-BEEF-DA18-CC50-6D7DC80A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FF3317-3904-006C-879F-47EF5892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C0F14-15DB-32A8-CED0-08D5845A1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567E85-1CE8-36EF-6E4D-12E31DA0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6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768AF7-8C3D-D5E4-FC65-939D3207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D58EC-8473-2AEF-2DCD-81F12F5AB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257D4-0754-D137-9837-1DB8835B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9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15E3-6D01-8B65-B34A-9825E6B7C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2DC70-A9F1-2A5A-865D-C8717E288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F4C03A-2C46-4164-F3D4-5D3132111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0B889-0317-8E50-1DDF-7C4D52AAB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B5F38-0E2D-D955-BA2C-0A3B999BD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44D54-1DB9-4EEA-5FE6-10D42DAA6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6C282-A302-5D59-C7B0-F0EA9CC6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321B12-E817-F93A-FA27-0D611BA7D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EEB318-EF78-D749-B880-E085719B7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339B7-544F-3198-628D-FD1C9D5E6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58B7DB-BAF0-3DEA-CCFD-39F06EDD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3F0CB-D6B9-DE06-28C7-FB20E993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61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132556-100F-DE1B-35CC-98569AFD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91C8C-A672-7C4E-8558-22FEC4B2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C0398-8A52-38DB-D883-03021570B9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A76A3-588F-4E11-9A5F-087322E3A095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AB45B-5798-4D41-0111-D7D194114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E6E3E-740C-32B5-DF30-EF4CF042D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9BB24-0881-4D18-9283-1220F7EE7E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9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6EF1EE-8AEA-0768-6932-AE8C88F1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12977" cy="1124041"/>
          </a:xfrm>
        </p:spPr>
        <p:txBody>
          <a:bodyPr/>
          <a:lstStyle/>
          <a:p>
            <a:r>
              <a:rPr lang="en-US" dirty="0"/>
              <a:t>Top-</a:t>
            </a:r>
            <a:r>
              <a:rPr lang="en-US" dirty="0" err="1"/>
              <a:t>ish</a:t>
            </a:r>
            <a:r>
              <a:rPr lang="en-US" dirty="0"/>
              <a:t> 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511CA0-FE78-6FD9-755F-FFB174E7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104" y="1382090"/>
            <a:ext cx="7668695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193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641E03-D858-44F6-0604-AE01BC14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723522"/>
            <a:ext cx="8240275" cy="5410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AD89C-97A6-C4D4-28D6-9A5350A5AAD8}"/>
              </a:ext>
            </a:extLst>
          </p:cNvPr>
          <p:cNvSpPr txBox="1"/>
          <p:nvPr/>
        </p:nvSpPr>
        <p:spPr>
          <a:xfrm>
            <a:off x="7110646" y="1715478"/>
            <a:ext cx="666114" cy="861774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Length of vertical strip</a:t>
            </a:r>
          </a:p>
          <a:p>
            <a:r>
              <a:rPr lang="en-US" sz="1000" dirty="0"/>
              <a:t>(300um)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8A3AD-3A46-136C-AEB6-F866E38F4274}"/>
              </a:ext>
            </a:extLst>
          </p:cNvPr>
          <p:cNvCxnSpPr>
            <a:cxnSpLocks/>
          </p:cNvCxnSpPr>
          <p:nvPr/>
        </p:nvCxnSpPr>
        <p:spPr>
          <a:xfrm flipH="1">
            <a:off x="7572375" y="1581766"/>
            <a:ext cx="210250" cy="1618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618FF-47C6-6954-5B4A-CFBC7A56866C}"/>
              </a:ext>
            </a:extLst>
          </p:cNvPr>
          <p:cNvSpPr txBox="1"/>
          <p:nvPr/>
        </p:nvSpPr>
        <p:spPr>
          <a:xfrm>
            <a:off x="5553323" y="1936951"/>
            <a:ext cx="773895" cy="553998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Gap distance (900um)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70E8C-6FA4-5DCF-9287-8712C133C39F}"/>
              </a:ext>
            </a:extLst>
          </p:cNvPr>
          <p:cNvSpPr txBox="1"/>
          <p:nvPr/>
        </p:nvSpPr>
        <p:spPr>
          <a:xfrm>
            <a:off x="3989971" y="769512"/>
            <a:ext cx="514725" cy="46166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Gnd</a:t>
            </a:r>
            <a:r>
              <a:rPr lang="en-US" sz="1200" dirty="0"/>
              <a:t> 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E0C00-0F4C-6012-811B-AA399CD30184}"/>
              </a:ext>
            </a:extLst>
          </p:cNvPr>
          <p:cNvSpPr txBox="1"/>
          <p:nvPr/>
        </p:nvSpPr>
        <p:spPr>
          <a:xfrm>
            <a:off x="8940770" y="3298819"/>
            <a:ext cx="838228" cy="553998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Coupling distance (220um)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73B6A-52F1-72BD-5DE3-70B191F15FD4}"/>
              </a:ext>
            </a:extLst>
          </p:cNvPr>
          <p:cNvSpPr txBox="1"/>
          <p:nvPr/>
        </p:nvSpPr>
        <p:spPr>
          <a:xfrm>
            <a:off x="9681808" y="1388008"/>
            <a:ext cx="1523174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Distance to feedline </a:t>
            </a:r>
            <a:r>
              <a:rPr lang="en-US" sz="1000" dirty="0" err="1"/>
              <a:t>gnd</a:t>
            </a:r>
            <a:endParaRPr lang="en-US" sz="1000" dirty="0"/>
          </a:p>
          <a:p>
            <a:r>
              <a:rPr lang="en-US" sz="1000" dirty="0"/>
              <a:t>(35um)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B57A0-609C-FDB6-5A56-80A2127F8EDE}"/>
              </a:ext>
            </a:extLst>
          </p:cNvPr>
          <p:cNvSpPr txBox="1"/>
          <p:nvPr/>
        </p:nvSpPr>
        <p:spPr>
          <a:xfrm>
            <a:off x="8222587" y="2433370"/>
            <a:ext cx="655198" cy="553998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Dist. to </a:t>
            </a:r>
            <a:r>
              <a:rPr lang="en-US" sz="1000" dirty="0" err="1"/>
              <a:t>gnd</a:t>
            </a:r>
            <a:r>
              <a:rPr lang="en-US" sz="1000" dirty="0"/>
              <a:t> (350um)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32DF2-0593-DE95-8273-46AE4DACD4CA}"/>
              </a:ext>
            </a:extLst>
          </p:cNvPr>
          <p:cNvSpPr txBox="1"/>
          <p:nvPr/>
        </p:nvSpPr>
        <p:spPr>
          <a:xfrm>
            <a:off x="7988983" y="1479814"/>
            <a:ext cx="779060" cy="553998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Gnd</a:t>
            </a:r>
            <a:r>
              <a:rPr lang="en-US" sz="1000" dirty="0"/>
              <a:t> trace width </a:t>
            </a:r>
          </a:p>
          <a:p>
            <a:r>
              <a:rPr lang="en-US" sz="1000" dirty="0"/>
              <a:t>(200um)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D5218-2DE7-B807-05DB-CF858B021AB3}"/>
              </a:ext>
            </a:extLst>
          </p:cNvPr>
          <p:cNvSpPr txBox="1"/>
          <p:nvPr/>
        </p:nvSpPr>
        <p:spPr>
          <a:xfrm>
            <a:off x="4853327" y="2775973"/>
            <a:ext cx="825867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Trace width</a:t>
            </a:r>
          </a:p>
          <a:p>
            <a:r>
              <a:rPr lang="en-US" sz="1000" dirty="0"/>
              <a:t>(350um)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4FC1A8-FE60-665D-1FFC-40760FD99CB1}"/>
              </a:ext>
            </a:extLst>
          </p:cNvPr>
          <p:cNvCxnSpPr>
            <a:cxnSpLocks/>
          </p:cNvCxnSpPr>
          <p:nvPr/>
        </p:nvCxnSpPr>
        <p:spPr>
          <a:xfrm flipH="1">
            <a:off x="8210183" y="2004506"/>
            <a:ext cx="2332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30ACA5-E0F0-A67B-23BE-4074B5E620D9}"/>
              </a:ext>
            </a:extLst>
          </p:cNvPr>
          <p:cNvCxnSpPr>
            <a:cxnSpLocks/>
          </p:cNvCxnSpPr>
          <p:nvPr/>
        </p:nvCxnSpPr>
        <p:spPr>
          <a:xfrm flipH="1">
            <a:off x="8326817" y="2958842"/>
            <a:ext cx="3673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BBBD3A-1861-C6D6-05AC-D9FBF5C79F47}"/>
              </a:ext>
            </a:extLst>
          </p:cNvPr>
          <p:cNvCxnSpPr>
            <a:cxnSpLocks/>
          </p:cNvCxnSpPr>
          <p:nvPr/>
        </p:nvCxnSpPr>
        <p:spPr>
          <a:xfrm flipH="1">
            <a:off x="8936634" y="3241687"/>
            <a:ext cx="1890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3E92C-E477-2074-44E4-8D621A1E8B67}"/>
              </a:ext>
            </a:extLst>
          </p:cNvPr>
          <p:cNvCxnSpPr>
            <a:cxnSpLocks/>
          </p:cNvCxnSpPr>
          <p:nvPr/>
        </p:nvCxnSpPr>
        <p:spPr>
          <a:xfrm flipH="1">
            <a:off x="9621692" y="1323984"/>
            <a:ext cx="176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46476D-F9BC-87AF-D0B6-18F1F17CCF24}"/>
              </a:ext>
            </a:extLst>
          </p:cNvPr>
          <p:cNvCxnSpPr>
            <a:cxnSpLocks/>
          </p:cNvCxnSpPr>
          <p:nvPr/>
        </p:nvCxnSpPr>
        <p:spPr>
          <a:xfrm flipH="1">
            <a:off x="8691561" y="3606837"/>
            <a:ext cx="19280" cy="199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E60960-4783-FD95-DABC-475D9D1B40E5}"/>
              </a:ext>
            </a:extLst>
          </p:cNvPr>
          <p:cNvCxnSpPr>
            <a:cxnSpLocks/>
          </p:cNvCxnSpPr>
          <p:nvPr/>
        </p:nvCxnSpPr>
        <p:spPr>
          <a:xfrm flipH="1">
            <a:off x="5081111" y="2702749"/>
            <a:ext cx="34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9014B4-B72F-BA73-CECA-E12D4473E81C}"/>
              </a:ext>
            </a:extLst>
          </p:cNvPr>
          <p:cNvCxnSpPr>
            <a:cxnSpLocks/>
          </p:cNvCxnSpPr>
          <p:nvPr/>
        </p:nvCxnSpPr>
        <p:spPr>
          <a:xfrm flipH="1">
            <a:off x="5541169" y="2466975"/>
            <a:ext cx="7860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B452BA3-3EA1-A82F-15E3-857E59ECA88B}"/>
              </a:ext>
            </a:extLst>
          </p:cNvPr>
          <p:cNvSpPr txBox="1"/>
          <p:nvPr/>
        </p:nvSpPr>
        <p:spPr>
          <a:xfrm rot="16668494">
            <a:off x="3673805" y="2003384"/>
            <a:ext cx="940457" cy="307777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400" dirty="0"/>
              <a:t>λ</a:t>
            </a:r>
            <a:r>
              <a:rPr lang="en-US" sz="1400" dirty="0"/>
              <a:t>/4 line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61227F-3A00-3572-A5FF-51FF99BC239C}"/>
              </a:ext>
            </a:extLst>
          </p:cNvPr>
          <p:cNvSpPr txBox="1"/>
          <p:nvPr/>
        </p:nvSpPr>
        <p:spPr>
          <a:xfrm>
            <a:off x="7880029" y="3806261"/>
            <a:ext cx="1015021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Open end</a:t>
            </a:r>
          </a:p>
          <a:p>
            <a:r>
              <a:rPr lang="en-US" sz="1000" dirty="0"/>
              <a:t>(350um to </a:t>
            </a:r>
            <a:r>
              <a:rPr lang="en-US" sz="1000" dirty="0" err="1"/>
              <a:t>gnd</a:t>
            </a:r>
            <a:r>
              <a:rPr lang="en-US" sz="1000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E5C372-28EB-B4DC-1A95-FF961CD1F756}"/>
              </a:ext>
            </a:extLst>
          </p:cNvPr>
          <p:cNvSpPr txBox="1"/>
          <p:nvPr/>
        </p:nvSpPr>
        <p:spPr>
          <a:xfrm rot="400407">
            <a:off x="3293026" y="1518102"/>
            <a:ext cx="666114" cy="707886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Length of end strip</a:t>
            </a:r>
          </a:p>
          <a:p>
            <a:r>
              <a:rPr lang="en-US" sz="1000" dirty="0"/>
              <a:t>(380um)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8F40E3-F65A-52DE-CD78-F24021FD9910}"/>
              </a:ext>
            </a:extLst>
          </p:cNvPr>
          <p:cNvCxnSpPr>
            <a:cxnSpLocks/>
          </p:cNvCxnSpPr>
          <p:nvPr/>
        </p:nvCxnSpPr>
        <p:spPr>
          <a:xfrm flipH="1">
            <a:off x="3700777" y="1307446"/>
            <a:ext cx="264228" cy="1934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E6C7D92-F8AA-AD0E-3C89-47BC8FFF5C62}"/>
              </a:ext>
            </a:extLst>
          </p:cNvPr>
          <p:cNvSpPr txBox="1"/>
          <p:nvPr/>
        </p:nvSpPr>
        <p:spPr>
          <a:xfrm rot="400407">
            <a:off x="8941386" y="2244177"/>
            <a:ext cx="666114" cy="707886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Length of first strip</a:t>
            </a:r>
          </a:p>
          <a:p>
            <a:r>
              <a:rPr lang="en-US" sz="1000" dirty="0"/>
              <a:t>(380um)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7E61D8-2687-F568-3DC9-99C12B2481F6}"/>
              </a:ext>
            </a:extLst>
          </p:cNvPr>
          <p:cNvCxnSpPr>
            <a:cxnSpLocks/>
          </p:cNvCxnSpPr>
          <p:nvPr/>
        </p:nvCxnSpPr>
        <p:spPr>
          <a:xfrm flipH="1">
            <a:off x="8829037" y="1604626"/>
            <a:ext cx="264228" cy="1934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B1AF9FA-C869-1C0C-4A70-F1127673F387}"/>
              </a:ext>
            </a:extLst>
          </p:cNvPr>
          <p:cNvCxnSpPr>
            <a:cxnSpLocks/>
          </p:cNvCxnSpPr>
          <p:nvPr/>
        </p:nvCxnSpPr>
        <p:spPr>
          <a:xfrm flipH="1" flipV="1">
            <a:off x="9326880" y="2004506"/>
            <a:ext cx="273444" cy="52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F028777-AF72-9A5E-0A1D-427ED6076D80}"/>
              </a:ext>
            </a:extLst>
          </p:cNvPr>
          <p:cNvSpPr txBox="1"/>
          <p:nvPr/>
        </p:nvSpPr>
        <p:spPr>
          <a:xfrm>
            <a:off x="9642378" y="1879280"/>
            <a:ext cx="994183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/>
              <a:t>Feedline width</a:t>
            </a:r>
          </a:p>
          <a:p>
            <a:r>
              <a:rPr lang="en-US" sz="1000" dirty="0"/>
              <a:t>(350um)</a:t>
            </a:r>
          </a:p>
        </p:txBody>
      </p:sp>
    </p:spTree>
    <p:extLst>
      <p:ext uri="{BB962C8B-B14F-4D97-AF65-F5344CB8AC3E}">
        <p14:creationId xmlns:p14="http://schemas.microsoft.com/office/powerpoint/2010/main" val="367088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641E03-D858-44F6-0604-AE01BC14E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723522"/>
            <a:ext cx="8240275" cy="54109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EAD89C-97A6-C4D4-28D6-9A5350A5AAD8}"/>
              </a:ext>
            </a:extLst>
          </p:cNvPr>
          <p:cNvSpPr txBox="1"/>
          <p:nvPr/>
        </p:nvSpPr>
        <p:spPr>
          <a:xfrm>
            <a:off x="7042065" y="1715478"/>
            <a:ext cx="769383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L_res_vert</a:t>
            </a:r>
            <a:endParaRPr lang="en-US" sz="1000" dirty="0"/>
          </a:p>
          <a:p>
            <a:r>
              <a:rPr lang="en-US" sz="1000" dirty="0"/>
              <a:t>(300um)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58A3AD-3A46-136C-AEB6-F866E38F4274}"/>
              </a:ext>
            </a:extLst>
          </p:cNvPr>
          <p:cNvCxnSpPr>
            <a:cxnSpLocks/>
          </p:cNvCxnSpPr>
          <p:nvPr/>
        </p:nvCxnSpPr>
        <p:spPr>
          <a:xfrm flipH="1">
            <a:off x="7572375" y="1581766"/>
            <a:ext cx="210250" cy="16186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7618FF-47C6-6954-5B4A-CFBC7A56866C}"/>
              </a:ext>
            </a:extLst>
          </p:cNvPr>
          <p:cNvSpPr txBox="1"/>
          <p:nvPr/>
        </p:nvSpPr>
        <p:spPr>
          <a:xfrm>
            <a:off x="5553323" y="1936951"/>
            <a:ext cx="773895" cy="553998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D_gap</a:t>
            </a:r>
            <a:endParaRPr lang="en-US" sz="1000" dirty="0"/>
          </a:p>
          <a:p>
            <a:r>
              <a:rPr lang="en-US" sz="1000" dirty="0"/>
              <a:t>(2*D_gnd+D_gnd0)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E70E8C-6FA4-5DCF-9287-8712C133C39F}"/>
              </a:ext>
            </a:extLst>
          </p:cNvPr>
          <p:cNvSpPr txBox="1"/>
          <p:nvPr/>
        </p:nvSpPr>
        <p:spPr>
          <a:xfrm>
            <a:off x="3989971" y="769512"/>
            <a:ext cx="514725" cy="461665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Gnd</a:t>
            </a:r>
            <a:r>
              <a:rPr lang="en-US" sz="1200" dirty="0"/>
              <a:t> end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FE0C00-0F4C-6012-811B-AA399CD30184}"/>
              </a:ext>
            </a:extLst>
          </p:cNvPr>
          <p:cNvSpPr txBox="1"/>
          <p:nvPr/>
        </p:nvSpPr>
        <p:spPr>
          <a:xfrm>
            <a:off x="8940770" y="3298819"/>
            <a:ext cx="838228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D_couple</a:t>
            </a:r>
            <a:endParaRPr lang="en-US" sz="1000" dirty="0"/>
          </a:p>
          <a:p>
            <a:r>
              <a:rPr lang="en-US" sz="1000" dirty="0"/>
              <a:t>(220um)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773B6A-52F1-72BD-5DE3-70B191F15FD4}"/>
              </a:ext>
            </a:extLst>
          </p:cNvPr>
          <p:cNvSpPr txBox="1"/>
          <p:nvPr/>
        </p:nvSpPr>
        <p:spPr>
          <a:xfrm>
            <a:off x="9681808" y="1388008"/>
            <a:ext cx="1059906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D_feedline_gnd</a:t>
            </a:r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W_feedline</a:t>
            </a:r>
            <a:r>
              <a:rPr lang="en-US" sz="1000" dirty="0"/>
              <a:t>/10)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B57A0-609C-FDB6-5A56-80A2127F8EDE}"/>
              </a:ext>
            </a:extLst>
          </p:cNvPr>
          <p:cNvSpPr txBox="1"/>
          <p:nvPr/>
        </p:nvSpPr>
        <p:spPr>
          <a:xfrm>
            <a:off x="8222587" y="2433370"/>
            <a:ext cx="655198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D_gnd</a:t>
            </a:r>
            <a:endParaRPr lang="en-US" sz="1000" dirty="0"/>
          </a:p>
          <a:p>
            <a:r>
              <a:rPr lang="en-US" sz="1000" dirty="0"/>
              <a:t>(350um)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232DF2-0593-DE95-8273-46AE4DACD4CA}"/>
              </a:ext>
            </a:extLst>
          </p:cNvPr>
          <p:cNvSpPr txBox="1"/>
          <p:nvPr/>
        </p:nvSpPr>
        <p:spPr>
          <a:xfrm>
            <a:off x="7988983" y="1479814"/>
            <a:ext cx="779060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D_gnd0</a:t>
            </a:r>
          </a:p>
          <a:p>
            <a:r>
              <a:rPr lang="en-US" sz="1000" dirty="0"/>
              <a:t>(200um)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9D5218-2DE7-B807-05DB-CF858B021AB3}"/>
              </a:ext>
            </a:extLst>
          </p:cNvPr>
          <p:cNvSpPr txBox="1"/>
          <p:nvPr/>
        </p:nvSpPr>
        <p:spPr>
          <a:xfrm>
            <a:off x="4853327" y="2775973"/>
            <a:ext cx="800219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W_res_vert</a:t>
            </a:r>
            <a:endParaRPr lang="en-US" sz="1000" dirty="0"/>
          </a:p>
          <a:p>
            <a:r>
              <a:rPr lang="en-US" sz="1000" dirty="0"/>
              <a:t>(350um)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4FC1A8-FE60-665D-1FFC-40760FD99CB1}"/>
              </a:ext>
            </a:extLst>
          </p:cNvPr>
          <p:cNvCxnSpPr>
            <a:cxnSpLocks/>
          </p:cNvCxnSpPr>
          <p:nvPr/>
        </p:nvCxnSpPr>
        <p:spPr>
          <a:xfrm flipH="1">
            <a:off x="8210183" y="2004506"/>
            <a:ext cx="23326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30ACA5-E0F0-A67B-23BE-4074B5E620D9}"/>
              </a:ext>
            </a:extLst>
          </p:cNvPr>
          <p:cNvCxnSpPr>
            <a:cxnSpLocks/>
          </p:cNvCxnSpPr>
          <p:nvPr/>
        </p:nvCxnSpPr>
        <p:spPr>
          <a:xfrm flipH="1">
            <a:off x="8326817" y="2958842"/>
            <a:ext cx="3673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DBBBD3A-1861-C6D6-05AC-D9FBF5C79F47}"/>
              </a:ext>
            </a:extLst>
          </p:cNvPr>
          <p:cNvCxnSpPr>
            <a:cxnSpLocks/>
          </p:cNvCxnSpPr>
          <p:nvPr/>
        </p:nvCxnSpPr>
        <p:spPr>
          <a:xfrm flipH="1">
            <a:off x="8936634" y="3241687"/>
            <a:ext cx="1890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43E92C-E477-2074-44E4-8D621A1E8B67}"/>
              </a:ext>
            </a:extLst>
          </p:cNvPr>
          <p:cNvCxnSpPr>
            <a:cxnSpLocks/>
          </p:cNvCxnSpPr>
          <p:nvPr/>
        </p:nvCxnSpPr>
        <p:spPr>
          <a:xfrm flipH="1">
            <a:off x="9621692" y="1323984"/>
            <a:ext cx="1767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46476D-F9BC-87AF-D0B6-18F1F17CCF24}"/>
              </a:ext>
            </a:extLst>
          </p:cNvPr>
          <p:cNvCxnSpPr>
            <a:cxnSpLocks/>
          </p:cNvCxnSpPr>
          <p:nvPr/>
        </p:nvCxnSpPr>
        <p:spPr>
          <a:xfrm flipH="1">
            <a:off x="8691561" y="3606837"/>
            <a:ext cx="19280" cy="199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BE60960-4783-FD95-DABC-475D9D1B40E5}"/>
              </a:ext>
            </a:extLst>
          </p:cNvPr>
          <p:cNvCxnSpPr>
            <a:cxnSpLocks/>
          </p:cNvCxnSpPr>
          <p:nvPr/>
        </p:nvCxnSpPr>
        <p:spPr>
          <a:xfrm flipH="1">
            <a:off x="5081111" y="2702749"/>
            <a:ext cx="3443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9014B4-B72F-BA73-CECA-E12D4473E81C}"/>
              </a:ext>
            </a:extLst>
          </p:cNvPr>
          <p:cNvCxnSpPr>
            <a:cxnSpLocks/>
          </p:cNvCxnSpPr>
          <p:nvPr/>
        </p:nvCxnSpPr>
        <p:spPr>
          <a:xfrm flipH="1">
            <a:off x="5541169" y="2466975"/>
            <a:ext cx="78604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761227F-3A00-3572-A5FF-51FF99BC239C}"/>
              </a:ext>
            </a:extLst>
          </p:cNvPr>
          <p:cNvSpPr txBox="1"/>
          <p:nvPr/>
        </p:nvSpPr>
        <p:spPr>
          <a:xfrm>
            <a:off x="8141784" y="3612164"/>
            <a:ext cx="655198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 err="1"/>
              <a:t>D_gnd</a:t>
            </a:r>
            <a:endParaRPr lang="en-US" sz="1000" dirty="0"/>
          </a:p>
          <a:p>
            <a:r>
              <a:rPr lang="en-US" sz="1000" dirty="0"/>
              <a:t>(350um)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6E5C372-28EB-B4DC-1A95-FF961CD1F756}"/>
              </a:ext>
            </a:extLst>
          </p:cNvPr>
          <p:cNvSpPr txBox="1"/>
          <p:nvPr/>
        </p:nvSpPr>
        <p:spPr>
          <a:xfrm rot="400407">
            <a:off x="3012887" y="1655657"/>
            <a:ext cx="947206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L_res_vert_4</a:t>
            </a:r>
          </a:p>
          <a:p>
            <a:r>
              <a:rPr lang="en-US" sz="1000" dirty="0"/>
              <a:t>(380um)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F8F40E3-F65A-52DE-CD78-F24021FD9910}"/>
              </a:ext>
            </a:extLst>
          </p:cNvPr>
          <p:cNvCxnSpPr>
            <a:cxnSpLocks/>
          </p:cNvCxnSpPr>
          <p:nvPr/>
        </p:nvCxnSpPr>
        <p:spPr>
          <a:xfrm flipH="1">
            <a:off x="3700777" y="1307446"/>
            <a:ext cx="264228" cy="1934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E6C7D92-F8AA-AD0E-3C89-47BC8FFF5C62}"/>
              </a:ext>
            </a:extLst>
          </p:cNvPr>
          <p:cNvSpPr txBox="1"/>
          <p:nvPr/>
        </p:nvSpPr>
        <p:spPr>
          <a:xfrm rot="400407">
            <a:off x="8993825" y="2466863"/>
            <a:ext cx="932156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L_res_vert_0</a:t>
            </a:r>
          </a:p>
          <a:p>
            <a:r>
              <a:rPr lang="en-US" sz="1000" dirty="0"/>
              <a:t>(380um)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87E61D8-2687-F568-3DC9-99C12B2481F6}"/>
              </a:ext>
            </a:extLst>
          </p:cNvPr>
          <p:cNvCxnSpPr>
            <a:cxnSpLocks/>
          </p:cNvCxnSpPr>
          <p:nvPr/>
        </p:nvCxnSpPr>
        <p:spPr>
          <a:xfrm flipH="1">
            <a:off x="8829037" y="1604626"/>
            <a:ext cx="264228" cy="1934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BA75C0F-BA86-41BC-0856-D2D84F19C6A6}"/>
              </a:ext>
            </a:extLst>
          </p:cNvPr>
          <p:cNvCxnSpPr>
            <a:cxnSpLocks/>
          </p:cNvCxnSpPr>
          <p:nvPr/>
        </p:nvCxnSpPr>
        <p:spPr>
          <a:xfrm flipH="1">
            <a:off x="9327463" y="1849524"/>
            <a:ext cx="29422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2739805-82B8-0077-8D2F-6234A6D53961}"/>
              </a:ext>
            </a:extLst>
          </p:cNvPr>
          <p:cNvSpPr txBox="1"/>
          <p:nvPr/>
        </p:nvSpPr>
        <p:spPr>
          <a:xfrm>
            <a:off x="9669941" y="1896916"/>
            <a:ext cx="873957" cy="400110"/>
          </a:xfrm>
          <a:prstGeom prst="rect">
            <a:avLst/>
          </a:prstGeom>
          <a:solidFill>
            <a:schemeClr val="bg1">
              <a:alpha val="67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000" dirty="0" err="1"/>
              <a:t>W_feedline</a:t>
            </a:r>
            <a:endParaRPr lang="en-US" sz="1000" dirty="0"/>
          </a:p>
          <a:p>
            <a:r>
              <a:rPr lang="en-US" sz="1000" dirty="0"/>
              <a:t>(</a:t>
            </a:r>
            <a:r>
              <a:rPr lang="en-US" sz="1000" dirty="0" err="1"/>
              <a:t>W_res_vert</a:t>
            </a:r>
            <a:r>
              <a:rPr lang="en-US" sz="1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3149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7882DE-ED8F-DF46-6317-E4C92C2F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18" y="1975842"/>
            <a:ext cx="7157676" cy="4232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A3DE5-12BC-D0A5-9D2C-5FE0EE2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View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30E122-1618-9CAD-BF22-DBC3D249BD1D}"/>
              </a:ext>
            </a:extLst>
          </p:cNvPr>
          <p:cNvCxnSpPr/>
          <p:nvPr/>
        </p:nvCxnSpPr>
        <p:spPr>
          <a:xfrm>
            <a:off x="6646987" y="2157048"/>
            <a:ext cx="1172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316D8F-7717-722E-0B36-3F2669DAA35B}"/>
              </a:ext>
            </a:extLst>
          </p:cNvPr>
          <p:cNvCxnSpPr>
            <a:cxnSpLocks/>
          </p:cNvCxnSpPr>
          <p:nvPr/>
        </p:nvCxnSpPr>
        <p:spPr>
          <a:xfrm>
            <a:off x="5427787" y="3950679"/>
            <a:ext cx="1992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7F4DBA-BF3B-403E-06A3-F72FBED928B1}"/>
              </a:ext>
            </a:extLst>
          </p:cNvPr>
          <p:cNvCxnSpPr>
            <a:cxnSpLocks/>
          </p:cNvCxnSpPr>
          <p:nvPr/>
        </p:nvCxnSpPr>
        <p:spPr>
          <a:xfrm>
            <a:off x="6646988" y="3950679"/>
            <a:ext cx="1992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07E820-BFC5-32D4-63C9-FF3929ED03FA}"/>
              </a:ext>
            </a:extLst>
          </p:cNvPr>
          <p:cNvCxnSpPr>
            <a:cxnSpLocks/>
          </p:cNvCxnSpPr>
          <p:nvPr/>
        </p:nvCxnSpPr>
        <p:spPr>
          <a:xfrm>
            <a:off x="7702064" y="2297725"/>
            <a:ext cx="0" cy="1559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6202A-FD46-15F2-9AFE-28CF8E59421B}"/>
              </a:ext>
            </a:extLst>
          </p:cNvPr>
          <p:cNvCxnSpPr>
            <a:cxnSpLocks/>
          </p:cNvCxnSpPr>
          <p:nvPr/>
        </p:nvCxnSpPr>
        <p:spPr>
          <a:xfrm>
            <a:off x="7702064" y="3938956"/>
            <a:ext cx="0" cy="1184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3D11-E1BC-6E60-7D36-D58791B9F617}"/>
              </a:ext>
            </a:extLst>
          </p:cNvPr>
          <p:cNvCxnSpPr>
            <a:cxnSpLocks/>
          </p:cNvCxnSpPr>
          <p:nvPr/>
        </p:nvCxnSpPr>
        <p:spPr>
          <a:xfrm>
            <a:off x="5427787" y="5029202"/>
            <a:ext cx="1418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36F46B-846B-0CAB-E473-C1C06EE63AD5}"/>
              </a:ext>
            </a:extLst>
          </p:cNvPr>
          <p:cNvCxnSpPr>
            <a:cxnSpLocks/>
          </p:cNvCxnSpPr>
          <p:nvPr/>
        </p:nvCxnSpPr>
        <p:spPr>
          <a:xfrm>
            <a:off x="5627079" y="3153510"/>
            <a:ext cx="1019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8AA0B5-A29D-F58E-6CDF-542D1D2A7BC4}"/>
              </a:ext>
            </a:extLst>
          </p:cNvPr>
          <p:cNvSpPr txBox="1"/>
          <p:nvPr/>
        </p:nvSpPr>
        <p:spPr>
          <a:xfrm>
            <a:off x="6572351" y="1533383"/>
            <a:ext cx="132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Trace width</a:t>
            </a:r>
          </a:p>
          <a:p>
            <a:pPr algn="ctr"/>
            <a:r>
              <a:rPr lang="en-US" dirty="0"/>
              <a:t>(350um)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B3419-816C-85C7-B0BC-A90224570D31}"/>
              </a:ext>
            </a:extLst>
          </p:cNvPr>
          <p:cNvSpPr txBox="1"/>
          <p:nvPr/>
        </p:nvSpPr>
        <p:spPr>
          <a:xfrm>
            <a:off x="7675084" y="2507570"/>
            <a:ext cx="1321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Upper trench depth</a:t>
            </a:r>
          </a:p>
          <a:p>
            <a:pPr algn="ctr"/>
            <a:r>
              <a:rPr lang="en-US" dirty="0"/>
              <a:t>(500um)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928C9F-5072-F9F0-40DD-2D3DE75E9DCC}"/>
              </a:ext>
            </a:extLst>
          </p:cNvPr>
          <p:cNvSpPr txBox="1"/>
          <p:nvPr/>
        </p:nvSpPr>
        <p:spPr>
          <a:xfrm>
            <a:off x="7686808" y="3914338"/>
            <a:ext cx="1321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Lower trench depth</a:t>
            </a:r>
          </a:p>
          <a:p>
            <a:pPr algn="ctr"/>
            <a:r>
              <a:rPr lang="en-US" dirty="0"/>
              <a:t>(400um)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6BDA4-63FC-3CB4-0B23-31D8226EBE2F}"/>
              </a:ext>
            </a:extLst>
          </p:cNvPr>
          <p:cNvSpPr txBox="1"/>
          <p:nvPr/>
        </p:nvSpPr>
        <p:spPr>
          <a:xfrm>
            <a:off x="5576714" y="2541571"/>
            <a:ext cx="11323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Trace gap</a:t>
            </a:r>
          </a:p>
          <a:p>
            <a:pPr algn="ctr"/>
            <a:r>
              <a:rPr lang="en-US" dirty="0"/>
              <a:t>(350um)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457FF5-1740-CE97-FEBD-7B4F1C4932C1}"/>
              </a:ext>
            </a:extLst>
          </p:cNvPr>
          <p:cNvSpPr txBox="1"/>
          <p:nvPr/>
        </p:nvSpPr>
        <p:spPr>
          <a:xfrm>
            <a:off x="5435894" y="3878001"/>
            <a:ext cx="1413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Undercut width</a:t>
            </a:r>
          </a:p>
          <a:p>
            <a:pPr algn="ctr"/>
            <a:r>
              <a:rPr lang="en-US" dirty="0"/>
              <a:t>(50um)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FCCE2-1565-3D30-D462-61A3C78CADE8}"/>
              </a:ext>
            </a:extLst>
          </p:cNvPr>
          <p:cNvSpPr txBox="1"/>
          <p:nvPr/>
        </p:nvSpPr>
        <p:spPr>
          <a:xfrm>
            <a:off x="5466982" y="5086485"/>
            <a:ext cx="133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Bottom gap</a:t>
            </a:r>
          </a:p>
          <a:p>
            <a:pPr algn="ctr"/>
            <a:r>
              <a:rPr lang="en-US" dirty="0"/>
              <a:t>(450um)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94733-6CD7-0D89-B5E9-A0D5C9CCA530}"/>
              </a:ext>
            </a:extLst>
          </p:cNvPr>
          <p:cNvSpPr txBox="1"/>
          <p:nvPr/>
        </p:nvSpPr>
        <p:spPr>
          <a:xfrm>
            <a:off x="4783847" y="1543871"/>
            <a:ext cx="101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Trace</a:t>
            </a:r>
          </a:p>
          <a:p>
            <a:pPr algn="ctr"/>
            <a:r>
              <a:rPr lang="en-US" dirty="0"/>
              <a:t>(200um)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686F85-C60E-76AE-3204-ABC877FC81CD}"/>
              </a:ext>
            </a:extLst>
          </p:cNvPr>
          <p:cNvCxnSpPr>
            <a:cxnSpLocks/>
          </p:cNvCxnSpPr>
          <p:nvPr/>
        </p:nvCxnSpPr>
        <p:spPr>
          <a:xfrm>
            <a:off x="4935415" y="2214884"/>
            <a:ext cx="6799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3367C8-0801-65D0-FA1A-EAEBBE0E071D}"/>
              </a:ext>
            </a:extLst>
          </p:cNvPr>
          <p:cNvSpPr txBox="1"/>
          <p:nvPr/>
        </p:nvSpPr>
        <p:spPr>
          <a:xfrm>
            <a:off x="3845758" y="155683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Gap</a:t>
            </a:r>
          </a:p>
          <a:p>
            <a:pPr algn="ctr"/>
            <a:r>
              <a:rPr lang="en-US" dirty="0"/>
              <a:t>(350um)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1F59C-8A5E-66A6-D2BD-ED23BD1BBB55}"/>
              </a:ext>
            </a:extLst>
          </p:cNvPr>
          <p:cNvSpPr/>
          <p:nvPr/>
        </p:nvSpPr>
        <p:spPr>
          <a:xfrm>
            <a:off x="3860006" y="2214884"/>
            <a:ext cx="1075410" cy="7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43A0B7-0026-42E7-DFD9-1DC73DC40735}"/>
              </a:ext>
            </a:extLst>
          </p:cNvPr>
          <p:cNvSpPr/>
          <p:nvPr/>
        </p:nvSpPr>
        <p:spPr>
          <a:xfrm>
            <a:off x="1635958" y="2200779"/>
            <a:ext cx="1094420" cy="82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49CA2F-684F-F715-B0F1-D4D9F2E6880E}"/>
              </a:ext>
            </a:extLst>
          </p:cNvPr>
          <p:cNvCxnSpPr>
            <a:cxnSpLocks/>
          </p:cNvCxnSpPr>
          <p:nvPr/>
        </p:nvCxnSpPr>
        <p:spPr>
          <a:xfrm>
            <a:off x="3860006" y="2212323"/>
            <a:ext cx="1075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CF268-7B8A-0A46-3757-D2D21CE7CBF4}"/>
              </a:ext>
            </a:extLst>
          </p:cNvPr>
          <p:cNvCxnSpPr>
            <a:cxnSpLocks/>
          </p:cNvCxnSpPr>
          <p:nvPr/>
        </p:nvCxnSpPr>
        <p:spPr>
          <a:xfrm>
            <a:off x="2745581" y="2212323"/>
            <a:ext cx="1075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AE4FB1-8D43-8A4F-FDFB-BA9A6AD034FB}"/>
              </a:ext>
            </a:extLst>
          </p:cNvPr>
          <p:cNvSpPr txBox="1"/>
          <p:nvPr/>
        </p:nvSpPr>
        <p:spPr>
          <a:xfrm>
            <a:off x="2745497" y="1553396"/>
            <a:ext cx="101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Trace</a:t>
            </a:r>
          </a:p>
          <a:p>
            <a:pPr algn="ctr"/>
            <a:r>
              <a:rPr lang="en-US" dirty="0"/>
              <a:t>(350um)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E0C2BF-833E-8A21-8BBF-461857C0F494}"/>
              </a:ext>
            </a:extLst>
          </p:cNvPr>
          <p:cNvSpPr txBox="1"/>
          <p:nvPr/>
        </p:nvSpPr>
        <p:spPr>
          <a:xfrm>
            <a:off x="9415226" y="1490908"/>
            <a:ext cx="1643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Metal coatings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01BED7-F1B7-C462-BB7F-EA5F54E722BD}"/>
              </a:ext>
            </a:extLst>
          </p:cNvPr>
          <p:cNvSpPr txBox="1"/>
          <p:nvPr/>
        </p:nvSpPr>
        <p:spPr>
          <a:xfrm>
            <a:off x="9539582" y="5086485"/>
            <a:ext cx="141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Substrate (total 2mm thick)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38B53A-8156-39CE-32D9-DC5A40B90B89}"/>
              </a:ext>
            </a:extLst>
          </p:cNvPr>
          <p:cNvCxnSpPr>
            <a:cxnSpLocks/>
          </p:cNvCxnSpPr>
          <p:nvPr/>
        </p:nvCxnSpPr>
        <p:spPr>
          <a:xfrm flipH="1">
            <a:off x="7893931" y="1803580"/>
            <a:ext cx="1600737" cy="4941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4C81C0-5FBC-7CE8-39EA-442A360994A3}"/>
              </a:ext>
            </a:extLst>
          </p:cNvPr>
          <p:cNvCxnSpPr>
            <a:cxnSpLocks/>
          </p:cNvCxnSpPr>
          <p:nvPr/>
        </p:nvCxnSpPr>
        <p:spPr>
          <a:xfrm flipH="1">
            <a:off x="9140875" y="1862950"/>
            <a:ext cx="428429" cy="37922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1397C5-6976-4A25-A645-B6A3845834E1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635124" y="5548150"/>
            <a:ext cx="904458" cy="184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4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7882DE-ED8F-DF46-6317-E4C92C2F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918" y="1975842"/>
            <a:ext cx="7157676" cy="42323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7A3DE5-12BC-D0A5-9D2C-5FE0EE29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View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30E122-1618-9CAD-BF22-DBC3D249BD1D}"/>
              </a:ext>
            </a:extLst>
          </p:cNvPr>
          <p:cNvCxnSpPr/>
          <p:nvPr/>
        </p:nvCxnSpPr>
        <p:spPr>
          <a:xfrm>
            <a:off x="6646987" y="2157048"/>
            <a:ext cx="11723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316D8F-7717-722E-0B36-3F2669DAA35B}"/>
              </a:ext>
            </a:extLst>
          </p:cNvPr>
          <p:cNvCxnSpPr>
            <a:cxnSpLocks/>
          </p:cNvCxnSpPr>
          <p:nvPr/>
        </p:nvCxnSpPr>
        <p:spPr>
          <a:xfrm>
            <a:off x="5427787" y="3950679"/>
            <a:ext cx="1992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7F4DBA-BF3B-403E-06A3-F72FBED928B1}"/>
              </a:ext>
            </a:extLst>
          </p:cNvPr>
          <p:cNvCxnSpPr>
            <a:cxnSpLocks/>
          </p:cNvCxnSpPr>
          <p:nvPr/>
        </p:nvCxnSpPr>
        <p:spPr>
          <a:xfrm>
            <a:off x="6646988" y="3950679"/>
            <a:ext cx="1992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07E820-BFC5-32D4-63C9-FF3929ED03FA}"/>
              </a:ext>
            </a:extLst>
          </p:cNvPr>
          <p:cNvCxnSpPr>
            <a:cxnSpLocks/>
          </p:cNvCxnSpPr>
          <p:nvPr/>
        </p:nvCxnSpPr>
        <p:spPr>
          <a:xfrm>
            <a:off x="7644914" y="2297725"/>
            <a:ext cx="0" cy="15591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D56202A-FD46-15F2-9AFE-28CF8E59421B}"/>
              </a:ext>
            </a:extLst>
          </p:cNvPr>
          <p:cNvCxnSpPr>
            <a:cxnSpLocks/>
          </p:cNvCxnSpPr>
          <p:nvPr/>
        </p:nvCxnSpPr>
        <p:spPr>
          <a:xfrm>
            <a:off x="7702064" y="3938956"/>
            <a:ext cx="0" cy="11840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663D11-E1BC-6E60-7D36-D58791B9F617}"/>
              </a:ext>
            </a:extLst>
          </p:cNvPr>
          <p:cNvCxnSpPr>
            <a:cxnSpLocks/>
          </p:cNvCxnSpPr>
          <p:nvPr/>
        </p:nvCxnSpPr>
        <p:spPr>
          <a:xfrm>
            <a:off x="5427787" y="5029202"/>
            <a:ext cx="14184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36F46B-846B-0CAB-E473-C1C06EE63AD5}"/>
              </a:ext>
            </a:extLst>
          </p:cNvPr>
          <p:cNvCxnSpPr>
            <a:cxnSpLocks/>
          </p:cNvCxnSpPr>
          <p:nvPr/>
        </p:nvCxnSpPr>
        <p:spPr>
          <a:xfrm>
            <a:off x="5627079" y="3153510"/>
            <a:ext cx="101990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D8AA0B5-A29D-F58E-6CDF-542D1D2A7BC4}"/>
              </a:ext>
            </a:extLst>
          </p:cNvPr>
          <p:cNvSpPr txBox="1"/>
          <p:nvPr/>
        </p:nvSpPr>
        <p:spPr>
          <a:xfrm>
            <a:off x="6572351" y="1533383"/>
            <a:ext cx="1321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W_res_vert</a:t>
            </a:r>
            <a:endParaRPr lang="en-US" sz="1800" dirty="0"/>
          </a:p>
          <a:p>
            <a:pPr algn="ctr"/>
            <a:r>
              <a:rPr lang="en-US" dirty="0"/>
              <a:t>(350um)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0B3419-816C-85C7-B0BC-A90224570D31}"/>
              </a:ext>
            </a:extLst>
          </p:cNvPr>
          <p:cNvSpPr txBox="1"/>
          <p:nvPr/>
        </p:nvSpPr>
        <p:spPr>
          <a:xfrm>
            <a:off x="7675084" y="2840945"/>
            <a:ext cx="13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gap_depth</a:t>
            </a:r>
            <a:endParaRPr lang="en-US" dirty="0"/>
          </a:p>
          <a:p>
            <a:pPr algn="ctr"/>
            <a:r>
              <a:rPr lang="en-US" dirty="0"/>
              <a:t>(500um)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928C9F-5072-F9F0-40DD-2D3DE75E9DCC}"/>
              </a:ext>
            </a:extLst>
          </p:cNvPr>
          <p:cNvSpPr txBox="1"/>
          <p:nvPr/>
        </p:nvSpPr>
        <p:spPr>
          <a:xfrm>
            <a:off x="7496308" y="4200088"/>
            <a:ext cx="1321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t_cut</a:t>
            </a:r>
            <a:endParaRPr lang="en-US" dirty="0"/>
          </a:p>
          <a:p>
            <a:pPr algn="ctr"/>
            <a:r>
              <a:rPr lang="en-US" dirty="0"/>
              <a:t>(400um)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26BDA4-63FC-3CB4-0B23-31D8226EBE2F}"/>
              </a:ext>
            </a:extLst>
          </p:cNvPr>
          <p:cNvSpPr txBox="1"/>
          <p:nvPr/>
        </p:nvSpPr>
        <p:spPr>
          <a:xfrm>
            <a:off x="5635384" y="2541571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D_gnd</a:t>
            </a:r>
            <a:endParaRPr lang="en-US" dirty="0"/>
          </a:p>
          <a:p>
            <a:pPr algn="ctr"/>
            <a:r>
              <a:rPr lang="en-US" dirty="0"/>
              <a:t>(350um)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457FF5-1740-CE97-FEBD-7B4F1C4932C1}"/>
              </a:ext>
            </a:extLst>
          </p:cNvPr>
          <p:cNvSpPr txBox="1"/>
          <p:nvPr/>
        </p:nvSpPr>
        <p:spPr>
          <a:xfrm>
            <a:off x="5435894" y="3878001"/>
            <a:ext cx="1413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D_cut</a:t>
            </a:r>
            <a:endParaRPr lang="en-US" dirty="0"/>
          </a:p>
          <a:p>
            <a:pPr algn="ctr"/>
            <a:r>
              <a:rPr lang="en-US" dirty="0"/>
              <a:t>(50um)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ACFCCE2-1565-3D30-D462-61A3C78CADE8}"/>
              </a:ext>
            </a:extLst>
          </p:cNvPr>
          <p:cNvSpPr txBox="1"/>
          <p:nvPr/>
        </p:nvSpPr>
        <p:spPr>
          <a:xfrm>
            <a:off x="4952900" y="5086485"/>
            <a:ext cx="23625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W_res_vert_cut_out</a:t>
            </a:r>
            <a:endParaRPr lang="en-US" dirty="0"/>
          </a:p>
          <a:p>
            <a:pPr algn="ctr"/>
            <a:r>
              <a:rPr lang="en-US" dirty="0"/>
              <a:t>(W_res_vert+2*</a:t>
            </a:r>
            <a:r>
              <a:rPr lang="en-US" dirty="0" err="1"/>
              <a:t>D_cut</a:t>
            </a:r>
            <a:r>
              <a:rPr lang="en-US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94733-6CD7-0D89-B5E9-A0D5C9CCA530}"/>
              </a:ext>
            </a:extLst>
          </p:cNvPr>
          <p:cNvSpPr txBox="1"/>
          <p:nvPr/>
        </p:nvSpPr>
        <p:spPr>
          <a:xfrm>
            <a:off x="4783847" y="1543871"/>
            <a:ext cx="1015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D_gnd0</a:t>
            </a:r>
          </a:p>
          <a:p>
            <a:pPr algn="ctr"/>
            <a:r>
              <a:rPr lang="en-US" dirty="0"/>
              <a:t>(200um)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686F85-C60E-76AE-3204-ABC877FC81CD}"/>
              </a:ext>
            </a:extLst>
          </p:cNvPr>
          <p:cNvCxnSpPr>
            <a:cxnSpLocks/>
          </p:cNvCxnSpPr>
          <p:nvPr/>
        </p:nvCxnSpPr>
        <p:spPr>
          <a:xfrm>
            <a:off x="4935415" y="2214884"/>
            <a:ext cx="6799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E3367C8-0801-65D0-FA1A-EAEBBE0E071D}"/>
              </a:ext>
            </a:extLst>
          </p:cNvPr>
          <p:cNvSpPr txBox="1"/>
          <p:nvPr/>
        </p:nvSpPr>
        <p:spPr>
          <a:xfrm>
            <a:off x="3845758" y="1556830"/>
            <a:ext cx="1015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D_gnd</a:t>
            </a:r>
            <a:endParaRPr lang="en-US" dirty="0"/>
          </a:p>
          <a:p>
            <a:pPr algn="ctr"/>
            <a:r>
              <a:rPr lang="en-US" dirty="0"/>
              <a:t>(350um)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D1F59C-8A5E-66A6-D2BD-ED23BD1BBB55}"/>
              </a:ext>
            </a:extLst>
          </p:cNvPr>
          <p:cNvSpPr/>
          <p:nvPr/>
        </p:nvSpPr>
        <p:spPr>
          <a:xfrm>
            <a:off x="3860006" y="2214884"/>
            <a:ext cx="1075410" cy="710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43A0B7-0026-42E7-DFD9-1DC73DC40735}"/>
              </a:ext>
            </a:extLst>
          </p:cNvPr>
          <p:cNvSpPr/>
          <p:nvPr/>
        </p:nvSpPr>
        <p:spPr>
          <a:xfrm>
            <a:off x="1635958" y="2200779"/>
            <a:ext cx="1094420" cy="828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49CA2F-684F-F715-B0F1-D4D9F2E6880E}"/>
              </a:ext>
            </a:extLst>
          </p:cNvPr>
          <p:cNvCxnSpPr>
            <a:cxnSpLocks/>
          </p:cNvCxnSpPr>
          <p:nvPr/>
        </p:nvCxnSpPr>
        <p:spPr>
          <a:xfrm>
            <a:off x="3860006" y="2212323"/>
            <a:ext cx="1075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4FCF268-7B8A-0A46-3757-D2D21CE7CBF4}"/>
              </a:ext>
            </a:extLst>
          </p:cNvPr>
          <p:cNvCxnSpPr>
            <a:cxnSpLocks/>
          </p:cNvCxnSpPr>
          <p:nvPr/>
        </p:nvCxnSpPr>
        <p:spPr>
          <a:xfrm>
            <a:off x="2745581" y="2212323"/>
            <a:ext cx="10754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8AE4FB1-8D43-8A4F-FDFB-BA9A6AD034FB}"/>
              </a:ext>
            </a:extLst>
          </p:cNvPr>
          <p:cNvSpPr txBox="1"/>
          <p:nvPr/>
        </p:nvSpPr>
        <p:spPr>
          <a:xfrm>
            <a:off x="2574931" y="1553396"/>
            <a:ext cx="141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W_res_vert</a:t>
            </a:r>
            <a:endParaRPr lang="en-US" sz="1800" dirty="0"/>
          </a:p>
          <a:p>
            <a:pPr algn="ctr"/>
            <a:r>
              <a:rPr lang="en-US" dirty="0"/>
              <a:t>(350um)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01BED7-F1B7-C462-BB7F-EA5F54E722BD}"/>
              </a:ext>
            </a:extLst>
          </p:cNvPr>
          <p:cNvSpPr txBox="1"/>
          <p:nvPr/>
        </p:nvSpPr>
        <p:spPr>
          <a:xfrm>
            <a:off x="9539582" y="5086485"/>
            <a:ext cx="1415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Substrate (total 2mm thick)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81397C5-6976-4A25-A645-B6A3845834E1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635124" y="5548150"/>
            <a:ext cx="904458" cy="18466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077EB-FFA8-F977-EE3E-45CF886CB70E}"/>
              </a:ext>
            </a:extLst>
          </p:cNvPr>
          <p:cNvCxnSpPr>
            <a:cxnSpLocks/>
          </p:cNvCxnSpPr>
          <p:nvPr/>
        </p:nvCxnSpPr>
        <p:spPr>
          <a:xfrm>
            <a:off x="7722481" y="2283580"/>
            <a:ext cx="0" cy="3262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67313F6-6D2A-6D81-758B-DACCA786C1DB}"/>
              </a:ext>
            </a:extLst>
          </p:cNvPr>
          <p:cNvSpPr txBox="1"/>
          <p:nvPr/>
        </p:nvSpPr>
        <p:spPr>
          <a:xfrm>
            <a:off x="7694134" y="2202770"/>
            <a:ext cx="132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gap_depth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2BA867-48E9-5ED4-5C3A-435F3D1F4F6F}"/>
              </a:ext>
            </a:extLst>
          </p:cNvPr>
          <p:cNvCxnSpPr>
            <a:cxnSpLocks/>
          </p:cNvCxnSpPr>
          <p:nvPr/>
        </p:nvCxnSpPr>
        <p:spPr>
          <a:xfrm flipH="1">
            <a:off x="8371011" y="1690688"/>
            <a:ext cx="420564" cy="60703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9A9A650-2A57-4CCB-2732-3ED6C14701D0}"/>
              </a:ext>
            </a:extLst>
          </p:cNvPr>
          <p:cNvSpPr txBox="1"/>
          <p:nvPr/>
        </p:nvSpPr>
        <p:spPr>
          <a:xfrm>
            <a:off x="7993801" y="514350"/>
            <a:ext cx="30551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Assuming coatings on the wall. This drawing is not to scale. I usually assume the entire “island wall” is coated.</a:t>
            </a:r>
          </a:p>
        </p:txBody>
      </p:sp>
    </p:spTree>
    <p:extLst>
      <p:ext uri="{BB962C8B-B14F-4D97-AF65-F5344CB8AC3E}">
        <p14:creationId xmlns:p14="http://schemas.microsoft.com/office/powerpoint/2010/main" val="195244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4224</TotalTime>
  <Words>338</Words>
  <Application>Microsoft Office PowerPoint</Application>
  <PresentationFormat>Widescreen</PresentationFormat>
  <Paragraphs>88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Top-ish View</vt:lpstr>
      <vt:lpstr>PowerPoint Presentation</vt:lpstr>
      <vt:lpstr>PowerPoint Presentation</vt:lpstr>
      <vt:lpstr>Side View</vt:lpstr>
      <vt:lpstr>Side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Andris Huang</dc:creator>
  <cp:lastModifiedBy>Andris Huang</cp:lastModifiedBy>
  <cp:revision>1</cp:revision>
  <dcterms:created xsi:type="dcterms:W3CDTF">2024-06-17T01:13:21Z</dcterms:created>
  <dcterms:modified xsi:type="dcterms:W3CDTF">2024-06-19T23:37:50Z</dcterms:modified>
</cp:coreProperties>
</file>