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7" r:id="rId9"/>
    <p:sldId id="264" r:id="rId10"/>
    <p:sldId id="262" r:id="rId11"/>
    <p:sldId id="263" r:id="rId12"/>
    <p:sldId id="260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0D5E348-FD47-13E6-81B4-B0E5FCCAE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573742-2078-039E-D249-090FEBCCA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7CED37E-A0CE-03BB-EF6B-E58D3EB1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C069B6-E02A-7B18-97A9-AEABB422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BAB42EE-CF9E-0197-DF31-53234037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516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07F1ED-F7CB-5035-E27B-63ED60200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B1871FC-4D24-DAD5-8B22-7992B5684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C358CA-5F0F-1BEA-FB57-B11AB5E4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D6A42D-6BA8-5904-2C99-D642FA65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FC8AE9E-86F3-BD74-D1FE-35980147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094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3FA260E-3F1B-BF9F-A70B-794BAEE2A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B0E0F84-DF1A-A7F9-B7B3-CDC3A78B4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92CEB30-EBF4-AB87-7358-F590A3EBC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AC7F260-3EFC-DE7F-2051-3175D028E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908084-9734-FCAB-19F9-75F0695C2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299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B6857-650F-A1A8-233A-5E87CCD5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D8ED5B-745C-FB3A-E53B-346495CFC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AB62D8F-2A72-8449-1EAF-91842D06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B62928-0DF4-6E79-7E32-53C332795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3E9AD02-9EF3-4C3D-EE78-9CC064CC0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38757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4B4D64-BD42-1065-4EF6-71B2CDBCA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000B87F-0B07-B5CE-C68C-62429894B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D413A4-5265-6248-9E15-7B2B68ED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E2E8D6-79C8-2789-614D-B40D96AA0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A3A4100-5EF9-58EB-E2AD-B370FA16F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8167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4C293B-4D27-29BC-7B14-3BD2C21B2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6E01F4-F262-D180-644E-5AAE7F870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BABD4D5-8D60-909B-1658-7FAD01DB5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1EC2D2B-A122-3A6A-A56E-33031A3E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D9F1007-62B8-C658-650D-456E74404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6147C9D-BDD9-73CE-EC65-92172F3C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974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72E018-7D11-50D8-E21D-4C8BA81B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76637E2-3092-132A-C0AE-E53E2081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1FEF544-C4A6-2847-13BE-8291A1937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FFD60A-D3A9-B9E2-EA6A-0761C2E59A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7A95E61-F3A0-035E-F3B1-0C22408D2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070E825B-D406-C136-BF1B-63F5CACE5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E1FAA72-A630-6D41-FA8C-E441BD97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CC3AB2-8259-0C65-B2A0-28CFCBFD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1326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8518CC-C43E-7036-9812-085A466C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F58BCF0-7C06-A490-58B8-4209B01B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417CBCF1-F2FC-E78B-C175-117293D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3E68E65C-13F2-32B4-6545-A341C268C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523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3BDB9BA-3FE0-6350-5F01-C6FBCBA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4F27889-EFAA-C89F-DE3C-65980532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84B11D-F190-4CA0-8D59-53452462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855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AE95B-FE3C-6806-3A2E-3AB48A19B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25D79E-D43E-9911-E061-93912E1E0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C869E7C-62DB-F3D9-7D82-DCDEEA49F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DD1F32-802A-14C9-A492-1EB9AC27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0543FC2-AC4E-2E6F-14E3-87BB0A80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573FDD9-0F07-6BDF-EE91-74DC9F860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301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DDBC88-898E-F7B6-65C7-9D9CCDDB0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D2BB065-4934-5CD5-1A3B-BACF54A1B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3F4190F-EBB4-812A-3C7A-2B39EE44C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D04DCD5-128C-1472-1540-DC43FBE63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DCC7E29-4F65-89AD-7EBF-2DC14210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9BBE03C-3031-9D44-14F9-0ACFDF7B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533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5000">
              <a:schemeClr val="tx1"/>
            </a:gs>
            <a:gs pos="100000">
              <a:schemeClr val="accent1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1FA0356-29AB-CB9C-50F3-3EFDF89B0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5551BF-431B-4CCA-D4A5-535FDCB1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F3F867-C46E-5A96-DCE7-5A3CD9551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935A0-B5F7-4D36-A9A1-8E387CC1E2FB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47E8BC-2BA2-E7A8-E3BA-18543A503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B28231-2F48-0062-E895-3B062A0F5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0A258-AB2F-4BAB-A2BF-6ECE44D8F9A1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68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>
            <a:extLst>
              <a:ext uri="{FF2B5EF4-FFF2-40B4-BE49-F238E27FC236}">
                <a16:creationId xmlns:a16="http://schemas.microsoft.com/office/drawing/2014/main" id="{7AB7AD44-5C0F-2155-343C-0F76B7A92421}"/>
              </a:ext>
            </a:extLst>
          </p:cNvPr>
          <p:cNvSpPr/>
          <p:nvPr/>
        </p:nvSpPr>
        <p:spPr>
          <a:xfrm>
            <a:off x="4310479" y="2967335"/>
            <a:ext cx="35710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Orosz rulett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63D47E9B-10FD-1F9B-35EB-BDD46D818B6D}"/>
              </a:ext>
            </a:extLst>
          </p:cNvPr>
          <p:cNvSpPr txBox="1"/>
          <p:nvPr/>
        </p:nvSpPr>
        <p:spPr>
          <a:xfrm>
            <a:off x="3900321" y="6488668"/>
            <a:ext cx="4696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Készítette: Kerekes Márk Sándor, Szévald András</a:t>
            </a:r>
          </a:p>
        </p:txBody>
      </p:sp>
    </p:spTree>
    <p:extLst>
      <p:ext uri="{BB962C8B-B14F-4D97-AF65-F5344CB8AC3E}">
        <p14:creationId xmlns:p14="http://schemas.microsoft.com/office/powerpoint/2010/main" val="41355979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1D52C12-722E-57B8-A4A2-4D30AE5177D7}"/>
              </a:ext>
            </a:extLst>
          </p:cNvPr>
          <p:cNvSpPr txBox="1"/>
          <p:nvPr/>
        </p:nvSpPr>
        <p:spPr>
          <a:xfrm>
            <a:off x="6382871" y="1424831"/>
            <a:ext cx="40161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def accept_clients():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while running and len(clients) &lt; 2: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try: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client, addr = server.accept()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print(f"Kapcsolódott: {addr}")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clients.append(client)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threading.Thread(target=handle_client, args=(client, len(clients) - 1)).start()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except: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break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Külön szálon futtatjuk a kliensek fogadását</a:t>
            </a:r>
          </a:p>
          <a:p>
            <a:r>
              <a:rPr lang="hu-HU" sz="1000" dirty="0">
                <a:solidFill>
                  <a:schemeClr val="bg1"/>
                </a:solidFill>
              </a:rPr>
              <a:t>client_thread = threading.Thread(target=accept_clients)</a:t>
            </a:r>
          </a:p>
          <a:p>
            <a:r>
              <a:rPr lang="hu-HU" sz="1000" dirty="0">
                <a:solidFill>
                  <a:schemeClr val="bg1"/>
                </a:solidFill>
              </a:rPr>
              <a:t>client_thread.start()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Leállítás figyelése</a:t>
            </a:r>
          </a:p>
          <a:p>
            <a:r>
              <a:rPr lang="hu-HU" sz="1000" dirty="0">
                <a:solidFill>
                  <a:schemeClr val="bg1"/>
                </a:solidFill>
              </a:rPr>
              <a:t>while True: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command = input("Írd be 'STOP' a szerver leállításához: ").strip()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if command.upper() == "STOP":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print("Szerver leállítása...")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running = False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break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Összes kliens kapcsolatának bezárása</a:t>
            </a:r>
          </a:p>
          <a:p>
            <a:r>
              <a:rPr lang="hu-HU" sz="1000" dirty="0">
                <a:solidFill>
                  <a:schemeClr val="bg1"/>
                </a:solidFill>
              </a:rPr>
              <a:t>for client in clients: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client.close()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server.close()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client_thread.join()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print("Szerver leállt.")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8AE31C1-A695-9070-6322-E94950238CF6}"/>
              </a:ext>
            </a:extLst>
          </p:cNvPr>
          <p:cNvSpPr txBox="1"/>
          <p:nvPr/>
        </p:nvSpPr>
        <p:spPr>
          <a:xfrm>
            <a:off x="237567" y="-5417"/>
            <a:ext cx="3751728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import socket</a:t>
            </a:r>
          </a:p>
          <a:p>
            <a:r>
              <a:rPr lang="hu-HU" sz="1000" dirty="0">
                <a:solidFill>
                  <a:schemeClr val="bg1"/>
                </a:solidFill>
              </a:rPr>
              <a:t>import threading</a:t>
            </a:r>
          </a:p>
          <a:p>
            <a:r>
              <a:rPr lang="hu-HU" sz="1000" dirty="0">
                <a:solidFill>
                  <a:schemeClr val="bg1"/>
                </a:solidFill>
              </a:rPr>
              <a:t>import random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HOST = "0.0.0.0"</a:t>
            </a:r>
          </a:p>
          <a:p>
            <a:r>
              <a:rPr lang="hu-HU" sz="1000" dirty="0">
                <a:solidFill>
                  <a:schemeClr val="bg1"/>
                </a:solidFill>
              </a:rPr>
              <a:t>PORT = 5555</a:t>
            </a:r>
          </a:p>
          <a:p>
            <a:r>
              <a:rPr lang="hu-HU" sz="1000" dirty="0">
                <a:solidFill>
                  <a:schemeClr val="bg1"/>
                </a:solidFill>
              </a:rPr>
              <a:t>running = True  # A szerver futásának vezérlése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server = socket.socket(socket.AF_INET, socket.SOCK_STREAM)</a:t>
            </a:r>
          </a:p>
          <a:p>
            <a:r>
              <a:rPr lang="hu-HU" sz="1000" dirty="0">
                <a:solidFill>
                  <a:schemeClr val="bg1"/>
                </a:solidFill>
              </a:rPr>
              <a:t>server.bind((HOST, PORT))</a:t>
            </a:r>
          </a:p>
          <a:p>
            <a:r>
              <a:rPr lang="hu-HU" sz="1000" dirty="0">
                <a:solidFill>
                  <a:schemeClr val="bg1"/>
                </a:solidFill>
              </a:rPr>
              <a:t>server.listen()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print("Szerver elindult... Várakozás kliensekre.")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clients = []</a:t>
            </a:r>
          </a:p>
          <a:p>
            <a:r>
              <a:rPr lang="hu-HU" sz="1000" dirty="0">
                <a:solidFill>
                  <a:schemeClr val="bg1"/>
                </a:solidFill>
              </a:rPr>
              <a:t>current_turn = 0  # Az aktuális játékos indexe (0 vagy 1)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def handle_client(client, player_id):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global current_turn, running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while running: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try: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data = client.recv(1024).decode()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if not data: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break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if data == "FIRE":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if player_id == current_turn:  # Csak a soron lévő játékos lőhet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random_number = random.randint(1, 6)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result = "DEAD" if random_number == 4 else "SAFE"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client.send(result.encode())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# Következő játékos jön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current_turn = 1 - current_turn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else: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        client.send("NOT_YOUR_TURN".encode())  # Nem te jössz!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except: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    break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client.close()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if client in clients: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clients.remove(client)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2F54F013-BE8E-EBBC-FDCF-7BB8994A26A3}"/>
              </a:ext>
            </a:extLst>
          </p:cNvPr>
          <p:cNvSpPr/>
          <p:nvPr/>
        </p:nvSpPr>
        <p:spPr>
          <a:xfrm>
            <a:off x="5405718" y="161365"/>
            <a:ext cx="2142564" cy="5628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Szerver kódja</a:t>
            </a:r>
          </a:p>
        </p:txBody>
      </p:sp>
    </p:spTree>
    <p:extLst>
      <p:ext uri="{BB962C8B-B14F-4D97-AF65-F5344CB8AC3E}">
        <p14:creationId xmlns:p14="http://schemas.microsoft.com/office/powerpoint/2010/main" val="381026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F196BC1C-60CB-2759-545F-AB2537D25243}"/>
              </a:ext>
            </a:extLst>
          </p:cNvPr>
          <p:cNvSpPr txBox="1"/>
          <p:nvPr/>
        </p:nvSpPr>
        <p:spPr>
          <a:xfrm>
            <a:off x="6866965" y="1305341"/>
            <a:ext cx="457504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# Játék kezdése</a:t>
            </a:r>
          </a:p>
          <a:p>
            <a:r>
              <a:rPr lang="hu-HU" sz="1000" dirty="0">
                <a:solidFill>
                  <a:schemeClr val="bg1"/>
                </a:solidFill>
              </a:rPr>
              <a:t>def start_game():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client.send("FIRE".encode())  # Küldjük a szervernek, hogy lőni akarunk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result = client.recv(1024).decode()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    if result == "DEAD":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play_video("c:/Project_01-21_4K.mp4")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play_sound("c:/gunshot.mp3")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messagebox.showinfo("Játék vége", "Meghaltál! Próbáld újra!")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elif result == "SAFE":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play_video("c:/második_4K.mp4")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play_sound("c:/click.mp3")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messagebox.showinfo("Szerencséd volt", "Túlélted!")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elif result == "NOT_YOUR_TURN":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messagebox.showwarning("Nem te jössz!", "Várd meg, amíg a másik játékos lő!")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Tkinter GUI</a:t>
            </a:r>
          </a:p>
          <a:p>
            <a:r>
              <a:rPr lang="hu-HU" sz="1000" dirty="0">
                <a:solidFill>
                  <a:schemeClr val="bg1"/>
                </a:solidFill>
              </a:rPr>
              <a:t>root = tk.Tk()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root.title("Orosz Rulett - Multiplayer")</a:t>
            </a:r>
          </a:p>
          <a:p>
            <a:r>
              <a:rPr lang="hu-HU" sz="1000" dirty="0">
                <a:solidFill>
                  <a:schemeClr val="bg1"/>
                </a:solidFill>
              </a:rPr>
              <a:t>root.geometry("300x200")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start_button = tk.Button(root, text="Lövés", command=start_game, font=("Arial", 14))</a:t>
            </a:r>
          </a:p>
          <a:p>
            <a:r>
              <a:rPr lang="hu-HU" sz="1000" dirty="0">
                <a:solidFill>
                  <a:schemeClr val="bg1"/>
                </a:solidFill>
              </a:rPr>
              <a:t>start_button.pack(pady=40)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root.mainloop()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661B739-DEEE-6941-C116-CA9BD35E3B8E}"/>
              </a:ext>
            </a:extLst>
          </p:cNvPr>
          <p:cNvSpPr txBox="1"/>
          <p:nvPr/>
        </p:nvSpPr>
        <p:spPr>
          <a:xfrm>
            <a:off x="394447" y="1262220"/>
            <a:ext cx="532503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000" dirty="0">
                <a:solidFill>
                  <a:schemeClr val="bg1"/>
                </a:solidFill>
              </a:rPr>
              <a:t>import socket</a:t>
            </a:r>
          </a:p>
          <a:p>
            <a:r>
              <a:rPr lang="hu-HU" sz="1000" dirty="0">
                <a:solidFill>
                  <a:schemeClr val="bg1"/>
                </a:solidFill>
              </a:rPr>
              <a:t>import tkinter as tk</a:t>
            </a:r>
          </a:p>
          <a:p>
            <a:r>
              <a:rPr lang="hu-HU" sz="1000" dirty="0">
                <a:solidFill>
                  <a:schemeClr val="bg1"/>
                </a:solidFill>
              </a:rPr>
              <a:t>import os</a:t>
            </a:r>
          </a:p>
          <a:p>
            <a:r>
              <a:rPr lang="hu-HU" sz="1000" dirty="0">
                <a:solidFill>
                  <a:schemeClr val="bg1"/>
                </a:solidFill>
              </a:rPr>
              <a:t>import subprocess</a:t>
            </a:r>
          </a:p>
          <a:p>
            <a:r>
              <a:rPr lang="hu-HU" sz="1000" dirty="0">
                <a:solidFill>
                  <a:schemeClr val="bg1"/>
                </a:solidFill>
              </a:rPr>
              <a:t>from tkinter import messagebox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Szerver kapcsolódás</a:t>
            </a:r>
          </a:p>
          <a:p>
            <a:r>
              <a:rPr lang="hu-HU" sz="1000" dirty="0">
                <a:solidFill>
                  <a:schemeClr val="bg1"/>
                </a:solidFill>
              </a:rPr>
              <a:t>SERVER_IP = "127.0.0.1"  # Szerver IP-je</a:t>
            </a:r>
          </a:p>
          <a:p>
            <a:r>
              <a:rPr lang="hu-HU" sz="1000" dirty="0">
                <a:solidFill>
                  <a:schemeClr val="bg1"/>
                </a:solidFill>
              </a:rPr>
              <a:t>PORT = 5555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client = socket.socket(socket.AF_INET, socket.SOCK_STREAM)</a:t>
            </a:r>
          </a:p>
          <a:p>
            <a:r>
              <a:rPr lang="hu-HU" sz="1000" dirty="0">
                <a:solidFill>
                  <a:schemeClr val="bg1"/>
                </a:solidFill>
              </a:rPr>
              <a:t>client.connect((SERVER_IP, PORT))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Videó lejátszása</a:t>
            </a:r>
          </a:p>
          <a:p>
            <a:r>
              <a:rPr lang="hu-HU" sz="1000" dirty="0">
                <a:solidFill>
                  <a:schemeClr val="bg1"/>
                </a:solidFill>
              </a:rPr>
              <a:t>def play_video(video_path):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if os.path.exists(video_path):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process = subprocess.Popen(video_path, shell=True, stdout=subprocess.DEVNULL, stderr=subprocess.DEVNULL)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process.wait()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process.terminate()</a:t>
            </a:r>
          </a:p>
          <a:p>
            <a:endParaRPr lang="hu-HU" sz="1000" dirty="0">
              <a:solidFill>
                <a:schemeClr val="bg1"/>
              </a:solidFill>
            </a:endParaRPr>
          </a:p>
          <a:p>
            <a:r>
              <a:rPr lang="hu-HU" sz="1000" dirty="0">
                <a:solidFill>
                  <a:schemeClr val="bg1"/>
                </a:solidFill>
              </a:rPr>
              <a:t># Hang lejátszása</a:t>
            </a:r>
          </a:p>
          <a:p>
            <a:r>
              <a:rPr lang="hu-HU" sz="1000" dirty="0">
                <a:solidFill>
                  <a:schemeClr val="bg1"/>
                </a:solidFill>
              </a:rPr>
              <a:t>def play_sound(sound_path):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if os.path.exists(sound_path):</a:t>
            </a:r>
          </a:p>
          <a:p>
            <a:r>
              <a:rPr lang="hu-HU" sz="1000" dirty="0">
                <a:solidFill>
                  <a:schemeClr val="bg1"/>
                </a:solidFill>
              </a:rPr>
              <a:t>        subprocess.Popen(["start", "/min", sound_path], shell=True, stdout=subprocess.DEVNULL, stderr=subprocess.DEVNULL)</a:t>
            </a:r>
          </a:p>
        </p:txBody>
      </p:sp>
      <p:sp>
        <p:nvSpPr>
          <p:cNvPr id="8" name="Téglalap: lekerekített 7">
            <a:extLst>
              <a:ext uri="{FF2B5EF4-FFF2-40B4-BE49-F238E27FC236}">
                <a16:creationId xmlns:a16="http://schemas.microsoft.com/office/drawing/2014/main" id="{176F7E2D-77E4-3C7C-177D-9137F5297B47}"/>
              </a:ext>
            </a:extLst>
          </p:cNvPr>
          <p:cNvSpPr/>
          <p:nvPr/>
        </p:nvSpPr>
        <p:spPr>
          <a:xfrm>
            <a:off x="3684495" y="259977"/>
            <a:ext cx="2142564" cy="5628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Kliens kódja</a:t>
            </a:r>
          </a:p>
        </p:txBody>
      </p:sp>
    </p:spTree>
    <p:extLst>
      <p:ext uri="{BB962C8B-B14F-4D97-AF65-F5344CB8AC3E}">
        <p14:creationId xmlns:p14="http://schemas.microsoft.com/office/powerpoint/2010/main" val="3019866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0B2DDD1-C649-D4CA-32B9-D4300FB27471}"/>
              </a:ext>
            </a:extLst>
          </p:cNvPr>
          <p:cNvSpPr/>
          <p:nvPr/>
        </p:nvSpPr>
        <p:spPr>
          <a:xfrm>
            <a:off x="211738" y="1266443"/>
            <a:ext cx="628050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projekt lebonyolítása Discordon történik meg.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0D43E24-E64F-5905-7F43-FEB56D04F009}"/>
              </a:ext>
            </a:extLst>
          </p:cNvPr>
          <p:cNvSpPr/>
          <p:nvPr/>
        </p:nvSpPr>
        <p:spPr>
          <a:xfrm>
            <a:off x="211738" y="1764792"/>
            <a:ext cx="57462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</a:t>
            </a: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projekt munkafelosztása úgy néz ki, hogy: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81736931-DB10-65AB-EEA0-7C40090E9076}"/>
              </a:ext>
            </a:extLst>
          </p:cNvPr>
          <p:cNvSpPr/>
          <p:nvPr/>
        </p:nvSpPr>
        <p:spPr>
          <a:xfrm>
            <a:off x="886458" y="2263141"/>
            <a:ext cx="832728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Kerekes Márk Sándor: Program írója, hanganyagok-giffek vágója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FF2CC0E-4898-9AC0-98AE-19AF62A69C6C}"/>
              </a:ext>
            </a:extLst>
          </p:cNvPr>
          <p:cNvSpPr/>
          <p:nvPr/>
        </p:nvSpPr>
        <p:spPr>
          <a:xfrm>
            <a:off x="886458" y="2761490"/>
            <a:ext cx="10012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Szévald András: Designer, a logó megalkotója, a grafikai megjelenés </a:t>
            </a: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tervezője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0BFC4398-1B84-865B-51C2-7022A22183E7}"/>
              </a:ext>
            </a:extLst>
          </p:cNvPr>
          <p:cNvSpPr/>
          <p:nvPr/>
        </p:nvSpPr>
        <p:spPr>
          <a:xfrm>
            <a:off x="211738" y="3259839"/>
            <a:ext cx="6983066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Előreláthatólag a projekt pár hónapon belül kész lesz.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CE03AD52-6A42-6936-F912-DE13FFDA2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61" b="89844" l="9180" r="94727">
                        <a14:foregroundMark x1="12012" y1="22559" x2="9180" y2="19434"/>
                        <a14:foregroundMark x1="53320" y1="32910" x2="56836" y2="32227"/>
                        <a14:foregroundMark x1="27051" y1="48828" x2="29785" y2="66992"/>
                        <a14:foregroundMark x1="29785" y1="66992" x2="22363" y2="62988"/>
                        <a14:foregroundMark x1="36426" y1="65430" x2="44629" y2="59180"/>
                        <a14:foregroundMark x1="49609" y1="59766" x2="51172" y2="58594"/>
                        <a14:foregroundMark x1="54297" y1="81152" x2="57715" y2="78906"/>
                        <a14:foregroundMark x1="45898" y1="72656" x2="50195" y2="82031"/>
                        <a14:foregroundMark x1="37109" y1="85156" x2="40820" y2="83008"/>
                        <a14:foregroundMark x1="28613" y1="81738" x2="33301" y2="83887"/>
                        <a14:foregroundMark x1="27734" y1="87402" x2="27344" y2="71680"/>
                        <a14:foregroundMark x1="89355" y1="66406" x2="90332" y2="79883"/>
                        <a14:foregroundMark x1="91895" y1="71094" x2="94727" y2="83008"/>
                        <a14:foregroundMark x1="61230" y1="70508" x2="66211" y2="786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680" y="3758188"/>
            <a:ext cx="2919984" cy="291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81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EF29D634-6B21-4A99-41A5-245CD3283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9301" y="974911"/>
            <a:ext cx="4908177" cy="4908177"/>
          </a:xfrm>
          <a:prstGeom prst="rect">
            <a:avLst/>
          </a:prstGeom>
          <a:ln w="38100">
            <a:solidFill>
              <a:schemeClr val="tx1"/>
            </a:solidFill>
          </a:ln>
          <a:scene3d>
            <a:camera prst="perspectiveHeroicExtremeLeftFacing"/>
            <a:lightRig rig="threePt" dir="t"/>
          </a:scene3d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EAE0057D-B42C-E3CF-2829-7DE9127D0552}"/>
              </a:ext>
            </a:extLst>
          </p:cNvPr>
          <p:cNvSpPr/>
          <p:nvPr/>
        </p:nvSpPr>
        <p:spPr>
          <a:xfrm>
            <a:off x="0" y="1696759"/>
            <a:ext cx="704872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Projektünk egy régi játékra alapul</a:t>
            </a:r>
            <a:endParaRPr lang="hu-HU" sz="32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Segoe UI Black" panose="020B0A02040204020203" pitchFamily="34" charset="0"/>
              <a:ea typeface="Segoe UI Black" panose="020B0A02040204020203" pitchFamily="34" charset="0"/>
              <a:cs typeface="Arial" panose="020B0604020202020204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E3B36811-2454-74E3-F3A4-7398AFEE62F5}"/>
              </a:ext>
            </a:extLst>
          </p:cNvPr>
          <p:cNvSpPr/>
          <p:nvPr/>
        </p:nvSpPr>
        <p:spPr>
          <a:xfrm>
            <a:off x="308033" y="2345542"/>
            <a:ext cx="6171268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projekt célja egy egyszerű, interaktív orosz rulettes játék létrehozása Python nyelven. A játék szimulálja az orosz rulett klasszikus szabályait, amelyben a játékosok egy revolverrel játszanak, amiben egyetlen golyó található. A revolver véletlenszerűen lő, és a program döntései teljes mértékben a véletlenen alapulnak.</a:t>
            </a:r>
          </a:p>
        </p:txBody>
      </p:sp>
    </p:spTree>
    <p:extLst>
      <p:ext uri="{BB962C8B-B14F-4D97-AF65-F5344CB8AC3E}">
        <p14:creationId xmlns:p14="http://schemas.microsoft.com/office/powerpoint/2010/main" val="96326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CE0321CF-E081-8692-D108-CB84D270799D}"/>
              </a:ext>
            </a:extLst>
          </p:cNvPr>
          <p:cNvSpPr/>
          <p:nvPr/>
        </p:nvSpPr>
        <p:spPr>
          <a:xfrm>
            <a:off x="484545" y="2777330"/>
            <a:ext cx="7449142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játék kezdeténél megjelenik egy ablak aminél el lehet indítani a játékot a „Játék kezdése” gombbal.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Miután elindítottuk belerak a gép egy töltényt a </a:t>
            </a: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pisztolyba megpörgeti és lő egyet. Ha szerencséd van akkor nem lő ki semmit, ha nem akkor meg lelő ami ebben az esetben leállítja a gépedet.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1C8690F9-5D4C-C44B-7EF9-CBC78101741F}"/>
              </a:ext>
            </a:extLst>
          </p:cNvPr>
          <p:cNvSpPr/>
          <p:nvPr/>
        </p:nvSpPr>
        <p:spPr>
          <a:xfrm>
            <a:off x="0" y="2038981"/>
            <a:ext cx="7647533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A Projekt gyakorlati megvalósítása</a:t>
            </a:r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C20DDDC5-30EC-A968-58DE-DD6844634D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430" b="71875" l="4883" r="94141">
                        <a14:foregroundMark x1="8008" y1="21680" x2="8008" y2="21680"/>
                        <a14:foregroundMark x1="8691" y1="23926" x2="8398" y2="19434"/>
                        <a14:foregroundMark x1="8398" y1="16797" x2="5078" y2="18555"/>
                        <a14:foregroundMark x1="7520" y1="16602" x2="6836" y2="16797"/>
                        <a14:foregroundMark x1="68848" y1="25488" x2="78027" y2="23047"/>
                        <a14:foregroundMark x1="53205" y1="56984" x2="55371" y2="58691"/>
                        <a14:foregroundMark x1="47070" y1="52148" x2="48907" y2="53596"/>
                        <a14:foregroundMark x1="62014" y1="57960" x2="65137" y2="57617"/>
                        <a14:foregroundMark x1="55371" y1="58691" x2="58527" y2="58344"/>
                        <a14:foregroundMark x1="65137" y1="57617" x2="65332" y2="56055"/>
                        <a14:foregroundMark x1="82422" y1="48145" x2="87891" y2="63379"/>
                        <a14:foregroundMark x1="87891" y1="63379" x2="87988" y2="71875"/>
                        <a14:foregroundMark x1="91797" y1="62793" x2="94238" y2="71875"/>
                        <a14:foregroundMark x1="63574" y1="16309" x2="63281" y2="15430"/>
                        <a14:foregroundMark x1="46484" y1="18945" x2="58203" y2="20605"/>
                        <a14:foregroundMark x1="58203" y1="20605" x2="51367" y2="19629"/>
                        <a14:foregroundMark x1="65527" y1="22754" x2="68262" y2="23633"/>
                        <a14:backgroundMark x1="11133" y1="47949" x2="21094" y2="49609"/>
                        <a14:backgroundMark x1="21094" y1="49609" x2="10840" y2="44531"/>
                        <a14:backgroundMark x1="10840" y1="44531" x2="14453" y2="47461"/>
                        <a14:backgroundMark x1="32715" y1="50293" x2="21289" y2="49023"/>
                        <a14:backgroundMark x1="21289" y1="49023" x2="12305" y2="50977"/>
                        <a14:backgroundMark x1="12305" y1="50977" x2="12402" y2="53906"/>
                        <a14:backgroundMark x1="28906" y1="49219" x2="31836" y2="58203"/>
                        <a14:backgroundMark x1="31836" y1="58203" x2="31836" y2="59668"/>
                        <a14:backgroundMark x1="26172" y1="58301" x2="36426" y2="67383"/>
                        <a14:backgroundMark x1="36426" y1="67383" x2="34668" y2="66309"/>
                        <a14:backgroundMark x1="42480" y1="57227" x2="49902" y2="62500"/>
                        <a14:backgroundMark x1="49902" y1="62500" x2="39844" y2="69238"/>
                        <a14:backgroundMark x1="39844" y1="69238" x2="49121" y2="66895"/>
                        <a14:backgroundMark x1="49121" y1="66895" x2="55957" y2="67676"/>
                        <a14:backgroundMark x1="49219" y1="53320" x2="52344" y2="55859"/>
                        <a14:backgroundMark x1="58496" y1="58398" x2="62207" y2="57617"/>
                        <a14:backgroundMark x1="51563" y1="55469" x2="51563" y2="55469"/>
                        <a14:backgroundMark x1="51563" y1="55664" x2="53516" y2="56641"/>
                      </a14:backgroundRemoval>
                    </a14:imgEffect>
                  </a14:imgLayer>
                </a14:imgProps>
              </a:ext>
            </a:extLst>
          </a:blip>
          <a:srcRect l="2265" t="12891" r="870" b="22474"/>
          <a:stretch/>
        </p:blipFill>
        <p:spPr>
          <a:xfrm>
            <a:off x="7141551" y="588797"/>
            <a:ext cx="4565904" cy="304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2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églalap: lekerekített 33">
            <a:extLst>
              <a:ext uri="{FF2B5EF4-FFF2-40B4-BE49-F238E27FC236}">
                <a16:creationId xmlns:a16="http://schemas.microsoft.com/office/drawing/2014/main" id="{4668C2C5-4490-89E3-CB62-47AB9DBFBD0D}"/>
              </a:ext>
            </a:extLst>
          </p:cNvPr>
          <p:cNvSpPr/>
          <p:nvPr/>
        </p:nvSpPr>
        <p:spPr>
          <a:xfrm>
            <a:off x="146304" y="2871216"/>
            <a:ext cx="6320835" cy="384962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249DB962-89BB-33B3-812A-F5DCAD9C9A3A}"/>
              </a:ext>
            </a:extLst>
          </p:cNvPr>
          <p:cNvSpPr txBox="1"/>
          <p:nvPr/>
        </p:nvSpPr>
        <p:spPr>
          <a:xfrm>
            <a:off x="371139" y="5923097"/>
            <a:ext cx="7368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Milyen algoritmus dönti el a lövés kimenetelét?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D9F18470-E7F2-EF8E-34E7-B6275A59E16C}"/>
              </a:ext>
            </a:extLst>
          </p:cNvPr>
          <p:cNvSpPr txBox="1"/>
          <p:nvPr/>
        </p:nvSpPr>
        <p:spPr>
          <a:xfrm>
            <a:off x="371139" y="33338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Van-e lehetőség több fordulóra?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7B3965A-DBB5-B89F-AC9C-A67B51127E81}"/>
              </a:ext>
            </a:extLst>
          </p:cNvPr>
          <p:cNvSpPr txBox="1"/>
          <p:nvPr/>
        </p:nvSpPr>
        <p:spPr>
          <a:xfrm>
            <a:off x="371139" y="39119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Kap-e a játékos valamilyen visszajelzést, ha túlélte a lövést?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0829AB2-440C-72D6-EBB3-A108FBA5E657}"/>
              </a:ext>
            </a:extLst>
          </p:cNvPr>
          <p:cNvSpPr txBox="1"/>
          <p:nvPr/>
        </p:nvSpPr>
        <p:spPr>
          <a:xfrm>
            <a:off x="371139" y="448997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Milyen vizuális elemek jelennek meg? (Pl. pisztoly animáció, effektusok)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A9C3D47-379A-5920-43D5-41C7EE0C17E7}"/>
              </a:ext>
            </a:extLst>
          </p:cNvPr>
          <p:cNvSpPr txBox="1"/>
          <p:nvPr/>
        </p:nvSpPr>
        <p:spPr>
          <a:xfrm>
            <a:off x="371139" y="53450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Vannak-e hanghatások, pl. revolver kattogása, lövés hangja?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7146010F-4EEB-17C3-B07A-6744C0EEC2CF}"/>
              </a:ext>
            </a:extLst>
          </p:cNvPr>
          <p:cNvSpPr/>
          <p:nvPr/>
        </p:nvSpPr>
        <p:spPr>
          <a:xfrm>
            <a:off x="4055632" y="569284"/>
            <a:ext cx="7548103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játékban ha elsőre esetleg szerencséd van és nem haltál meg akkor még négyszer újra próbálkozhatsz, hogy teszteld a szerencséd.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A3E80C59-6082-9FCF-E901-829ADBFF1258}"/>
              </a:ext>
            </a:extLst>
          </p:cNvPr>
          <p:cNvSpPr/>
          <p:nvPr/>
        </p:nvSpPr>
        <p:spPr>
          <a:xfrm>
            <a:off x="5118359" y="1852053"/>
            <a:ext cx="691819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Ha esetleg az elsőt túlélnéd akkor a program jelzi neked, hogy „Szerencséd volt”.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1525184B-C6F0-3F2E-E941-4A280FDB5BEE}"/>
              </a:ext>
            </a:extLst>
          </p:cNvPr>
          <p:cNvSpPr/>
          <p:nvPr/>
        </p:nvSpPr>
        <p:spPr>
          <a:xfrm>
            <a:off x="6651549" y="2765490"/>
            <a:ext cx="55404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pisztoly animációk letöltött giffek, amik a projekt programjában szerepelni fog.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20701CB5-4AD3-F4A1-3760-49F6D0B517C3}"/>
              </a:ext>
            </a:extLst>
          </p:cNvPr>
          <p:cNvSpPr/>
          <p:nvPr/>
        </p:nvSpPr>
        <p:spPr>
          <a:xfrm>
            <a:off x="6408018" y="3681291"/>
            <a:ext cx="584565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Amikor a fegyver tára kinyílik, amikor a tár megpörög és amikor lő akár legyen az üres vagy golyóval töltött hangot fog kiadni annak megfelelően, hogy épp mi történik.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3" name="Téglalap 32">
            <a:extLst>
              <a:ext uri="{FF2B5EF4-FFF2-40B4-BE49-F238E27FC236}">
                <a16:creationId xmlns:a16="http://schemas.microsoft.com/office/drawing/2014/main" id="{07871A0D-EE28-7B35-B845-9547874C1CAB}"/>
              </a:ext>
            </a:extLst>
          </p:cNvPr>
          <p:cNvSpPr/>
          <p:nvPr/>
        </p:nvSpPr>
        <p:spPr>
          <a:xfrm>
            <a:off x="7247043" y="5335755"/>
            <a:ext cx="45738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randomizált lövés, pythonban a random könyvtárral valósul meg</a:t>
            </a:r>
            <a:endParaRPr lang="hu-HU" sz="2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3713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0" grpId="0"/>
      <p:bldP spid="12" grpId="0"/>
      <p:bldP spid="29" grpId="0"/>
      <p:bldP spid="30" grpId="0"/>
      <p:bldP spid="31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647C25DA-F50C-C369-059A-A264D90CF95F}"/>
              </a:ext>
            </a:extLst>
          </p:cNvPr>
          <p:cNvSpPr/>
          <p:nvPr/>
        </p:nvSpPr>
        <p:spPr>
          <a:xfrm>
            <a:off x="141952" y="1628060"/>
            <a:ext cx="7153835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 játék indítása:</a:t>
            </a:r>
          </a:p>
          <a:p>
            <a:pPr algn="ctr"/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	- 2 </a:t>
            </a:r>
            <a:r>
              <a:rPr lang="hu-HU" sz="24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</a:t>
            </a:r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fájl található meg. Az egyik elindításával a szervert indíthatjuk el, míg a másikkal a klienst. A szerver figyeli a rácsatlakozott klienseket és a lövés leadását. A kliens futtatásával felugrik egy ablak amin van egy lövés gomb ezzel lövést adhatunk le az ellenféllel szemben.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C25D7D79-174D-E376-BE1C-365CD3BBFAB7}"/>
              </a:ext>
            </a:extLst>
          </p:cNvPr>
          <p:cNvGrpSpPr/>
          <p:nvPr/>
        </p:nvGrpSpPr>
        <p:grpSpPr>
          <a:xfrm>
            <a:off x="7942730" y="1628060"/>
            <a:ext cx="3881717" cy="2788024"/>
            <a:chOff x="7413812" y="1479176"/>
            <a:chExt cx="3881717" cy="2788024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29C998E2-6A72-0397-8D77-EAC64CB95144}"/>
                </a:ext>
              </a:extLst>
            </p:cNvPr>
            <p:cNvSpPr/>
            <p:nvPr/>
          </p:nvSpPr>
          <p:spPr>
            <a:xfrm>
              <a:off x="7413812" y="1479176"/>
              <a:ext cx="3881717" cy="2788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" name="Kép 4">
              <a:extLst>
                <a:ext uri="{FF2B5EF4-FFF2-40B4-BE49-F238E27FC236}">
                  <a16:creationId xmlns:a16="http://schemas.microsoft.com/office/drawing/2014/main" id="{579EFD92-B9E5-2C3B-1ECF-202FA0A1E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526" t="2339"/>
            <a:stretch/>
          </p:blipFill>
          <p:spPr>
            <a:xfrm>
              <a:off x="7978587" y="1819834"/>
              <a:ext cx="2795505" cy="215840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30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övegdoboz 6">
            <a:extLst>
              <a:ext uri="{FF2B5EF4-FFF2-40B4-BE49-F238E27FC236}">
                <a16:creationId xmlns:a16="http://schemas.microsoft.com/office/drawing/2014/main" id="{ECE578A9-FA9F-C8E6-4CFD-A2E700E13B55}"/>
              </a:ext>
            </a:extLst>
          </p:cNvPr>
          <p:cNvSpPr txBox="1"/>
          <p:nvPr/>
        </p:nvSpPr>
        <p:spPr>
          <a:xfrm>
            <a:off x="277905" y="1133199"/>
            <a:ext cx="467957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Könyvtárak: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socket (hálózati kommunikációhoz)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threading (párhuzamos szálkezeléshez)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random (véletlenszám-generáláshoz)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tkinter (grafikus felhasználói felülethez)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os és subprocess (videó- és hanglejátszáshoz)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247C4D1-11D4-9B27-EED6-69221A0A0BCA}"/>
              </a:ext>
            </a:extLst>
          </p:cNvPr>
          <p:cNvSpPr txBox="1"/>
          <p:nvPr/>
        </p:nvSpPr>
        <p:spPr>
          <a:xfrm>
            <a:off x="5522260" y="1096817"/>
            <a:ext cx="639183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Hálózati Kommunikáció: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és a kliensek közötti kapcsolat TCP protokollon keresztül történik (socket.AF_INET, socket.SOCK_STREAM).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bind függvénnyel hozzárendeli magát a 0.0.0.0:5555 címhez, majd listen() segítségével várakozik a kliensek csatlakozására.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fogadja a klienseket, és szálkezeléssel (threading.Thread) külön-külön kezeli azokat.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kliensek a connect() metódussal csatlakoznak a szerverhez, és üzeneteket küldenek (send()) és fogadnak (recv()).</a:t>
            </a:r>
          </a:p>
        </p:txBody>
      </p:sp>
    </p:spTree>
    <p:extLst>
      <p:ext uri="{BB962C8B-B14F-4D97-AF65-F5344CB8AC3E}">
        <p14:creationId xmlns:p14="http://schemas.microsoft.com/office/powerpoint/2010/main" val="862037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AB08258A-1DE8-D6A3-844B-030E4336560C}"/>
              </a:ext>
            </a:extLst>
          </p:cNvPr>
          <p:cNvSpPr txBox="1"/>
          <p:nvPr/>
        </p:nvSpPr>
        <p:spPr>
          <a:xfrm>
            <a:off x="206188" y="965590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Játékmenet Logika: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játék két játékos között zajlik, és körökre osztott módon működik.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figyeli, hogy éppen melyik játékos következik (current_turn változó segítségével).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kliens a "FIRE" üzenetet küldi a szervernek, amely véletlenszerűen eldönti, hogy a játékos túléli-e a lövést (random.randint(1, 6)).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 a generált szám 4, a játékos "DEAD" állapotot kap, egyébként "SAFE" státuszt.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visszaküldi az eredményt a kliensnek, és átadja a másik játékosnak a kört.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1069D07-EF2F-DFDA-C2A7-942612C63AE3}"/>
              </a:ext>
            </a:extLst>
          </p:cNvPr>
          <p:cNvSpPr txBox="1"/>
          <p:nvPr/>
        </p:nvSpPr>
        <p:spPr>
          <a:xfrm>
            <a:off x="6302188" y="1796586"/>
            <a:ext cx="57912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Szálkezelés (Threading):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külön szálon fogadja a klienseket (accept_clients() függvény).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Minden egyes kliens egy saját szálban fut (handle_client() függvény), így párhuzamosan kezelhetőek.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leállítása (STOP parancs) biztonságosan bezárja az összes kapcsolatot és leállítja a szálakat.</a:t>
            </a:r>
          </a:p>
        </p:txBody>
      </p:sp>
    </p:spTree>
    <p:extLst>
      <p:ext uri="{BB962C8B-B14F-4D97-AF65-F5344CB8AC3E}">
        <p14:creationId xmlns:p14="http://schemas.microsoft.com/office/powerpoint/2010/main" val="84881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FA3037EF-5FEC-794A-E76B-7FBBBD19D4DA}"/>
              </a:ext>
            </a:extLst>
          </p:cNvPr>
          <p:cNvSpPr txBox="1"/>
          <p:nvPr/>
        </p:nvSpPr>
        <p:spPr>
          <a:xfrm>
            <a:off x="0" y="122000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GUI és Felhasználói Élmény: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kliensoldali alkalmazás egy Tkinter alapú grafikus felületet biztosít a játékosnak.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Egy "Lövés" gombbal lehet lőni, amely elküldi a "FIRE" parancsot a szervernek.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 a játékos meghal, egy videó és egy hang játszódik le (subprocess.Popen() segítségével).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 túléli, egy másik videó és hang játszódik 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játékosokat messagebox üzenetekkel értesíti a program az eredményről.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590C3F9-D395-92C6-4CFF-A92198D5B0CA}"/>
              </a:ext>
            </a:extLst>
          </p:cNvPr>
          <p:cNvSpPr txBox="1"/>
          <p:nvPr/>
        </p:nvSpPr>
        <p:spPr>
          <a:xfrm>
            <a:off x="6096000" y="122000"/>
            <a:ext cx="6096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Hibakezelés és Biztonság: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ellenőrzi, hogy a megfelelő játékos lő-e (current_turn változóval).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Ha egy játékos akkor próbál lőni, amikor nem ő jön, "NOT_YOUR_TURN" üzenetet kap.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kezeli a váratlan kapcsolatmegszakadásokat (try-except blokk a handle_client() függvényben).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és a kliens is figyeli, ha a kapcsolat megszakad, és megfelelően leállítja az érintett folyamatokat.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DF4863B-888F-9D9F-D53A-8597ED5B4496}"/>
              </a:ext>
            </a:extLst>
          </p:cNvPr>
          <p:cNvSpPr txBox="1"/>
          <p:nvPr/>
        </p:nvSpPr>
        <p:spPr>
          <a:xfrm>
            <a:off x="4522694" y="4150677"/>
            <a:ext cx="61228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Szerver Leállítása:</a:t>
            </a:r>
          </a:p>
          <a:p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szerver parancssorból leállítható az "STOP" parancs beírásával.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 running változó segítségével minden aktív folyamatot leállít.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</a:rPr>
              <a:t>Az összes aktív kliens kapcsolatát bezárja (client.close()).</a:t>
            </a:r>
          </a:p>
        </p:txBody>
      </p:sp>
    </p:spTree>
    <p:extLst>
      <p:ext uri="{BB962C8B-B14F-4D97-AF65-F5344CB8AC3E}">
        <p14:creationId xmlns:p14="http://schemas.microsoft.com/office/powerpoint/2010/main" val="909715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6202608-8246-591E-8A9D-02C192C516AC}"/>
              </a:ext>
            </a:extLst>
          </p:cNvPr>
          <p:cNvSpPr/>
          <p:nvPr/>
        </p:nvSpPr>
        <p:spPr>
          <a:xfrm>
            <a:off x="207849" y="1696759"/>
            <a:ext cx="588815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Funkciók, jövőbeli funkciók: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B575B07-6765-BEBE-0B23-101D982F09D4}"/>
              </a:ext>
            </a:extLst>
          </p:cNvPr>
          <p:cNvSpPr/>
          <p:nvPr/>
        </p:nvSpPr>
        <p:spPr>
          <a:xfrm>
            <a:off x="4756610" y="1777314"/>
            <a:ext cx="754810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Calibri" panose="020F0502020204030204" pitchFamily="34" charset="0"/>
              <a:buChar char="―"/>
            </a:pPr>
            <a:r>
              <a:rPr lang="hu-HU" sz="2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Multiplayer lobby létrehozása</a:t>
            </a:r>
            <a:endParaRPr lang="hu-H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342900" indent="-342900" algn="ctr">
              <a:buFont typeface="Calibri" panose="020F0502020204030204" pitchFamily="34" charset="0"/>
              <a:buChar char="―"/>
            </a:pP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Jól működő kód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18AEF757-B628-6728-61B8-FFF91C79A0FE}"/>
              </a:ext>
            </a:extLst>
          </p:cNvPr>
          <p:cNvSpPr/>
          <p:nvPr/>
        </p:nvSpPr>
        <p:spPr>
          <a:xfrm>
            <a:off x="1785201" y="2990419"/>
            <a:ext cx="27334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Nehézségek: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B3B58CF-204E-A958-2F91-77E52A8FDAD1}"/>
              </a:ext>
            </a:extLst>
          </p:cNvPr>
          <p:cNvSpPr/>
          <p:nvPr/>
        </p:nvSpPr>
        <p:spPr>
          <a:xfrm>
            <a:off x="6096000" y="3058194"/>
            <a:ext cx="4505662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Calibri" panose="020F0502020204030204" pitchFamily="34" charset="0"/>
              <a:buChar char="―"/>
            </a:pP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Python tudás hiánya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48259260-87A2-8DBA-24AC-C2F95AE85CC3}"/>
              </a:ext>
            </a:extLst>
          </p:cNvPr>
          <p:cNvSpPr/>
          <p:nvPr/>
        </p:nvSpPr>
        <p:spPr>
          <a:xfrm>
            <a:off x="2301369" y="4284079"/>
            <a:ext cx="170110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hu-HU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Design: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EDE067E3-6E95-F822-17F5-BF332542147D}"/>
              </a:ext>
            </a:extLst>
          </p:cNvPr>
          <p:cNvSpPr/>
          <p:nvPr/>
        </p:nvSpPr>
        <p:spPr>
          <a:xfrm>
            <a:off x="6096000" y="4345633"/>
            <a:ext cx="43927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 algn="ctr">
              <a:buFont typeface="Calibri" panose="020F0502020204030204" pitchFamily="34" charset="0"/>
              <a:buChar char="―"/>
            </a:pPr>
            <a:r>
              <a:rPr lang="hu-HU" sz="2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ChatGPT képgeneráló funkciója</a:t>
            </a:r>
          </a:p>
        </p:txBody>
      </p:sp>
    </p:spTree>
    <p:extLst>
      <p:ext uri="{BB962C8B-B14F-4D97-AF65-F5344CB8AC3E}">
        <p14:creationId xmlns:p14="http://schemas.microsoft.com/office/powerpoint/2010/main" val="54056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1655</Words>
  <Application>Microsoft Office PowerPoint</Application>
  <PresentationFormat>Szélesvásznú</PresentationFormat>
  <Paragraphs>218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 Black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kerekesmark25@gmail.com</dc:creator>
  <cp:lastModifiedBy>kerekesmark25@gmail.com</cp:lastModifiedBy>
  <cp:revision>134</cp:revision>
  <dcterms:created xsi:type="dcterms:W3CDTF">2025-01-19T18:23:47Z</dcterms:created>
  <dcterms:modified xsi:type="dcterms:W3CDTF">2025-02-18T19:09:34Z</dcterms:modified>
</cp:coreProperties>
</file>